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5" r:id="rId2"/>
  </p:sldMasterIdLst>
  <p:sldIdLst>
    <p:sldId id="256" r:id="rId3"/>
    <p:sldId id="274" r:id="rId4"/>
    <p:sldId id="257" r:id="rId5"/>
    <p:sldId id="258" r:id="rId6"/>
    <p:sldId id="259" r:id="rId7"/>
    <p:sldId id="260" r:id="rId8"/>
    <p:sldId id="261" r:id="rId9"/>
    <p:sldId id="262" r:id="rId10"/>
    <p:sldId id="264" r:id="rId11"/>
    <p:sldId id="263" r:id="rId12"/>
    <p:sldId id="265" r:id="rId13"/>
    <p:sldId id="266" r:id="rId14"/>
    <p:sldId id="267" r:id="rId15"/>
    <p:sldId id="268" r:id="rId16"/>
    <p:sldId id="269" r:id="rId17"/>
    <p:sldId id="270" r:id="rId18"/>
    <p:sldId id="271" r:id="rId19"/>
    <p:sldId id="272" r:id="rId20"/>
    <p:sldId id="273"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sorterViewPr>
    <p:cViewPr>
      <p:scale>
        <a:sx n="100" d="100"/>
        <a:sy n="100" d="100"/>
      </p:scale>
      <p:origin x="0" y="-36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D469D363-975D-465E-AC71-B297370B69CE}" type="datetimeFigureOut">
              <a:rPr lang="en-US" smtClean="0"/>
              <a:t>8/26/2021</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CBBE892A-6DDA-4862-A562-99C5BA955235}"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646974124"/>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69D363-975D-465E-AC71-B297370B69CE}"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E892A-6DDA-4862-A562-99C5BA955235}" type="slidenum">
              <a:rPr lang="en-US" smtClean="0"/>
              <a:t>‹#›</a:t>
            </a:fld>
            <a:endParaRPr lang="en-US"/>
          </a:p>
        </p:txBody>
      </p:sp>
    </p:spTree>
    <p:extLst>
      <p:ext uri="{BB962C8B-B14F-4D97-AF65-F5344CB8AC3E}">
        <p14:creationId xmlns:p14="http://schemas.microsoft.com/office/powerpoint/2010/main" val="320291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D469D363-975D-465E-AC71-B297370B69CE}" type="datetimeFigureOut">
              <a:rPr lang="en-US" smtClean="0"/>
              <a:t>8/26/2021</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CBBE892A-6DDA-4862-A562-99C5BA955235}"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545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469D363-975D-465E-AC71-B297370B69CE}" type="datetimeFigureOut">
              <a:rPr lang="en-US" smtClean="0"/>
              <a:t>8/26/2021</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BBE892A-6DDA-4862-A562-99C5BA955235}"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0537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69D363-975D-465E-AC71-B297370B69CE}"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E892A-6DDA-4862-A562-99C5BA955235}" type="slidenum">
              <a:rPr lang="en-US" smtClean="0"/>
              <a:t>‹#›</a:t>
            </a:fld>
            <a:endParaRPr lang="en-US"/>
          </a:p>
        </p:txBody>
      </p:sp>
    </p:spTree>
    <p:extLst>
      <p:ext uri="{BB962C8B-B14F-4D97-AF65-F5344CB8AC3E}">
        <p14:creationId xmlns:p14="http://schemas.microsoft.com/office/powerpoint/2010/main" val="2963980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69D363-975D-465E-AC71-B297370B69CE}"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E892A-6DDA-4862-A562-99C5BA955235}"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379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69D363-975D-465E-AC71-B297370B69CE}"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E892A-6DDA-4862-A562-99C5BA955235}" type="slidenum">
              <a:rPr lang="en-US" smtClean="0"/>
              <a:t>‹#›</a:t>
            </a:fld>
            <a:endParaRPr lang="en-US"/>
          </a:p>
        </p:txBody>
      </p:sp>
    </p:spTree>
    <p:extLst>
      <p:ext uri="{BB962C8B-B14F-4D97-AF65-F5344CB8AC3E}">
        <p14:creationId xmlns:p14="http://schemas.microsoft.com/office/powerpoint/2010/main" val="239599178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69D363-975D-465E-AC71-B297370B69CE}" type="datetimeFigureOut">
              <a:rPr lang="en-US" smtClean="0"/>
              <a:t>8/26/2021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E892A-6DDA-4862-A562-99C5BA955235}" type="slidenum">
              <a:rPr lang="en-US" smtClean="0"/>
              <a:t>‹#›</a:t>
            </a:fld>
            <a:endParaRPr lang="en-US"/>
          </a:p>
        </p:txBody>
      </p:sp>
    </p:spTree>
    <p:extLst>
      <p:ext uri="{BB962C8B-B14F-4D97-AF65-F5344CB8AC3E}">
        <p14:creationId xmlns:p14="http://schemas.microsoft.com/office/powerpoint/2010/main" val="164720582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69D363-975D-465E-AC71-B297370B69CE}" type="datetimeFigureOut">
              <a:rPr lang="en-US" smtClean="0"/>
              <a:t>8/26/2021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E892A-6DDA-4862-A562-99C5BA955235}" type="slidenum">
              <a:rPr lang="en-US" smtClean="0"/>
              <a:t>‹#›</a:t>
            </a:fld>
            <a:endParaRPr lang="en-US"/>
          </a:p>
        </p:txBody>
      </p:sp>
    </p:spTree>
    <p:extLst>
      <p:ext uri="{BB962C8B-B14F-4D97-AF65-F5344CB8AC3E}">
        <p14:creationId xmlns:p14="http://schemas.microsoft.com/office/powerpoint/2010/main" val="1527787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9D363-975D-465E-AC71-B297370B69CE}" type="datetimeFigureOut">
              <a:rPr lang="en-US" smtClean="0"/>
              <a:t>8/26/2021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E892A-6DDA-4862-A562-99C5BA955235}" type="slidenum">
              <a:rPr lang="en-US" smtClean="0"/>
              <a:t>‹#›</a:t>
            </a:fld>
            <a:endParaRPr lang="en-US"/>
          </a:p>
        </p:txBody>
      </p:sp>
    </p:spTree>
    <p:extLst>
      <p:ext uri="{BB962C8B-B14F-4D97-AF65-F5344CB8AC3E}">
        <p14:creationId xmlns:p14="http://schemas.microsoft.com/office/powerpoint/2010/main" val="2080034988"/>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69D363-975D-465E-AC71-B297370B69CE}"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E892A-6DDA-4862-A562-99C5BA955235}" type="slidenum">
              <a:rPr lang="en-US" smtClean="0"/>
              <a:t>‹#›</a:t>
            </a:fld>
            <a:endParaRPr lang="en-US"/>
          </a:p>
        </p:txBody>
      </p:sp>
    </p:spTree>
    <p:extLst>
      <p:ext uri="{BB962C8B-B14F-4D97-AF65-F5344CB8AC3E}">
        <p14:creationId xmlns:p14="http://schemas.microsoft.com/office/powerpoint/2010/main" val="39746197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69D363-975D-465E-AC71-B297370B69CE}"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E892A-6DDA-4862-A562-99C5BA955235}" type="slidenum">
              <a:rPr lang="en-US" smtClean="0"/>
              <a:t>‹#›</a:t>
            </a:fld>
            <a:endParaRPr lang="en-US"/>
          </a:p>
        </p:txBody>
      </p:sp>
    </p:spTree>
    <p:extLst>
      <p:ext uri="{BB962C8B-B14F-4D97-AF65-F5344CB8AC3E}">
        <p14:creationId xmlns:p14="http://schemas.microsoft.com/office/powerpoint/2010/main" val="32249298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69D363-975D-465E-AC71-B297370B69CE}"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E892A-6DDA-4862-A562-99C5BA955235}" type="slidenum">
              <a:rPr lang="en-US" smtClean="0"/>
              <a:t>‹#›</a:t>
            </a:fld>
            <a:endParaRPr lang="en-US"/>
          </a:p>
        </p:txBody>
      </p:sp>
    </p:spTree>
    <p:extLst>
      <p:ext uri="{BB962C8B-B14F-4D97-AF65-F5344CB8AC3E}">
        <p14:creationId xmlns:p14="http://schemas.microsoft.com/office/powerpoint/2010/main" val="3068816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69D363-975D-465E-AC71-B297370B69CE}"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E892A-6DDA-4862-A562-99C5BA955235}" type="slidenum">
              <a:rPr lang="en-US" smtClean="0"/>
              <a:t>‹#›</a:t>
            </a:fld>
            <a:endParaRPr lang="en-US"/>
          </a:p>
        </p:txBody>
      </p:sp>
    </p:spTree>
    <p:extLst>
      <p:ext uri="{BB962C8B-B14F-4D97-AF65-F5344CB8AC3E}">
        <p14:creationId xmlns:p14="http://schemas.microsoft.com/office/powerpoint/2010/main" val="4283096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69D363-975D-465E-AC71-B297370B69CE}"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E892A-6DDA-4862-A562-99C5BA955235}" type="slidenum">
              <a:rPr lang="en-US" smtClean="0"/>
              <a:t>‹#›</a:t>
            </a:fld>
            <a:endParaRPr lang="en-US"/>
          </a:p>
        </p:txBody>
      </p:sp>
    </p:spTree>
    <p:extLst>
      <p:ext uri="{BB962C8B-B14F-4D97-AF65-F5344CB8AC3E}">
        <p14:creationId xmlns:p14="http://schemas.microsoft.com/office/powerpoint/2010/main" val="317263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D469D363-975D-465E-AC71-B297370B69CE}" type="datetimeFigureOut">
              <a:rPr lang="en-US" smtClean="0"/>
              <a:t>8/26/2021</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CBBE892A-6DDA-4862-A562-99C5BA955235}"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883352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69D363-975D-465E-AC71-B297370B69CE}"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E892A-6DDA-4862-A562-99C5BA955235}" type="slidenum">
              <a:rPr lang="en-US" smtClean="0"/>
              <a:t>‹#›</a:t>
            </a:fld>
            <a:endParaRPr lang="en-US"/>
          </a:p>
        </p:txBody>
      </p:sp>
    </p:spTree>
    <p:extLst>
      <p:ext uri="{BB962C8B-B14F-4D97-AF65-F5344CB8AC3E}">
        <p14:creationId xmlns:p14="http://schemas.microsoft.com/office/powerpoint/2010/main" val="158343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69D363-975D-465E-AC71-B297370B69CE}" type="datetimeFigureOut">
              <a:rPr lang="en-US" smtClean="0"/>
              <a:t>8/26/2021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E892A-6DDA-4862-A562-99C5BA955235}" type="slidenum">
              <a:rPr lang="en-US" smtClean="0"/>
              <a:t>‹#›</a:t>
            </a:fld>
            <a:endParaRPr lang="en-US"/>
          </a:p>
        </p:txBody>
      </p:sp>
    </p:spTree>
    <p:extLst>
      <p:ext uri="{BB962C8B-B14F-4D97-AF65-F5344CB8AC3E}">
        <p14:creationId xmlns:p14="http://schemas.microsoft.com/office/powerpoint/2010/main" val="279193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69D363-975D-465E-AC71-B297370B69CE}" type="datetimeFigureOut">
              <a:rPr lang="en-US" smtClean="0"/>
              <a:t>8/26/2021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E892A-6DDA-4862-A562-99C5BA955235}" type="slidenum">
              <a:rPr lang="en-US" smtClean="0"/>
              <a:t>‹#›</a:t>
            </a:fld>
            <a:endParaRPr lang="en-US"/>
          </a:p>
        </p:txBody>
      </p:sp>
    </p:spTree>
    <p:extLst>
      <p:ext uri="{BB962C8B-B14F-4D97-AF65-F5344CB8AC3E}">
        <p14:creationId xmlns:p14="http://schemas.microsoft.com/office/powerpoint/2010/main" val="3649328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D469D363-975D-465E-AC71-B297370B69CE}" type="datetimeFigureOut">
              <a:rPr lang="en-US" smtClean="0"/>
              <a:t>8/26/2021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E892A-6DDA-4862-A562-99C5BA955235}" type="slidenum">
              <a:rPr lang="en-US" smtClean="0"/>
              <a:t>‹#›</a:t>
            </a:fld>
            <a:endParaRPr lang="en-US"/>
          </a:p>
        </p:txBody>
      </p:sp>
    </p:spTree>
    <p:extLst>
      <p:ext uri="{BB962C8B-B14F-4D97-AF65-F5344CB8AC3E}">
        <p14:creationId xmlns:p14="http://schemas.microsoft.com/office/powerpoint/2010/main" val="2420809885"/>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D469D363-975D-465E-AC71-B297370B69CE}" type="datetimeFigureOut">
              <a:rPr lang="en-US" smtClean="0"/>
              <a:t>8/26/2021</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CBBE892A-6DDA-4862-A562-99C5BA955235}" type="slidenum">
              <a:rPr lang="en-US" smtClean="0"/>
              <a:t>‹#›</a:t>
            </a:fld>
            <a:endParaRPr lang="en-US"/>
          </a:p>
        </p:txBody>
      </p:sp>
    </p:spTree>
    <p:extLst>
      <p:ext uri="{BB962C8B-B14F-4D97-AF65-F5344CB8AC3E}">
        <p14:creationId xmlns:p14="http://schemas.microsoft.com/office/powerpoint/2010/main" val="3046365235"/>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D469D363-975D-465E-AC71-B297370B69CE}" type="datetimeFigureOut">
              <a:rPr lang="en-US" smtClean="0"/>
              <a:t>8/26/2021</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CBBE892A-6DDA-4862-A562-99C5BA955235}" type="slidenum">
              <a:rPr lang="en-US" smtClean="0"/>
              <a:t>‹#›</a:t>
            </a:fld>
            <a:endParaRPr lang="en-US"/>
          </a:p>
        </p:txBody>
      </p:sp>
    </p:spTree>
    <p:extLst>
      <p:ext uri="{BB962C8B-B14F-4D97-AF65-F5344CB8AC3E}">
        <p14:creationId xmlns:p14="http://schemas.microsoft.com/office/powerpoint/2010/main" val="585503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D469D363-975D-465E-AC71-B297370B69CE}" type="datetimeFigureOut">
              <a:rPr lang="en-US" smtClean="0"/>
              <a:t>8/26/2021</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CBBE892A-6DDA-4862-A562-99C5BA955235}"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5589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469D363-975D-465E-AC71-B297370B69CE}" type="datetimeFigureOut">
              <a:rPr lang="en-US" smtClean="0"/>
              <a:t>8/26/2021</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BBE892A-6DDA-4862-A562-99C5BA955235}" type="slidenum">
              <a:rPr lang="en-US" smtClean="0"/>
              <a:t>‹#›</a:t>
            </a:fld>
            <a:endParaRPr lang="en-US"/>
          </a:p>
        </p:txBody>
      </p:sp>
    </p:spTree>
    <p:extLst>
      <p:ext uri="{BB962C8B-B14F-4D97-AF65-F5344CB8AC3E}">
        <p14:creationId xmlns:p14="http://schemas.microsoft.com/office/powerpoint/2010/main" val="330869023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6" name="Title 5"/>
          <p:cNvSpPr>
            <a:spLocks noGrp="1"/>
          </p:cNvSpPr>
          <p:nvPr>
            <p:ph type="title"/>
          </p:nvPr>
        </p:nvSpPr>
        <p:spPr>
          <a:xfrm>
            <a:off x="395216" y="438842"/>
            <a:ext cx="8770571" cy="1560716"/>
          </a:xfrm>
        </p:spPr>
        <p:txBody>
          <a:bodyPr/>
          <a:lstStyle/>
          <a:p>
            <a:r>
              <a:rPr lang="vi-VN" b="1" dirty="0" smtClean="0">
                <a:solidFill>
                  <a:srgbClr val="0070C0"/>
                </a:solidFill>
              </a:rPr>
              <a:t>ĐỒ ÁN CHUYÊN NGÀNH</a:t>
            </a:r>
            <a:br>
              <a:rPr lang="vi-VN" b="1" dirty="0" smtClean="0">
                <a:solidFill>
                  <a:srgbClr val="0070C0"/>
                </a:solidFill>
              </a:rPr>
            </a:br>
            <a:r>
              <a:rPr lang="vi-VN" b="1" dirty="0" smtClean="0">
                <a:solidFill>
                  <a:srgbClr val="0070C0"/>
                </a:solidFill>
              </a:rPr>
              <a:t>KỸ THUẬT MÁY TÍNH 2021</a:t>
            </a:r>
            <a:endParaRPr lang="en-US" b="1" dirty="0">
              <a:solidFill>
                <a:srgbClr val="0070C0"/>
              </a:solidFill>
            </a:endParaRPr>
          </a:p>
        </p:txBody>
      </p:sp>
      <p:sp>
        <p:nvSpPr>
          <p:cNvPr id="7" name="Content Placeholder 6"/>
          <p:cNvSpPr>
            <a:spLocks noGrp="1"/>
          </p:cNvSpPr>
          <p:nvPr>
            <p:ph idx="1"/>
          </p:nvPr>
        </p:nvSpPr>
        <p:spPr>
          <a:xfrm>
            <a:off x="395216" y="2438400"/>
            <a:ext cx="6073823" cy="3651504"/>
          </a:xfrm>
        </p:spPr>
        <p:txBody>
          <a:bodyPr/>
          <a:lstStyle/>
          <a:p>
            <a:pPr marL="0" indent="0" algn="ctr">
              <a:buNone/>
            </a:pPr>
            <a:r>
              <a:rPr lang="vi-VN" b="1" dirty="0" smtClean="0">
                <a:solidFill>
                  <a:srgbClr val="C00000"/>
                </a:solidFill>
                <a:latin typeface="Times New Roman" panose="02020603050405020304" pitchFamily="18" charset="0"/>
                <a:cs typeface="Times New Roman" panose="02020603050405020304" pitchFamily="18" charset="0"/>
              </a:rPr>
              <a:t>ĐỀ TÀI: </a:t>
            </a:r>
          </a:p>
          <a:p>
            <a:pPr marL="0" indent="0" algn="ctr">
              <a:buNone/>
            </a:pPr>
            <a:r>
              <a:rPr lang="vi-VN" b="1" dirty="0" smtClean="0">
                <a:solidFill>
                  <a:srgbClr val="C00000"/>
                </a:solidFill>
                <a:latin typeface="Times New Roman" panose="02020603050405020304" pitchFamily="18" charset="0"/>
                <a:cs typeface="Times New Roman" panose="02020603050405020304" pitchFamily="18" charset="0"/>
              </a:rPr>
              <a:t>XÂY DỰNG MÔ HÌNH NHẬN DIỆN BIỂN BÁO GIAO THÔNG</a:t>
            </a:r>
          </a:p>
          <a:p>
            <a:pPr marL="0" indent="0" algn="ctr">
              <a:buNone/>
            </a:pPr>
            <a:endParaRPr lang="vi-VN" b="1" dirty="0">
              <a:solidFill>
                <a:srgbClr val="C00000"/>
              </a:solidFill>
              <a:latin typeface="Times New Roman" panose="02020603050405020304" pitchFamily="18" charset="0"/>
              <a:cs typeface="Times New Roman" panose="02020603050405020304" pitchFamily="18" charset="0"/>
            </a:endParaRPr>
          </a:p>
          <a:p>
            <a:pPr marL="0" indent="0" algn="just">
              <a:buNone/>
            </a:pPr>
            <a:r>
              <a:rPr lang="vi-VN" b="1" dirty="0">
                <a:solidFill>
                  <a:srgbClr val="C00000"/>
                </a:solidFill>
                <a:latin typeface="Times New Roman" panose="02020603050405020304" pitchFamily="18" charset="0"/>
                <a:cs typeface="Times New Roman" panose="02020603050405020304" pitchFamily="18" charset="0"/>
              </a:rPr>
              <a:t>GVHD: </a:t>
            </a:r>
            <a:r>
              <a:rPr lang="vi-VN" b="1" dirty="0" smtClean="0">
                <a:solidFill>
                  <a:srgbClr val="C00000"/>
                </a:solidFill>
                <a:latin typeface="Times New Roman" panose="02020603050405020304" pitchFamily="18" charset="0"/>
                <a:cs typeface="Times New Roman" panose="02020603050405020304" pitchFamily="18" charset="0"/>
              </a:rPr>
              <a:t>ThS. TRẦN THỊ MINH HẠNH</a:t>
            </a:r>
          </a:p>
          <a:p>
            <a:pPr marL="0" indent="0" algn="just">
              <a:buNone/>
            </a:pPr>
            <a:r>
              <a:rPr lang="vi-VN" b="1" dirty="0" smtClean="0">
                <a:solidFill>
                  <a:srgbClr val="C00000"/>
                </a:solidFill>
                <a:latin typeface="Times New Roman" panose="02020603050405020304" pitchFamily="18" charset="0"/>
                <a:cs typeface="Times New Roman" panose="02020603050405020304" pitchFamily="18" charset="0"/>
              </a:rPr>
              <a:t>SINH VIÊN: NGUYỄN BÁ NHÂN</a:t>
            </a:r>
          </a:p>
          <a:p>
            <a:pPr marL="0" indent="0" algn="just">
              <a:buNone/>
            </a:pPr>
            <a:r>
              <a:rPr lang="vi-VN" b="1" dirty="0" smtClean="0">
                <a:solidFill>
                  <a:srgbClr val="C00000"/>
                </a:solidFill>
                <a:latin typeface="Times New Roman" panose="02020603050405020304" pitchFamily="18" charset="0"/>
                <a:cs typeface="Times New Roman" panose="02020603050405020304" pitchFamily="18" charset="0"/>
              </a:rPr>
              <a:t>LỚP: 17DT2</a:t>
            </a:r>
          </a:p>
        </p:txBody>
      </p:sp>
    </p:spTree>
    <p:extLst>
      <p:ext uri="{BB962C8B-B14F-4D97-AF65-F5344CB8AC3E}">
        <p14:creationId xmlns:p14="http://schemas.microsoft.com/office/powerpoint/2010/main" val="24678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solidFill>
                  <a:schemeClr val="tx1"/>
                </a:solidFill>
              </a:rPr>
              <a:t>THU THẬP DỮ LIỆU</a:t>
            </a:r>
            <a:endParaRPr lang="en-US" dirty="0">
              <a:solidFill>
                <a:schemeClr val="tx1"/>
              </a:solidFill>
            </a:endParaRPr>
          </a:p>
        </p:txBody>
      </p:sp>
      <p:sp>
        <p:nvSpPr>
          <p:cNvPr id="3" name="Content Placeholder 2"/>
          <p:cNvSpPr>
            <a:spLocks noGrp="1"/>
          </p:cNvSpPr>
          <p:nvPr>
            <p:ph idx="1"/>
          </p:nvPr>
        </p:nvSpPr>
        <p:spPr/>
        <p:txBody>
          <a:bodyPr/>
          <a:lstStyle/>
          <a:p>
            <a:r>
              <a:rPr lang="vi-VN" dirty="0" smtClean="0">
                <a:solidFill>
                  <a:schemeClr val="tx1"/>
                </a:solidFill>
              </a:rPr>
              <a:t>Dữ liệu được thu thập từ nhiều nguồn khác nhau:</a:t>
            </a:r>
          </a:p>
          <a:p>
            <a:pPr lvl="1">
              <a:buFont typeface="Wingdings" panose="05000000000000000000" pitchFamily="2" charset="2"/>
              <a:buChar char="Ø"/>
            </a:pPr>
            <a:r>
              <a:rPr lang="vi-VN" dirty="0" smtClean="0">
                <a:solidFill>
                  <a:schemeClr val="tx1"/>
                </a:solidFill>
              </a:rPr>
              <a:t>Thu thập từ Internet</a:t>
            </a:r>
          </a:p>
          <a:p>
            <a:pPr lvl="1">
              <a:buFont typeface="Wingdings" panose="05000000000000000000" pitchFamily="2" charset="2"/>
              <a:buChar char="Ø"/>
            </a:pPr>
            <a:r>
              <a:rPr lang="vi-VN" dirty="0" smtClean="0">
                <a:solidFill>
                  <a:schemeClr val="tx1"/>
                </a:solidFill>
              </a:rPr>
              <a:t>Chụp trên đường phố</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6102401" y="3332951"/>
            <a:ext cx="5182049" cy="2365453"/>
          </a:xfrm>
          <a:prstGeom prst="rect">
            <a:avLst/>
          </a:prstGeom>
        </p:spPr>
      </p:pic>
    </p:spTree>
    <p:extLst>
      <p:ext uri="{BB962C8B-B14F-4D97-AF65-F5344CB8AC3E}">
        <p14:creationId xmlns:p14="http://schemas.microsoft.com/office/powerpoint/2010/main" val="1987659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XỬ </a:t>
            </a:r>
            <a:r>
              <a:rPr lang="vi-VN" dirty="0" smtClean="0"/>
              <a:t>LÝ </a:t>
            </a:r>
            <a:r>
              <a:rPr lang="vi-VN" dirty="0" smtClean="0"/>
              <a:t>DỮ LIỆU</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91861208"/>
              </p:ext>
            </p:extLst>
          </p:nvPr>
        </p:nvGraphicFramePr>
        <p:xfrm>
          <a:off x="4060135" y="1786272"/>
          <a:ext cx="7402996" cy="4754880"/>
        </p:xfrm>
        <a:graphic>
          <a:graphicData uri="http://schemas.openxmlformats.org/drawingml/2006/table">
            <a:tbl>
              <a:tblPr firstRow="1" bandRow="1">
                <a:tableStyleId>{5C22544A-7EE6-4342-B048-85BDC9FD1C3A}</a:tableStyleId>
              </a:tblPr>
              <a:tblGrid>
                <a:gridCol w="4064000"/>
                <a:gridCol w="3338996"/>
              </a:tblGrid>
              <a:tr h="274320">
                <a:tc>
                  <a:txBody>
                    <a:bodyPr/>
                    <a:lstStyle/>
                    <a:p>
                      <a:pPr algn="ctr"/>
                      <a:r>
                        <a:rPr lang="vi-VN" dirty="0" smtClean="0"/>
                        <a:t>NUM</a:t>
                      </a:r>
                      <a:endParaRPr lang="en-US" dirty="0"/>
                    </a:p>
                  </a:txBody>
                  <a:tcPr/>
                </a:tc>
                <a:tc>
                  <a:txBody>
                    <a:bodyPr/>
                    <a:lstStyle/>
                    <a:p>
                      <a:pPr algn="ctr"/>
                      <a:r>
                        <a:rPr lang="vi-VN" dirty="0" smtClean="0"/>
                        <a:t>CLASS</a:t>
                      </a:r>
                      <a:endParaRPr lang="en-US" dirty="0"/>
                    </a:p>
                  </a:txBody>
                  <a:tcPr/>
                </a:tc>
              </a:tr>
              <a:tr h="274320">
                <a:tc>
                  <a:txBody>
                    <a:bodyPr/>
                    <a:lstStyle/>
                    <a:p>
                      <a:pPr algn="ctr"/>
                      <a:r>
                        <a:rPr lang="vi-VN" dirty="0" smtClean="0"/>
                        <a:t>0</a:t>
                      </a:r>
                      <a:endParaRPr lang="en-US" dirty="0"/>
                    </a:p>
                  </a:txBody>
                  <a:tcPr/>
                </a:tc>
                <a:tc>
                  <a:txBody>
                    <a:bodyPr/>
                    <a:lstStyle/>
                    <a:p>
                      <a:pPr algn="ctr"/>
                      <a:r>
                        <a:rPr lang="en-US" dirty="0" smtClean="0">
                          <a:solidFill>
                            <a:srgbClr val="000000"/>
                          </a:solidFill>
                          <a:latin typeface="Times New Roman" panose="02020603050405020304" pitchFamily="18" charset="0"/>
                        </a:rPr>
                        <a:t>No entry</a:t>
                      </a:r>
                      <a:endParaRPr lang="en-US" dirty="0"/>
                    </a:p>
                  </a:txBody>
                  <a:tcPr anchor="ctr"/>
                </a:tc>
              </a:tr>
              <a:tr h="274320">
                <a:tc>
                  <a:txBody>
                    <a:bodyPr/>
                    <a:lstStyle/>
                    <a:p>
                      <a:pPr algn="ctr"/>
                      <a:r>
                        <a:rPr lang="vi-VN" dirty="0" smtClean="0"/>
                        <a:t>1</a:t>
                      </a:r>
                      <a:endParaRPr lang="en-US" dirty="0"/>
                    </a:p>
                  </a:txBody>
                  <a:tcPr/>
                </a:tc>
                <a:tc>
                  <a:txBody>
                    <a:bodyPr/>
                    <a:lstStyle/>
                    <a:p>
                      <a:pPr algn="ctr"/>
                      <a:r>
                        <a:rPr lang="en-US" dirty="0" smtClean="0">
                          <a:solidFill>
                            <a:srgbClr val="000000"/>
                          </a:solidFill>
                          <a:latin typeface="Times New Roman" panose="02020603050405020304" pitchFamily="18" charset="0"/>
                        </a:rPr>
                        <a:t>No parking</a:t>
                      </a:r>
                      <a:endParaRPr lang="en-US" dirty="0"/>
                    </a:p>
                  </a:txBody>
                  <a:tcPr anchor="ctr"/>
                </a:tc>
              </a:tr>
              <a:tr h="274320">
                <a:tc>
                  <a:txBody>
                    <a:bodyPr/>
                    <a:lstStyle/>
                    <a:p>
                      <a:pPr algn="ctr"/>
                      <a:r>
                        <a:rPr lang="vi-VN" dirty="0" smtClean="0"/>
                        <a:t>2</a:t>
                      </a:r>
                      <a:endParaRPr lang="en-US" dirty="0"/>
                    </a:p>
                  </a:txBody>
                  <a:tcPr/>
                </a:tc>
                <a:tc>
                  <a:txBody>
                    <a:bodyPr/>
                    <a:lstStyle/>
                    <a:p>
                      <a:pPr algn="ctr"/>
                      <a:r>
                        <a:rPr lang="en-US" dirty="0" smtClean="0">
                          <a:solidFill>
                            <a:srgbClr val="000000"/>
                          </a:solidFill>
                          <a:latin typeface="Times New Roman" panose="02020603050405020304" pitchFamily="18" charset="0"/>
                        </a:rPr>
                        <a:t>No turning</a:t>
                      </a:r>
                      <a:endParaRPr lang="en-US" dirty="0"/>
                    </a:p>
                  </a:txBody>
                  <a:tcPr anchor="ctr"/>
                </a:tc>
              </a:tr>
              <a:tr h="274320">
                <a:tc>
                  <a:txBody>
                    <a:bodyPr/>
                    <a:lstStyle/>
                    <a:p>
                      <a:pPr algn="ctr"/>
                      <a:r>
                        <a:rPr lang="vi-VN" dirty="0" smtClean="0"/>
                        <a:t>3</a:t>
                      </a:r>
                      <a:endParaRPr lang="en-US" dirty="0"/>
                    </a:p>
                  </a:txBody>
                  <a:tcPr/>
                </a:tc>
                <a:tc>
                  <a:txBody>
                    <a:bodyPr/>
                    <a:lstStyle/>
                    <a:p>
                      <a:pPr algn="ctr"/>
                      <a:r>
                        <a:rPr lang="en-US" dirty="0" smtClean="0">
                          <a:solidFill>
                            <a:srgbClr val="000000"/>
                          </a:solidFill>
                          <a:latin typeface="Times New Roman" panose="02020603050405020304" pitchFamily="18" charset="0"/>
                        </a:rPr>
                        <a:t>Max Speed 40</a:t>
                      </a:r>
                      <a:endParaRPr lang="en-US" dirty="0"/>
                    </a:p>
                  </a:txBody>
                  <a:tcPr anchor="ctr"/>
                </a:tc>
              </a:tr>
              <a:tr h="274320">
                <a:tc>
                  <a:txBody>
                    <a:bodyPr/>
                    <a:lstStyle/>
                    <a:p>
                      <a:pPr algn="ctr"/>
                      <a:r>
                        <a:rPr lang="vi-VN" dirty="0" smtClean="0"/>
                        <a:t>4</a:t>
                      </a:r>
                      <a:endParaRPr lang="en-US" dirty="0"/>
                    </a:p>
                  </a:txBody>
                  <a:tcPr/>
                </a:tc>
                <a:tc>
                  <a:txBody>
                    <a:bodyPr/>
                    <a:lstStyle/>
                    <a:p>
                      <a:pPr algn="ctr"/>
                      <a:r>
                        <a:rPr lang="en-US" dirty="0" smtClean="0">
                          <a:solidFill>
                            <a:srgbClr val="000000"/>
                          </a:solidFill>
                          <a:latin typeface="Times New Roman" panose="02020603050405020304" pitchFamily="18" charset="0"/>
                        </a:rPr>
                        <a:t>Max Speed 50</a:t>
                      </a:r>
                      <a:endParaRPr lang="en-US" dirty="0"/>
                    </a:p>
                  </a:txBody>
                  <a:tcPr anchor="ctr"/>
                </a:tc>
              </a:tr>
              <a:tr h="274320">
                <a:tc>
                  <a:txBody>
                    <a:bodyPr/>
                    <a:lstStyle/>
                    <a:p>
                      <a:pPr algn="ctr"/>
                      <a:r>
                        <a:rPr lang="vi-VN" dirty="0" smtClean="0"/>
                        <a:t>5</a:t>
                      </a:r>
                      <a:endParaRPr lang="en-US" dirty="0"/>
                    </a:p>
                  </a:txBody>
                  <a:tcPr/>
                </a:tc>
                <a:tc>
                  <a:txBody>
                    <a:bodyPr/>
                    <a:lstStyle/>
                    <a:p>
                      <a:pPr algn="ctr"/>
                      <a:r>
                        <a:rPr lang="en-US" dirty="0" smtClean="0">
                          <a:solidFill>
                            <a:srgbClr val="000000"/>
                          </a:solidFill>
                          <a:latin typeface="Times New Roman" panose="02020603050405020304" pitchFamily="18" charset="0"/>
                        </a:rPr>
                        <a:t>Max Speed 60</a:t>
                      </a:r>
                      <a:endParaRPr lang="en-US" dirty="0"/>
                    </a:p>
                  </a:txBody>
                  <a:tcPr anchor="ctr"/>
                </a:tc>
              </a:tr>
              <a:tr h="274320">
                <a:tc>
                  <a:txBody>
                    <a:bodyPr/>
                    <a:lstStyle/>
                    <a:p>
                      <a:pPr algn="ctr"/>
                      <a:r>
                        <a:rPr lang="vi-VN" dirty="0" smtClean="0"/>
                        <a:t>6</a:t>
                      </a:r>
                      <a:endParaRPr lang="en-US" dirty="0"/>
                    </a:p>
                  </a:txBody>
                  <a:tcPr/>
                </a:tc>
                <a:tc>
                  <a:txBody>
                    <a:bodyPr/>
                    <a:lstStyle/>
                    <a:p>
                      <a:pPr algn="ctr"/>
                      <a:r>
                        <a:rPr lang="en-US" dirty="0" smtClean="0">
                          <a:solidFill>
                            <a:srgbClr val="000000"/>
                          </a:solidFill>
                          <a:latin typeface="Times New Roman" panose="02020603050405020304" pitchFamily="18" charset="0"/>
                        </a:rPr>
                        <a:t>Max Speed 70</a:t>
                      </a:r>
                      <a:endParaRPr lang="en-US" dirty="0"/>
                    </a:p>
                  </a:txBody>
                  <a:tcPr anchor="ctr"/>
                </a:tc>
              </a:tr>
              <a:tr h="274320">
                <a:tc>
                  <a:txBody>
                    <a:bodyPr/>
                    <a:lstStyle/>
                    <a:p>
                      <a:pPr algn="ctr"/>
                      <a:r>
                        <a:rPr lang="vi-VN" dirty="0" smtClean="0"/>
                        <a:t>7</a:t>
                      </a:r>
                      <a:endParaRPr lang="en-US" dirty="0"/>
                    </a:p>
                  </a:txBody>
                  <a:tcPr/>
                </a:tc>
                <a:tc>
                  <a:txBody>
                    <a:bodyPr/>
                    <a:lstStyle/>
                    <a:p>
                      <a:pPr algn="ctr"/>
                      <a:r>
                        <a:rPr lang="en-US" dirty="0" smtClean="0">
                          <a:solidFill>
                            <a:srgbClr val="000000"/>
                          </a:solidFill>
                          <a:latin typeface="Times New Roman" panose="02020603050405020304" pitchFamily="18" charset="0"/>
                        </a:rPr>
                        <a:t>Max Speed 80</a:t>
                      </a:r>
                      <a:endParaRPr lang="en-US" dirty="0"/>
                    </a:p>
                  </a:txBody>
                  <a:tcPr anchor="ctr"/>
                </a:tc>
              </a:tr>
              <a:tr h="274320">
                <a:tc>
                  <a:txBody>
                    <a:bodyPr/>
                    <a:lstStyle/>
                    <a:p>
                      <a:pPr algn="ctr"/>
                      <a:r>
                        <a:rPr lang="vi-VN" dirty="0" smtClean="0"/>
                        <a:t>8</a:t>
                      </a:r>
                      <a:endParaRPr lang="en-US" dirty="0"/>
                    </a:p>
                  </a:txBody>
                  <a:tcPr/>
                </a:tc>
                <a:tc>
                  <a:txBody>
                    <a:bodyPr/>
                    <a:lstStyle/>
                    <a:p>
                      <a:pPr algn="ctr"/>
                      <a:r>
                        <a:rPr lang="en-US" dirty="0" smtClean="0">
                          <a:solidFill>
                            <a:srgbClr val="000000"/>
                          </a:solidFill>
                          <a:latin typeface="Times New Roman" panose="02020603050405020304" pitchFamily="18" charset="0"/>
                        </a:rPr>
                        <a:t>Other prohibition</a:t>
                      </a:r>
                      <a:endParaRPr lang="en-US" dirty="0"/>
                    </a:p>
                  </a:txBody>
                  <a:tcPr anchor="ctr"/>
                </a:tc>
              </a:tr>
              <a:tr h="274320">
                <a:tc>
                  <a:txBody>
                    <a:bodyPr/>
                    <a:lstStyle/>
                    <a:p>
                      <a:pPr algn="ctr"/>
                      <a:r>
                        <a:rPr lang="vi-VN" dirty="0" smtClean="0"/>
                        <a:t>9</a:t>
                      </a:r>
                      <a:endParaRPr lang="en-US" dirty="0"/>
                    </a:p>
                  </a:txBody>
                  <a:tcPr/>
                </a:tc>
                <a:tc>
                  <a:txBody>
                    <a:bodyPr/>
                    <a:lstStyle/>
                    <a:p>
                      <a:pPr algn="ctr"/>
                      <a:r>
                        <a:rPr lang="en-US" dirty="0" smtClean="0">
                          <a:solidFill>
                            <a:srgbClr val="000000"/>
                          </a:solidFill>
                          <a:latin typeface="Times New Roman" panose="02020603050405020304" pitchFamily="18" charset="0"/>
                        </a:rPr>
                        <a:t>Warning	</a:t>
                      </a:r>
                      <a:endParaRPr lang="en-US" dirty="0"/>
                    </a:p>
                  </a:txBody>
                  <a:tcPr anchor="ctr"/>
                </a:tc>
              </a:tr>
              <a:tr h="274320">
                <a:tc>
                  <a:txBody>
                    <a:bodyPr/>
                    <a:lstStyle/>
                    <a:p>
                      <a:pPr algn="ctr"/>
                      <a:r>
                        <a:rPr lang="vi-VN" dirty="0" smtClean="0"/>
                        <a:t>10</a:t>
                      </a:r>
                      <a:endParaRPr lang="en-US" dirty="0"/>
                    </a:p>
                  </a:txBody>
                  <a:tcPr/>
                </a:tc>
                <a:tc>
                  <a:txBody>
                    <a:bodyPr/>
                    <a:lstStyle/>
                    <a:p>
                      <a:pPr algn="ctr"/>
                      <a:r>
                        <a:rPr lang="en-US" dirty="0" smtClean="0">
                          <a:solidFill>
                            <a:srgbClr val="000000"/>
                          </a:solidFill>
                          <a:latin typeface="Times New Roman" panose="02020603050405020304" pitchFamily="18" charset="0"/>
                        </a:rPr>
                        <a:t>Mandatory</a:t>
                      </a:r>
                      <a:endParaRPr lang="en-US" dirty="0"/>
                    </a:p>
                  </a:txBody>
                  <a:tcPr anchor="ctr"/>
                </a:tc>
              </a:tr>
              <a:tr h="274320">
                <a:tc>
                  <a:txBody>
                    <a:bodyPr/>
                    <a:lstStyle/>
                    <a:p>
                      <a:pPr algn="ctr"/>
                      <a:r>
                        <a:rPr lang="vi-VN" dirty="0" smtClean="0"/>
                        <a:t>11</a:t>
                      </a:r>
                      <a:endParaRPr lang="en-US" dirty="0"/>
                    </a:p>
                  </a:txBody>
                  <a:tcPr/>
                </a:tc>
                <a:tc>
                  <a:txBody>
                    <a:bodyPr/>
                    <a:lstStyle/>
                    <a:p>
                      <a:pPr algn="ctr"/>
                      <a:r>
                        <a:rPr lang="en-US" dirty="0" smtClean="0">
                          <a:solidFill>
                            <a:srgbClr val="000000"/>
                          </a:solidFill>
                          <a:latin typeface="Times New Roman" panose="02020603050405020304" pitchFamily="18" charset="0"/>
                        </a:rPr>
                        <a:t>Indication</a:t>
                      </a:r>
                      <a:endParaRPr lang="en-US" dirty="0"/>
                    </a:p>
                  </a:txBody>
                  <a:tcPr anchor="ctr"/>
                </a:tc>
              </a:tr>
            </a:tbl>
          </a:graphicData>
        </a:graphic>
      </p:graphicFrame>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4012841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4314213" y="1748818"/>
            <a:ext cx="6009544" cy="4903774"/>
          </a:xfrm>
          <a:prstGeom prst="rect">
            <a:avLst/>
          </a:prstGeom>
          <a:noFill/>
          <a:ln>
            <a:noFill/>
          </a:ln>
        </p:spPr>
      </p:pic>
      <p:sp>
        <p:nvSpPr>
          <p:cNvPr id="3" name="Title 2"/>
          <p:cNvSpPr>
            <a:spLocks noGrp="1"/>
          </p:cNvSpPr>
          <p:nvPr>
            <p:ph type="title"/>
          </p:nvPr>
        </p:nvSpPr>
        <p:spPr/>
        <p:txBody>
          <a:bodyPr/>
          <a:lstStyle/>
          <a:p>
            <a:r>
              <a:rPr lang="vi-VN" dirty="0" smtClean="0"/>
              <a:t>KẾT QUẢ SAU KHI DÁN NHÃN</a:t>
            </a:r>
            <a:endParaRPr lang="en-US" dirty="0"/>
          </a:p>
        </p:txBody>
      </p:sp>
    </p:spTree>
    <p:extLst>
      <p:ext uri="{BB962C8B-B14F-4D97-AF65-F5344CB8AC3E}">
        <p14:creationId xmlns:p14="http://schemas.microsoft.com/office/powerpoint/2010/main" val="2493084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CHIA DỮ LIỆU</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72559446"/>
              </p:ext>
            </p:extLst>
          </p:nvPr>
        </p:nvGraphicFramePr>
        <p:xfrm>
          <a:off x="2933700" y="3356848"/>
          <a:ext cx="8127999" cy="11125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endParaRPr lang="en-US" dirty="0"/>
                    </a:p>
                  </a:txBody>
                  <a:tcPr anchor="ctr"/>
                </a:tc>
                <a:tc>
                  <a:txBody>
                    <a:bodyPr/>
                    <a:lstStyle/>
                    <a:p>
                      <a:pPr algn="ctr"/>
                      <a:r>
                        <a:rPr lang="vi-VN" dirty="0" smtClean="0"/>
                        <a:t>SỐ LƯỢNG ẢNH</a:t>
                      </a:r>
                      <a:endParaRPr lang="en-US" dirty="0"/>
                    </a:p>
                  </a:txBody>
                  <a:tcPr anchor="ctr"/>
                </a:tc>
                <a:tc>
                  <a:txBody>
                    <a:bodyPr/>
                    <a:lstStyle/>
                    <a:p>
                      <a:pPr algn="ctr"/>
                      <a:r>
                        <a:rPr lang="vi-VN" dirty="0" smtClean="0"/>
                        <a:t>SỐ LƯỢNG OBJECT</a:t>
                      </a:r>
                      <a:endParaRPr lang="en-US" dirty="0"/>
                    </a:p>
                  </a:txBody>
                  <a:tcPr anchor="ctr"/>
                </a:tc>
              </a:tr>
              <a:tr h="370840">
                <a:tc>
                  <a:txBody>
                    <a:bodyPr/>
                    <a:lstStyle/>
                    <a:p>
                      <a:pPr algn="ctr"/>
                      <a:r>
                        <a:rPr lang="vi-VN" dirty="0" smtClean="0"/>
                        <a:t>TRAIN SET</a:t>
                      </a:r>
                      <a:endParaRPr lang="en-US" dirty="0"/>
                    </a:p>
                  </a:txBody>
                  <a:tcPr anchor="ctr"/>
                </a:tc>
                <a:tc>
                  <a:txBody>
                    <a:bodyPr/>
                    <a:lstStyle/>
                    <a:p>
                      <a:pPr algn="ctr"/>
                      <a:r>
                        <a:rPr lang="vi-VN" dirty="0" smtClean="0"/>
                        <a:t>4010</a:t>
                      </a:r>
                      <a:endParaRPr lang="en-US" dirty="0"/>
                    </a:p>
                  </a:txBody>
                  <a:tcPr anchor="ctr"/>
                </a:tc>
                <a:tc>
                  <a:txBody>
                    <a:bodyPr/>
                    <a:lstStyle/>
                    <a:p>
                      <a:pPr algn="ctr"/>
                      <a:r>
                        <a:rPr lang="vi-VN" dirty="0" smtClean="0"/>
                        <a:t>8402</a:t>
                      </a:r>
                      <a:endParaRPr lang="en-US" dirty="0"/>
                    </a:p>
                  </a:txBody>
                  <a:tcPr anchor="ctr"/>
                </a:tc>
              </a:tr>
              <a:tr h="370840">
                <a:tc>
                  <a:txBody>
                    <a:bodyPr/>
                    <a:lstStyle/>
                    <a:p>
                      <a:pPr algn="ctr"/>
                      <a:r>
                        <a:rPr lang="vi-VN" dirty="0" smtClean="0"/>
                        <a:t>VALIDATION SET</a:t>
                      </a:r>
                      <a:endParaRPr lang="en-US" dirty="0"/>
                    </a:p>
                  </a:txBody>
                  <a:tcPr anchor="ctr"/>
                </a:tc>
                <a:tc>
                  <a:txBody>
                    <a:bodyPr/>
                    <a:lstStyle/>
                    <a:p>
                      <a:pPr algn="ctr"/>
                      <a:r>
                        <a:rPr lang="vi-VN" dirty="0" smtClean="0"/>
                        <a:t>910</a:t>
                      </a:r>
                      <a:endParaRPr lang="en-US" dirty="0"/>
                    </a:p>
                  </a:txBody>
                  <a:tcPr anchor="ctr"/>
                </a:tc>
                <a:tc>
                  <a:txBody>
                    <a:bodyPr/>
                    <a:lstStyle/>
                    <a:p>
                      <a:pPr algn="ctr"/>
                      <a:r>
                        <a:rPr lang="vi-VN" dirty="0" smtClean="0"/>
                        <a:t>1645</a:t>
                      </a:r>
                      <a:endParaRPr lang="en-US" dirty="0"/>
                    </a:p>
                  </a:txBody>
                  <a:tcPr anchor="ctr"/>
                </a:tc>
              </a:tr>
            </a:tbl>
          </a:graphicData>
        </a:graphic>
      </p:graphicFrame>
    </p:spTree>
    <p:extLst>
      <p:ext uri="{BB962C8B-B14F-4D97-AF65-F5344CB8AC3E}">
        <p14:creationId xmlns:p14="http://schemas.microsoft.com/office/powerpoint/2010/main" val="381861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TRAINING</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2107" y="2672299"/>
            <a:ext cx="5033756" cy="3183449"/>
          </a:xfrm>
          <a:prstGeom prst="rect">
            <a:avLst/>
          </a:prstGeom>
          <a:noFill/>
        </p:spPr>
      </p:pic>
      <p:pic>
        <p:nvPicPr>
          <p:cNvPr id="4" name="Content Placeholder 3"/>
          <p:cNvPicPr>
            <a:picLocks noGrp="1"/>
          </p:cNvPicPr>
          <p:nvPr>
            <p:ph idx="1"/>
          </p:nvPr>
        </p:nvPicPr>
        <p:blipFill>
          <a:blip r:embed="rId3"/>
          <a:stretch>
            <a:fillRect/>
          </a:stretch>
        </p:blipFill>
        <p:spPr>
          <a:xfrm>
            <a:off x="2933700" y="2832839"/>
            <a:ext cx="8770938" cy="2862371"/>
          </a:xfrm>
          <a:prstGeom prst="rect">
            <a:avLst/>
          </a:prstGeom>
        </p:spPr>
      </p:pic>
    </p:spTree>
    <p:extLst>
      <p:ext uri="{BB962C8B-B14F-4D97-AF65-F5344CB8AC3E}">
        <p14:creationId xmlns:p14="http://schemas.microsoft.com/office/powerpoint/2010/main" val="32571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TESTING</a:t>
            </a:r>
            <a:endParaRPr lang="en-US" dirty="0"/>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33700" y="2129061"/>
            <a:ext cx="5781502" cy="2734887"/>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7429500" y="4181475"/>
            <a:ext cx="4762500" cy="2676525"/>
          </a:xfrm>
          <a:prstGeom prst="rect">
            <a:avLst/>
          </a:prstGeom>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4032885" y="3127934"/>
            <a:ext cx="5777865" cy="2733040"/>
          </a:xfrm>
          <a:prstGeom prst="rect">
            <a:avLst/>
          </a:prstGeom>
        </p:spPr>
      </p:pic>
    </p:spTree>
    <p:extLst>
      <p:ext uri="{BB962C8B-B14F-4D97-AF65-F5344CB8AC3E}">
        <p14:creationId xmlns:p14="http://schemas.microsoft.com/office/powerpoint/2010/main" val="53916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solidFill>
                  <a:schemeClr val="tx1"/>
                </a:solidFill>
              </a:rPr>
              <a:t>KẾT QUẢ</a:t>
            </a:r>
            <a:endParaRPr lang="en-US" b="1" dirty="0">
              <a:solidFill>
                <a:schemeClr val="tx1"/>
              </a:solidFill>
            </a:endParaRPr>
          </a:p>
        </p:txBody>
      </p:sp>
      <p:sp>
        <p:nvSpPr>
          <p:cNvPr id="3" name="Content Placeholder 2"/>
          <p:cNvSpPr>
            <a:spLocks noGrp="1"/>
          </p:cNvSpPr>
          <p:nvPr>
            <p:ph idx="1"/>
          </p:nvPr>
        </p:nvSpPr>
        <p:spPr>
          <a:xfrm>
            <a:off x="2933700" y="2438400"/>
            <a:ext cx="8770571" cy="3829878"/>
          </a:xfrm>
        </p:spPr>
        <p:txBody>
          <a:bodyPr numCol="2"/>
          <a:lstStyle/>
          <a:p>
            <a:r>
              <a:rPr lang="vi-VN" dirty="0" smtClean="0"/>
              <a:t>Ưu điểm:</a:t>
            </a:r>
          </a:p>
          <a:p>
            <a:pPr lvl="1">
              <a:buFont typeface="Wingdings" panose="05000000000000000000" pitchFamily="2" charset="2"/>
              <a:buChar char="Ø"/>
            </a:pPr>
            <a:r>
              <a:rPr lang="vi-VN" dirty="0" smtClean="0"/>
              <a:t>Khả </a:t>
            </a:r>
            <a:r>
              <a:rPr lang="vi-VN" dirty="0"/>
              <a:t>năng phát hiện đối tượng và nhận dạng khá tốt, độ chính xác cao.</a:t>
            </a:r>
          </a:p>
          <a:p>
            <a:pPr lvl="1">
              <a:buFont typeface="Wingdings" panose="05000000000000000000" pitchFamily="2" charset="2"/>
              <a:buChar char="Ø"/>
            </a:pPr>
            <a:r>
              <a:rPr lang="vi-VN" dirty="0" smtClean="0"/>
              <a:t>Dù </a:t>
            </a:r>
            <a:r>
              <a:rPr lang="vi-VN" dirty="0"/>
              <a:t>tập dữ liệu rất không cân bằng nhưng mô hình vẫn phân lớp đối tượng khá chính xác, đây là ưu điểm có được nhờ sử dụng hàm focal loss. Nhờ vào đặc điểm này, chi phí thu thập và xử lý dữ liệu sẽ giảm đáng kể.</a:t>
            </a:r>
          </a:p>
          <a:p>
            <a:pPr lvl="1">
              <a:buFont typeface="Wingdings" panose="05000000000000000000" pitchFamily="2" charset="2"/>
              <a:buChar char="Ø"/>
            </a:pPr>
            <a:endParaRPr lang="vi-VN" dirty="0"/>
          </a:p>
          <a:p>
            <a:pPr lvl="1">
              <a:buFont typeface="Wingdings" panose="05000000000000000000" pitchFamily="2" charset="2"/>
              <a:buChar char="Ø"/>
            </a:pPr>
            <a:r>
              <a:rPr lang="vi-VN" dirty="0" smtClean="0"/>
              <a:t>Khả </a:t>
            </a:r>
            <a:r>
              <a:rPr lang="vi-VN" dirty="0"/>
              <a:t>năng ứng dụng thực tiễn cao, tiềm năng phát triển lớn. Có thể tích hợp vào nhiều hệ thống hỗ trợ lái xe như hỗ trợ lái tự động, cảnh báo vượt giới hạn tốc độ cho người lái xe,…</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1606603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solidFill>
                  <a:schemeClr val="tx1"/>
                </a:solidFill>
              </a:rPr>
              <a:t>KẾT QUẢ</a:t>
            </a:r>
            <a:endParaRPr lang="en-US" dirty="0"/>
          </a:p>
        </p:txBody>
      </p:sp>
      <p:sp>
        <p:nvSpPr>
          <p:cNvPr id="3" name="Content Placeholder 2"/>
          <p:cNvSpPr>
            <a:spLocks noGrp="1"/>
          </p:cNvSpPr>
          <p:nvPr>
            <p:ph idx="1"/>
          </p:nvPr>
        </p:nvSpPr>
        <p:spPr/>
        <p:txBody>
          <a:bodyPr numCol="2"/>
          <a:lstStyle/>
          <a:p>
            <a:r>
              <a:rPr lang="vi-VN" dirty="0" smtClean="0"/>
              <a:t>Hạn chế:</a:t>
            </a:r>
          </a:p>
          <a:p>
            <a:pPr lvl="1">
              <a:buFont typeface="Wingdings" panose="05000000000000000000" pitchFamily="2" charset="2"/>
              <a:buChar char="Ø"/>
            </a:pPr>
            <a:r>
              <a:rPr lang="vi-VN" dirty="0" smtClean="0"/>
              <a:t>Tốc </a:t>
            </a:r>
            <a:r>
              <a:rPr lang="vi-VN" dirty="0"/>
              <a:t>độ xử lý chậm, cần có GPU để tối ưu tốc độ xử lý</a:t>
            </a:r>
          </a:p>
          <a:p>
            <a:pPr lvl="1">
              <a:buFont typeface="Wingdings" panose="05000000000000000000" pitchFamily="2" charset="2"/>
              <a:buChar char="Ø"/>
            </a:pPr>
            <a:r>
              <a:rPr lang="vi-VN" dirty="0" smtClean="0"/>
              <a:t>Do </a:t>
            </a:r>
            <a:r>
              <a:rPr lang="vi-VN" dirty="0"/>
              <a:t>tập dữ liệu quá mất cân bằng (Class ít mẫu nhất chỉ có 59 mẫu trong tập train) dẫn đến khả năng phát hiện tương đối kém với một số class có  số lượng mẫu thấp.</a:t>
            </a:r>
          </a:p>
          <a:p>
            <a:pPr lvl="1">
              <a:buFont typeface="Wingdings" panose="05000000000000000000" pitchFamily="2" charset="2"/>
              <a:buChar char="Ø"/>
            </a:pPr>
            <a:endParaRPr lang="vi-VN" dirty="0"/>
          </a:p>
          <a:p>
            <a:pPr lvl="1">
              <a:buFont typeface="Wingdings" panose="05000000000000000000" pitchFamily="2" charset="2"/>
              <a:buChar char="Ø"/>
            </a:pPr>
            <a:endParaRPr lang="vi-VN" dirty="0" smtClean="0"/>
          </a:p>
          <a:p>
            <a:pPr lvl="1">
              <a:buFont typeface="Wingdings" panose="05000000000000000000" pitchFamily="2" charset="2"/>
              <a:buChar char="Ø"/>
            </a:pPr>
            <a:endParaRPr lang="vi-VN" dirty="0"/>
          </a:p>
          <a:p>
            <a:pPr lvl="1">
              <a:buFont typeface="Wingdings" panose="05000000000000000000" pitchFamily="2" charset="2"/>
              <a:buChar char="Ø"/>
            </a:pPr>
            <a:r>
              <a:rPr lang="vi-VN" dirty="0" smtClean="0"/>
              <a:t>Số </a:t>
            </a:r>
            <a:r>
              <a:rPr lang="vi-VN" dirty="0"/>
              <a:t>lượng loại biển báo nhận dạng được còn hạn chế, hiện tại chỉ tập trung vào các loại biển báo cấm.</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1586176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HƯỚNG PHÁT TRIỂN</a:t>
            </a:r>
            <a:endParaRPr lang="en-US" dirty="0"/>
          </a:p>
        </p:txBody>
      </p:sp>
      <p:sp>
        <p:nvSpPr>
          <p:cNvPr id="3" name="Content Placeholder 2"/>
          <p:cNvSpPr>
            <a:spLocks noGrp="1"/>
          </p:cNvSpPr>
          <p:nvPr>
            <p:ph idx="1"/>
          </p:nvPr>
        </p:nvSpPr>
        <p:spPr/>
        <p:txBody>
          <a:bodyPr/>
          <a:lstStyle/>
          <a:p>
            <a:pPr lvl="0"/>
            <a:r>
              <a:rPr lang="vi-VN" dirty="0"/>
              <a:t>Nâng cao độ chính xác</a:t>
            </a:r>
            <a:endParaRPr lang="en-US" dirty="0"/>
          </a:p>
          <a:p>
            <a:pPr lvl="0"/>
            <a:r>
              <a:rPr lang="vi-VN" dirty="0"/>
              <a:t>Bổ sung thêm các loại biển báo khác vào mô hình, tăng lượng dữ liệu vào để nâng cao khả năng nhận dạng của mô hình.</a:t>
            </a:r>
            <a:endParaRPr lang="en-US" dirty="0"/>
          </a:p>
          <a:p>
            <a:pPr lvl="0"/>
            <a:r>
              <a:rPr lang="vi-VN" dirty="0"/>
              <a:t>Tăng khả năng nhận dạng trong điều kiện ánh sáng yếu</a:t>
            </a:r>
            <a:endParaRPr lang="en-US" dirty="0"/>
          </a:p>
          <a:p>
            <a:r>
              <a:rPr lang="vi-VN" dirty="0"/>
              <a:t>Tối ưu mô hình để tăng tốc độ xử lý, có thể ứng dụng được vào các hệ thống thực tế như camera hành trình, hệ thống tự động lái trên xe ô tô …</a:t>
            </a:r>
            <a:endParaRPr lang="en-US" dirty="0"/>
          </a:p>
        </p:txBody>
      </p:sp>
    </p:spTree>
    <p:extLst>
      <p:ext uri="{BB962C8B-B14F-4D97-AF65-F5344CB8AC3E}">
        <p14:creationId xmlns:p14="http://schemas.microsoft.com/office/powerpoint/2010/main" val="1153208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552" y="3444067"/>
            <a:ext cx="8770571" cy="1560716"/>
          </a:xfrm>
        </p:spPr>
        <p:txBody>
          <a:bodyPr/>
          <a:lstStyle/>
          <a:p>
            <a:r>
              <a:rPr lang="vi-VN" dirty="0" smtClean="0"/>
              <a:t>DEMO</a:t>
            </a:r>
            <a:endParaRPr lang="en-US" dirty="0"/>
          </a:p>
        </p:txBody>
      </p:sp>
    </p:spTree>
    <p:extLst>
      <p:ext uri="{BB962C8B-B14F-4D97-AF65-F5344CB8AC3E}">
        <p14:creationId xmlns:p14="http://schemas.microsoft.com/office/powerpoint/2010/main" val="1604292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NỘI DUNG CHÍNH</a:t>
            </a:r>
            <a:endParaRPr lang="en-US" dirty="0"/>
          </a:p>
        </p:txBody>
      </p:sp>
      <p:sp>
        <p:nvSpPr>
          <p:cNvPr id="3" name="Content Placeholder 2"/>
          <p:cNvSpPr>
            <a:spLocks noGrp="1"/>
          </p:cNvSpPr>
          <p:nvPr>
            <p:ph idx="1"/>
          </p:nvPr>
        </p:nvSpPr>
        <p:spPr/>
        <p:txBody>
          <a:bodyPr/>
          <a:lstStyle/>
          <a:p>
            <a:r>
              <a:rPr lang="vi-VN" dirty="0" smtClean="0"/>
              <a:t>Giới thiệu đồ án</a:t>
            </a:r>
          </a:p>
          <a:p>
            <a:r>
              <a:rPr lang="vi-VN" dirty="0" smtClean="0"/>
              <a:t>Tổng quan quá trình thực hiện đồ án</a:t>
            </a:r>
          </a:p>
          <a:p>
            <a:r>
              <a:rPr lang="vi-VN" dirty="0" smtClean="0"/>
              <a:t>Một số lý thuyết liên quan trong đồ án</a:t>
            </a:r>
          </a:p>
          <a:p>
            <a:r>
              <a:rPr lang="vi-VN" dirty="0" smtClean="0"/>
              <a:t>Thực nghiệm</a:t>
            </a:r>
          </a:p>
          <a:p>
            <a:r>
              <a:rPr lang="vi-VN" dirty="0" smtClean="0"/>
              <a:t>Kết quả</a:t>
            </a:r>
          </a:p>
          <a:p>
            <a:r>
              <a:rPr lang="vi-VN" dirty="0" smtClean="0"/>
              <a:t>Hướng phát triển</a:t>
            </a:r>
          </a:p>
          <a:p>
            <a:r>
              <a:rPr lang="vi-VN" dirty="0" smtClean="0"/>
              <a:t>Demo</a:t>
            </a:r>
          </a:p>
          <a:p>
            <a:endParaRPr lang="en-US" dirty="0"/>
          </a:p>
        </p:txBody>
      </p:sp>
    </p:spTree>
    <p:extLst>
      <p:ext uri="{BB962C8B-B14F-4D97-AF65-F5344CB8AC3E}">
        <p14:creationId xmlns:p14="http://schemas.microsoft.com/office/powerpoint/2010/main" val="1477637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3" name="Rectangle 2"/>
          <p:cNvSpPr/>
          <p:nvPr/>
        </p:nvSpPr>
        <p:spPr>
          <a:xfrm>
            <a:off x="1590262" y="2490257"/>
            <a:ext cx="9222400"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p>
            <a:pPr algn="ctr"/>
            <a:r>
              <a:rPr lang="vi-VN" sz="72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 </a:t>
            </a:r>
          </a:p>
          <a:p>
            <a:pPr algn="ctr"/>
            <a:r>
              <a:rPr lang="vi-VN" sz="72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FOR LISTIONING</a:t>
            </a:r>
            <a:endPar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890348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solidFill>
                  <a:schemeClr val="tx1"/>
                </a:solidFill>
              </a:rPr>
              <a:t>GIỚI THIỆU ĐỒ ÁN</a:t>
            </a:r>
            <a:endParaRPr lang="en-US" b="1" dirty="0">
              <a:solidFill>
                <a:schemeClr val="tx1"/>
              </a:solidFill>
            </a:endParaRPr>
          </a:p>
        </p:txBody>
      </p:sp>
      <p:sp>
        <p:nvSpPr>
          <p:cNvPr id="3" name="Content Placeholder 2"/>
          <p:cNvSpPr>
            <a:spLocks noGrp="1"/>
          </p:cNvSpPr>
          <p:nvPr>
            <p:ph idx="1"/>
          </p:nvPr>
        </p:nvSpPr>
        <p:spPr/>
        <p:txBody>
          <a:bodyPr/>
          <a:lstStyle/>
          <a:p>
            <a:r>
              <a:rPr lang="vi-VN" dirty="0" smtClean="0">
                <a:solidFill>
                  <a:schemeClr val="tx1"/>
                </a:solidFill>
              </a:rPr>
              <a:t>Xây dựng mô hình nhận diện biển báo giao thông</a:t>
            </a:r>
          </a:p>
          <a:p>
            <a:r>
              <a:rPr lang="vi-VN" dirty="0" smtClean="0">
                <a:solidFill>
                  <a:schemeClr val="tx1"/>
                </a:solidFill>
              </a:rPr>
              <a:t>Mục tiêu nhận dạng được 12 loại biển báo khác nhau</a:t>
            </a:r>
          </a:p>
          <a:p>
            <a:r>
              <a:rPr lang="vi-VN" dirty="0" smtClean="0">
                <a:solidFill>
                  <a:schemeClr val="tx1"/>
                </a:solidFill>
              </a:rPr>
              <a:t>Sử dụng model Retinanet</a:t>
            </a:r>
          </a:p>
        </p:txBody>
      </p:sp>
    </p:spTree>
    <p:extLst>
      <p:ext uri="{BB962C8B-B14F-4D97-AF65-F5344CB8AC3E}">
        <p14:creationId xmlns:p14="http://schemas.microsoft.com/office/powerpoint/2010/main" val="2585629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solidFill>
                  <a:schemeClr val="tx1"/>
                </a:solidFill>
              </a:rPr>
              <a:t>QUÁ TRÌNH THỰC HIỆN ĐỒ ÁN</a:t>
            </a:r>
            <a:endParaRPr lang="en-US" dirty="0">
              <a:solidFill>
                <a:schemeClr val="tx1"/>
              </a:solidFill>
            </a:endParaRPr>
          </a:p>
        </p:txBody>
      </p:sp>
      <p:sp>
        <p:nvSpPr>
          <p:cNvPr id="3" name="Content Placeholder 2"/>
          <p:cNvSpPr>
            <a:spLocks noGrp="1"/>
          </p:cNvSpPr>
          <p:nvPr>
            <p:ph idx="1"/>
          </p:nvPr>
        </p:nvSpPr>
        <p:spPr/>
        <p:txBody>
          <a:bodyPr/>
          <a:lstStyle/>
          <a:p>
            <a:r>
              <a:rPr lang="vi-VN" dirty="0" smtClean="0">
                <a:solidFill>
                  <a:schemeClr val="tx1"/>
                </a:solidFill>
              </a:rPr>
              <a:t>Tìm hiểu một số lý thuyết liên quan</a:t>
            </a:r>
          </a:p>
          <a:p>
            <a:r>
              <a:rPr lang="vi-VN" dirty="0" smtClean="0">
                <a:solidFill>
                  <a:schemeClr val="tx1"/>
                </a:solidFill>
              </a:rPr>
              <a:t>Nghiên cứu, tìm hiểu mô hình Retinanet sẽ sử dụng</a:t>
            </a:r>
          </a:p>
          <a:p>
            <a:r>
              <a:rPr lang="vi-VN" dirty="0" smtClean="0">
                <a:solidFill>
                  <a:schemeClr val="tx1"/>
                </a:solidFill>
              </a:rPr>
              <a:t>Thu thập, xử lý dữ liệu</a:t>
            </a:r>
          </a:p>
          <a:p>
            <a:r>
              <a:rPr lang="vi-VN" dirty="0" smtClean="0">
                <a:solidFill>
                  <a:schemeClr val="tx1"/>
                </a:solidFill>
              </a:rPr>
              <a:t>Train model</a:t>
            </a:r>
          </a:p>
          <a:p>
            <a:r>
              <a:rPr lang="vi-VN" dirty="0" smtClean="0">
                <a:solidFill>
                  <a:schemeClr val="tx1"/>
                </a:solidFill>
              </a:rPr>
              <a:t>Thử nghiệm và đánh giá</a:t>
            </a:r>
          </a:p>
          <a:p>
            <a:r>
              <a:rPr lang="vi-VN" dirty="0" smtClean="0">
                <a:solidFill>
                  <a:schemeClr val="tx1"/>
                </a:solidFill>
              </a:rPr>
              <a:t>Chỉnh sửa, hoàn thiện</a:t>
            </a:r>
          </a:p>
        </p:txBody>
      </p:sp>
    </p:spTree>
    <p:extLst>
      <p:ext uri="{BB962C8B-B14F-4D97-AF65-F5344CB8AC3E}">
        <p14:creationId xmlns:p14="http://schemas.microsoft.com/office/powerpoint/2010/main" val="2539650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62729" y="2919320"/>
            <a:ext cx="9929271" cy="1560716"/>
          </a:xfrm>
        </p:spPr>
        <p:txBody>
          <a:bodyPr/>
          <a:lstStyle/>
          <a:p>
            <a:r>
              <a:rPr lang="vi-VN" b="1" dirty="0" smtClean="0">
                <a:solidFill>
                  <a:schemeClr val="tx1"/>
                </a:solidFill>
              </a:rPr>
              <a:t>MỘT SỐ LÝ THUYẾT QUAN TRỌNG</a:t>
            </a:r>
            <a:endParaRPr lang="en-US" b="1" dirty="0">
              <a:solidFill>
                <a:schemeClr val="tx1"/>
              </a:solidFill>
            </a:endParaRPr>
          </a:p>
        </p:txBody>
      </p:sp>
    </p:spTree>
    <p:extLst>
      <p:ext uri="{BB962C8B-B14F-4D97-AF65-F5344CB8AC3E}">
        <p14:creationId xmlns:p14="http://schemas.microsoft.com/office/powerpoint/2010/main" val="2676470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solidFill>
                  <a:schemeClr val="tx1"/>
                </a:solidFill>
              </a:rPr>
              <a:t>Convolutional Neural </a:t>
            </a:r>
            <a:r>
              <a:rPr lang="vi-VN" dirty="0" smtClean="0">
                <a:solidFill>
                  <a:schemeClr val="tx1"/>
                </a:solidFill>
              </a:rPr>
              <a:t>Network (CNN)</a:t>
            </a:r>
            <a:endParaRPr lang="en-US" dirty="0">
              <a:solidFill>
                <a:schemeClr val="tx1"/>
              </a:solidFill>
            </a:endParaRPr>
          </a:p>
        </p:txBody>
      </p:sp>
      <p:sp>
        <p:nvSpPr>
          <p:cNvPr id="4" name="Content Placeholder 3"/>
          <p:cNvSpPr>
            <a:spLocks noGrp="1"/>
          </p:cNvSpPr>
          <p:nvPr>
            <p:ph idx="1"/>
          </p:nvPr>
        </p:nvSpPr>
        <p:spPr/>
        <p:txBody>
          <a:bodyPr/>
          <a:lstStyle/>
          <a:p>
            <a:r>
              <a:rPr lang="vi-VN" dirty="0">
                <a:solidFill>
                  <a:schemeClr val="tx1"/>
                </a:solidFill>
              </a:rPr>
              <a:t>Convolutional Neural Network (CNNs – Mạng nơ-ron tích chập) là một trong những mô hình Deep Learning tiên tiến. Nó giúp cho chúng ta xây dựng được những hệ thống thông minh với độ chính xác </a:t>
            </a:r>
            <a:r>
              <a:rPr lang="vi-VN" dirty="0" smtClean="0">
                <a:solidFill>
                  <a:schemeClr val="tx1"/>
                </a:solidFill>
              </a:rPr>
              <a:t>cao.</a:t>
            </a:r>
          </a:p>
          <a:p>
            <a:endParaRPr lang="vi-VN" dirty="0" smtClean="0">
              <a:solidFill>
                <a:schemeClr val="tx1"/>
              </a:solidFill>
            </a:endParaRPr>
          </a:p>
          <a:p>
            <a:endParaRPr lang="en-US" dirty="0">
              <a:solidFill>
                <a:schemeClr val="tx1"/>
              </a:solidFill>
            </a:endParaRPr>
          </a:p>
        </p:txBody>
      </p:sp>
      <p:pic>
        <p:nvPicPr>
          <p:cNvPr id="5" name="Picture 4"/>
          <p:cNvPicPr>
            <a:picLocks noChangeAspect="1"/>
          </p:cNvPicPr>
          <p:nvPr/>
        </p:nvPicPr>
        <p:blipFill>
          <a:blip r:embed="rId2"/>
          <a:stretch>
            <a:fillRect/>
          </a:stretch>
        </p:blipFill>
        <p:spPr>
          <a:xfrm>
            <a:off x="3196756" y="3741649"/>
            <a:ext cx="7803339" cy="2657594"/>
          </a:xfrm>
          <a:prstGeom prst="rect">
            <a:avLst/>
          </a:prstGeom>
        </p:spPr>
      </p:pic>
    </p:spTree>
    <p:extLst>
      <p:ext uri="{BB962C8B-B14F-4D97-AF65-F5344CB8AC3E}">
        <p14:creationId xmlns:p14="http://schemas.microsoft.com/office/powerpoint/2010/main" val="262812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FOCAL LOSS</a:t>
            </a:r>
            <a:endParaRPr lang="en-US" dirty="0"/>
          </a:p>
        </p:txBody>
      </p:sp>
      <p:sp>
        <p:nvSpPr>
          <p:cNvPr id="3" name="Content Placeholder 2"/>
          <p:cNvSpPr>
            <a:spLocks noGrp="1"/>
          </p:cNvSpPr>
          <p:nvPr>
            <p:ph idx="1"/>
          </p:nvPr>
        </p:nvSpPr>
        <p:spPr/>
        <p:txBody>
          <a:bodyPr/>
          <a:lstStyle/>
          <a:p>
            <a:r>
              <a:rPr lang="vi-VN" dirty="0"/>
              <a:t>Trong bài báo được trình bày vào tháng 1, 2018 tựa đề Focal Loss for Dense Object Detection, nhóm tác giả Tsung-Yi Lin, Priya Goyal</a:t>
            </a:r>
            <a:r>
              <a:rPr lang="vi-VN" dirty="0" smtClean="0"/>
              <a:t>,... </a:t>
            </a:r>
            <a:r>
              <a:rPr lang="vi-VN" dirty="0"/>
              <a:t>của FAIR (Facebook AI research) đã công bố một hàm loss function mới mang tính đột phá trong việc cải thiện hiệu xuất của lớp mô hình </a:t>
            </a:r>
            <a:br>
              <a:rPr lang="vi-VN" dirty="0"/>
            </a:br>
            <a:r>
              <a:rPr lang="vi-VN" dirty="0" smtClean="0"/>
              <a:t>one-stage </a:t>
            </a:r>
            <a:r>
              <a:rPr lang="vi-VN" dirty="0"/>
              <a:t>detector trong object detection</a:t>
            </a:r>
            <a:r>
              <a:rPr lang="vi-VN" dirty="0" smtClean="0"/>
              <a:t>.</a:t>
            </a:r>
          </a:p>
          <a:p>
            <a:endParaRPr lang="vi-VN" dirty="0"/>
          </a:p>
          <a:p>
            <a:endParaRPr lang="en-US" dirty="0"/>
          </a:p>
        </p:txBody>
      </p:sp>
      <p:pic>
        <p:nvPicPr>
          <p:cNvPr id="4" name="Picture 3"/>
          <p:cNvPicPr>
            <a:picLocks noChangeAspect="1"/>
          </p:cNvPicPr>
          <p:nvPr/>
        </p:nvPicPr>
        <p:blipFill>
          <a:blip r:embed="rId2"/>
          <a:stretch>
            <a:fillRect/>
          </a:stretch>
        </p:blipFill>
        <p:spPr>
          <a:xfrm>
            <a:off x="4840949" y="4441572"/>
            <a:ext cx="4842586" cy="676338"/>
          </a:xfrm>
          <a:prstGeom prst="rect">
            <a:avLst/>
          </a:prstGeom>
        </p:spPr>
      </p:pic>
    </p:spTree>
    <p:extLst>
      <p:ext uri="{BB962C8B-B14F-4D97-AF65-F5344CB8AC3E}">
        <p14:creationId xmlns:p14="http://schemas.microsoft.com/office/powerpoint/2010/main" val="425140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solidFill>
                  <a:schemeClr val="tx1"/>
                </a:solidFill>
              </a:rPr>
              <a:t>RETINANET</a:t>
            </a:r>
            <a:endParaRPr lang="en-US" dirty="0">
              <a:solidFill>
                <a:schemeClr val="tx1"/>
              </a:solidFill>
            </a:endParaRPr>
          </a:p>
        </p:txBody>
      </p:sp>
      <p:sp>
        <p:nvSpPr>
          <p:cNvPr id="3" name="Content Placeholder 2"/>
          <p:cNvSpPr>
            <a:spLocks noGrp="1"/>
          </p:cNvSpPr>
          <p:nvPr>
            <p:ph idx="1"/>
          </p:nvPr>
        </p:nvSpPr>
        <p:spPr/>
        <p:txBody>
          <a:bodyPr/>
          <a:lstStyle/>
          <a:p>
            <a:r>
              <a:rPr lang="vi-VN" dirty="0"/>
              <a:t>Retina Net là một mô hình giải quyết được vấn đề mất cân bằng trong phân phối giữa foreground và background trong các bài toán one-stage detection bằng </a:t>
            </a:r>
            <a:r>
              <a:rPr lang="vi-VN" dirty="0" smtClean="0"/>
              <a:t>cách </a:t>
            </a:r>
            <a:r>
              <a:rPr lang="vi-VN" dirty="0"/>
              <a:t>sử dụng hàm </a:t>
            </a:r>
            <a:r>
              <a:rPr lang="vi-VN" i="1" dirty="0"/>
              <a:t>focal loss</a:t>
            </a:r>
            <a:r>
              <a:rPr lang="vi-VN" dirty="0"/>
              <a:t> thay cho </a:t>
            </a:r>
            <a:r>
              <a:rPr lang="vi-VN" i="1" dirty="0"/>
              <a:t>cross entropy</a:t>
            </a:r>
            <a:r>
              <a:rPr lang="vi-VN" dirty="0" smtClean="0"/>
              <a:t>.</a:t>
            </a:r>
          </a:p>
          <a:p>
            <a:r>
              <a:rPr lang="vi-VN" dirty="0" smtClean="0"/>
              <a:t>Cấu trúc của Retinanet:</a:t>
            </a:r>
            <a:endParaRPr lang="en-US" dirty="0"/>
          </a:p>
        </p:txBody>
      </p:sp>
      <p:pic>
        <p:nvPicPr>
          <p:cNvPr id="4" name="Picture 3" descr="https://phamdinhkhanh.github.io/assets/images/20200823_FocalLoss/pic3.png"/>
          <p:cNvPicPr/>
          <p:nvPr/>
        </p:nvPicPr>
        <p:blipFill>
          <a:blip r:embed="rId2">
            <a:extLst>
              <a:ext uri="{28A0092B-C50C-407E-A947-70E740481C1C}">
                <a14:useLocalDpi xmlns:a14="http://schemas.microsoft.com/office/drawing/2010/main" val="0"/>
              </a:ext>
            </a:extLst>
          </a:blip>
          <a:srcRect/>
          <a:stretch>
            <a:fillRect/>
          </a:stretch>
        </p:blipFill>
        <p:spPr bwMode="auto">
          <a:xfrm>
            <a:off x="3363809" y="4066653"/>
            <a:ext cx="7910351" cy="2620749"/>
          </a:xfrm>
          <a:prstGeom prst="rect">
            <a:avLst/>
          </a:prstGeom>
          <a:noFill/>
          <a:ln>
            <a:noFill/>
          </a:ln>
        </p:spPr>
      </p:pic>
    </p:spTree>
    <p:extLst>
      <p:ext uri="{BB962C8B-B14F-4D97-AF65-F5344CB8AC3E}">
        <p14:creationId xmlns:p14="http://schemas.microsoft.com/office/powerpoint/2010/main" val="330365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472070" y="3038590"/>
            <a:ext cx="8259497" cy="1560716"/>
          </a:xfrm>
        </p:spPr>
        <p:txBody>
          <a:bodyPr/>
          <a:lstStyle/>
          <a:p>
            <a:r>
              <a:rPr lang="vi-VN" b="1" smtClean="0">
                <a:solidFill>
                  <a:schemeClr val="tx1"/>
                </a:solidFill>
              </a:rPr>
              <a:t>THỰC NGHIỆM</a:t>
            </a:r>
            <a:endParaRPr lang="en-US" b="1" dirty="0">
              <a:solidFill>
                <a:schemeClr val="tx1"/>
              </a:solidFill>
            </a:endParaRPr>
          </a:p>
        </p:txBody>
      </p:sp>
    </p:spTree>
    <p:extLst>
      <p:ext uri="{BB962C8B-B14F-4D97-AF65-F5344CB8AC3E}">
        <p14:creationId xmlns:p14="http://schemas.microsoft.com/office/powerpoint/2010/main" val="2120015346"/>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TM10001104[[fn=Feathered]]</Template>
  <TotalTime>101</TotalTime>
  <Words>650</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Century Schoolbook</vt:lpstr>
      <vt:lpstr>Corbel</vt:lpstr>
      <vt:lpstr>Times New Roman</vt:lpstr>
      <vt:lpstr>Verdana</vt:lpstr>
      <vt:lpstr>Wingdings</vt:lpstr>
      <vt:lpstr>Feathered</vt:lpstr>
      <vt:lpstr>Basis</vt:lpstr>
      <vt:lpstr>ĐỒ ÁN CHUYÊN NGÀNH KỸ THUẬT MÁY TÍNH 2021</vt:lpstr>
      <vt:lpstr>NỘI DUNG CHÍNH</vt:lpstr>
      <vt:lpstr>GIỚI THIỆU ĐỒ ÁN</vt:lpstr>
      <vt:lpstr>QUÁ TRÌNH THỰC HIỆN ĐỒ ÁN</vt:lpstr>
      <vt:lpstr>MỘT SỐ LÝ THUYẾT QUAN TRỌNG</vt:lpstr>
      <vt:lpstr>Convolutional Neural Network (CNN)</vt:lpstr>
      <vt:lpstr>FOCAL LOSS</vt:lpstr>
      <vt:lpstr>RETINANET</vt:lpstr>
      <vt:lpstr>THỰC NGHIỆM</vt:lpstr>
      <vt:lpstr>THU THẬP DỮ LIỆU</vt:lpstr>
      <vt:lpstr>XỬ LÝ DỮ LIỆU</vt:lpstr>
      <vt:lpstr>KẾT QUẢ SAU KHI DÁN NHÃN</vt:lpstr>
      <vt:lpstr>CHIA DỮ LIỆU</vt:lpstr>
      <vt:lpstr>TRAINING</vt:lpstr>
      <vt:lpstr>TESTING</vt:lpstr>
      <vt:lpstr>KẾT QUẢ</vt:lpstr>
      <vt:lpstr>KẾT QUẢ</vt:lpstr>
      <vt:lpstr>HƯỚNG PHÁT TRIỂN</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CHUYÊN NGÀNH KỸ THUẬT MÁY TÍNH 2021</dc:title>
  <dc:creator>Nguyễn Bá Nhân</dc:creator>
  <cp:lastModifiedBy>Nguyễn Bá Nhân</cp:lastModifiedBy>
  <cp:revision>11</cp:revision>
  <dcterms:created xsi:type="dcterms:W3CDTF">2021-08-25T16:54:18Z</dcterms:created>
  <dcterms:modified xsi:type="dcterms:W3CDTF">2021-08-26T01:42:32Z</dcterms:modified>
</cp:coreProperties>
</file>