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1D2A6D-FE65-4903-B886-D206BB9A9366}">
  <a:tblStyle styleId="{871D2A6D-FE65-4903-B886-D206BB9A93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fb492c9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fb492c9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3"/>
          <p:cNvGraphicFramePr/>
          <p:nvPr/>
        </p:nvGraphicFramePr>
        <p:xfrm>
          <a:off x="184875" y="6689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{871D2A6D-FE65-4903-B886-D206BB9A9366}</a:tableStyleId>
              </a:tblPr>
              <a:tblGrid>
                <a:gridCol w="1070400"/>
                <a:gridCol w="798975"/>
                <a:gridCol w="1021925"/>
                <a:gridCol w="1390275"/>
                <a:gridCol w="1078875"/>
                <a:gridCol w="842925"/>
                <a:gridCol w="1251775"/>
                <a:gridCol w="904450"/>
              </a:tblGrid>
              <a:tr h="52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D966"/>
                          </a:solidFill>
                        </a:rPr>
                        <a:t>Tool</a:t>
                      </a:r>
                      <a:endParaRPr b="1"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D966"/>
                          </a:solidFill>
                        </a:rPr>
                        <a:t>Install</a:t>
                      </a:r>
                      <a:endParaRPr b="1"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D966"/>
                          </a:solidFill>
                        </a:rPr>
                        <a:t>Use</a:t>
                      </a:r>
                      <a:endParaRPr b="1"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D966"/>
                          </a:solidFill>
                        </a:rPr>
                        <a:t>Flexibility</a:t>
                      </a:r>
                      <a:endParaRPr b="1"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D966"/>
                          </a:solidFill>
                        </a:rPr>
                        <a:t>Licensing</a:t>
                      </a:r>
                      <a:endParaRPr b="1"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D966"/>
                          </a:solidFill>
                        </a:rPr>
                        <a:t>Privacy</a:t>
                      </a:r>
                      <a:endParaRPr b="1"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D966"/>
                          </a:solidFill>
                        </a:rPr>
                        <a:t>Reputation</a:t>
                      </a:r>
                      <a:endParaRPr b="1"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D966"/>
                          </a:solidFill>
                        </a:rPr>
                        <a:t>Totals</a:t>
                      </a:r>
                      <a:endParaRPr b="1"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D966"/>
                          </a:solidFill>
                        </a:rPr>
                        <a:t>Metasploit</a:t>
                      </a:r>
                      <a:endParaRPr b="1"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4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2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3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2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21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D966"/>
                          </a:solidFill>
                        </a:rPr>
                        <a:t>Nessus</a:t>
                      </a:r>
                      <a:endParaRPr b="1"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4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4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2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2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4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21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D966"/>
                          </a:solidFill>
                        </a:rPr>
                        <a:t>Burp Suite</a:t>
                      </a:r>
                      <a:endParaRPr b="1"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2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3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4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2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21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D966"/>
                          </a:solidFill>
                        </a:rPr>
                        <a:t>Nmap</a:t>
                      </a:r>
                      <a:endParaRPr b="1"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4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4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4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3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25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D966"/>
                          </a:solidFill>
                        </a:rPr>
                        <a:t>OWASP Zap</a:t>
                      </a:r>
                      <a:endParaRPr b="1"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3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3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3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4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23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D966"/>
                          </a:solidFill>
                        </a:rPr>
                        <a:t>SQLMap</a:t>
                      </a:r>
                      <a:endParaRPr b="1"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3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2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4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24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D966"/>
                          </a:solidFill>
                        </a:rPr>
                        <a:t>Kali</a:t>
                      </a:r>
                      <a:endParaRPr b="1"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4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29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D966"/>
                          </a:solidFill>
                        </a:rPr>
                        <a:t>Jawfish</a:t>
                      </a:r>
                      <a:endParaRPr b="1"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3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4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2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5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2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1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17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" name="Google Shape;60;p13"/>
          <p:cNvSpPr txBox="1"/>
          <p:nvPr/>
        </p:nvSpPr>
        <p:spPr>
          <a:xfrm>
            <a:off x="184875" y="145700"/>
            <a:ext cx="824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D966"/>
                </a:solidFill>
              </a:rPr>
              <a:t>Pentest Tools</a:t>
            </a:r>
            <a:endParaRPr b="1" sz="22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