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576A3-3918-4740-93EE-94EEF419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89F87A-94CE-4225-B709-0EF441E1A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160FA-1C99-464C-9964-82747797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587BB-C75E-4AF4-91BC-27B1C85B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C97D9-A63B-4D5C-9BEE-0CBCCE19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89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458F1-7F93-432E-A823-7757702D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71C8AB-C4B9-487F-B4D4-F2B7462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EAB63-73DD-4F18-9F80-49AAA0B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96D2A-82A4-442D-99A7-54D5A3D0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BEAB5-98B3-456F-BD91-D9227758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33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53567F-89B6-4680-81F0-C7548C33C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03FC40-CE21-4268-82AE-8F46ADAB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DEA2A-D166-4772-97E8-BD2F942A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4442F-B3CF-4F01-B76D-D983E3DF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CAC8D-1E8C-4E81-B1CF-3315EF3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6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134F1-9220-445A-B439-30630270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95299D-547D-40AA-BD06-83D0F74F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CDA1D-CC4D-4F25-8D19-8995F199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8112B-4297-459C-BADE-569524C0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B5B59-AB58-4DEF-AB7B-AD14E642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2CFA5-0F8B-4479-A46F-F0CB80E6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AFC55-3028-460D-80B9-863B144A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7A003-4AD1-403A-9099-544BAC89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D7EA4-1B1A-40CD-82F8-52EA1F4A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1C169B-CEA1-4CDC-9585-EFE88660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09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65F64-9D36-40BB-B201-925716A4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57B79-C03A-42F8-9899-032C9325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2A82E6-954F-4226-84FF-AD4E79B9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B28448-AB96-4EAA-B202-028B396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768598-6BD0-43A4-8002-C406EFFF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A52225-BDE4-4AA5-AEB0-3FFC860B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9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BB474-8922-4B4B-A305-1624C52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439059-513C-4BFA-9273-EDD2BC39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D970F-66A8-4C3F-B5E3-9E8FF70F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A1B08A-BBB4-4E32-A849-BBB50B79A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C8038E-5434-495C-838E-102241756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CF2A86-6C7D-44F2-8E98-2A9C3556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A8EAD1-4A0F-4484-B11B-D475285D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86272A-A25B-4728-A186-D31CA755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6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0E21D-FDD2-4E6D-A4E4-963A3D66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8133A-13A3-40A0-85D6-0DD381EF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1DA3D8-93AD-4B3E-B5A7-66A93731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00054D-60E1-4C41-BE25-608B9F74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250FB7-FF7B-49A3-BA7D-FBE03442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F596EF-6ACF-4D6D-9C29-415D699A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BEB2D5-C96A-405B-8FED-1794554F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1C28B-C26A-4125-8913-D47A41C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A038D-7416-4240-AE20-20E1220A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2C307-077D-4B0E-90C6-01C4F05D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510A7-25C9-4337-950B-BD66B41E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3CCB9C-1765-4262-8C49-8EE8337D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98B63B-18C8-4D49-9466-DA8E277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15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23C2D-2B41-4176-AA03-12AFC635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821BC4-DD5F-4982-82AE-540B888D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FB1239-4A56-4D78-871E-ACE3E3A31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CC6E7-29C8-4E77-908B-C09B5670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5D7871-BD79-4F3A-8A8F-7F0C25C6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D85113-2A8C-4665-8325-718F7B7D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4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7BC8E-F966-4D44-916A-10F51429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350D13-112F-4258-ACC5-0924F62C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31C14-3961-4ACE-88CD-F519699DB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C0B6-2B48-4980-8A18-8FE66188D579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08F44-4DAF-47C6-87B9-955C964A6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0F167-F4EB-457B-A86C-B2B5B4538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3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71BF1-A2D2-443E-A686-E0018051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CTF(Capture The Flag)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590AD0-9A93-409C-81DB-6BF33B0C6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877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(Network)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Wireshark (</a:t>
            </a:r>
            <a:r>
              <a:rPr kumimoji="1" lang="ja-JP" altLang="en-US" dirty="0"/>
              <a:t>パケット解析</a:t>
            </a:r>
            <a:r>
              <a:rPr kumimoji="1" lang="en-US" altLang="ja-JP" dirty="0"/>
              <a:t>)</a:t>
            </a:r>
          </a:p>
          <a:p>
            <a:r>
              <a:rPr lang="en-US" altLang="ja-JP" dirty="0" err="1"/>
              <a:t>aircrack</a:t>
            </a:r>
            <a:r>
              <a:rPr lang="en-US" altLang="ja-JP" dirty="0"/>
              <a:t>-ng (</a:t>
            </a:r>
            <a:r>
              <a:rPr lang="ja-JP" altLang="en-US" dirty="0"/>
              <a:t>無線クラッキングツール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29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(Forensics)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file</a:t>
            </a:r>
            <a:r>
              <a:rPr lang="ja-JP" altLang="en-US" dirty="0"/>
              <a:t>コマンド </a:t>
            </a:r>
            <a:r>
              <a:rPr lang="en-US" altLang="ja-JP" dirty="0"/>
              <a:t>(</a:t>
            </a:r>
            <a:r>
              <a:rPr lang="ja-JP" altLang="en-US" dirty="0"/>
              <a:t>ファイルの調査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strings</a:t>
            </a:r>
            <a:r>
              <a:rPr lang="ja-JP" altLang="en-US" dirty="0"/>
              <a:t>コマンド</a:t>
            </a:r>
            <a:r>
              <a:rPr lang="en-US" altLang="ja-JP" dirty="0"/>
              <a:t>(</a:t>
            </a:r>
            <a:r>
              <a:rPr lang="ja-JP" altLang="en-US" dirty="0"/>
              <a:t>ファイルの可読部を表示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b</a:t>
            </a:r>
            <a:r>
              <a:rPr kumimoji="1" lang="en-US" altLang="ja-JP" dirty="0" err="1"/>
              <a:t>inwalk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(</a:t>
            </a:r>
            <a:r>
              <a:rPr kumimoji="1" lang="ja-JP" altLang="en-US" dirty="0"/>
              <a:t>画像ファイル内にファイルが埋め込まれてるかチェック</a:t>
            </a:r>
            <a:r>
              <a:rPr kumimoji="1" lang="en-US" altLang="ja-JP" dirty="0"/>
              <a:t>)</a:t>
            </a:r>
          </a:p>
          <a:p>
            <a:r>
              <a:rPr lang="en-US" altLang="ja-JP" dirty="0" err="1"/>
              <a:t>exiftool</a:t>
            </a:r>
            <a:r>
              <a:rPr lang="ja-JP" altLang="en-US" dirty="0"/>
              <a:t> </a:t>
            </a:r>
            <a:r>
              <a:rPr lang="en-US" altLang="ja-JP" dirty="0"/>
              <a:t> (</a:t>
            </a:r>
            <a:r>
              <a:rPr lang="en-US" altLang="ja-JP" dirty="0" err="1"/>
              <a:t>exif</a:t>
            </a:r>
            <a:r>
              <a:rPr lang="ja-JP" altLang="en-US" dirty="0"/>
              <a:t>情報の確認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XnView</a:t>
            </a:r>
            <a:r>
              <a:rPr lang="en-US" altLang="ja-JP" dirty="0"/>
              <a:t> (</a:t>
            </a:r>
            <a:r>
              <a:rPr lang="ja-JP" altLang="en-US" dirty="0"/>
              <a:t>画像編集ソフト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青い空を見上げればいつもそこに白い猫 </a:t>
            </a:r>
            <a:r>
              <a:rPr lang="en-US" altLang="ja-JP" dirty="0"/>
              <a:t>(</a:t>
            </a:r>
            <a:r>
              <a:rPr lang="ja-JP" altLang="en-US" dirty="0"/>
              <a:t>画像解析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Wireshark (</a:t>
            </a:r>
            <a:r>
              <a:rPr lang="ja-JP" altLang="en-US" dirty="0"/>
              <a:t>パケットファイルの解析。</a:t>
            </a:r>
            <a:r>
              <a:rPr lang="en-US" altLang="ja-JP" dirty="0"/>
              <a:t>Network</a:t>
            </a:r>
            <a:r>
              <a:rPr lang="ja-JP" altLang="en-US" dirty="0"/>
              <a:t>でも使う</a:t>
            </a:r>
            <a:r>
              <a:rPr lang="en-US" altLang="ja-JP" dirty="0"/>
              <a:t>)</a:t>
            </a:r>
          </a:p>
          <a:p>
            <a:pPr marL="914400" lvl="2" indent="0">
              <a:buNone/>
            </a:pPr>
            <a:r>
              <a:rPr lang="en-US" altLang="ja-JP" dirty="0"/>
              <a:t>									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66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FD631-9BA3-4B30-81A7-0185B784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CTF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1DE85-1DEA-43D1-B0EA-7EB87A74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Capture The Flag</a:t>
            </a:r>
            <a:r>
              <a:rPr lang="ja-JP" altLang="en-US" dirty="0"/>
              <a:t>の略称で、旗</a:t>
            </a:r>
            <a:r>
              <a:rPr lang="en-US" altLang="ja-JP" dirty="0"/>
              <a:t>(Flag)</a:t>
            </a:r>
            <a:r>
              <a:rPr lang="ja-JP" altLang="en-US" dirty="0"/>
              <a:t>を取ることを目的としたセキュリティ競技のこと。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Attack-Defense(</a:t>
            </a:r>
            <a:r>
              <a:rPr lang="ja-JP" altLang="en-US" dirty="0"/>
              <a:t>攻防戦形式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Jeopardy(</a:t>
            </a:r>
            <a:r>
              <a:rPr lang="ja-JP" altLang="en-US" dirty="0"/>
              <a:t>クイズ形式</a:t>
            </a:r>
            <a:r>
              <a:rPr lang="en-US" altLang="ja-JP" dirty="0"/>
              <a:t>)</a:t>
            </a:r>
            <a:r>
              <a:rPr lang="ja-JP" altLang="en-US" dirty="0"/>
              <a:t>が存在する。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競プロのセキュリティ版。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低レイヤーから高レイヤーまで幅広い知識が必要になる。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大会はチーム戦が多い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08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B2D23A6-EE5D-4A69-A667-2901FCF4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rgbClr val="000000"/>
                </a:solidFill>
              </a:rPr>
              <a:t>攻防戦形式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  <p:sp>
        <p:nvSpPr>
          <p:cNvPr id="24" name="Oval 16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CCC051-5940-4AA7-865A-0AAF499B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12974" y="871183"/>
            <a:ext cx="965078" cy="113873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50ECD-B338-4C36-9668-C844EDFF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72" y="2707748"/>
            <a:ext cx="5394947" cy="4204999"/>
          </a:xfrm>
        </p:spPr>
        <p:txBody>
          <a:bodyPr anchor="ctr">
            <a:norm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</a:rPr>
              <a:t>本戦で多い形式。</a:t>
            </a:r>
            <a:endParaRPr lang="en-US" altLang="ja-JP" sz="2400" dirty="0">
              <a:solidFill>
                <a:srgbClr val="000000"/>
              </a:solidFill>
            </a:endParaRPr>
          </a:p>
          <a:p>
            <a:r>
              <a:rPr lang="ja-JP" altLang="en-US" sz="2400" dirty="0">
                <a:solidFill>
                  <a:srgbClr val="000000"/>
                </a:solidFill>
              </a:rPr>
              <a:t>各チームには脆弱性を含んだサーバーが与えられる。</a:t>
            </a:r>
            <a:endParaRPr lang="en-US" altLang="ja-JP" sz="2400" dirty="0">
              <a:solidFill>
                <a:srgbClr val="000000"/>
              </a:solidFill>
            </a:endParaRPr>
          </a:p>
          <a:p>
            <a:r>
              <a:rPr lang="ja-JP" altLang="en-US" sz="2400" dirty="0">
                <a:solidFill>
                  <a:srgbClr val="000000"/>
                </a:solidFill>
              </a:rPr>
              <a:t>自分のサーバーの脆弱性を修正してほかチームからの攻撃を防ぐ。</a:t>
            </a:r>
            <a:endParaRPr lang="en-US" altLang="ja-JP" sz="2400" dirty="0">
              <a:solidFill>
                <a:srgbClr val="000000"/>
              </a:solidFill>
            </a:endParaRPr>
          </a:p>
          <a:p>
            <a:r>
              <a:rPr lang="ja-JP" altLang="en-US" sz="2400" dirty="0">
                <a:solidFill>
                  <a:srgbClr val="000000"/>
                </a:solidFill>
              </a:rPr>
              <a:t>ほかチームのサーバーを攻撃して、</a:t>
            </a:r>
            <a:r>
              <a:rPr lang="en-US" altLang="ja-JP" sz="2400" dirty="0">
                <a:solidFill>
                  <a:srgbClr val="000000"/>
                </a:solidFill>
              </a:rPr>
              <a:t>FLAG</a:t>
            </a:r>
            <a:r>
              <a:rPr lang="ja-JP" altLang="en-US" sz="2400" dirty="0">
                <a:solidFill>
                  <a:srgbClr val="000000"/>
                </a:solidFill>
              </a:rPr>
              <a:t>を手に入れる。　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5A2FECA-2694-4CAB-BE44-54B0CF96A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271641" y="211666"/>
            <a:ext cx="1965680" cy="23193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DD2C35B-CC66-4D6F-AAF1-2517B9215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653379" y="3434981"/>
            <a:ext cx="1470472" cy="1735071"/>
          </a:xfrm>
          <a:prstGeom prst="rect">
            <a:avLst/>
          </a:prstGeom>
        </p:spPr>
      </p:pic>
      <p:sp>
        <p:nvSpPr>
          <p:cNvPr id="23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9A0B99-4080-417F-80E8-5FA1F99A6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2183" y="5020464"/>
            <a:ext cx="1381080" cy="162959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D25426-BD15-4D7A-8DA1-8CC2D608E496}"/>
              </a:ext>
            </a:extLst>
          </p:cNvPr>
          <p:cNvCxnSpPr>
            <a:cxnSpLocks/>
          </p:cNvCxnSpPr>
          <p:nvPr/>
        </p:nvCxnSpPr>
        <p:spPr>
          <a:xfrm>
            <a:off x="6759212" y="1420682"/>
            <a:ext cx="1911200" cy="130618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85D4E0FD-4C76-4693-8082-0BACA20680F4}"/>
              </a:ext>
            </a:extLst>
          </p:cNvPr>
          <p:cNvSpPr/>
          <p:nvPr/>
        </p:nvSpPr>
        <p:spPr>
          <a:xfrm>
            <a:off x="8526808" y="2345182"/>
            <a:ext cx="708084" cy="7600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3F3902F-F7A8-44C5-ADB1-76E7839A61D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9148725" y="3007482"/>
            <a:ext cx="1563998" cy="201298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E8909E1-DE28-4814-B1B7-EAE9596AD797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H="1">
            <a:off x="7388615" y="2993906"/>
            <a:ext cx="1241890" cy="4410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226B068-3F4B-4CD9-B003-AD6C74D9FBDD}"/>
              </a:ext>
            </a:extLst>
          </p:cNvPr>
          <p:cNvCxnSpPr>
            <a:cxnSpLocks/>
          </p:cNvCxnSpPr>
          <p:nvPr/>
        </p:nvCxnSpPr>
        <p:spPr>
          <a:xfrm flipH="1">
            <a:off x="9141985" y="1856177"/>
            <a:ext cx="374877" cy="62136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C7D538-DE46-413E-B748-364459EB4DE2}"/>
              </a:ext>
            </a:extLst>
          </p:cNvPr>
          <p:cNvSpPr txBox="1"/>
          <p:nvPr/>
        </p:nvSpPr>
        <p:spPr>
          <a:xfrm>
            <a:off x="9657157" y="2597104"/>
            <a:ext cx="325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解答サーバー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7D0999-CD6F-463D-A456-21927EEE3FE0}"/>
              </a:ext>
            </a:extLst>
          </p:cNvPr>
          <p:cNvSpPr txBox="1"/>
          <p:nvPr/>
        </p:nvSpPr>
        <p:spPr>
          <a:xfrm>
            <a:off x="6023456" y="1912442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97E024-F335-46DB-8963-FEF0C5678350}"/>
              </a:ext>
            </a:extLst>
          </p:cNvPr>
          <p:cNvSpPr txBox="1"/>
          <p:nvPr/>
        </p:nvSpPr>
        <p:spPr>
          <a:xfrm>
            <a:off x="6764067" y="5135546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kumimoji="1" lang="en-US" altLang="ja-JP" sz="2400" dirty="0"/>
              <a:t>B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6298BA4-69D6-4960-BFF9-B7DD993F3D41}"/>
              </a:ext>
            </a:extLst>
          </p:cNvPr>
          <p:cNvSpPr txBox="1"/>
          <p:nvPr/>
        </p:nvSpPr>
        <p:spPr>
          <a:xfrm>
            <a:off x="10071782" y="6476680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lang="en-US" altLang="ja-JP" sz="2400" dirty="0"/>
              <a:t>C</a:t>
            </a:r>
            <a:endParaRPr kumimoji="1" lang="ja-JP" altLang="en-US" sz="24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6D4EE61-0F5B-4AB8-9E42-2047B244BE0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74691" y="1440551"/>
            <a:ext cx="3938032" cy="3579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雲 39">
            <a:extLst>
              <a:ext uri="{FF2B5EF4-FFF2-40B4-BE49-F238E27FC236}">
                <a16:creationId xmlns:a16="http://schemas.microsoft.com/office/drawing/2014/main" id="{DB5B49AC-8B1D-41C3-9B5E-942AD707EE9B}"/>
              </a:ext>
            </a:extLst>
          </p:cNvPr>
          <p:cNvSpPr/>
          <p:nvPr/>
        </p:nvSpPr>
        <p:spPr>
          <a:xfrm>
            <a:off x="5631976" y="370244"/>
            <a:ext cx="1927074" cy="59596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FLAG GET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80F9252-AF2F-4E1F-A1D2-EAC936CBBFFE}"/>
              </a:ext>
            </a:extLst>
          </p:cNvPr>
          <p:cNvCxnSpPr>
            <a:cxnSpLocks/>
          </p:cNvCxnSpPr>
          <p:nvPr/>
        </p:nvCxnSpPr>
        <p:spPr>
          <a:xfrm flipV="1">
            <a:off x="6774691" y="1406975"/>
            <a:ext cx="2783343" cy="12034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雲 45">
            <a:extLst>
              <a:ext uri="{FF2B5EF4-FFF2-40B4-BE49-F238E27FC236}">
                <a16:creationId xmlns:a16="http://schemas.microsoft.com/office/drawing/2014/main" id="{C9E5EE8D-B936-4779-9D8F-430BF31EF6D7}"/>
              </a:ext>
            </a:extLst>
          </p:cNvPr>
          <p:cNvSpPr/>
          <p:nvPr/>
        </p:nvSpPr>
        <p:spPr>
          <a:xfrm>
            <a:off x="5631976" y="393476"/>
            <a:ext cx="1927074" cy="59596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POINT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 GET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E3437198-B266-4CBF-976A-D5AD3CEE1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55" y="1098934"/>
            <a:ext cx="656682" cy="65668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25CF0C7-D453-4C33-A132-299A9428B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6" y="4040179"/>
            <a:ext cx="656682" cy="65668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6516A6A-37B5-454F-A58A-2858F74A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23" y="5487707"/>
            <a:ext cx="656682" cy="6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799B6-0048-4DC9-9234-629C4B84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クイズ形式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4D24A-9AD5-41D0-8719-7BEDED8F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常設サイトはこの形式。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問題ごとにファイルや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ページが用意されている。それらを解析</a:t>
            </a:r>
            <a:r>
              <a:rPr kumimoji="1" lang="en-US" altLang="ja-JP" dirty="0"/>
              <a:t>/</a:t>
            </a:r>
            <a:r>
              <a:rPr kumimoji="1" lang="ja-JP" altLang="en-US" dirty="0"/>
              <a:t>攻撃することで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が手に入る仕組みになっている。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CpawCTF</a:t>
            </a:r>
            <a:r>
              <a:rPr lang="en-US" altLang="ja-JP" dirty="0"/>
              <a:t>/CpawCTF2/</a:t>
            </a:r>
            <a:r>
              <a:rPr lang="en-US" altLang="ja-JP" dirty="0" err="1"/>
              <a:t>ksnctf</a:t>
            </a:r>
            <a:r>
              <a:rPr lang="en-US" altLang="ja-JP" dirty="0"/>
              <a:t>/</a:t>
            </a:r>
            <a:r>
              <a:rPr lang="en-US" altLang="ja-JP" dirty="0" err="1"/>
              <a:t>akictf</a:t>
            </a:r>
            <a:r>
              <a:rPr lang="en-US" altLang="ja-JP" dirty="0"/>
              <a:t>/</a:t>
            </a:r>
            <a:r>
              <a:rPr lang="ja-JP" altLang="en-US" dirty="0"/>
              <a:t>柚子胡椒</a:t>
            </a:r>
            <a:r>
              <a:rPr lang="en-US" altLang="ja-JP" dirty="0"/>
              <a:t>CTF</a:t>
            </a:r>
            <a:r>
              <a:rPr lang="ja-JP" altLang="en-US" dirty="0"/>
              <a:t>などなど。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383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96F69-D115-479F-A291-AF336382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必要な知識</a:t>
            </a:r>
            <a:r>
              <a:rPr kumimoji="1" lang="en-US" altLang="ja-JP" dirty="0"/>
              <a:t>(</a:t>
            </a:r>
            <a:r>
              <a:rPr kumimoji="1" lang="ja-JP" altLang="en-US" dirty="0"/>
              <a:t>問題ジャンル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4F41F6-A2B9-4B10-A016-E6E03DC7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108"/>
            <a:ext cx="10515600" cy="512717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Reversing : </a:t>
            </a:r>
            <a:r>
              <a:rPr kumimoji="1" lang="ja-JP" altLang="en-US" dirty="0"/>
              <a:t>バイナリの解析。アセンブリを読むやつ。</a:t>
            </a:r>
            <a:endParaRPr kumimoji="1" lang="en-US" altLang="ja-JP" dirty="0"/>
          </a:p>
          <a:p>
            <a:r>
              <a:rPr lang="en-US" altLang="ja-JP" dirty="0" err="1"/>
              <a:t>Pwnable</a:t>
            </a:r>
            <a:r>
              <a:rPr lang="en-US" altLang="ja-JP" dirty="0"/>
              <a:t>   : </a:t>
            </a:r>
            <a:r>
              <a:rPr lang="ja-JP" altLang="en-US" dirty="0"/>
              <a:t>プログラムの脆弱性を突く。</a:t>
            </a:r>
            <a:r>
              <a:rPr lang="en-US" altLang="ja-JP" dirty="0"/>
              <a:t>Buffer overflow</a:t>
            </a:r>
            <a:r>
              <a:rPr lang="ja-JP" altLang="en-US" dirty="0"/>
              <a:t>とか。</a:t>
            </a:r>
            <a:endParaRPr lang="en-US" altLang="ja-JP" dirty="0"/>
          </a:p>
          <a:p>
            <a:r>
              <a:rPr lang="en-US" altLang="ja-JP" dirty="0"/>
              <a:t>Crypto       : </a:t>
            </a:r>
            <a:r>
              <a:rPr lang="ja-JP" altLang="en-US" dirty="0"/>
              <a:t>暗号系の問題。シーザーとかヴィジュネルとか。</a:t>
            </a:r>
            <a:endParaRPr lang="en-US" altLang="ja-JP" dirty="0"/>
          </a:p>
          <a:p>
            <a:r>
              <a:rPr lang="en-US" altLang="ja-JP" dirty="0"/>
              <a:t>Web          : SQL injection</a:t>
            </a:r>
            <a:r>
              <a:rPr lang="ja-JP" altLang="en-US" dirty="0"/>
              <a:t>とか</a:t>
            </a:r>
            <a:r>
              <a:rPr lang="en-US" altLang="ja-JP" dirty="0"/>
              <a:t>XSS</a:t>
            </a:r>
            <a:r>
              <a:rPr lang="ja-JP" altLang="en-US" dirty="0"/>
              <a:t>とか。</a:t>
            </a:r>
            <a:endParaRPr lang="en-US" altLang="ja-JP" dirty="0"/>
          </a:p>
          <a:p>
            <a:r>
              <a:rPr lang="en-US" altLang="ja-JP" dirty="0"/>
              <a:t>Network    : </a:t>
            </a:r>
            <a:r>
              <a:rPr lang="ja-JP" altLang="en-US" dirty="0"/>
              <a:t>パケット解析。プロトコル周り。</a:t>
            </a:r>
            <a:endParaRPr lang="en-US" altLang="ja-JP" dirty="0"/>
          </a:p>
          <a:p>
            <a:r>
              <a:rPr lang="en-US" altLang="ja-JP" dirty="0"/>
              <a:t>Forensic    : </a:t>
            </a:r>
            <a:r>
              <a:rPr lang="ja-JP" altLang="en-US" dirty="0"/>
              <a:t>ディスクイメージなどから情報を集める。</a:t>
            </a:r>
            <a:endParaRPr lang="en-US" altLang="ja-JP" dirty="0"/>
          </a:p>
          <a:p>
            <a:r>
              <a:rPr lang="en-US" altLang="ja-JP" dirty="0"/>
              <a:t>Steganography:</a:t>
            </a:r>
            <a:r>
              <a:rPr lang="ja-JP" altLang="en-US" dirty="0"/>
              <a:t>音声や動画ファイルを解析する。</a:t>
            </a:r>
            <a:endParaRPr lang="en-US" altLang="ja-JP" dirty="0"/>
          </a:p>
          <a:p>
            <a:r>
              <a:rPr kumimoji="1" lang="en-US" altLang="ja-JP" dirty="0"/>
              <a:t>PP</a:t>
            </a:r>
            <a:r>
              <a:rPr lang="en-US" altLang="ja-JP" dirty="0"/>
              <a:t>C(Professional Programming and Coding) : </a:t>
            </a:r>
            <a:r>
              <a:rPr lang="ja-JP" altLang="en-US" dirty="0"/>
              <a:t>競プロ</a:t>
            </a:r>
            <a:endParaRPr lang="en-US" altLang="ja-JP" dirty="0"/>
          </a:p>
          <a:p>
            <a:r>
              <a:rPr kumimoji="1" lang="en-US" altLang="ja-JP" dirty="0" err="1"/>
              <a:t>Mi</a:t>
            </a:r>
            <a:r>
              <a:rPr lang="en-US" altLang="ja-JP" dirty="0" err="1"/>
              <a:t>sc</a:t>
            </a:r>
            <a:r>
              <a:rPr lang="en-US" altLang="ja-JP" dirty="0"/>
              <a:t>(Miscellaneous):</a:t>
            </a:r>
            <a:r>
              <a:rPr lang="ja-JP" altLang="en-US" dirty="0"/>
              <a:t>その他の問題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				</a:t>
            </a:r>
            <a:r>
              <a:rPr kumimoji="1" lang="ja-JP" altLang="en-US" dirty="0"/>
              <a:t>などなど</a:t>
            </a:r>
            <a:r>
              <a:rPr kumimoji="1" lang="en-US" altLang="ja-JP" dirty="0"/>
              <a:t>(</a:t>
            </a:r>
            <a:r>
              <a:rPr lang="ja-JP" altLang="en-US" dirty="0"/>
              <a:t>ジャンル複合問題もある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5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941E4-EEC1-4987-A0BC-DEFB2C23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ツールの紹介</a:t>
            </a:r>
            <a:r>
              <a:rPr kumimoji="1" lang="en-US" altLang="ja-JP" dirty="0"/>
              <a:t>(Reversing)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62C75-0F4C-413E-BCF1-362A6C94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7878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file</a:t>
            </a:r>
            <a:r>
              <a:rPr lang="ja-JP" altLang="en-US" dirty="0"/>
              <a:t>コマンド</a:t>
            </a:r>
            <a:r>
              <a:rPr lang="en-US" altLang="ja-JP" dirty="0"/>
              <a:t>(</a:t>
            </a:r>
            <a:r>
              <a:rPr lang="ja-JP" altLang="en-US" dirty="0"/>
              <a:t>実行ファイルの調査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strings</a:t>
            </a:r>
            <a:r>
              <a:rPr lang="ja-JP" altLang="en-US" dirty="0"/>
              <a:t>コマンド</a:t>
            </a:r>
            <a:r>
              <a:rPr lang="en-US" altLang="ja-JP" dirty="0"/>
              <a:t>(</a:t>
            </a:r>
            <a:r>
              <a:rPr lang="ja-JP" altLang="en-US" dirty="0"/>
              <a:t>実行ファイルの可読部分を表示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objdump</a:t>
            </a:r>
            <a:r>
              <a:rPr lang="ja-JP" altLang="en-US" dirty="0"/>
              <a:t>コマンド</a:t>
            </a:r>
            <a:r>
              <a:rPr lang="en-US" altLang="ja-JP" dirty="0"/>
              <a:t>(</a:t>
            </a:r>
            <a:r>
              <a:rPr lang="ja-JP" altLang="en-US" dirty="0"/>
              <a:t>実行ファイルの逆アセンブルなど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gdb</a:t>
            </a:r>
            <a:r>
              <a:rPr lang="en-US" altLang="ja-JP" dirty="0"/>
              <a:t>(elf </a:t>
            </a:r>
            <a:r>
              <a:rPr lang="ja-JP" altLang="en-US" dirty="0"/>
              <a:t>デバッガ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OllyDbg</a:t>
            </a:r>
            <a:r>
              <a:rPr lang="en-US" altLang="ja-JP" dirty="0"/>
              <a:t>(exe </a:t>
            </a:r>
            <a:r>
              <a:rPr lang="ja-JP" altLang="en-US" dirty="0"/>
              <a:t>デバッガ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IDA Pro / </a:t>
            </a:r>
            <a:r>
              <a:rPr lang="en-US" altLang="ja-JP" dirty="0" err="1"/>
              <a:t>Ghidra</a:t>
            </a:r>
            <a:r>
              <a:rPr lang="en-US" altLang="ja-JP" dirty="0"/>
              <a:t> / radare2 (</a:t>
            </a:r>
            <a:r>
              <a:rPr lang="ja-JP" altLang="en-US" dirty="0"/>
              <a:t>リバースエンジニアリングツール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										</a:t>
            </a:r>
            <a:r>
              <a:rPr lang="ja-JP" altLang="en-US" dirty="0"/>
              <a:t>などなど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96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</a:t>
            </a:r>
            <a:r>
              <a:rPr lang="en-US" altLang="ja-JP" dirty="0" err="1"/>
              <a:t>Pwnable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gdb</a:t>
            </a:r>
            <a:r>
              <a:rPr kumimoji="1" lang="en-US" altLang="ja-JP" dirty="0"/>
              <a:t> (</a:t>
            </a:r>
            <a:r>
              <a:rPr kumimoji="1" lang="ja-JP" altLang="en-US" dirty="0"/>
              <a:t>デバッガ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Pwntools</a:t>
            </a:r>
            <a:r>
              <a:rPr kumimoji="1" lang="en-US" altLang="ja-JP" dirty="0"/>
              <a:t>(Python</a:t>
            </a:r>
            <a:r>
              <a:rPr lang="ja-JP" altLang="en-US" dirty="0"/>
              <a:t>のライブラリ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793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(Crypto)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Crypto (python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225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(Web)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Fiddler (</a:t>
            </a:r>
            <a:r>
              <a:rPr kumimoji="1" lang="ja-JP" altLang="en-US" dirty="0"/>
              <a:t>鯖との通信を監視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 err="1"/>
              <a:t>EditThisCo</a:t>
            </a:r>
            <a:r>
              <a:rPr lang="en-US" altLang="ja-JP" dirty="0" err="1"/>
              <a:t>okie</a:t>
            </a:r>
            <a:r>
              <a:rPr lang="en-US" altLang="ja-JP" dirty="0"/>
              <a:t> (chrome</a:t>
            </a:r>
            <a:r>
              <a:rPr lang="ja-JP" altLang="en-US" dirty="0"/>
              <a:t>拡張。</a:t>
            </a:r>
            <a:r>
              <a:rPr lang="en-US" altLang="ja-JP" dirty="0"/>
              <a:t>Cookie</a:t>
            </a:r>
            <a:r>
              <a:rPr lang="ja-JP" altLang="en-US" dirty="0"/>
              <a:t>の確認</a:t>
            </a:r>
            <a:r>
              <a:rPr lang="en-US" altLang="ja-JP" dirty="0"/>
              <a:t>/</a:t>
            </a:r>
            <a:r>
              <a:rPr lang="ja-JP" altLang="en-US" dirty="0"/>
              <a:t>編集</a:t>
            </a:r>
            <a:r>
              <a:rPr lang="en-US" altLang="ja-JP" dirty="0"/>
              <a:t>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320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428</Words>
  <Application>Microsoft Office PowerPoint</Application>
  <PresentationFormat>ワイド画面</PresentationFormat>
  <Paragraphs>64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CTF(Capture The Flag)</vt:lpstr>
      <vt:lpstr>CTFとは</vt:lpstr>
      <vt:lpstr>攻防戦形式</vt:lpstr>
      <vt:lpstr>クイズ形式</vt:lpstr>
      <vt:lpstr>必要な知識(問題ジャンル)</vt:lpstr>
      <vt:lpstr>ツールの紹介(Reversing)</vt:lpstr>
      <vt:lpstr>ツールの紹介(Pwnable)</vt:lpstr>
      <vt:lpstr>ツールの紹介(Crypto)</vt:lpstr>
      <vt:lpstr>ツールの紹介(Web)</vt:lpstr>
      <vt:lpstr>ツールの紹介(Network)</vt:lpstr>
      <vt:lpstr>ツールの紹介(Forensics)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CTF(Capture The Flag)</dc:title>
  <dc:creator>深谷　秀利</dc:creator>
  <cp:lastModifiedBy>深谷　秀利</cp:lastModifiedBy>
  <cp:revision>25</cp:revision>
  <dcterms:created xsi:type="dcterms:W3CDTF">2018-10-04T02:37:38Z</dcterms:created>
  <dcterms:modified xsi:type="dcterms:W3CDTF">2019-04-15T06:04:12Z</dcterms:modified>
</cp:coreProperties>
</file>