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C576A3-3918-4740-93EE-94EEF4198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B89F87A-94CE-4225-B709-0EF441E1A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8160FA-1C99-464C-9964-827477970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0B6-2B48-4980-8A18-8FE66188D579}" type="datetimeFigureOut">
              <a:rPr kumimoji="1" lang="ja-JP" altLang="en-US" smtClean="0"/>
              <a:t>2019/4/12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8587BB-C75E-4AF4-91BC-27B1C85B7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EC97D9-A63B-4D5C-9BEE-0CBCCE19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689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3458F1-7F93-432E-A823-7757702D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71C8AB-C4B9-487F-B4D4-F2B746236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6EAB63-73DD-4F18-9F80-49AAA0B8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0B6-2B48-4980-8A18-8FE66188D579}" type="datetimeFigureOut">
              <a:rPr kumimoji="1" lang="ja-JP" altLang="en-US" smtClean="0"/>
              <a:t>2019/4/12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196D2A-82A4-442D-99A7-54D5A3D02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7BEAB5-98B3-456F-BD91-D9227758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33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E53567F-89B6-4680-81F0-C7548C33C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503FC40-CE21-4268-82AE-8F46ADAB6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2DEA2A-D166-4772-97E8-BD2F942A0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0B6-2B48-4980-8A18-8FE66188D579}" type="datetimeFigureOut">
              <a:rPr kumimoji="1" lang="ja-JP" altLang="en-US" smtClean="0"/>
              <a:t>2019/4/12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A4442F-B3CF-4F01-B76D-D983E3DF3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BCAC8D-1E8C-4E81-B1CF-3315EF32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16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1134F1-9220-445A-B439-30630270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95299D-547D-40AA-BD06-83D0F74F0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BCDA1D-CC4D-4F25-8D19-8995F199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0B6-2B48-4980-8A18-8FE66188D579}" type="datetimeFigureOut">
              <a:rPr kumimoji="1" lang="ja-JP" altLang="en-US" smtClean="0"/>
              <a:t>2019/4/12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D8112B-4297-459C-BADE-569524C0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9B5B59-AB58-4DEF-AB7B-AD14E642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60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A2CFA5-0F8B-4479-A46F-F0CB80E6E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CAFC55-3028-460D-80B9-863B144A9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07A003-4AD1-403A-9099-544BAC895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0B6-2B48-4980-8A18-8FE66188D579}" type="datetimeFigureOut">
              <a:rPr kumimoji="1" lang="ja-JP" altLang="en-US" smtClean="0"/>
              <a:t>2019/4/12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1D7EA4-1B1A-40CD-82F8-52EA1F4A7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1C169B-CEA1-4CDC-9585-EFE886609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09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65F64-9D36-40BB-B201-925716A41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E57B79-C03A-42F8-9899-032C93255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E2A82E6-954F-4226-84FF-AD4E79B92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B28448-AB96-4EAA-B202-028B3968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0B6-2B48-4980-8A18-8FE66188D579}" type="datetimeFigureOut">
              <a:rPr kumimoji="1" lang="ja-JP" altLang="en-US" smtClean="0"/>
              <a:t>2019/4/12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768598-6BD0-43A4-8002-C406EFFF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A52225-BDE4-4AA5-AEB0-3FFC860B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69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5BB474-8922-4B4B-A305-1624C5264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439059-513C-4BFA-9273-EDD2BC39C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D970F-66A8-4C3F-B5E3-9E8FF70F6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A1B08A-BBB4-4E32-A849-BBB50B79A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5C8038E-5434-495C-838E-102241756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8CF2A86-6C7D-44F2-8E98-2A9C3556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0B6-2B48-4980-8A18-8FE66188D579}" type="datetimeFigureOut">
              <a:rPr kumimoji="1" lang="ja-JP" altLang="en-US" smtClean="0"/>
              <a:t>2019/4/12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4A8EAD1-4A0F-4484-B11B-D475285D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786272A-A25B-4728-A186-D31CA755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36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90E21D-FDD2-4E6D-A4E4-963A3D662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0E8133A-13A3-40A0-85D6-0DD381EF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0B6-2B48-4980-8A18-8FE66188D579}" type="datetimeFigureOut">
              <a:rPr kumimoji="1" lang="ja-JP" altLang="en-US" smtClean="0"/>
              <a:t>2019/4/12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F1DA3D8-93AD-4B3E-B5A7-66A93731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A00054D-60E1-4C41-BE25-608B9F74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74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0250FB7-FF7B-49A3-BA7D-FBE034428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0B6-2B48-4980-8A18-8FE66188D579}" type="datetimeFigureOut">
              <a:rPr kumimoji="1" lang="ja-JP" altLang="en-US" smtClean="0"/>
              <a:t>2019/4/12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8F596EF-6ACF-4D6D-9C29-415D699A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BEB2D5-C96A-405B-8FED-1794554F6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12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51C28B-C26A-4125-8913-D47A41CFD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3A038D-7416-4240-AE20-20E1220A1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C2C307-077D-4B0E-90C6-01C4F05D3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7510A7-25C9-4337-950B-BD66B41E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0B6-2B48-4980-8A18-8FE66188D579}" type="datetimeFigureOut">
              <a:rPr kumimoji="1" lang="ja-JP" altLang="en-US" smtClean="0"/>
              <a:t>2019/4/12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3CCB9C-1765-4262-8C49-8EE8337D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98B63B-18C8-4D49-9466-DA8E2776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15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723C2D-2B41-4176-AA03-12AFC6353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4821BC4-DD5F-4982-82AE-540B888D2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FB1239-4A56-4D78-871E-ACE3E3A31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CCC6E7-29C8-4E77-908B-C09B5670B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0B6-2B48-4980-8A18-8FE66188D579}" type="datetimeFigureOut">
              <a:rPr kumimoji="1" lang="ja-JP" altLang="en-US" smtClean="0"/>
              <a:t>2019/4/12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5D7871-BD79-4F3A-8A8F-7F0C25C6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D85113-2A8C-4665-8325-718F7B7D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44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367BC8E-F966-4D44-916A-10F51429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350D13-112F-4258-ACC5-0924F62C3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B31C14-3961-4ACE-88CD-F519699DB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CC0B6-2B48-4980-8A18-8FE66188D579}" type="datetimeFigureOut">
              <a:rPr kumimoji="1" lang="ja-JP" altLang="en-US" smtClean="0"/>
              <a:t>2019/4/12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608F44-4DAF-47C6-87B9-955C964A6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A0F167-F4EB-457B-A86C-B2B5B4538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43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971BF1-A2D2-443E-A686-E00180510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CTF(Capture The Flag)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3D47F80-7604-4677-8D88-1EDDAFF5C0AF}"/>
              </a:ext>
            </a:extLst>
          </p:cNvPr>
          <p:cNvSpPr/>
          <p:nvPr/>
        </p:nvSpPr>
        <p:spPr>
          <a:xfrm>
            <a:off x="4722066" y="3759239"/>
            <a:ext cx="2747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oitctf</a:t>
            </a:r>
            <a:r>
              <a:rPr lang="en-US" altLang="ja-JP" dirty="0"/>
              <a:t>{</a:t>
            </a:r>
            <a:r>
              <a:rPr lang="en-US" altLang="ja-JP" dirty="0" err="1"/>
              <a:t>contents_of_pptx</a:t>
            </a:r>
            <a:r>
              <a:rPr lang="en-US" altLang="ja-JP" dirty="0"/>
              <a:t>}</a:t>
            </a:r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60A62BA-D5F4-46C3-BEC6-B2434C44E8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77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5FD631-9BA3-4B30-81A7-0185B784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CTF</a:t>
            </a:r>
            <a:r>
              <a:rPr kumimoji="1" lang="ja-JP" altLang="en-US" dirty="0"/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31DE85-1DEA-43D1-B0EA-7EB87A74A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Capture The Flag</a:t>
            </a:r>
            <a:r>
              <a:rPr lang="ja-JP" altLang="en-US" dirty="0"/>
              <a:t>の略称で、旗</a:t>
            </a:r>
            <a:r>
              <a:rPr lang="en-US" altLang="ja-JP" dirty="0"/>
              <a:t>(Flag)</a:t>
            </a:r>
            <a:r>
              <a:rPr lang="ja-JP" altLang="en-US" dirty="0"/>
              <a:t>を取ることを目的としたセキュリティ競技のこと。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Attack-Defense(</a:t>
            </a:r>
            <a:r>
              <a:rPr lang="ja-JP" altLang="en-US" dirty="0"/>
              <a:t>攻防戦形式</a:t>
            </a:r>
            <a:r>
              <a:rPr lang="en-US" altLang="ja-JP" dirty="0"/>
              <a:t>)</a:t>
            </a:r>
            <a:r>
              <a:rPr lang="ja-JP" altLang="en-US" dirty="0"/>
              <a:t>と</a:t>
            </a:r>
            <a:r>
              <a:rPr lang="en-US" altLang="ja-JP" dirty="0"/>
              <a:t>Jeopardy(</a:t>
            </a:r>
            <a:r>
              <a:rPr lang="ja-JP" altLang="en-US" dirty="0"/>
              <a:t>クイズ形式</a:t>
            </a:r>
            <a:r>
              <a:rPr lang="en-US" altLang="ja-JP" dirty="0"/>
              <a:t>)</a:t>
            </a:r>
            <a:r>
              <a:rPr lang="ja-JP" altLang="en-US" dirty="0"/>
              <a:t>が存在する。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競プロのセキュリティ版。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低レイヤーから高レイヤーまで幅広い知識が必要になる。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大会はチーム戦が多い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808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2">
            <a:extLst>
              <a:ext uri="{FF2B5EF4-FFF2-40B4-BE49-F238E27FC236}">
                <a16:creationId xmlns:a16="http://schemas.microsoft.com/office/drawing/2014/main" id="{9425D4AB-CD98-4DD6-9398-3C8961DE0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69" y="0"/>
            <a:ext cx="755293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4">
            <a:extLst>
              <a:ext uri="{FF2B5EF4-FFF2-40B4-BE49-F238E27FC236}">
                <a16:creationId xmlns:a16="http://schemas.microsoft.com/office/drawing/2014/main" id="{97818316-E7CB-4E73-AF79-E9CAB873E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B2D23A6-EE5D-4A69-A667-2901FCF4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67" y="802955"/>
            <a:ext cx="4133690" cy="1454051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rgbClr val="000000"/>
                </a:solidFill>
              </a:rPr>
              <a:t>攻防戦形式</a:t>
            </a:r>
            <a:endParaRPr kumimoji="1" lang="ja-JP" altLang="en-US" sz="4000" dirty="0">
              <a:solidFill>
                <a:srgbClr val="000000"/>
              </a:solidFill>
            </a:endParaRPr>
          </a:p>
        </p:txBody>
      </p:sp>
      <p:sp>
        <p:nvSpPr>
          <p:cNvPr id="24" name="Oval 16">
            <a:extLst>
              <a:ext uri="{FF2B5EF4-FFF2-40B4-BE49-F238E27FC236}">
                <a16:creationId xmlns:a16="http://schemas.microsoft.com/office/drawing/2014/main" id="{D8B47C9F-A960-4902-8507-38F18DD3D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6695" y="511733"/>
            <a:ext cx="1857636" cy="1857636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BCCC051-5940-4AA7-865A-0AAF499B9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112974" y="871183"/>
            <a:ext cx="965078" cy="1138736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E50ECD-B338-4C36-9668-C844EDFF7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72" y="2707748"/>
            <a:ext cx="5394947" cy="4204999"/>
          </a:xfrm>
        </p:spPr>
        <p:txBody>
          <a:bodyPr anchor="ctr">
            <a:normAutofit/>
          </a:bodyPr>
          <a:lstStyle/>
          <a:p>
            <a:r>
              <a:rPr lang="ja-JP" altLang="en-US" sz="2400" dirty="0">
                <a:solidFill>
                  <a:srgbClr val="000000"/>
                </a:solidFill>
              </a:rPr>
              <a:t>本戦で多い形式。</a:t>
            </a:r>
            <a:endParaRPr lang="en-US" altLang="ja-JP" sz="2400" dirty="0">
              <a:solidFill>
                <a:srgbClr val="000000"/>
              </a:solidFill>
            </a:endParaRPr>
          </a:p>
          <a:p>
            <a:r>
              <a:rPr lang="ja-JP" altLang="en-US" sz="2400" dirty="0">
                <a:solidFill>
                  <a:srgbClr val="000000"/>
                </a:solidFill>
              </a:rPr>
              <a:t>各チームには脆弱性を含んだサーバーが与えられる。</a:t>
            </a:r>
            <a:endParaRPr lang="en-US" altLang="ja-JP" sz="2400" dirty="0">
              <a:solidFill>
                <a:srgbClr val="000000"/>
              </a:solidFill>
            </a:endParaRPr>
          </a:p>
          <a:p>
            <a:r>
              <a:rPr lang="ja-JP" altLang="en-US" sz="2400" dirty="0">
                <a:solidFill>
                  <a:srgbClr val="000000"/>
                </a:solidFill>
              </a:rPr>
              <a:t>自分のサーバーの脆弱性を修正してほかチームからの攻撃を防ぐ。</a:t>
            </a:r>
            <a:endParaRPr lang="en-US" altLang="ja-JP" sz="2400" dirty="0">
              <a:solidFill>
                <a:srgbClr val="000000"/>
              </a:solidFill>
            </a:endParaRPr>
          </a:p>
          <a:p>
            <a:r>
              <a:rPr lang="ja-JP" altLang="en-US" sz="2400" dirty="0">
                <a:solidFill>
                  <a:srgbClr val="000000"/>
                </a:solidFill>
              </a:rPr>
              <a:t>ほかチームのサーバーを攻撃して、</a:t>
            </a:r>
            <a:r>
              <a:rPr lang="en-US" altLang="ja-JP" sz="2400" dirty="0">
                <a:solidFill>
                  <a:srgbClr val="000000"/>
                </a:solidFill>
              </a:rPr>
              <a:t>FLAG</a:t>
            </a:r>
            <a:r>
              <a:rPr lang="ja-JP" altLang="en-US" sz="2400" dirty="0">
                <a:solidFill>
                  <a:srgbClr val="000000"/>
                </a:solidFill>
              </a:rPr>
              <a:t>を手に入れる。　</a:t>
            </a:r>
            <a:endParaRPr lang="en-US" altLang="ja-JP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kumimoji="1" lang="en-US" altLang="ja-JP" sz="2400" dirty="0">
              <a:solidFill>
                <a:srgbClr val="0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4E15E95-445D-4A45-BC1E-8468CE170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677" y="2933578"/>
            <a:ext cx="2737876" cy="2737876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75">
            <a:extLst>
              <a:ext uri="{FF2B5EF4-FFF2-40B4-BE49-F238E27FC236}">
                <a16:creationId xmlns:a16="http://schemas.microsoft.com/office/drawing/2014/main" id="{133B9781-B73C-44F8-97CB-D1807A63B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996" y="-26552"/>
            <a:ext cx="4082004" cy="3428999"/>
          </a:xfrm>
          <a:custGeom>
            <a:avLst/>
            <a:gdLst>
              <a:gd name="connsiteX0" fmla="*/ 350681 w 4082004"/>
              <a:gd name="connsiteY0" fmla="*/ 0 h 3428999"/>
              <a:gd name="connsiteX1" fmla="*/ 4082004 w 4082004"/>
              <a:gd name="connsiteY1" fmla="*/ 0 h 3428999"/>
              <a:gd name="connsiteX2" fmla="*/ 4082004 w 4082004"/>
              <a:gd name="connsiteY2" fmla="*/ 2444823 h 3428999"/>
              <a:gd name="connsiteX3" fmla="*/ 4081788 w 4082004"/>
              <a:gd name="connsiteY3" fmla="*/ 2445178 h 3428999"/>
              <a:gd name="connsiteX4" fmla="*/ 2231442 w 4082004"/>
              <a:gd name="connsiteY4" fmla="*/ 3428999 h 3428999"/>
              <a:gd name="connsiteX5" fmla="*/ 0 w 4082004"/>
              <a:gd name="connsiteY5" fmla="*/ 1197557 h 3428999"/>
              <a:gd name="connsiteX6" fmla="*/ 269323 w 4082004"/>
              <a:gd name="connsiteY6" fmla="*/ 133920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2004" h="3428999">
                <a:moveTo>
                  <a:pt x="350681" y="0"/>
                </a:moveTo>
                <a:lnTo>
                  <a:pt x="4082004" y="0"/>
                </a:lnTo>
                <a:lnTo>
                  <a:pt x="4082004" y="2444823"/>
                </a:lnTo>
                <a:lnTo>
                  <a:pt x="4081788" y="2445178"/>
                </a:lnTo>
                <a:cubicBezTo>
                  <a:pt x="3680782" y="3038745"/>
                  <a:pt x="3001686" y="3428999"/>
                  <a:pt x="2231442" y="3428999"/>
                </a:cubicBezTo>
                <a:cubicBezTo>
                  <a:pt x="999051" y="3428999"/>
                  <a:pt x="0" y="2429948"/>
                  <a:pt x="0" y="1197557"/>
                </a:cubicBezTo>
                <a:cubicBezTo>
                  <a:pt x="0" y="812435"/>
                  <a:pt x="97564" y="450100"/>
                  <a:pt x="269323" y="13392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5A2FECA-2694-4CAB-BE44-54B0CF96A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271641" y="211666"/>
            <a:ext cx="1965680" cy="231938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DD2C35B-CC66-4D6F-AAF1-2517B9215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653379" y="3434981"/>
            <a:ext cx="1470472" cy="1735071"/>
          </a:xfrm>
          <a:prstGeom prst="rect">
            <a:avLst/>
          </a:prstGeom>
        </p:spPr>
      </p:pic>
      <p:sp>
        <p:nvSpPr>
          <p:cNvPr id="23" name="Freeform 79">
            <a:extLst>
              <a:ext uri="{FF2B5EF4-FFF2-40B4-BE49-F238E27FC236}">
                <a16:creationId xmlns:a16="http://schemas.microsoft.com/office/drawing/2014/main" id="{1FCEDCAD-7B1A-4AE2-818E-D93A4875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3618" y="4326947"/>
            <a:ext cx="3068382" cy="2540529"/>
          </a:xfrm>
          <a:custGeom>
            <a:avLst/>
            <a:gdLst>
              <a:gd name="connsiteX0" fmla="*/ 1612418 w 3068382"/>
              <a:gd name="connsiteY0" fmla="*/ 0 h 2540529"/>
              <a:gd name="connsiteX1" fmla="*/ 3030226 w 3068382"/>
              <a:gd name="connsiteY1" fmla="*/ 843844 h 2540529"/>
              <a:gd name="connsiteX2" fmla="*/ 3068382 w 3068382"/>
              <a:gd name="connsiteY2" fmla="*/ 923051 h 2540529"/>
              <a:gd name="connsiteX3" fmla="*/ 3068382 w 3068382"/>
              <a:gd name="connsiteY3" fmla="*/ 2301785 h 2540529"/>
              <a:gd name="connsiteX4" fmla="*/ 3030226 w 3068382"/>
              <a:gd name="connsiteY4" fmla="*/ 2380992 h 2540529"/>
              <a:gd name="connsiteX5" fmla="*/ 2949460 w 3068382"/>
              <a:gd name="connsiteY5" fmla="*/ 2513937 h 2540529"/>
              <a:gd name="connsiteX6" fmla="*/ 2929575 w 3068382"/>
              <a:gd name="connsiteY6" fmla="*/ 2540529 h 2540529"/>
              <a:gd name="connsiteX7" fmla="*/ 295261 w 3068382"/>
              <a:gd name="connsiteY7" fmla="*/ 2540529 h 2540529"/>
              <a:gd name="connsiteX8" fmla="*/ 275376 w 3068382"/>
              <a:gd name="connsiteY8" fmla="*/ 2513937 h 2540529"/>
              <a:gd name="connsiteX9" fmla="*/ 0 w 3068382"/>
              <a:gd name="connsiteY9" fmla="*/ 1612418 h 2540529"/>
              <a:gd name="connsiteX10" fmla="*/ 1612418 w 3068382"/>
              <a:gd name="connsiteY10" fmla="*/ 0 h 254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8382" h="2540529">
                <a:moveTo>
                  <a:pt x="1612418" y="0"/>
                </a:moveTo>
                <a:cubicBezTo>
                  <a:pt x="2224646" y="0"/>
                  <a:pt x="2757180" y="341213"/>
                  <a:pt x="3030226" y="843844"/>
                </a:cubicBezTo>
                <a:lnTo>
                  <a:pt x="3068382" y="923051"/>
                </a:lnTo>
                <a:lnTo>
                  <a:pt x="3068382" y="2301785"/>
                </a:lnTo>
                <a:lnTo>
                  <a:pt x="3030226" y="2380992"/>
                </a:lnTo>
                <a:cubicBezTo>
                  <a:pt x="3005403" y="2426686"/>
                  <a:pt x="2978437" y="2471046"/>
                  <a:pt x="2949460" y="2513937"/>
                </a:cubicBezTo>
                <a:lnTo>
                  <a:pt x="2929575" y="2540529"/>
                </a:lnTo>
                <a:lnTo>
                  <a:pt x="295261" y="2540529"/>
                </a:lnTo>
                <a:lnTo>
                  <a:pt x="275376" y="2513937"/>
                </a:lnTo>
                <a:cubicBezTo>
                  <a:pt x="101518" y="2256593"/>
                  <a:pt x="0" y="1946361"/>
                  <a:pt x="0" y="1612418"/>
                </a:cubicBezTo>
                <a:cubicBezTo>
                  <a:pt x="0" y="721904"/>
                  <a:pt x="721904" y="0"/>
                  <a:pt x="1612418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89A0B99-4080-417F-80E8-5FA1F99A6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022183" y="5020464"/>
            <a:ext cx="1381080" cy="1629594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D25426-BD15-4D7A-8DA1-8CC2D608E496}"/>
              </a:ext>
            </a:extLst>
          </p:cNvPr>
          <p:cNvCxnSpPr>
            <a:cxnSpLocks/>
          </p:cNvCxnSpPr>
          <p:nvPr/>
        </p:nvCxnSpPr>
        <p:spPr>
          <a:xfrm>
            <a:off x="6759212" y="1420682"/>
            <a:ext cx="1911200" cy="1306189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85D4E0FD-4C76-4693-8082-0BACA20680F4}"/>
              </a:ext>
            </a:extLst>
          </p:cNvPr>
          <p:cNvSpPr/>
          <p:nvPr/>
        </p:nvSpPr>
        <p:spPr>
          <a:xfrm>
            <a:off x="8526808" y="2345182"/>
            <a:ext cx="708084" cy="7600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3F3902F-F7A8-44C5-ADB1-76E7839A61D1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9148725" y="3007482"/>
            <a:ext cx="1563998" cy="2012982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FE8909E1-DE28-4814-B1B7-EAE9596AD797}"/>
              </a:ext>
            </a:extLst>
          </p:cNvPr>
          <p:cNvCxnSpPr>
            <a:cxnSpLocks/>
            <a:stCxn id="11" idx="3"/>
            <a:endCxn id="5" idx="2"/>
          </p:cNvCxnSpPr>
          <p:nvPr/>
        </p:nvCxnSpPr>
        <p:spPr>
          <a:xfrm flipH="1">
            <a:off x="7388615" y="2993906"/>
            <a:ext cx="1241890" cy="441075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226B068-3F4B-4CD9-B003-AD6C74D9FBDD}"/>
              </a:ext>
            </a:extLst>
          </p:cNvPr>
          <p:cNvCxnSpPr>
            <a:cxnSpLocks/>
          </p:cNvCxnSpPr>
          <p:nvPr/>
        </p:nvCxnSpPr>
        <p:spPr>
          <a:xfrm flipH="1">
            <a:off x="9141985" y="1856177"/>
            <a:ext cx="374877" cy="621366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BC7D538-DE46-413E-B748-364459EB4DE2}"/>
              </a:ext>
            </a:extLst>
          </p:cNvPr>
          <p:cNvSpPr txBox="1"/>
          <p:nvPr/>
        </p:nvSpPr>
        <p:spPr>
          <a:xfrm>
            <a:off x="9657157" y="2597104"/>
            <a:ext cx="325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解答サーバー</a:t>
            </a:r>
            <a:endParaRPr kumimoji="1" lang="ja-JP" altLang="en-US" sz="2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E7D0999-CD6F-463D-A456-21927EEE3FE0}"/>
              </a:ext>
            </a:extLst>
          </p:cNvPr>
          <p:cNvSpPr txBox="1"/>
          <p:nvPr/>
        </p:nvSpPr>
        <p:spPr>
          <a:xfrm>
            <a:off x="6023456" y="1912442"/>
            <a:ext cx="172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チーム</a:t>
            </a:r>
            <a:r>
              <a:rPr kumimoji="1" lang="en-US" altLang="ja-JP" sz="2400" dirty="0"/>
              <a:t>A</a:t>
            </a:r>
            <a:endParaRPr kumimoji="1" lang="ja-JP" altLang="en-US" sz="24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C97E024-F335-46DB-8963-FEF0C5678350}"/>
              </a:ext>
            </a:extLst>
          </p:cNvPr>
          <p:cNvSpPr txBox="1"/>
          <p:nvPr/>
        </p:nvSpPr>
        <p:spPr>
          <a:xfrm>
            <a:off x="6764067" y="5135546"/>
            <a:ext cx="172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チーム</a:t>
            </a:r>
            <a:r>
              <a:rPr kumimoji="1" lang="en-US" altLang="ja-JP" sz="2400" dirty="0"/>
              <a:t>B</a:t>
            </a:r>
            <a:endParaRPr kumimoji="1" lang="ja-JP" altLang="en-US" sz="24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6298BA4-69D6-4960-BFF9-B7DD993F3D41}"/>
              </a:ext>
            </a:extLst>
          </p:cNvPr>
          <p:cNvSpPr txBox="1"/>
          <p:nvPr/>
        </p:nvSpPr>
        <p:spPr>
          <a:xfrm>
            <a:off x="10071782" y="6476680"/>
            <a:ext cx="172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チーム</a:t>
            </a:r>
            <a:r>
              <a:rPr lang="en-US" altLang="ja-JP" sz="2400" dirty="0"/>
              <a:t>C</a:t>
            </a:r>
            <a:endParaRPr kumimoji="1" lang="ja-JP" altLang="en-US" sz="2400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76D4EE61-0F5B-4AB8-9E42-2047B244BE0F}"/>
              </a:ext>
            </a:extLst>
          </p:cNvPr>
          <p:cNvCxnSpPr>
            <a:endCxn id="8" idx="2"/>
          </p:cNvCxnSpPr>
          <p:nvPr/>
        </p:nvCxnSpPr>
        <p:spPr>
          <a:xfrm>
            <a:off x="6774691" y="1440551"/>
            <a:ext cx="3938032" cy="357991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雲 39">
            <a:extLst>
              <a:ext uri="{FF2B5EF4-FFF2-40B4-BE49-F238E27FC236}">
                <a16:creationId xmlns:a16="http://schemas.microsoft.com/office/drawing/2014/main" id="{DB5B49AC-8B1D-41C3-9B5E-942AD707EE9B}"/>
              </a:ext>
            </a:extLst>
          </p:cNvPr>
          <p:cNvSpPr/>
          <p:nvPr/>
        </p:nvSpPr>
        <p:spPr>
          <a:xfrm>
            <a:off x="5631976" y="370244"/>
            <a:ext cx="1927074" cy="59596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FLAG GET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B80F9252-AF2F-4E1F-A1D2-EAC936CBBFFE}"/>
              </a:ext>
            </a:extLst>
          </p:cNvPr>
          <p:cNvCxnSpPr>
            <a:cxnSpLocks/>
          </p:cNvCxnSpPr>
          <p:nvPr/>
        </p:nvCxnSpPr>
        <p:spPr>
          <a:xfrm flipV="1">
            <a:off x="6774691" y="1406975"/>
            <a:ext cx="2783343" cy="12034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雲 45">
            <a:extLst>
              <a:ext uri="{FF2B5EF4-FFF2-40B4-BE49-F238E27FC236}">
                <a16:creationId xmlns:a16="http://schemas.microsoft.com/office/drawing/2014/main" id="{C9E5EE8D-B936-4779-9D8F-430BF31EF6D7}"/>
              </a:ext>
            </a:extLst>
          </p:cNvPr>
          <p:cNvSpPr/>
          <p:nvPr/>
        </p:nvSpPr>
        <p:spPr>
          <a:xfrm>
            <a:off x="5631976" y="393476"/>
            <a:ext cx="1927074" cy="59596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POINT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 GET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50" name="図 49">
            <a:extLst>
              <a:ext uri="{FF2B5EF4-FFF2-40B4-BE49-F238E27FC236}">
                <a16:creationId xmlns:a16="http://schemas.microsoft.com/office/drawing/2014/main" id="{E3437198-B266-4CBF-976A-D5AD3CEE12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455" y="1098934"/>
            <a:ext cx="656682" cy="656682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725CF0C7-D453-4C33-A132-299A9428B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846" y="4040179"/>
            <a:ext cx="656682" cy="656682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16516A6A-37B5-454F-A58A-2858F74A0E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723" y="5487707"/>
            <a:ext cx="656682" cy="65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6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C799B6-0048-4DC9-9234-629C4B84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クイズ形式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F4D24A-9AD5-41D0-8719-7BEDED8FB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/>
              <a:t>常設サイトはこの形式。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問題ごとにファイルや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ページが用意されている。それらを解析</a:t>
            </a:r>
            <a:r>
              <a:rPr kumimoji="1" lang="en-US" altLang="ja-JP" dirty="0"/>
              <a:t>/</a:t>
            </a:r>
            <a:r>
              <a:rPr kumimoji="1" lang="ja-JP" altLang="en-US" dirty="0"/>
              <a:t>攻撃することで</a:t>
            </a:r>
            <a:r>
              <a:rPr kumimoji="1" lang="en-US" altLang="ja-JP" dirty="0"/>
              <a:t>FLAG</a:t>
            </a:r>
            <a:r>
              <a:rPr kumimoji="1" lang="ja-JP" altLang="en-US" dirty="0"/>
              <a:t>が手に入る仕組みになっている。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 err="1"/>
              <a:t>CpawCTF</a:t>
            </a:r>
            <a:r>
              <a:rPr lang="en-US" altLang="ja-JP" dirty="0"/>
              <a:t>/CpawCTF2/</a:t>
            </a:r>
            <a:r>
              <a:rPr lang="en-US" altLang="ja-JP" dirty="0" err="1"/>
              <a:t>ksnctf</a:t>
            </a:r>
            <a:r>
              <a:rPr lang="en-US" altLang="ja-JP" dirty="0"/>
              <a:t>/</a:t>
            </a:r>
            <a:r>
              <a:rPr lang="en-US" altLang="ja-JP" dirty="0" err="1"/>
              <a:t>akictf</a:t>
            </a:r>
            <a:r>
              <a:rPr lang="en-US" altLang="ja-JP" dirty="0"/>
              <a:t>/</a:t>
            </a:r>
            <a:r>
              <a:rPr lang="ja-JP" altLang="en-US" dirty="0"/>
              <a:t>柚子胡椒</a:t>
            </a:r>
            <a:r>
              <a:rPr lang="en-US" altLang="ja-JP" dirty="0"/>
              <a:t>CTF</a:t>
            </a:r>
            <a:r>
              <a:rPr lang="ja-JP" altLang="en-US" dirty="0"/>
              <a:t>などなど。</a:t>
            </a:r>
            <a:endParaRPr lang="en-US" altLang="ja-JP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dirty="0"/>
              <a:t>　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63832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396F69-D115-479F-A291-AF336382B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必要な知識</a:t>
            </a:r>
            <a:r>
              <a:rPr kumimoji="1" lang="en-US" altLang="ja-JP" dirty="0"/>
              <a:t>(</a:t>
            </a:r>
            <a:r>
              <a:rPr kumimoji="1" lang="ja-JP" altLang="en-US" dirty="0"/>
              <a:t>問題ジャンル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4F41F6-A2B9-4B10-A016-E6E03DC78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0828"/>
            <a:ext cx="10515600" cy="5127172"/>
          </a:xfrm>
        </p:spPr>
        <p:txBody>
          <a:bodyPr/>
          <a:lstStyle/>
          <a:p>
            <a:r>
              <a:rPr kumimoji="1" lang="en-US" altLang="ja-JP" dirty="0"/>
              <a:t>Reversing : </a:t>
            </a:r>
            <a:r>
              <a:rPr kumimoji="1" lang="ja-JP" altLang="en-US" dirty="0"/>
              <a:t>バイナリの解析。アセンブリを読むやつ。</a:t>
            </a:r>
            <a:endParaRPr kumimoji="1" lang="en-US" altLang="ja-JP" dirty="0"/>
          </a:p>
          <a:p>
            <a:r>
              <a:rPr lang="en-US" altLang="ja-JP" dirty="0"/>
              <a:t>PWN         : </a:t>
            </a:r>
            <a:r>
              <a:rPr lang="ja-JP" altLang="en-US" dirty="0"/>
              <a:t>プログラムの脆弱性を突く。</a:t>
            </a:r>
            <a:r>
              <a:rPr lang="en-US" altLang="ja-JP" dirty="0"/>
              <a:t>Buffer overflow</a:t>
            </a:r>
            <a:r>
              <a:rPr lang="ja-JP" altLang="en-US" dirty="0"/>
              <a:t>とか。</a:t>
            </a:r>
            <a:endParaRPr lang="en-US" altLang="ja-JP" dirty="0"/>
          </a:p>
          <a:p>
            <a:r>
              <a:rPr lang="en-US" altLang="ja-JP" dirty="0"/>
              <a:t>Crypto       : </a:t>
            </a:r>
            <a:r>
              <a:rPr lang="ja-JP" altLang="en-US" dirty="0"/>
              <a:t>暗号系の問題。シーザーとかヴィジュネルとか。</a:t>
            </a:r>
            <a:endParaRPr lang="en-US" altLang="ja-JP" dirty="0"/>
          </a:p>
          <a:p>
            <a:r>
              <a:rPr lang="en-US" altLang="ja-JP" dirty="0"/>
              <a:t>Web          : SQL injection</a:t>
            </a:r>
            <a:r>
              <a:rPr lang="ja-JP" altLang="en-US" dirty="0"/>
              <a:t>とか</a:t>
            </a:r>
            <a:r>
              <a:rPr lang="en-US" altLang="ja-JP" dirty="0"/>
              <a:t>XSS</a:t>
            </a:r>
            <a:r>
              <a:rPr lang="ja-JP" altLang="en-US" dirty="0"/>
              <a:t>とか。</a:t>
            </a:r>
            <a:endParaRPr lang="en-US" altLang="ja-JP" dirty="0"/>
          </a:p>
          <a:p>
            <a:r>
              <a:rPr lang="en-US" altLang="ja-JP" dirty="0"/>
              <a:t>Network    : </a:t>
            </a:r>
            <a:r>
              <a:rPr lang="ja-JP" altLang="en-US" dirty="0"/>
              <a:t>パケット解析。プロトコル周り。</a:t>
            </a:r>
            <a:endParaRPr lang="en-US" altLang="ja-JP" dirty="0"/>
          </a:p>
          <a:p>
            <a:r>
              <a:rPr lang="en-US" altLang="ja-JP" dirty="0"/>
              <a:t>Forensic    : </a:t>
            </a:r>
            <a:r>
              <a:rPr lang="ja-JP" altLang="en-US" dirty="0"/>
              <a:t>ディスクイメージなどから情報を集める。</a:t>
            </a:r>
            <a:endParaRPr lang="en-US" altLang="ja-JP" dirty="0"/>
          </a:p>
          <a:p>
            <a:r>
              <a:rPr lang="en-US" altLang="ja-JP" dirty="0"/>
              <a:t>Steganography:</a:t>
            </a:r>
            <a:r>
              <a:rPr lang="ja-JP" altLang="en-US" dirty="0"/>
              <a:t>音声や動画ファイルを解析する。</a:t>
            </a:r>
            <a:endParaRPr lang="en-US" altLang="ja-JP" dirty="0"/>
          </a:p>
          <a:p>
            <a:r>
              <a:rPr kumimoji="1" lang="en-US" altLang="ja-JP" dirty="0"/>
              <a:t>PP</a:t>
            </a:r>
            <a:r>
              <a:rPr lang="en-US" altLang="ja-JP" dirty="0"/>
              <a:t>C(Professional Programming and Coding) : </a:t>
            </a:r>
            <a:r>
              <a:rPr lang="ja-JP" altLang="en-US" dirty="0"/>
              <a:t>競プロ</a:t>
            </a:r>
            <a:endParaRPr lang="en-US" altLang="ja-JP" dirty="0"/>
          </a:p>
          <a:p>
            <a:r>
              <a:rPr kumimoji="1" lang="en-US" altLang="ja-JP" dirty="0" err="1"/>
              <a:t>Mi</a:t>
            </a:r>
            <a:r>
              <a:rPr lang="en-US" altLang="ja-JP" dirty="0" err="1"/>
              <a:t>sc</a:t>
            </a:r>
            <a:r>
              <a:rPr lang="en-US" altLang="ja-JP" dirty="0"/>
              <a:t>(Miscellaneous):</a:t>
            </a:r>
            <a:r>
              <a:rPr lang="ja-JP" altLang="en-US" dirty="0"/>
              <a:t>その他の問題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7527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4941E4-EEC1-4987-A0BC-DEFB2C23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062C75-0F4C-413E-BCF1-362A6C94A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69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285</Words>
  <Application>Microsoft Office PowerPoint</Application>
  <PresentationFormat>ワイド画面</PresentationFormat>
  <Paragraphs>35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CTF(Capture The Flag)</vt:lpstr>
      <vt:lpstr>CTFとは</vt:lpstr>
      <vt:lpstr>攻防戦形式</vt:lpstr>
      <vt:lpstr>クイズ形式</vt:lpstr>
      <vt:lpstr>必要な知識(問題ジャンル)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CTF(Capture The Flag)</dc:title>
  <dc:creator>深谷　秀利</dc:creator>
  <cp:lastModifiedBy>深谷　秀利</cp:lastModifiedBy>
  <cp:revision>12</cp:revision>
  <dcterms:created xsi:type="dcterms:W3CDTF">2018-10-04T02:37:38Z</dcterms:created>
  <dcterms:modified xsi:type="dcterms:W3CDTF">2019-04-12T07:13:22Z</dcterms:modified>
</cp:coreProperties>
</file>