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forensics2.pcap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Forensics3</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a:bodyPr>
          <a:lstStyle/>
          <a:p>
            <a:pPr marL="0" indent="0">
              <a:buNone/>
            </a:pPr>
            <a:r>
              <a:rPr kumimoji="1" lang="ja-JP" altLang="en-US" sz="2000" dirty="0"/>
              <a:t>・</a:t>
            </a:r>
            <a:r>
              <a:rPr kumimoji="1" lang="en-US" altLang="ja-JP" sz="2000" dirty="0"/>
              <a:t>KnownPlaintext.zip</a:t>
            </a:r>
            <a:r>
              <a:rPr kumimoji="1" lang="ja-JP" altLang="en-US" sz="2000" dirty="0"/>
              <a:t>と</a:t>
            </a:r>
            <a:r>
              <a:rPr kumimoji="1" lang="en-US" altLang="ja-JP" sz="2000" dirty="0"/>
              <a:t>plaintext</a:t>
            </a:r>
            <a:r>
              <a:rPr kumimoji="1" lang="ja-JP" altLang="en-US" sz="2000" dirty="0"/>
              <a:t>というファイルが</a:t>
            </a:r>
            <a:r>
              <a:rPr lang="ja-JP" altLang="en-US" sz="2000" dirty="0"/>
              <a:t>与えられる</a:t>
            </a:r>
            <a:r>
              <a:rPr lang="en-US" altLang="ja-JP" sz="2000" dirty="0"/>
              <a:t>.</a:t>
            </a:r>
          </a:p>
          <a:p>
            <a:pPr marL="0" indent="0">
              <a:buNone/>
            </a:pPr>
            <a:r>
              <a:rPr kumimoji="1" lang="ja-JP" altLang="en-US" sz="2000" dirty="0"/>
              <a:t>・</a:t>
            </a:r>
            <a:r>
              <a:rPr kumimoji="1" lang="en-US" altLang="ja-JP" sz="2000" dirty="0"/>
              <a:t>zip</a:t>
            </a:r>
            <a:r>
              <a:rPr kumimoji="1" lang="ja-JP" altLang="en-US" sz="2000" dirty="0"/>
              <a:t>は鍵がかかっているため解凍できない</a:t>
            </a:r>
            <a:r>
              <a:rPr kumimoji="1" lang="en-US" altLang="ja-JP" sz="2000" dirty="0"/>
              <a:t>.</a:t>
            </a:r>
          </a:p>
          <a:p>
            <a:pPr marL="0" indent="0">
              <a:buNone/>
            </a:pPr>
            <a:r>
              <a:rPr lang="ja-JP" altLang="en-US" sz="2000" dirty="0"/>
              <a:t>・</a:t>
            </a:r>
            <a:r>
              <a:rPr lang="en-US" altLang="ja-JP" sz="2000" dirty="0"/>
              <a:t>strings</a:t>
            </a:r>
            <a:r>
              <a:rPr lang="ja-JP" altLang="en-US" sz="2000" dirty="0"/>
              <a:t>コマンドで</a:t>
            </a:r>
            <a:r>
              <a:rPr lang="en-US" altLang="ja-JP" sz="2000" dirty="0" err="1"/>
              <a:t>KnownPlaintext</a:t>
            </a:r>
            <a:r>
              <a:rPr lang="ja-JP" altLang="en-US" sz="2000" dirty="0"/>
              <a:t>に</a:t>
            </a:r>
            <a:r>
              <a:rPr lang="en-US" altLang="ja-JP" sz="2000" dirty="0"/>
              <a:t>plaintext</a:t>
            </a:r>
            <a:r>
              <a:rPr lang="ja-JP" altLang="en-US" sz="2000" dirty="0"/>
              <a:t>が含まれているか確かめる</a:t>
            </a:r>
            <a:r>
              <a:rPr lang="en-US" altLang="ja-JP" sz="2000" dirty="0"/>
              <a:t>.(strings ./KnownPlaintext.zip | grep -5 plaintext)</a:t>
            </a:r>
          </a:p>
          <a:p>
            <a:pPr marL="0" indent="0">
              <a:buNone/>
            </a:pPr>
            <a:r>
              <a:rPr kumimoji="1" lang="ja-JP" altLang="en-US" sz="2000" dirty="0"/>
              <a:t>・</a:t>
            </a:r>
            <a:r>
              <a:rPr kumimoji="1" lang="en-US" altLang="ja-JP" sz="2000" dirty="0" err="1"/>
              <a:t>KnownPlaintext</a:t>
            </a:r>
            <a:r>
              <a:rPr kumimoji="1" lang="ja-JP" altLang="en-US" sz="2000" dirty="0" err="1"/>
              <a:t>には</a:t>
            </a:r>
            <a:r>
              <a:rPr kumimoji="1" lang="en-US" altLang="ja-JP" sz="2000" dirty="0"/>
              <a:t>flag.bf</a:t>
            </a:r>
            <a:r>
              <a:rPr kumimoji="1" lang="ja-JP" altLang="en-US" sz="2000" dirty="0"/>
              <a:t>と</a:t>
            </a:r>
            <a:r>
              <a:rPr kumimoji="1" lang="en-US" altLang="ja-JP" sz="2000" dirty="0"/>
              <a:t>plaintext</a:t>
            </a:r>
            <a:r>
              <a:rPr kumimoji="1" lang="ja-JP" altLang="en-US" sz="2000" dirty="0"/>
              <a:t>が含まれていることが分かる</a:t>
            </a:r>
            <a:r>
              <a:rPr kumimoji="1" lang="en-US" altLang="ja-JP" sz="2000" dirty="0"/>
              <a:t>.</a:t>
            </a:r>
          </a:p>
          <a:p>
            <a:pPr marL="0" indent="0">
              <a:buNone/>
            </a:pPr>
            <a:r>
              <a:rPr lang="ja-JP" altLang="en-US" sz="2000" dirty="0"/>
              <a:t>・鍵付き</a:t>
            </a:r>
            <a:r>
              <a:rPr lang="en-US" altLang="ja-JP" sz="2000" dirty="0"/>
              <a:t>zip</a:t>
            </a:r>
            <a:r>
              <a:rPr lang="ja-JP" altLang="en-US" sz="2000" dirty="0"/>
              <a:t>の中身と同じファイルがわかっている場合は既知平文攻撃が有効である</a:t>
            </a:r>
            <a:r>
              <a:rPr lang="en-US" altLang="ja-JP" sz="2000" dirty="0"/>
              <a:t>.(</a:t>
            </a:r>
            <a:r>
              <a:rPr lang="en-US" altLang="ja-JP" sz="2000" dirty="0" err="1"/>
              <a:t>pkcrack</a:t>
            </a:r>
            <a:r>
              <a:rPr lang="ja-JP" altLang="en-US" sz="2000" dirty="0"/>
              <a:t>というツールを使う</a:t>
            </a:r>
            <a:r>
              <a:rPr lang="en-US" altLang="ja-JP" sz="2000" dirty="0"/>
              <a:t>)</a:t>
            </a:r>
          </a:p>
          <a:p>
            <a:pPr marL="0" indent="0">
              <a:buNone/>
            </a:pPr>
            <a:r>
              <a:rPr kumimoji="1" lang="ja-JP" altLang="en-US" sz="2000" dirty="0"/>
              <a:t>・</a:t>
            </a:r>
            <a:r>
              <a:rPr kumimoji="1" lang="en-US" altLang="ja-JP" sz="2000" dirty="0" err="1"/>
              <a:t>pkcrack</a:t>
            </a:r>
            <a:r>
              <a:rPr kumimoji="1" lang="ja-JP" altLang="en-US" sz="2000" dirty="0"/>
              <a:t>で攻撃を実行すると</a:t>
            </a:r>
            <a:r>
              <a:rPr lang="en-US" altLang="ja-JP" sz="2000" dirty="0"/>
              <a:t>zip</a:t>
            </a:r>
            <a:r>
              <a:rPr lang="ja-JP" altLang="en-US" sz="2000" dirty="0"/>
              <a:t>が解凍できる</a:t>
            </a:r>
            <a:endParaRPr lang="en-US" altLang="ja-JP" sz="2000" dirty="0"/>
          </a:p>
          <a:p>
            <a:pPr marL="0" indent="0">
              <a:buNone/>
            </a:pPr>
            <a:r>
              <a:rPr kumimoji="1" lang="ja-JP" altLang="en-US" sz="2000" dirty="0"/>
              <a:t>・</a:t>
            </a:r>
            <a:r>
              <a:rPr kumimoji="1" lang="en-US" altLang="ja-JP" sz="2000" dirty="0"/>
              <a:t>brainfuck</a:t>
            </a:r>
            <a:r>
              <a:rPr kumimoji="1" lang="ja-JP" altLang="en-US" sz="2000" dirty="0"/>
              <a:t>のソースがあるので実行すると</a:t>
            </a:r>
            <a:r>
              <a:rPr kumimoji="1" lang="en-US" altLang="ja-JP" sz="2000" dirty="0"/>
              <a:t>flag</a:t>
            </a:r>
          </a:p>
          <a:p>
            <a:pPr marL="0" indent="0">
              <a:buNone/>
            </a:pPr>
            <a:r>
              <a:rPr lang="en-US" altLang="ja-JP" sz="2000" dirty="0"/>
              <a:t>    (</a:t>
            </a:r>
            <a:r>
              <a:rPr lang="en-US" altLang="ja-JP" sz="2000" dirty="0" err="1"/>
              <a:t>oitctf</a:t>
            </a:r>
            <a:r>
              <a:rPr lang="en-US" altLang="ja-JP" sz="2000" dirty="0"/>
              <a:t>{</a:t>
            </a:r>
            <a:r>
              <a:rPr lang="en-US" altLang="ja-JP" sz="2000" dirty="0" err="1"/>
              <a:t>known_plaintext_attack</a:t>
            </a:r>
            <a:r>
              <a:rPr lang="en-US" altLang="ja-JP" sz="2000" dirty="0"/>
              <a:t>})</a:t>
            </a: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427043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E17D-5974-44B3-9E74-C8CC4197F2AD}"/>
              </a:ext>
            </a:extLst>
          </p:cNvPr>
          <p:cNvSpPr>
            <a:spLocks noGrp="1"/>
          </p:cNvSpPr>
          <p:nvPr>
            <p:ph type="title"/>
          </p:nvPr>
        </p:nvSpPr>
        <p:spPr/>
        <p:txBody>
          <a:bodyPr/>
          <a:lstStyle/>
          <a:p>
            <a:r>
              <a:rPr kumimoji="1" lang="en-US" altLang="ja-JP" dirty="0"/>
              <a:t>Web1</a:t>
            </a:r>
            <a:endParaRPr kumimoji="1" lang="ja-JP" altLang="en-US" dirty="0"/>
          </a:p>
        </p:txBody>
      </p:sp>
      <p:sp>
        <p:nvSpPr>
          <p:cNvPr id="3" name="コンテンツ プレースホルダー 2">
            <a:extLst>
              <a:ext uri="{FF2B5EF4-FFF2-40B4-BE49-F238E27FC236}">
                <a16:creationId xmlns:a16="http://schemas.microsoft.com/office/drawing/2014/main" id="{E9034C69-C20D-4FAE-B40A-25AD2B9BF6F2}"/>
              </a:ext>
            </a:extLst>
          </p:cNvPr>
          <p:cNvSpPr>
            <a:spLocks noGrp="1"/>
          </p:cNvSpPr>
          <p:nvPr>
            <p:ph idx="1"/>
          </p:nvPr>
        </p:nvSpPr>
        <p:spPr>
          <a:xfrm>
            <a:off x="838200" y="1825625"/>
            <a:ext cx="10515600" cy="4351338"/>
          </a:xfrm>
        </p:spPr>
        <p:txBody>
          <a:bodyPr/>
          <a:lstStyle/>
          <a:p>
            <a:pPr marL="0" indent="0">
              <a:buNone/>
            </a:pPr>
            <a:r>
              <a:rPr lang="ja-JP" altLang="en-US" dirty="0"/>
              <a:t>・</a:t>
            </a:r>
            <a:r>
              <a:rPr lang="en-US" altLang="ja-JP" dirty="0"/>
              <a:t>Cookie</a:t>
            </a:r>
            <a:r>
              <a:rPr lang="ja-JP" altLang="en-US" dirty="0"/>
              <a:t>を見るだけ</a:t>
            </a:r>
            <a:r>
              <a:rPr lang="en-US" altLang="ja-JP" dirty="0"/>
              <a:t>(‘{‘,’}’</a:t>
            </a:r>
            <a:r>
              <a:rPr lang="ja-JP" altLang="en-US" dirty="0"/>
              <a:t>が</a:t>
            </a:r>
            <a:r>
              <a:rPr lang="en-US" altLang="ja-JP" dirty="0"/>
              <a:t>URL</a:t>
            </a:r>
            <a:r>
              <a:rPr lang="ja-JP" altLang="en-US" dirty="0"/>
              <a:t>エンコードされてるので直す</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331D470C-DC43-4262-B046-4E49EEE5F874}"/>
              </a:ext>
            </a:extLst>
          </p:cNvPr>
          <p:cNvPicPr>
            <a:picLocks noChangeAspect="1"/>
          </p:cNvPicPr>
          <p:nvPr/>
        </p:nvPicPr>
        <p:blipFill>
          <a:blip r:embed="rId2"/>
          <a:stretch>
            <a:fillRect/>
          </a:stretch>
        </p:blipFill>
        <p:spPr>
          <a:xfrm>
            <a:off x="2773192" y="3011649"/>
            <a:ext cx="8073351" cy="1996320"/>
          </a:xfrm>
          <a:prstGeom prst="rect">
            <a:avLst/>
          </a:prstGeom>
        </p:spPr>
      </p:pic>
    </p:spTree>
    <p:extLst>
      <p:ext uri="{BB962C8B-B14F-4D97-AF65-F5344CB8AC3E}">
        <p14:creationId xmlns:p14="http://schemas.microsoft.com/office/powerpoint/2010/main" val="208061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4875C-72A9-45C1-B276-56C385874C2C}"/>
              </a:ext>
            </a:extLst>
          </p:cNvPr>
          <p:cNvSpPr>
            <a:spLocks noGrp="1"/>
          </p:cNvSpPr>
          <p:nvPr>
            <p:ph type="title"/>
          </p:nvPr>
        </p:nvSpPr>
        <p:spPr/>
        <p:txBody>
          <a:bodyPr/>
          <a:lstStyle/>
          <a:p>
            <a:r>
              <a:rPr kumimoji="1" lang="en-US" altLang="ja-JP" dirty="0"/>
              <a:t>Web2</a:t>
            </a:r>
            <a:endParaRPr kumimoji="1" lang="ja-JP" altLang="en-US" dirty="0"/>
          </a:p>
        </p:txBody>
      </p:sp>
      <p:sp>
        <p:nvSpPr>
          <p:cNvPr id="3" name="コンテンツ プレースホルダー 2">
            <a:extLst>
              <a:ext uri="{FF2B5EF4-FFF2-40B4-BE49-F238E27FC236}">
                <a16:creationId xmlns:a16="http://schemas.microsoft.com/office/drawing/2014/main" id="{A16CCCA5-F340-481D-915E-CDEB2E62BF3D}"/>
              </a:ext>
            </a:extLst>
          </p:cNvPr>
          <p:cNvSpPr>
            <a:spLocks noGrp="1"/>
          </p:cNvSpPr>
          <p:nvPr>
            <p:ph idx="1"/>
          </p:nvPr>
        </p:nvSpPr>
        <p:spPr/>
        <p:txBody>
          <a:bodyPr>
            <a:normAutofit/>
          </a:bodyPr>
          <a:lstStyle/>
          <a:p>
            <a:pPr marL="0" indent="0">
              <a:buNone/>
            </a:pPr>
            <a:r>
              <a:rPr lang="ja-JP" altLang="en-US" sz="2000" dirty="0"/>
              <a:t>・特殊文字がエスケープされてるかチェックする</a:t>
            </a:r>
            <a:endParaRPr lang="en-US" altLang="ja-JP" sz="2000" dirty="0"/>
          </a:p>
          <a:p>
            <a:pPr marL="0" indent="0">
              <a:buNone/>
            </a:pPr>
            <a:r>
              <a:rPr kumimoji="1" lang="en-US" altLang="ja-JP" sz="2000" dirty="0"/>
              <a:t>    </a:t>
            </a:r>
            <a:r>
              <a:rPr lang="en-US" altLang="ja-JP" sz="2000" dirty="0"/>
              <a:t>(name: </a:t>
            </a:r>
            <a:r>
              <a:rPr lang="en-US" altLang="ja-JP" sz="2000" dirty="0" err="1"/>
              <a:t>hoge</a:t>
            </a:r>
            <a:r>
              <a:rPr lang="en-US" altLang="ja-JP" sz="2000" dirty="0"/>
              <a:t>;’”{} pass: </a:t>
            </a:r>
            <a:r>
              <a:rPr lang="en-US" altLang="ja-JP" sz="2000" dirty="0" err="1"/>
              <a:t>hoge</a:t>
            </a:r>
            <a:r>
              <a:rPr lang="en-US" altLang="ja-JP" sz="2000" dirty="0"/>
              <a:t>;’”{})</a:t>
            </a:r>
          </a:p>
          <a:p>
            <a:pPr marL="0" indent="0">
              <a:buNone/>
            </a:pPr>
            <a:r>
              <a:rPr lang="ja-JP" altLang="en-US" sz="2000" dirty="0"/>
              <a:t>・実効するとエラーが返ってくる</a:t>
            </a:r>
            <a:endParaRPr lang="en-US" altLang="ja-JP" sz="2000" dirty="0"/>
          </a:p>
          <a:p>
            <a:pPr marL="0" indent="0">
              <a:buNone/>
            </a:pPr>
            <a:r>
              <a:rPr lang="ja-JP" altLang="en-US" sz="2000" dirty="0"/>
              <a:t>・よく見ると</a:t>
            </a:r>
            <a:r>
              <a:rPr lang="en-US" altLang="ja-JP" sz="2000" dirty="0"/>
              <a:t>name</a:t>
            </a:r>
            <a:r>
              <a:rPr lang="ja-JP" altLang="en-US" sz="2000" dirty="0"/>
              <a:t>がエスケープされずにクエリに渡されているため引き起こされていることがわかる</a:t>
            </a:r>
            <a:endParaRPr lang="en-US" altLang="ja-JP" sz="2000" dirty="0"/>
          </a:p>
          <a:p>
            <a:pPr marL="0" indent="0">
              <a:buNone/>
            </a:pPr>
            <a:r>
              <a:rPr lang="ja-JP" altLang="en-US" sz="2000" dirty="0"/>
              <a:t>・</a:t>
            </a:r>
            <a:r>
              <a:rPr lang="en-US" altLang="ja-JP" sz="2000" dirty="0"/>
              <a:t>AND</a:t>
            </a:r>
            <a:r>
              <a:rPr lang="ja-JP" altLang="en-US" sz="2000" dirty="0"/>
              <a:t> </a:t>
            </a:r>
            <a:r>
              <a:rPr lang="en-US" altLang="ja-JP" sz="2000" dirty="0"/>
              <a:t>password</a:t>
            </a:r>
            <a:r>
              <a:rPr lang="ja-JP" altLang="en-US" sz="2000" dirty="0"/>
              <a:t> </a:t>
            </a:r>
            <a:r>
              <a:rPr lang="en-US" altLang="ja-JP" sz="2000" dirty="0"/>
              <a:t>= ‘</a:t>
            </a:r>
            <a:r>
              <a:rPr lang="en-US" altLang="ja-JP" sz="2000" dirty="0" err="1"/>
              <a:t>hoge</a:t>
            </a:r>
            <a:r>
              <a:rPr lang="en-US" altLang="ja-JP" sz="2000" dirty="0"/>
              <a:t>;\’\“{}‘’</a:t>
            </a:r>
            <a:r>
              <a:rPr lang="ja-JP" altLang="en-US" sz="2000" dirty="0"/>
              <a:t>となっていることから</a:t>
            </a:r>
            <a:r>
              <a:rPr lang="en-US" altLang="ja-JP" sz="2000" dirty="0"/>
              <a:t>,</a:t>
            </a:r>
          </a:p>
          <a:p>
            <a:pPr marL="0" indent="0">
              <a:buNone/>
            </a:pPr>
            <a:r>
              <a:rPr lang="en-US" altLang="ja-JP" sz="2000" dirty="0"/>
              <a:t>    select * from </a:t>
            </a:r>
            <a:r>
              <a:rPr lang="en-US" altLang="ja-JP" sz="2000" dirty="0" err="1"/>
              <a:t>hoge</a:t>
            </a:r>
            <a:r>
              <a:rPr lang="en-US" altLang="ja-JP" sz="2000" dirty="0"/>
              <a:t> where name = ‘</a:t>
            </a:r>
            <a:r>
              <a:rPr lang="en-US" altLang="ja-JP" sz="2000" dirty="0" err="1"/>
              <a:t>hoge</a:t>
            </a:r>
            <a:r>
              <a:rPr lang="en-US" altLang="ja-JP" sz="2000" dirty="0"/>
              <a:t>’ and password = ‘</a:t>
            </a:r>
            <a:r>
              <a:rPr lang="en-US" altLang="ja-JP" sz="2000" dirty="0" err="1"/>
              <a:t>hoge</a:t>
            </a:r>
            <a:r>
              <a:rPr lang="en-US" altLang="ja-JP" sz="2000" dirty="0"/>
              <a:t>’;</a:t>
            </a:r>
            <a:r>
              <a:rPr lang="ja-JP" altLang="en-US" sz="2000" dirty="0"/>
              <a:t>の形が予想できる</a:t>
            </a:r>
            <a:endParaRPr lang="en-US" altLang="ja-JP" sz="2000" dirty="0"/>
          </a:p>
          <a:p>
            <a:pPr marL="0" indent="0">
              <a:buNone/>
            </a:pPr>
            <a:r>
              <a:rPr lang="ja-JP" altLang="en-US" sz="2000" dirty="0"/>
              <a:t>・</a:t>
            </a:r>
            <a:r>
              <a:rPr lang="en-US" altLang="ja-JP" sz="2000" dirty="0"/>
              <a:t>admin</a:t>
            </a:r>
            <a:r>
              <a:rPr lang="ja-JP" altLang="en-US" sz="2000" dirty="0"/>
              <a:t>でログインしたいので</a:t>
            </a:r>
            <a:r>
              <a:rPr lang="en-US" altLang="ja-JP" sz="2000" dirty="0"/>
              <a:t>, </a:t>
            </a:r>
          </a:p>
          <a:p>
            <a:pPr marL="0" indent="0">
              <a:buNone/>
            </a:pPr>
            <a:r>
              <a:rPr lang="en-US" altLang="ja-JP" sz="2000" dirty="0"/>
              <a:t>    admin‘ OR ’1‘ = ‘1</a:t>
            </a:r>
          </a:p>
          <a:p>
            <a:pPr marL="0" indent="0">
              <a:buNone/>
            </a:pPr>
            <a:r>
              <a:rPr lang="ja-JP" altLang="en-US" sz="2000" dirty="0"/>
              <a:t>　を投げると</a:t>
            </a:r>
            <a:r>
              <a:rPr lang="en-US" altLang="ja-JP" sz="2000" dirty="0"/>
              <a:t>Flag(</a:t>
            </a:r>
            <a:r>
              <a:rPr lang="en-US" altLang="ja-JP" sz="2000" dirty="0" err="1"/>
              <a:t>oitctf</a:t>
            </a:r>
            <a:r>
              <a:rPr lang="en-US" altLang="ja-JP" sz="2000" dirty="0"/>
              <a:t>{</a:t>
            </a:r>
            <a:r>
              <a:rPr lang="en-US" altLang="ja-JP" sz="2000" dirty="0" err="1"/>
              <a:t>s!mple_inject!on</a:t>
            </a:r>
            <a:r>
              <a:rPr lang="en-US" altLang="ja-JP" sz="2000" dirty="0"/>
              <a:t>}).</a:t>
            </a:r>
          </a:p>
        </p:txBody>
      </p:sp>
    </p:spTree>
    <p:extLst>
      <p:ext uri="{BB962C8B-B14F-4D97-AF65-F5344CB8AC3E}">
        <p14:creationId xmlns:p14="http://schemas.microsoft.com/office/powerpoint/2010/main" val="333101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B2DE1-3A7E-4EBC-940E-49A124EFFE02}"/>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EE004A72-26E6-4B22-BEDD-18A4233F5221}"/>
              </a:ext>
            </a:extLst>
          </p:cNvPr>
          <p:cNvSpPr>
            <a:spLocks noGrp="1"/>
          </p:cNvSpPr>
          <p:nvPr>
            <p:ph idx="1"/>
          </p:nvPr>
        </p:nvSpPr>
        <p:spPr/>
        <p:txBody>
          <a:bodyPr>
            <a:normAutofit/>
          </a:bodyPr>
          <a:lstStyle/>
          <a:p>
            <a:pPr marL="0" indent="0">
              <a:buNone/>
            </a:pPr>
            <a:r>
              <a:rPr lang="ja-JP" altLang="en-US" sz="2400" dirty="0"/>
              <a:t>・</a:t>
            </a:r>
            <a:r>
              <a:rPr lang="en-US" altLang="ja-JP" sz="2400" dirty="0"/>
              <a:t>URL</a:t>
            </a:r>
            <a:r>
              <a:rPr lang="ja-JP" altLang="en-US" sz="2400" dirty="0"/>
              <a:t>に注目すると</a:t>
            </a:r>
            <a:r>
              <a:rPr lang="en-US" altLang="ja-JP" sz="2400" dirty="0"/>
              <a:t>?page=</a:t>
            </a:r>
            <a:r>
              <a:rPr lang="en-US" altLang="ja-JP" sz="2400" dirty="0" err="1"/>
              <a:t>hoge</a:t>
            </a:r>
            <a:r>
              <a:rPr lang="ja-JP" altLang="en-US" sz="2400" dirty="0"/>
              <a:t>の形でファイルをインクルードしていることがわかる</a:t>
            </a:r>
            <a:r>
              <a:rPr lang="en-US" altLang="ja-JP" sz="2400" dirty="0"/>
              <a:t>(</a:t>
            </a:r>
            <a:r>
              <a:rPr lang="ja-JP" altLang="en-US" sz="2400" dirty="0"/>
              <a:t>適当な文字を入れるとエラーがでる</a:t>
            </a:r>
            <a:r>
              <a:rPr lang="en-US" altLang="ja-JP" sz="2400" dirty="0"/>
              <a:t>)</a:t>
            </a:r>
          </a:p>
          <a:p>
            <a:pPr marL="0" indent="0">
              <a:buNone/>
            </a:pPr>
            <a:r>
              <a:rPr lang="ja-JP" altLang="en-US" sz="2400" dirty="0"/>
              <a:t>・</a:t>
            </a:r>
            <a:r>
              <a:rPr lang="en-US" altLang="ja-JP" sz="2400" dirty="0"/>
              <a:t>flag</a:t>
            </a:r>
            <a:r>
              <a:rPr lang="ja-JP" altLang="en-US" sz="2400" dirty="0"/>
              <a:t>のリンクを開くと</a:t>
            </a:r>
            <a:r>
              <a:rPr lang="en-US" altLang="ja-JP" sz="2400" dirty="0"/>
              <a:t>Flag</a:t>
            </a:r>
            <a:r>
              <a:rPr lang="ja-JP" altLang="en-US" sz="2400" dirty="0"/>
              <a:t>は</a:t>
            </a:r>
            <a:r>
              <a:rPr lang="en-US" altLang="ja-JP" sz="2400" dirty="0" err="1"/>
              <a:t>flag.php</a:t>
            </a:r>
            <a:r>
              <a:rPr lang="ja-JP" altLang="en-US" sz="2400" dirty="0"/>
              <a:t>のなかに隠されていることがわかる</a:t>
            </a: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a:t>
            </a:r>
            <a:r>
              <a:rPr lang="en-US" altLang="ja-JP" sz="2400" dirty="0"/>
              <a:t>flag</a:t>
            </a:r>
            <a:r>
              <a:rPr lang="ja-JP" altLang="en-US" sz="2400" dirty="0"/>
              <a:t>のリンクは</a:t>
            </a:r>
            <a:r>
              <a:rPr lang="en-US" altLang="ja-JP" sz="2400" dirty="0"/>
              <a:t>?page=flag</a:t>
            </a:r>
            <a:r>
              <a:rPr lang="ja-JP" altLang="en-US" sz="2400" dirty="0"/>
              <a:t>となっているため、おそらく</a:t>
            </a:r>
            <a:r>
              <a:rPr lang="en-US" altLang="ja-JP" sz="2400" dirty="0"/>
              <a:t>PHP</a:t>
            </a:r>
            <a:r>
              <a:rPr lang="ja-JP" altLang="en-US" sz="2400" dirty="0"/>
              <a:t>上で</a:t>
            </a:r>
            <a:r>
              <a:rPr lang="en-US" altLang="ja-JP" sz="2400" dirty="0"/>
              <a:t>”.php”</a:t>
            </a:r>
            <a:r>
              <a:rPr lang="ja-JP" altLang="en-US" sz="2400" dirty="0"/>
              <a:t>を追加してファイルをインクルードしてると予測できる</a:t>
            </a:r>
            <a:endParaRPr lang="en-US" altLang="ja-JP" sz="2400" dirty="0"/>
          </a:p>
          <a:p>
            <a:pPr marL="0" indent="0">
              <a:buNone/>
            </a:pPr>
            <a:r>
              <a:rPr lang="ja-JP" altLang="en-US" sz="2400" dirty="0"/>
              <a:t>・</a:t>
            </a:r>
            <a:r>
              <a:rPr lang="en-US" altLang="ja-JP" sz="2400" dirty="0" err="1"/>
              <a:t>url_include</a:t>
            </a:r>
            <a:r>
              <a:rPr lang="ja-JP" altLang="en-US" sz="2400" dirty="0"/>
              <a:t>が許可されているということは</a:t>
            </a:r>
            <a:r>
              <a:rPr lang="en-US" altLang="ja-JP" sz="2400" dirty="0"/>
              <a:t>stream filter</a:t>
            </a:r>
            <a:r>
              <a:rPr lang="ja-JP" altLang="en-US" sz="2400" dirty="0"/>
              <a:t>を通すことで任意のファイルを表示することができる可能性がある</a:t>
            </a:r>
            <a:endParaRPr lang="en-US" altLang="ja-JP" sz="2400" dirty="0"/>
          </a:p>
        </p:txBody>
      </p:sp>
      <p:pic>
        <p:nvPicPr>
          <p:cNvPr id="4" name="図 3">
            <a:extLst>
              <a:ext uri="{FF2B5EF4-FFF2-40B4-BE49-F238E27FC236}">
                <a16:creationId xmlns:a16="http://schemas.microsoft.com/office/drawing/2014/main" id="{EA0A12E5-D54C-4ECE-A282-650163DE5B6A}"/>
              </a:ext>
            </a:extLst>
          </p:cNvPr>
          <p:cNvPicPr>
            <a:picLocks noChangeAspect="1"/>
          </p:cNvPicPr>
          <p:nvPr/>
        </p:nvPicPr>
        <p:blipFill rotWithShape="1">
          <a:blip r:embed="rId2"/>
          <a:srcRect l="-327" t="10850" r="327" b="39932"/>
          <a:stretch/>
        </p:blipFill>
        <p:spPr>
          <a:xfrm>
            <a:off x="4386192" y="3106701"/>
            <a:ext cx="2562583" cy="644597"/>
          </a:xfrm>
          <a:prstGeom prst="rect">
            <a:avLst/>
          </a:prstGeom>
        </p:spPr>
      </p:pic>
    </p:spTree>
    <p:extLst>
      <p:ext uri="{BB962C8B-B14F-4D97-AF65-F5344CB8AC3E}">
        <p14:creationId xmlns:p14="http://schemas.microsoft.com/office/powerpoint/2010/main" val="166848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7B5C8-7639-4A2D-9A3B-BC425CE9A70C}"/>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C720DE3F-191A-4B50-9982-31230932D8C2}"/>
              </a:ext>
            </a:extLst>
          </p:cNvPr>
          <p:cNvSpPr>
            <a:spLocks noGrp="1"/>
          </p:cNvSpPr>
          <p:nvPr>
            <p:ph idx="1"/>
          </p:nvPr>
        </p:nvSpPr>
        <p:spPr/>
        <p:txBody>
          <a:bodyPr/>
          <a:lstStyle/>
          <a:p>
            <a:pPr marL="0" indent="0">
              <a:buNone/>
            </a:pPr>
            <a:r>
              <a:rPr lang="ja-JP" altLang="en-US" dirty="0"/>
              <a:t>・</a:t>
            </a:r>
            <a:r>
              <a:rPr lang="fr-FR" altLang="ja-JP" sz="2000" dirty="0"/>
              <a:t>index.php?page=php://filter/convert.base64-encode/resource=flag</a:t>
            </a:r>
            <a:r>
              <a:rPr lang="ja-JP" altLang="en-US" sz="2000" dirty="0"/>
              <a:t>で</a:t>
            </a:r>
            <a:r>
              <a:rPr lang="en-US" altLang="ja-JP" sz="2000" dirty="0" err="1"/>
              <a:t>flag.php</a:t>
            </a:r>
            <a:r>
              <a:rPr lang="ja-JP" altLang="en-US" sz="2000" dirty="0"/>
              <a:t>のソースコードを抜き出す</a:t>
            </a:r>
            <a:endParaRPr lang="en-US" altLang="ja-JP" sz="2000" dirty="0"/>
          </a:p>
          <a:p>
            <a:pPr marL="0" indent="0">
              <a:buNone/>
            </a:pPr>
            <a:r>
              <a:rPr lang="ja-JP" altLang="en-US" dirty="0"/>
              <a:t>・</a:t>
            </a:r>
            <a:r>
              <a:rPr lang="ja-JP" altLang="en-US" sz="1800" dirty="0"/>
              <a:t>出てきた</a:t>
            </a:r>
            <a:r>
              <a:rPr lang="en-US" altLang="ja-JP" sz="1800" dirty="0"/>
              <a:t>base64</a:t>
            </a:r>
            <a:r>
              <a:rPr lang="ja-JP" altLang="en-US" sz="1800" dirty="0"/>
              <a:t>文字列をデコードすると</a:t>
            </a:r>
            <a:r>
              <a:rPr lang="en-US" altLang="ja-JP" sz="1800" dirty="0"/>
              <a:t>flag</a:t>
            </a:r>
            <a:endParaRPr kumimoji="1" lang="ja-JP" altLang="en-US" dirty="0"/>
          </a:p>
        </p:txBody>
      </p:sp>
      <p:pic>
        <p:nvPicPr>
          <p:cNvPr id="4" name="図 3">
            <a:extLst>
              <a:ext uri="{FF2B5EF4-FFF2-40B4-BE49-F238E27FC236}">
                <a16:creationId xmlns:a16="http://schemas.microsoft.com/office/drawing/2014/main" id="{11C38498-92B0-4495-9AF6-A829A47B7012}"/>
              </a:ext>
            </a:extLst>
          </p:cNvPr>
          <p:cNvPicPr>
            <a:picLocks noChangeAspect="1"/>
          </p:cNvPicPr>
          <p:nvPr/>
        </p:nvPicPr>
        <p:blipFill rotWithShape="1">
          <a:blip r:embed="rId2"/>
          <a:srcRect l="2075" t="4898" r="5855" b="6651"/>
          <a:stretch/>
        </p:blipFill>
        <p:spPr>
          <a:xfrm>
            <a:off x="4833345" y="3689059"/>
            <a:ext cx="6835742" cy="2315362"/>
          </a:xfrm>
          <a:prstGeom prst="rect">
            <a:avLst/>
          </a:prstGeom>
        </p:spPr>
      </p:pic>
    </p:spTree>
    <p:extLst>
      <p:ext uri="{BB962C8B-B14F-4D97-AF65-F5344CB8AC3E}">
        <p14:creationId xmlns:p14="http://schemas.microsoft.com/office/powerpoint/2010/main" val="374367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1189</Words>
  <Application>Microsoft Office PowerPoint</Application>
  <PresentationFormat>ワイド画面</PresentationFormat>
  <Paragraphs>111</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lpstr>Web1</vt:lpstr>
      <vt:lpstr>Web2</vt:lpstr>
      <vt:lpstr>Web3</vt:lpstr>
      <vt:lpstr>Web3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36</cp:revision>
  <dcterms:created xsi:type="dcterms:W3CDTF">2019-04-19T00:46:10Z</dcterms:created>
  <dcterms:modified xsi:type="dcterms:W3CDTF">2019-04-30T08:36:32Z</dcterms:modified>
</cp:coreProperties>
</file>