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67410-63A9-4958-8162-C573CEF45551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C377-A34B-4878-9BA4-E5F39997C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7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今回は一番最初のところだけになると思います。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C377-A34B-4878-9BA4-E5F39997C2D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最初の行は</a:t>
            </a:r>
            <a:r>
              <a:rPr kumimoji="1" lang="en-US" altLang="ja-JP" dirty="0"/>
              <a:t>(Backtracking is based on the observation that it is often possible to reject a solution by looking</a:t>
            </a:r>
          </a:p>
          <a:p>
            <a:r>
              <a:rPr kumimoji="1" lang="en-US" altLang="ja-JP" dirty="0"/>
              <a:t>at just a small portion of it.)</a:t>
            </a:r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行目</a:t>
            </a:r>
            <a:r>
              <a:rPr kumimoji="1" lang="en-US" altLang="ja-JP" dirty="0"/>
              <a:t>(),(),(),(x1orx2),(),()</a:t>
            </a:r>
            <a:r>
              <a:rPr kumimoji="1" lang="ja-JP" altLang="en-US" dirty="0"/>
              <a:t>みたいな問題があったなら、解のなかに</a:t>
            </a:r>
            <a:r>
              <a:rPr kumimoji="1" lang="en-US" altLang="ja-JP" dirty="0"/>
              <a:t>x1=x2=0</a:t>
            </a:r>
            <a:r>
              <a:rPr kumimoji="1" lang="ja-JP" altLang="en-US" dirty="0"/>
              <a:t>は含まれない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C377-A34B-4878-9BA4-E5F39997C2D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76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この問題を</a:t>
            </a:r>
            <a:r>
              <a:rPr kumimoji="1" lang="en-US" altLang="ja-JP" dirty="0"/>
              <a:t>Backtracking</a:t>
            </a:r>
            <a:r>
              <a:rPr kumimoji="1" lang="ja-JP" altLang="en-US" dirty="0"/>
              <a:t>で解く。</a:t>
            </a:r>
            <a:endParaRPr kumimoji="1" lang="en-US" altLang="ja-JP" dirty="0"/>
          </a:p>
          <a:p>
            <a:r>
              <a:rPr kumimoji="1" lang="ja-JP" altLang="en-US" dirty="0"/>
              <a:t>特に理由はないけど、今回は</a:t>
            </a:r>
            <a:r>
              <a:rPr kumimoji="1" lang="en-US" altLang="ja-JP" dirty="0"/>
              <a:t>w</a:t>
            </a:r>
            <a:r>
              <a:rPr kumimoji="1" lang="ja-JP" altLang="en-US" dirty="0"/>
              <a:t>から変数の値を決めていく。</a:t>
            </a:r>
            <a:endParaRPr kumimoji="1" lang="en-US" altLang="ja-JP" dirty="0"/>
          </a:p>
          <a:p>
            <a:r>
              <a:rPr kumimoji="1" lang="ja-JP" altLang="en-US" dirty="0"/>
              <a:t>すると、こうなる。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,</a:t>
            </a:r>
            <a:r>
              <a:rPr kumimoji="1" lang="ja-JP" altLang="en-US" dirty="0"/>
              <a:t>は</a:t>
            </a:r>
            <a:r>
              <a:rPr kumimoji="1" lang="en-US" altLang="ja-JP" dirty="0"/>
              <a:t>^</a:t>
            </a:r>
            <a:r>
              <a:rPr kumimoji="1" lang="ja-JP" altLang="en-US" dirty="0"/>
              <a:t>に置き換えてね）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C377-A34B-4878-9BA4-E5F39997C2D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02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W=0,x=0</a:t>
            </a:r>
            <a:r>
              <a:rPr kumimoji="1" lang="ja-JP" altLang="en-US" dirty="0"/>
              <a:t>のときは大丈夫。</a:t>
            </a:r>
            <a:endParaRPr kumimoji="1" lang="en-US" altLang="ja-JP" dirty="0"/>
          </a:p>
          <a:p>
            <a:r>
              <a:rPr kumimoji="1" lang="ja-JP" altLang="en-US" dirty="0"/>
              <a:t>しかし、</a:t>
            </a:r>
            <a:r>
              <a:rPr kumimoji="1" lang="en-US" altLang="ja-JP" dirty="0"/>
              <a:t>w=0,x=1</a:t>
            </a:r>
            <a:r>
              <a:rPr kumimoji="1" lang="ja-JP" altLang="en-US" dirty="0"/>
              <a:t>は条件を満たしていないのでそれ以上深い探索は打ち切り。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C377-A34B-4878-9BA4-E5F39997C2D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8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探索木の深さが大きくなれば、変数の種類が少なくなる。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C377-A34B-4878-9BA4-E5F39997C2D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63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="1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780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29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5211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228600" y="152400"/>
            <a:ext cx="8783638" cy="685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4286250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67250" y="1371600"/>
            <a:ext cx="4287838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228600" y="4060825"/>
            <a:ext cx="4286250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7250" y="4060825"/>
            <a:ext cx="4287838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34925" y="444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7924800" y="6629400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597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60816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784976" cy="5256666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spcAft>
                <a:spcPts val="600"/>
              </a:spcAft>
              <a:defRPr sz="2400"/>
            </a:lvl1pPr>
            <a:lvl2pPr>
              <a:spcAft>
                <a:spcPts val="800"/>
              </a:spcAft>
              <a:defRPr sz="2400"/>
            </a:lvl2pPr>
            <a:lvl3pPr>
              <a:spcAft>
                <a:spcPts val="800"/>
              </a:spcAft>
              <a:defRPr sz="2000"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7524328" y="6448345"/>
            <a:ext cx="144016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79512" y="6418217"/>
            <a:ext cx="7272808" cy="395059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81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096000" y="6520355"/>
            <a:ext cx="26670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609600" y="6520161"/>
            <a:ext cx="5421083" cy="365125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122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79184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79184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>
          <a:xfrm>
            <a:off x="6096000" y="6453614"/>
            <a:ext cx="2667000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>
          <a:xfrm>
            <a:off x="609600" y="6453420"/>
            <a:ext cx="5421083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048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94301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94301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>
          <a:xfrm>
            <a:off x="6096000" y="6448345"/>
            <a:ext cx="2667000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>
          <a:xfrm>
            <a:off x="609600" y="6448151"/>
            <a:ext cx="5421083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0605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096000" y="6453614"/>
            <a:ext cx="26670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609600" y="6453420"/>
            <a:ext cx="5421083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729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299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67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92860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784976" cy="82212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dirty="0"/>
              <a:t>マスター タイトルの書式設定</a:t>
            </a:r>
            <a:endParaRPr kumimoji="0"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179512" y="1124743"/>
            <a:ext cx="8784976" cy="527562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7524328" y="6448251"/>
            <a:ext cx="144016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79512" y="6448251"/>
            <a:ext cx="7344816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76470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8082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81619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8082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32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1800"/>
        </a:spcBef>
        <a:spcAft>
          <a:spcPts val="600"/>
        </a:spcAft>
        <a:buClr>
          <a:schemeClr val="accent2"/>
        </a:buClr>
        <a:buSzPct val="60000"/>
        <a:buFont typeface="Wingdings"/>
        <a:buChar char="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spcAft>
          <a:spcPts val="600"/>
        </a:spcAft>
        <a:buClr>
          <a:schemeClr val="accent1"/>
        </a:buClr>
        <a:buSzPct val="70000"/>
        <a:buFont typeface="Wingdings 2"/>
        <a:buChar char="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spcAft>
          <a:spcPts val="600"/>
        </a:spcAft>
        <a:buClr>
          <a:schemeClr val="accent2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spcAft>
          <a:spcPts val="600"/>
        </a:spcAft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spcAft>
          <a:spcPts val="600"/>
        </a:spcAft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499EB-3145-49F0-A655-2AD3C6161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Coping with </a:t>
            </a:r>
            <a:br>
              <a:rPr kumimoji="1" lang="en-US" altLang="ja-JP" dirty="0"/>
            </a:br>
            <a:r>
              <a:rPr kumimoji="1" lang="en-US" altLang="ja-JP" dirty="0"/>
              <a:t>NP-Completeness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6DECAD-247B-40FD-BBEA-0E4963A69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B3 </a:t>
            </a:r>
            <a:r>
              <a:rPr kumimoji="1" lang="ja-JP" altLang="en-US" dirty="0"/>
              <a:t>成瀬隆昌</a:t>
            </a:r>
          </a:p>
        </p:txBody>
      </p:sp>
    </p:spTree>
    <p:extLst>
      <p:ext uri="{BB962C8B-B14F-4D97-AF65-F5344CB8AC3E}">
        <p14:creationId xmlns:p14="http://schemas.microsoft.com/office/powerpoint/2010/main" val="108985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54660-3F6A-425E-9BB9-B8825FA5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0104C93-AB8E-49BC-9630-E592515F9D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ある</a:t>
                </a:r>
                <a:r>
                  <a:rPr lang="en-US" altLang="ja-JP" dirty="0"/>
                  <a:t>subproblem</a:t>
                </a:r>
                <a:r>
                  <a:rPr lang="ja-JP" altLang="en-US" dirty="0"/>
                  <a:t>にサイズが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の節があれば、</a:t>
                </a:r>
                <a:br>
                  <a:rPr lang="en-US" altLang="ja-JP" dirty="0"/>
                </a:br>
                <a:r>
                  <a:rPr lang="ja-JP" altLang="en-US" dirty="0"/>
                  <a:t>その節の中の変数で分岐することで、</a:t>
                </a:r>
                <a:br>
                  <a:rPr lang="en-US" altLang="ja-JP" dirty="0"/>
                </a:br>
                <a:r>
                  <a:rPr lang="ja-JP" altLang="en-US" dirty="0"/>
                  <a:t>分岐先のノードのうちどちらか</a:t>
                </a:r>
                <a:r>
                  <a:rPr lang="en-US" altLang="ja-JP" dirty="0"/>
                  <a:t>1</a:t>
                </a:r>
                <a:r>
                  <a:rPr lang="ja-JP" altLang="en-US" dirty="0" err="1"/>
                  <a:t>つの</a:t>
                </a:r>
                <a:r>
                  <a:rPr lang="ja-JP" altLang="en-US" dirty="0"/>
                  <a:t>探索が終了する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ja-JP" altLang="en-US" dirty="0"/>
                  <a:t>だったら、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dirty="0"/>
                  <a:t>で分岐をすれば、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分岐先の探索空間は削除される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もしも、サイズが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の節を持つ</a:t>
                </a:r>
                <a:r>
                  <a:rPr kumimoji="1" lang="en-US" altLang="ja-JP" dirty="0"/>
                  <a:t>subproblem</a:t>
                </a:r>
                <a:r>
                  <a:rPr kumimoji="1" lang="ja-JP" altLang="en-US" dirty="0"/>
                  <a:t>が複数ある場合、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最も深さが深いノードの</a:t>
                </a:r>
                <a:r>
                  <a:rPr kumimoji="1" lang="en-US" altLang="ja-JP" dirty="0"/>
                  <a:t>subproblem</a:t>
                </a:r>
                <a:r>
                  <a:rPr kumimoji="1" lang="ja-JP" altLang="en-US" dirty="0"/>
                  <a:t>を選ぶのが妥当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問題の条件を満たすような解が見つかることを期待して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0104C93-AB8E-49BC-9630-E592515F9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 r="-1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66D4A-64BB-4BC7-A512-E74B16ED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</a:t>
            </a:r>
            <a:r>
              <a:rPr kumimoji="1" lang="en-US" altLang="ja-JP" dirty="0"/>
              <a:t>acktracking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F2A510-D46A-4CF6-A97E-D9DE1DD602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今回の</a:t>
            </a:r>
            <a:r>
              <a:rPr lang="en-US" altLang="ja-JP" dirty="0"/>
              <a:t>backtracking</a:t>
            </a:r>
            <a:r>
              <a:rPr lang="ja-JP" altLang="en-US" dirty="0"/>
              <a:t>の探索の様子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6781840-C2FB-41C5-AA65-26E0B844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34" y="1600998"/>
            <a:ext cx="8024132" cy="430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7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6DB64-69A9-4285-A6D4-53534EBC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5D0B424-7FF5-480D-86B8-886128B7809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のとき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5D0B424-7FF5-480D-86B8-886128B78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21408881-EBCB-4F8A-9543-DB32C5ED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48" y="1588809"/>
            <a:ext cx="5349704" cy="4328535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A5A88D-0B38-49D6-B67E-7E207EC310D0}"/>
              </a:ext>
            </a:extLst>
          </p:cNvPr>
          <p:cNvCxnSpPr>
            <a:cxnSpLocks/>
          </p:cNvCxnSpPr>
          <p:nvPr/>
        </p:nvCxnSpPr>
        <p:spPr>
          <a:xfrm flipH="1">
            <a:off x="3283974" y="2428568"/>
            <a:ext cx="1288026" cy="35396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767335D-5F6F-4F38-98BF-C603A845A4F2}"/>
              </a:ext>
            </a:extLst>
          </p:cNvPr>
          <p:cNvCxnSpPr>
            <a:cxnSpLocks/>
          </p:cNvCxnSpPr>
          <p:nvPr/>
        </p:nvCxnSpPr>
        <p:spPr>
          <a:xfrm>
            <a:off x="4572000" y="2428568"/>
            <a:ext cx="1573161" cy="44245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8CD2576-F590-4C39-A781-9A62D9010C57}"/>
              </a:ext>
            </a:extLst>
          </p:cNvPr>
          <p:cNvCxnSpPr>
            <a:cxnSpLocks/>
          </p:cNvCxnSpPr>
          <p:nvPr/>
        </p:nvCxnSpPr>
        <p:spPr>
          <a:xfrm flipH="1">
            <a:off x="2546555" y="3576095"/>
            <a:ext cx="737419" cy="3764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612BEBB-7C64-423B-972B-E06B41989906}"/>
              </a:ext>
            </a:extLst>
          </p:cNvPr>
          <p:cNvCxnSpPr>
            <a:cxnSpLocks/>
          </p:cNvCxnSpPr>
          <p:nvPr/>
        </p:nvCxnSpPr>
        <p:spPr>
          <a:xfrm flipH="1">
            <a:off x="2123768" y="4746134"/>
            <a:ext cx="781664" cy="3076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EE3F9FD-5A9F-4EE9-9CBC-4EE1104CA004}"/>
              </a:ext>
            </a:extLst>
          </p:cNvPr>
          <p:cNvCxnSpPr>
            <a:cxnSpLocks/>
          </p:cNvCxnSpPr>
          <p:nvPr/>
        </p:nvCxnSpPr>
        <p:spPr>
          <a:xfrm>
            <a:off x="2915264" y="4746135"/>
            <a:ext cx="506361" cy="30764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0FB10B6-F52D-4B1D-A73C-887BB6AB53DA}"/>
              </a:ext>
            </a:extLst>
          </p:cNvPr>
          <p:cNvCxnSpPr>
            <a:cxnSpLocks/>
          </p:cNvCxnSpPr>
          <p:nvPr/>
        </p:nvCxnSpPr>
        <p:spPr>
          <a:xfrm>
            <a:off x="3283974" y="3576095"/>
            <a:ext cx="1101213" cy="4532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9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904AF-A975-48EA-9B62-F2D20126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144A693-0787-4CAA-A4F3-41A15FD1EBA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dirty="0"/>
                  <a:t>のとき</a:t>
                </a:r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サイズが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の節があるノードでは、必ず次の分岐でその節の中の変数を使っている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144A693-0787-4CAA-A4F3-41A15FD1E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DC6A6F5F-F370-4A70-BDEF-5E8534535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60" y="1671878"/>
            <a:ext cx="4381880" cy="225571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103CD65-8DDD-47C5-ADB2-2042C5F59F95}"/>
              </a:ext>
            </a:extLst>
          </p:cNvPr>
          <p:cNvCxnSpPr>
            <a:cxnSpLocks/>
          </p:cNvCxnSpPr>
          <p:nvPr/>
        </p:nvCxnSpPr>
        <p:spPr>
          <a:xfrm flipH="1">
            <a:off x="3254477" y="2497394"/>
            <a:ext cx="1700981" cy="30234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3606925-7D66-4D37-B4E0-60E1378C8F1B}"/>
              </a:ext>
            </a:extLst>
          </p:cNvPr>
          <p:cNvCxnSpPr>
            <a:cxnSpLocks/>
          </p:cNvCxnSpPr>
          <p:nvPr/>
        </p:nvCxnSpPr>
        <p:spPr>
          <a:xfrm>
            <a:off x="4955458" y="2497394"/>
            <a:ext cx="446541" cy="30234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8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CA348-522C-4DDE-9FEC-684A1606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BBF5E0-B32F-4870-809B-0CADBFD86DC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Backtracking</a:t>
                </a:r>
                <a:r>
                  <a:rPr kumimoji="1" lang="ja-JP" altLang="en-US" dirty="0"/>
                  <a:t>の実装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は大本の解きたい問題</a:t>
                </a:r>
                <a:r>
                  <a:rPr lang="ja-JP" altLang="en-US" dirty="0"/>
                  <a:t>、それ以外の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/>
                  <a:t>は</a:t>
                </a:r>
                <a:r>
                  <a:rPr kumimoji="1" lang="en-US" altLang="ja-JP" dirty="0"/>
                  <a:t>subproblem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という</a:t>
                </a:r>
                <a:r>
                  <a:rPr kumimoji="1" lang="en-US" altLang="ja-JP" dirty="0"/>
                  <a:t>subproblem</a:t>
                </a:r>
                <a:r>
                  <a:rPr kumimoji="1" lang="ja-JP" altLang="en-US" dirty="0"/>
                  <a:t>が問題の条件を満たしているかどうか、または未確定かの</a:t>
                </a:r>
                <a:r>
                  <a:rPr kumimoji="1" lang="en-US" altLang="ja-JP" dirty="0"/>
                  <a:t>3</a:t>
                </a:r>
                <a:r>
                  <a:rPr kumimoji="1" lang="ja-JP" altLang="en-US" dirty="0"/>
                  <a:t>種類のうちどれかを出力</a:t>
                </a:r>
                <a:endParaRPr kumimoji="1" lang="en-US" altLang="ja-JP" dirty="0"/>
              </a:p>
              <a:p>
                <a:r>
                  <a:rPr lang="ja-JP" altLang="en-US" dirty="0"/>
                  <a:t>例えば</a:t>
                </a:r>
                <a:r>
                  <a:rPr lang="ja-JP" altLang="en-US" dirty="0" err="1"/>
                  <a:t>、、、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BBF5E0-B32F-4870-809B-0CADBFD86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 r="-555" b="-76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E3625D20-5570-4B4D-8485-698DBE99E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95" y="1724645"/>
            <a:ext cx="7028210" cy="26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9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09DF44-C276-41CE-B715-519C0073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1BD8B2D-7C6A-46AA-AC24-14128B42D19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ja-JP" altLang="en-US" dirty="0"/>
                  <a:t>のとき、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は未確定</a:t>
                </a:r>
                <a:r>
                  <a:rPr lang="en-US" altLang="ja-JP" dirty="0"/>
                  <a:t>(Uncertainty)</a:t>
                </a:r>
                <a:r>
                  <a:rPr lang="ja-JP" altLang="en-US" dirty="0"/>
                  <a:t>と返す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が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( )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lang="ja-JP" altLang="en-US" dirty="0"/>
                  <a:t>のとき、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は条件を満たしていない</a:t>
                </a:r>
                <a:r>
                  <a:rPr lang="en-US" altLang="ja-JP" dirty="0"/>
                  <a:t>(failure)</a:t>
                </a:r>
                <a:r>
                  <a:rPr lang="ja-JP" altLang="en-US" dirty="0"/>
                  <a:t>と返す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が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dirty="0"/>
                  <a:t>のとき、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は条件を満たしている</a:t>
                </a:r>
                <a:r>
                  <a:rPr lang="en-US" altLang="ja-JP" dirty="0"/>
                  <a:t>(success)</a:t>
                </a:r>
                <a:r>
                  <a:rPr lang="ja-JP" altLang="en-US" dirty="0"/>
                  <a:t>と返す</a:t>
                </a:r>
                <a:endParaRPr lang="en-US" altLang="ja-JP" dirty="0"/>
              </a:p>
              <a:p>
                <a:r>
                  <a:rPr kumimoji="1" lang="en-US" altLang="ja-JP" dirty="0"/>
                  <a:t>SAT</a:t>
                </a:r>
                <a:r>
                  <a:rPr kumimoji="1" lang="ja-JP" altLang="en-US" dirty="0"/>
                  <a:t>の場合は、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subproblem</a:t>
                </a:r>
                <a:r>
                  <a:rPr kumimoji="1" lang="ja-JP" altLang="en-US" dirty="0"/>
                  <a:t>に空の節があれば</a:t>
                </a:r>
                <a:r>
                  <a:rPr kumimoji="1" lang="en-US" altLang="ja-JP" dirty="0"/>
                  <a:t>failure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subproblem</a:t>
                </a:r>
                <a:r>
                  <a:rPr kumimoji="1" lang="ja-JP" altLang="en-US" dirty="0"/>
                  <a:t>にそもそも節がなければ</a:t>
                </a:r>
                <a:r>
                  <a:rPr kumimoji="1" lang="en-US" altLang="ja-JP" dirty="0"/>
                  <a:t>success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それ以外のときは</a:t>
                </a:r>
                <a:r>
                  <a:rPr lang="en-US" altLang="ja-JP" dirty="0"/>
                  <a:t>uncertainty</a:t>
                </a:r>
                <a:br>
                  <a:rPr kumimoji="1" lang="en-US" altLang="ja-JP" dirty="0"/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1BD8B2D-7C6A-46AA-AC24-14128B42D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66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4637F-439F-4849-ABA4-8B9081B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8CC7CED4-E517-4B85-9638-228913CACBC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en-US" altLang="ja-JP" dirty="0"/>
                  <a:t>choose</a:t>
                </a:r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dirty="0"/>
                  <a:t>の中に入っている</a:t>
                </a:r>
                <a:r>
                  <a:rPr kumimoji="1" lang="en-US" altLang="ja-JP" dirty="0"/>
                  <a:t>subproblem</a:t>
                </a:r>
                <a:r>
                  <a:rPr kumimoji="1" lang="ja-JP" altLang="en-US" dirty="0"/>
                  <a:t>を一つ選ぶ</a:t>
                </a:r>
                <a:endParaRPr lang="en-US" altLang="ja-JP" dirty="0"/>
              </a:p>
              <a:p>
                <a:r>
                  <a:rPr lang="en-US" altLang="ja-JP" dirty="0"/>
                  <a:t>expand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にある</m:t>
                    </m:r>
                  </m:oMath>
                </a14:m>
                <a:r>
                  <a:rPr lang="ja-JP" altLang="en-US" dirty="0"/>
                  <a:t>変数を一つ決めて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か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を代入することで、新たな</a:t>
                </a:r>
                <a:r>
                  <a:rPr lang="en-US" altLang="ja-JP" dirty="0"/>
                  <a:t>subproblem</a:t>
                </a:r>
                <a:r>
                  <a:rPr lang="ja-JP" altLang="en-US" dirty="0"/>
                  <a:t>をつくる</a:t>
                </a:r>
                <a:endParaRPr lang="en-US" altLang="ja-JP" dirty="0"/>
              </a:p>
              <a:p>
                <a:r>
                  <a:rPr kumimoji="1" lang="en-US" altLang="ja-JP" dirty="0"/>
                  <a:t>2SAT</a:t>
                </a:r>
                <a:r>
                  <a:rPr kumimoji="1" lang="ja-JP" altLang="en-US" dirty="0"/>
                  <a:t>の時は</a:t>
                </a:r>
                <a:r>
                  <a:rPr lang="en-US" altLang="ja-JP" dirty="0"/>
                  <a:t>backtracking</a:t>
                </a:r>
                <a:r>
                  <a:rPr lang="ja-JP" altLang="en-US" dirty="0"/>
                  <a:t>を使わずに、多項式時間で解くことができる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強連結成分分解をして</a:t>
                </a:r>
                <a:r>
                  <a:rPr lang="ja-JP" altLang="en-US" dirty="0" err="1"/>
                  <a:t>、、、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8CC7CED4-E517-4B85-9638-228913CAC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r="-4508" b="-18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B2D44598-71E2-4197-A1BC-F3303F7BB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82" y="1124744"/>
            <a:ext cx="6873836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8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D315F5-7622-4A6B-B743-9D86E731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Branch-and-bound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C9EF2-5027-4A51-993A-A76286079F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09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43E02-85B0-4F44-9292-99C53D1E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1C7E3B-A47F-47B6-8A6A-30FD427431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Intelligent exhaustive search</a:t>
            </a:r>
          </a:p>
          <a:p>
            <a:r>
              <a:rPr lang="en-US" altLang="ja-JP" dirty="0"/>
              <a:t>Approximation algorithms</a:t>
            </a:r>
          </a:p>
          <a:p>
            <a:r>
              <a:rPr kumimoji="1" lang="en-US" altLang="ja-JP" dirty="0"/>
              <a:t>Local search heuristics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156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43E02-85B0-4F44-9292-99C53D1E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r>
              <a:rPr lang="en-US" altLang="ja-JP" dirty="0"/>
              <a:t>(</a:t>
            </a:r>
            <a:r>
              <a:rPr lang="ja-JP" altLang="en-US" dirty="0"/>
              <a:t>今回は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1C7E3B-A47F-47B6-8A6A-30FD427431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3"/>
                </a:solidFill>
              </a:rPr>
              <a:t>Intelligent exhaustive search</a:t>
            </a:r>
          </a:p>
          <a:p>
            <a:pPr lvl="1"/>
            <a:r>
              <a:rPr lang="en-US" altLang="ja-JP" dirty="0">
                <a:solidFill>
                  <a:schemeClr val="accent3"/>
                </a:solidFill>
              </a:rPr>
              <a:t>Backtracking</a:t>
            </a:r>
          </a:p>
          <a:p>
            <a:pPr lvl="1"/>
            <a:r>
              <a:rPr kumimoji="1" lang="en-US" altLang="ja-JP" dirty="0">
                <a:solidFill>
                  <a:schemeClr val="accent3"/>
                </a:solidFill>
              </a:rPr>
              <a:t>Branch-and-bound</a:t>
            </a:r>
          </a:p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Approximation algorithms</a:t>
            </a:r>
          </a:p>
          <a:p>
            <a:pPr lvl="1"/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Vertex cover</a:t>
            </a:r>
          </a:p>
          <a:p>
            <a:pPr lvl="1"/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Clustering</a:t>
            </a:r>
          </a:p>
          <a:p>
            <a:pPr lvl="1"/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TSP</a:t>
            </a:r>
          </a:p>
          <a:p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 search heuristics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6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DE378-057C-4FB7-B64F-05869129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E9C4A78-7DC9-48F7-955D-7273479AE0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Backtracking</a:t>
                </a:r>
                <a:r>
                  <a:rPr lang="ja-JP" altLang="en-US" dirty="0"/>
                  <a:t>は候補となる解の一部を見ただけで、</a:t>
                </a:r>
                <a:br>
                  <a:rPr lang="en-US" altLang="ja-JP" dirty="0"/>
                </a:br>
                <a:r>
                  <a:rPr lang="ja-JP" altLang="en-US" dirty="0"/>
                  <a:t>その解を否定できることがよくあるという観測に基づく</a:t>
                </a:r>
                <a:endParaRPr lang="en-US" altLang="ja-JP" dirty="0"/>
              </a:p>
              <a:p>
                <a:r>
                  <a:rPr lang="ja-JP" altLang="en-US" dirty="0"/>
                  <a:t>例えば、ある</a:t>
                </a:r>
                <a:r>
                  <a:rPr lang="en-US" altLang="ja-JP" dirty="0"/>
                  <a:t>SAT</a:t>
                </a:r>
                <a:r>
                  <a:rPr lang="ja-JP" altLang="en-US" dirty="0"/>
                  <a:t>に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が含まれていたら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が</a:t>
                </a:r>
                <a:r>
                  <a:rPr lang="en-US" altLang="ja-JP" dirty="0"/>
                  <a:t>SAT</a:t>
                </a:r>
                <a:r>
                  <a:rPr lang="ja-JP" altLang="en-US" dirty="0"/>
                  <a:t>の解に含まれることは絶対にない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この場合、解の一部とは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のこと</a:t>
                </a:r>
                <a:endParaRPr lang="en-US" altLang="ja-JP" dirty="0"/>
              </a:p>
              <a:p>
                <a:r>
                  <a:rPr lang="ja-JP" altLang="en-US" dirty="0"/>
                  <a:t>要するに、部分的な解の信憑性をチェックすることで</a:t>
                </a:r>
                <a:br>
                  <a:rPr lang="en-US" altLang="ja-JP" dirty="0"/>
                </a:br>
                <a:r>
                  <a:rPr lang="ja-JP" altLang="en-US" dirty="0"/>
                  <a:t>この問題での全探索したときの探索空間の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分の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</a:t>
                </a:r>
                <a:br>
                  <a:rPr lang="en-US" altLang="ja-JP" dirty="0"/>
                </a:br>
                <a:r>
                  <a:rPr lang="ja-JP" altLang="en-US" dirty="0"/>
                  <a:t>カットできる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の組み合わせは全部で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つ</a:t>
                </a:r>
                <a:br>
                  <a:rPr lang="en-US" altLang="ja-JP" dirty="0"/>
                </a:br>
                <a:r>
                  <a:rPr lang="ja-JP" altLang="en-US" dirty="0"/>
                  <a:t>ダメな組み合わせは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つだから</a:t>
                </a:r>
                <a:endParaRPr lang="en-US" altLang="ja-JP" dirty="0"/>
              </a:p>
              <a:p>
                <a:pPr lvl="1"/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E9C4A78-7DC9-48F7-955D-7273479AE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23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521BA-98A0-4D1A-8D39-79D82066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514690-A2A1-4C87-BEE6-47C4846AF0E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実際に</a:t>
                </a:r>
                <a:r>
                  <a:rPr lang="en-US" altLang="ja-JP" dirty="0"/>
                  <a:t>SAT</a:t>
                </a:r>
                <a:r>
                  <a:rPr lang="ja-JP" altLang="en-US" dirty="0"/>
                  <a:t>を</a:t>
                </a:r>
                <a:r>
                  <a:rPr lang="en-US" altLang="ja-JP" dirty="0"/>
                  <a:t>Backtracking</a:t>
                </a:r>
                <a:r>
                  <a:rPr lang="ja-JP" altLang="en-US" dirty="0"/>
                  <a:t>で解いてみる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br>
                  <a:rPr lang="en-US" altLang="ja-JP" dirty="0"/>
                </a:br>
                <a:r>
                  <a:rPr lang="ja-JP" altLang="en-US" dirty="0"/>
                  <a:t>を解く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のとき、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dirty="0"/>
                  <a:t>のとき、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dirty="0"/>
                  <a:t>のどちらも解の候補に含まれるので</a:t>
                </a:r>
                <a:br>
                  <a:rPr lang="en-US" altLang="ja-JP" dirty="0"/>
                </a:br>
                <a:r>
                  <a:rPr lang="ja-JP" altLang="en-US" dirty="0"/>
                  <a:t>探索空間をカットすることは出来ない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514690-A2A1-4C87-BEE6-47C4846AF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9" t="-928" b="-11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>
            <a:extLst>
              <a:ext uri="{FF2B5EF4-FFF2-40B4-BE49-F238E27FC236}">
                <a16:creationId xmlns:a16="http://schemas.microsoft.com/office/drawing/2014/main" id="{AA40060D-9E55-456A-8B00-19AB14F32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78" y="2478075"/>
            <a:ext cx="3174243" cy="21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E124A-5906-4DBC-9F74-0AD4DE90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0329976C-1089-432D-9BF8-6FB23D0414A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と仮定して探索を続ける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のとき、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dirty="0"/>
                  <a:t>のとき、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 )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ja-JP" altLang="en-US" dirty="0"/>
                  <a:t>を満たさないので、この時点で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dirty="0"/>
                  <a:t>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部分解になることは絶対にない</a:t>
                </a:r>
                <a:br>
                  <a:rPr kumimoji="1" lang="en-US" altLang="ja-JP" dirty="0"/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0329976C-1089-432D-9BF8-6FB23D041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9" t="-696" b="-4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01DE3876-DD1A-42AD-8D77-F0CDBF377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30" y="1669676"/>
            <a:ext cx="3263739" cy="26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6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991F8-0962-44AC-B60D-9F2E816E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A880FF7-FEE6-44BA-BCE3-8BEF91AD814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dirty="0"/>
                  <a:t>より後の探索はやめて、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の探索を続ける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以下繰り返し</a:t>
                </a:r>
                <a:r>
                  <a:rPr kumimoji="1" lang="en-US" altLang="ja-JP" dirty="0"/>
                  <a:t>)</a:t>
                </a:r>
              </a:p>
              <a:p>
                <a:r>
                  <a:rPr kumimoji="1" lang="en-US" altLang="ja-JP" dirty="0"/>
                  <a:t>Backtracking</a:t>
                </a:r>
                <a:r>
                  <a:rPr lang="ja-JP" altLang="en-US" dirty="0"/>
                  <a:t>の探索木は解であるかどうか未確定なノード</a:t>
                </a:r>
                <a:br>
                  <a:rPr lang="en-US" altLang="ja-JP" dirty="0"/>
                </a:br>
                <a:r>
                  <a:rPr lang="ja-JP" altLang="en-US" dirty="0"/>
                  <a:t>に対してのみ木を成長させる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解ではないことが確定しているノードから木は成長しない</a:t>
                </a:r>
                <a:endParaRPr lang="en-US" altLang="ja-JP" dirty="0"/>
              </a:p>
              <a:p>
                <a:r>
                  <a:rPr kumimoji="1" lang="ja-JP" altLang="en-US" dirty="0"/>
                  <a:t>満足できる解を見つけたとき、探索を終了させる</a:t>
                </a: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A880FF7-FEE6-44BA-BCE3-8BEF91AD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 r="-6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13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0D8F6-8C91-486C-8331-DE3749BD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FD6556D-2368-492B-BC79-B0FCFD684AA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解きたい問題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のとき、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dirty="0"/>
                  <a:t>のとき、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のとき、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dirty="0"/>
                  <a:t>のとき、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 )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根以外のノードでは部分的な変数に対する</a:t>
                </a:r>
                <a:r>
                  <a:rPr lang="en-US" altLang="ja-JP" dirty="0"/>
                  <a:t>SAT</a:t>
                </a:r>
                <a:r>
                  <a:rPr lang="ja-JP" altLang="en-US" dirty="0"/>
                  <a:t>を解こうとしている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これを</a:t>
                </a:r>
                <a:r>
                  <a:rPr kumimoji="1" lang="en-US" altLang="ja-JP" dirty="0"/>
                  <a:t>SAT subproblems</a:t>
                </a:r>
                <a:r>
                  <a:rPr kumimoji="1" lang="ja-JP" altLang="en-US" dirty="0"/>
                  <a:t>という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FD6556D-2368-492B-BC79-B0FCFD684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9" t="-928" r="-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45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40402-7931-466E-9687-DBC561F8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C69E41E-6C01-49CE-BE93-E75DDF7485C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Backtracking</a:t>
                </a:r>
                <a:r>
                  <a:rPr kumimoji="1" lang="ja-JP" altLang="en-US" dirty="0"/>
                  <a:t>の利点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探索空間の一部を削除できる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ただし、これが行えるのは空の節が見つかったときのみ</a:t>
                </a:r>
                <a:r>
                  <a:rPr kumimoji="1" lang="en-US" altLang="ja-JP" dirty="0"/>
                  <a:t>)</a:t>
                </a:r>
              </a:p>
              <a:p>
                <a:r>
                  <a:rPr kumimoji="1" lang="ja-JP" altLang="en-US" dirty="0"/>
                  <a:t>例えば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 )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lang="ja-JP" altLang="en-US" dirty="0"/>
                  <a:t>のときには、探索空間の一部を削除できる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ja-JP" altLang="en-US" dirty="0"/>
                  <a:t>のときは、削除できない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出来るだけ多くの探索空間を削除するには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サイズが最小の節の中の変数を選択するべき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節のサイズとは</a:t>
                </a:r>
                <a:r>
                  <a:rPr lang="en-US" altLang="ja-JP" dirty="0"/>
                  <a:t>1</a:t>
                </a:r>
                <a:r>
                  <a:rPr lang="ja-JP" altLang="en-US" dirty="0" err="1"/>
                  <a:t>つの</a:t>
                </a:r>
                <a:r>
                  <a:rPr lang="ja-JP" altLang="en-US" dirty="0"/>
                  <a:t>節の中にある変数の種類数のこと</a:t>
                </a:r>
                <a:br>
                  <a:rPr lang="en-US" altLang="ja-JP" dirty="0"/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C69E41E-6C01-49CE-BE93-E75DDF748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 r="-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124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テーマ1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1" id="{20C79673-DE38-4385-806A-1C57B3D2C987}" vid="{4827DACF-701C-4E6B-9EF9-84866C8076F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658</TotalTime>
  <Words>491</Words>
  <Application>Microsoft Office PowerPoint</Application>
  <PresentationFormat>画面に合わせる (4:3)</PresentationFormat>
  <Paragraphs>115</Paragraphs>
  <Slides>17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メイリオ</vt:lpstr>
      <vt:lpstr>游ゴシック</vt:lpstr>
      <vt:lpstr>Cambria Math</vt:lpstr>
      <vt:lpstr>Wingdings</vt:lpstr>
      <vt:lpstr>Wingdings 2</vt:lpstr>
      <vt:lpstr>テーマ1</vt:lpstr>
      <vt:lpstr>Coping with  NP-Completeness</vt:lpstr>
      <vt:lpstr>目次</vt:lpstr>
      <vt:lpstr>目次(今回は)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Branch-and-bound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naruse</dc:creator>
  <cp:lastModifiedBy>c6h4c12takamasa@outlook.com</cp:lastModifiedBy>
  <cp:revision>46</cp:revision>
  <dcterms:created xsi:type="dcterms:W3CDTF">2018-12-08T16:06:52Z</dcterms:created>
  <dcterms:modified xsi:type="dcterms:W3CDTF">2018-12-10T19:32:47Z</dcterms:modified>
</cp:coreProperties>
</file>