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8" d="100"/>
          <a:sy n="78" d="100"/>
        </p:scale>
        <p:origin x="153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67410-63A9-4958-8162-C573CEF45551}" type="datetimeFigureOut">
              <a:rPr kumimoji="1" lang="ja-JP" altLang="en-US" smtClean="0"/>
              <a:t>2018/12/11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C377-A34B-4878-9BA4-E5F39997C2D0}" type="slidenum">
              <a:rPr kumimoji="1" lang="ja-JP" altLang="en-US" smtClean="0"/>
              <a:t>‹#›</a:t>
            </a:fld>
            <a:endParaRPr kumimoji="1" lang="ja-JP" altLang="en-US"/>
          </a:p>
        </p:txBody>
      </p:sp>
    </p:spTree>
    <p:extLst>
      <p:ext uri="{BB962C8B-B14F-4D97-AF65-F5344CB8AC3E}">
        <p14:creationId xmlns:p14="http://schemas.microsoft.com/office/powerpoint/2010/main" val="32991798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今回は一番最初のところだけになると思います。</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3</a:t>
            </a:fld>
            <a:endParaRPr kumimoji="1" lang="ja-JP" altLang="en-US"/>
          </a:p>
        </p:txBody>
      </p:sp>
    </p:spTree>
    <p:extLst>
      <p:ext uri="{BB962C8B-B14F-4D97-AF65-F5344CB8AC3E}">
        <p14:creationId xmlns:p14="http://schemas.microsoft.com/office/powerpoint/2010/main" val="7348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最初の行は</a:t>
            </a:r>
            <a:r>
              <a:rPr kumimoji="1" lang="en-US" altLang="ja-JP" dirty="0"/>
              <a:t>(Backtracking is based on the observation that it is often possible to reject a solution by looking</a:t>
            </a:r>
          </a:p>
          <a:p>
            <a:r>
              <a:rPr kumimoji="1" lang="en-US" altLang="ja-JP" dirty="0"/>
              <a:t>at just a small portion of it.)</a:t>
            </a:r>
          </a:p>
          <a:p>
            <a:r>
              <a:rPr kumimoji="1" lang="en-US" altLang="ja-JP" dirty="0"/>
              <a:t>2</a:t>
            </a:r>
            <a:r>
              <a:rPr kumimoji="1" lang="ja-JP" altLang="en-US" dirty="0"/>
              <a:t>行目</a:t>
            </a:r>
            <a:r>
              <a:rPr kumimoji="1" lang="en-US" altLang="ja-JP" dirty="0"/>
              <a:t>(),(),(),(x1orx2),(),()</a:t>
            </a:r>
            <a:r>
              <a:rPr kumimoji="1" lang="ja-JP" altLang="en-US" dirty="0"/>
              <a:t>みたいな問題があったなら、解のなかに</a:t>
            </a:r>
            <a:r>
              <a:rPr kumimoji="1" lang="en-US" altLang="ja-JP" dirty="0"/>
              <a:t>x1=x2=0</a:t>
            </a:r>
            <a:r>
              <a:rPr kumimoji="1" lang="ja-JP" altLang="en-US" dirty="0"/>
              <a:t>は含まれない</a:t>
            </a:r>
            <a:endParaRPr kumimoji="1" lang="en-US" altLang="ja-JP" dirty="0"/>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4</a:t>
            </a:fld>
            <a:endParaRPr kumimoji="1" lang="ja-JP" altLang="en-US"/>
          </a:p>
        </p:txBody>
      </p:sp>
    </p:spTree>
    <p:extLst>
      <p:ext uri="{BB962C8B-B14F-4D97-AF65-F5344CB8AC3E}">
        <p14:creationId xmlns:p14="http://schemas.microsoft.com/office/powerpoint/2010/main" val="1574762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この問題を</a:t>
            </a:r>
            <a:r>
              <a:rPr kumimoji="1" lang="en-US" altLang="ja-JP" dirty="0"/>
              <a:t>Backtracking</a:t>
            </a:r>
            <a:r>
              <a:rPr kumimoji="1" lang="ja-JP" altLang="en-US" dirty="0"/>
              <a:t>で解く。</a:t>
            </a:r>
            <a:endParaRPr kumimoji="1" lang="en-US" altLang="ja-JP" dirty="0"/>
          </a:p>
          <a:p>
            <a:r>
              <a:rPr kumimoji="1" lang="ja-JP" altLang="en-US" dirty="0"/>
              <a:t>特に理由はないけど、今回は</a:t>
            </a:r>
            <a:r>
              <a:rPr kumimoji="1" lang="en-US" altLang="ja-JP" dirty="0"/>
              <a:t>w</a:t>
            </a:r>
            <a:r>
              <a:rPr kumimoji="1" lang="ja-JP" altLang="en-US" dirty="0"/>
              <a:t>から変数の値を決めていく。</a:t>
            </a:r>
            <a:endParaRPr kumimoji="1" lang="en-US" altLang="ja-JP" dirty="0"/>
          </a:p>
          <a:p>
            <a:r>
              <a:rPr kumimoji="1" lang="ja-JP" altLang="en-US" dirty="0"/>
              <a:t>すると、こうなる。</a:t>
            </a:r>
            <a:endParaRPr kumimoji="1" lang="en-US" altLang="ja-JP" dirty="0"/>
          </a:p>
          <a:p>
            <a:r>
              <a:rPr kumimoji="1" lang="ja-JP" altLang="en-US" dirty="0"/>
              <a:t>（</a:t>
            </a:r>
            <a:r>
              <a:rPr kumimoji="1" lang="en-US" altLang="ja-JP" dirty="0"/>
              <a:t>,</a:t>
            </a:r>
            <a:r>
              <a:rPr kumimoji="1" lang="ja-JP" altLang="en-US" dirty="0"/>
              <a:t>は</a:t>
            </a:r>
            <a:r>
              <a:rPr kumimoji="1" lang="en-US" altLang="ja-JP" dirty="0"/>
              <a:t>^</a:t>
            </a:r>
            <a:r>
              <a:rPr kumimoji="1" lang="ja-JP" altLang="en-US" dirty="0"/>
              <a:t>に置き換えてね）</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5</a:t>
            </a:fld>
            <a:endParaRPr kumimoji="1" lang="ja-JP" altLang="en-US"/>
          </a:p>
        </p:txBody>
      </p:sp>
    </p:spTree>
    <p:extLst>
      <p:ext uri="{BB962C8B-B14F-4D97-AF65-F5344CB8AC3E}">
        <p14:creationId xmlns:p14="http://schemas.microsoft.com/office/powerpoint/2010/main" val="3688024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W=0,x=0</a:t>
            </a:r>
            <a:r>
              <a:rPr kumimoji="1" lang="ja-JP" altLang="en-US" dirty="0"/>
              <a:t>のときは大丈夫。</a:t>
            </a:r>
            <a:endParaRPr kumimoji="1" lang="en-US" altLang="ja-JP" dirty="0"/>
          </a:p>
          <a:p>
            <a:r>
              <a:rPr kumimoji="1" lang="ja-JP" altLang="en-US" dirty="0"/>
              <a:t>しかし、</a:t>
            </a:r>
            <a:r>
              <a:rPr kumimoji="1" lang="en-US" altLang="ja-JP" dirty="0"/>
              <a:t>w=0,x=1</a:t>
            </a:r>
            <a:r>
              <a:rPr kumimoji="1" lang="ja-JP" altLang="en-US" dirty="0"/>
              <a:t>は条件を満たしていないのでそれ以上深い探索は打ち切り。</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6</a:t>
            </a:fld>
            <a:endParaRPr kumimoji="1" lang="ja-JP" altLang="en-US"/>
          </a:p>
        </p:txBody>
      </p:sp>
    </p:spTree>
    <p:extLst>
      <p:ext uri="{BB962C8B-B14F-4D97-AF65-F5344CB8AC3E}">
        <p14:creationId xmlns:p14="http://schemas.microsoft.com/office/powerpoint/2010/main" val="42668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探索木の深さが大きくなれば、変数の種類が少なくなる。</a:t>
            </a:r>
            <a:endParaRPr kumimoji="1" lang="en-US" altLang="ja-JP" dirty="0"/>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8</a:t>
            </a:fld>
            <a:endParaRPr kumimoji="1" lang="ja-JP" altLang="en-US"/>
          </a:p>
        </p:txBody>
      </p:sp>
    </p:spTree>
    <p:extLst>
      <p:ext uri="{BB962C8B-B14F-4D97-AF65-F5344CB8AC3E}">
        <p14:creationId xmlns:p14="http://schemas.microsoft.com/office/powerpoint/2010/main" val="231263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下界はどう頑張ってもそれ以上のコストはかかってしまうというコストのこと</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18</a:t>
            </a:fld>
            <a:endParaRPr kumimoji="1" lang="ja-JP" altLang="en-US"/>
          </a:p>
        </p:txBody>
      </p:sp>
    </p:spTree>
    <p:extLst>
      <p:ext uri="{BB962C8B-B14F-4D97-AF65-F5344CB8AC3E}">
        <p14:creationId xmlns:p14="http://schemas.microsoft.com/office/powerpoint/2010/main" val="1912151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グラフ</a:t>
            </a:r>
            <a:r>
              <a:rPr kumimoji="1" lang="en-US" altLang="ja-JP" dirty="0"/>
              <a:t>G,</a:t>
            </a:r>
            <a:r>
              <a:rPr kumimoji="1" lang="ja-JP" altLang="en-US" dirty="0"/>
              <a:t>各辺のコストは</a:t>
            </a:r>
            <a:r>
              <a:rPr kumimoji="1" lang="en-US" altLang="ja-JP" dirty="0"/>
              <a:t>0</a:t>
            </a:r>
            <a:r>
              <a:rPr kumimoji="1" lang="ja-JP" altLang="en-US" dirty="0"/>
              <a:t>より大きい</a:t>
            </a:r>
          </a:p>
        </p:txBody>
      </p:sp>
      <p:sp>
        <p:nvSpPr>
          <p:cNvPr id="4" name="スライド番号プレースホルダー 3"/>
          <p:cNvSpPr>
            <a:spLocks noGrp="1"/>
          </p:cNvSpPr>
          <p:nvPr>
            <p:ph type="sldNum" sz="quarter" idx="10"/>
          </p:nvPr>
        </p:nvSpPr>
        <p:spPr/>
        <p:txBody>
          <a:bodyPr/>
          <a:lstStyle/>
          <a:p>
            <a:fld id="{AE92C377-A34B-4878-9BA4-E5F39997C2D0}" type="slidenum">
              <a:rPr kumimoji="1" lang="ja-JP" altLang="en-US" smtClean="0"/>
              <a:t>19</a:t>
            </a:fld>
            <a:endParaRPr kumimoji="1" lang="ja-JP" altLang="en-US"/>
          </a:p>
        </p:txBody>
      </p:sp>
    </p:spTree>
    <p:extLst>
      <p:ext uri="{BB962C8B-B14F-4D97-AF65-F5344CB8AC3E}">
        <p14:creationId xmlns:p14="http://schemas.microsoft.com/office/powerpoint/2010/main" val="265360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kumimoji="1" lang="ja-JP" altLang="en-US" dirty="0"/>
          </a:p>
        </p:txBody>
      </p:sp>
    </p:spTree>
    <p:extLst>
      <p:ext uri="{BB962C8B-B14F-4D97-AF65-F5344CB8AC3E}">
        <p14:creationId xmlns:p14="http://schemas.microsoft.com/office/powerpoint/2010/main" val="12627804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412829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0"/>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2"/>
            <a:ext cx="2209800" cy="365125"/>
          </a:xfrm>
        </p:spPr>
        <p:txBody>
          <a:bodyPr/>
          <a:lstStyle/>
          <a:p>
            <a:endParaRPr kumimoji="1" lang="ja-JP" altLang="en-US" dirty="0"/>
          </a:p>
        </p:txBody>
      </p:sp>
      <p:sp>
        <p:nvSpPr>
          <p:cNvPr id="5" name="フッター プレースホルダー 4"/>
          <p:cNvSpPr>
            <a:spLocks noGrp="1"/>
          </p:cNvSpPr>
          <p:nvPr>
            <p:ph type="ftr" sz="quarter" idx="11"/>
          </p:nvPr>
        </p:nvSpPr>
        <p:spPr>
          <a:xfrm>
            <a:off x="457201" y="6248207"/>
            <a:ext cx="5573483" cy="365125"/>
          </a:xfrm>
        </p:spPr>
        <p:txBody>
          <a:bodyPr/>
          <a:lstStyle/>
          <a:p>
            <a:endParaRPr kumimoji="1" lang="ja-JP" altLang="en-US" dirty="0"/>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39521132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0"/>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0"/>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5"/>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5"/>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endParaRPr kumimoji="1" lang="ja-JP" altLang="en-US" dirty="0"/>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dirty="0"/>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96597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8784976" cy="608167"/>
          </a:xfrm>
        </p:spPr>
        <p:txBody>
          <a:bodyPr>
            <a:normAutofit/>
          </a:bodyPr>
          <a:lstStyle>
            <a:lvl1pPr>
              <a:defRPr sz="36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2" y="1124744"/>
            <a:ext cx="8784976" cy="5256666"/>
          </a:xfrm>
        </p:spPr>
        <p:txBody>
          <a:bodyPr>
            <a:noAutofit/>
          </a:bodyPr>
          <a:lstStyle>
            <a:lvl1pPr>
              <a:spcBef>
                <a:spcPts val="1800"/>
              </a:spcBef>
              <a:spcAft>
                <a:spcPts val="600"/>
              </a:spcAft>
              <a:defRPr sz="2400"/>
            </a:lvl1pPr>
            <a:lvl2pPr>
              <a:spcAft>
                <a:spcPts val="800"/>
              </a:spcAft>
              <a:defRPr sz="2400"/>
            </a:lvl2pPr>
            <a:lvl3pPr>
              <a:spcAft>
                <a:spcPts val="800"/>
              </a:spcAft>
              <a:defRPr sz="2000"/>
            </a:lvl3pPr>
            <a:lvl4pPr>
              <a:spcAft>
                <a:spcPts val="800"/>
              </a:spcAft>
              <a:defRPr/>
            </a:lvl4pPr>
            <a:lvl5pPr>
              <a:spcAft>
                <a:spcPts val="800"/>
              </a:spcAft>
              <a:defRPr/>
            </a:lvl5p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dirty="0"/>
          </a:p>
        </p:txBody>
      </p:sp>
      <p:sp>
        <p:nvSpPr>
          <p:cNvPr id="4" name="日付プレースホルダー 13"/>
          <p:cNvSpPr>
            <a:spLocks noGrp="1"/>
          </p:cNvSpPr>
          <p:nvPr>
            <p:ph type="dt" sz="half" idx="2"/>
          </p:nvPr>
        </p:nvSpPr>
        <p:spPr>
          <a:xfrm>
            <a:off x="7524328" y="6448345"/>
            <a:ext cx="1440160" cy="365125"/>
          </a:xfrm>
          <a:prstGeom prst="rect">
            <a:avLst/>
          </a:prstGeom>
        </p:spPr>
        <p:txBody>
          <a:bodyPr vert="horz" anchor="ctr" anchorCtr="0"/>
          <a:lstStyle>
            <a:lvl1pPr algn="l" eaLnBrk="1" latinLnBrk="0" hangingPunct="1">
              <a:defRPr kumimoji="0" sz="1400">
                <a:solidFill>
                  <a:schemeClr val="tx2"/>
                </a:solidFill>
              </a:defRPr>
            </a:lvl1pPr>
          </a:lstStyle>
          <a:p>
            <a:endParaRPr kumimoji="1" lang="ja-JP" altLang="en-US" dirty="0"/>
          </a:p>
        </p:txBody>
      </p:sp>
      <p:sp>
        <p:nvSpPr>
          <p:cNvPr id="5" name="フッター プレースホルダー 2"/>
          <p:cNvSpPr>
            <a:spLocks noGrp="1"/>
          </p:cNvSpPr>
          <p:nvPr>
            <p:ph type="ftr" sz="quarter" idx="3"/>
          </p:nvPr>
        </p:nvSpPr>
        <p:spPr>
          <a:xfrm>
            <a:off x="179512" y="6418217"/>
            <a:ext cx="7272808" cy="395059"/>
          </a:xfrm>
          <a:prstGeom prst="rect">
            <a:avLst/>
          </a:prstGeom>
        </p:spPr>
        <p:txBody>
          <a:bodyPr vert="horz" anchor="ctr"/>
          <a:lstStyle>
            <a:lvl1pPr algn="r" eaLnBrk="1" latinLnBrk="0" hangingPunct="1">
              <a:defRPr kumimoji="0" sz="1400">
                <a:solidFill>
                  <a:schemeClr val="tx2"/>
                </a:solidFill>
              </a:defRPr>
            </a:lvl1pPr>
          </a:lstStyle>
          <a:p>
            <a:endParaRPr kumimoji="1" lang="ja-JP" altLang="en-US" dirty="0"/>
          </a:p>
        </p:txBody>
      </p:sp>
    </p:spTree>
    <p:extLst>
      <p:ext uri="{BB962C8B-B14F-4D97-AF65-F5344CB8AC3E}">
        <p14:creationId xmlns:p14="http://schemas.microsoft.com/office/powerpoint/2010/main" val="214281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5"/>
            <a:ext cx="2667000" cy="365125"/>
          </a:xfrm>
        </p:spPr>
        <p:txBody>
          <a:bodyPr/>
          <a:lstStyle/>
          <a:p>
            <a:endParaRPr kumimoji="1" lang="ja-JP" altLang="en-US" dirty="0"/>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2"/>
          </p:nvPr>
        </p:nvSpPr>
        <p:spPr>
          <a:xfrm>
            <a:off x="609600" y="6520161"/>
            <a:ext cx="5421083" cy="365125"/>
          </a:xfrm>
        </p:spPr>
        <p:txBody>
          <a:bodyPr/>
          <a:lstStyle/>
          <a:p>
            <a:endParaRPr kumimoji="1" lang="ja-JP" altLang="en-US" dirty="0"/>
          </a:p>
        </p:txBody>
      </p:sp>
    </p:spTree>
    <p:extLst>
      <p:ext uri="{BB962C8B-B14F-4D97-AF65-F5344CB8AC3E}">
        <p14:creationId xmlns:p14="http://schemas.microsoft.com/office/powerpoint/2010/main" val="41311229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6"/>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6"/>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4"/>
            <a:ext cx="2667000" cy="365125"/>
          </a:xfrm>
        </p:spPr>
        <p:txBody>
          <a:bodyPr rtlCol="0"/>
          <a:lstStyle/>
          <a:p>
            <a:endParaRPr kumimoji="1" lang="ja-JP" altLang="en-US" dirty="0"/>
          </a:p>
        </p:txBody>
      </p:sp>
      <p:sp>
        <p:nvSpPr>
          <p:cNvPr id="10" name="スライド番号プレースホルダー 9"/>
          <p:cNvSpPr>
            <a:spLocks noGrp="1"/>
          </p:cNvSpPr>
          <p:nvPr>
            <p:ph type="sldNum" sz="quarter" idx="16"/>
          </p:nvPr>
        </p:nvSpPr>
        <p:spPr/>
        <p:txBody>
          <a:bodyPr rtlCol="0"/>
          <a:lstStyle/>
          <a:p>
            <a:fld id="{7EBC5264-8DCB-4AC0-B69E-D3EA0167CCD3}" type="slidenum">
              <a:rPr kumimoji="1" lang="ja-JP" altLang="en-US" smtClean="0"/>
              <a:t>‹#›</a:t>
            </a:fld>
            <a:endParaRPr kumimoji="1" lang="ja-JP" altLang="en-US" dirty="0"/>
          </a:p>
        </p:txBody>
      </p:sp>
      <p:sp>
        <p:nvSpPr>
          <p:cNvPr id="12" name="フッター プレースホルダー 11"/>
          <p:cNvSpPr>
            <a:spLocks noGrp="1"/>
          </p:cNvSpPr>
          <p:nvPr>
            <p:ph type="ftr" sz="quarter" idx="17"/>
          </p:nvPr>
        </p:nvSpPr>
        <p:spPr>
          <a:xfrm>
            <a:off x="609600" y="6453420"/>
            <a:ext cx="5421083" cy="365125"/>
          </a:xfrm>
        </p:spPr>
        <p:txBody>
          <a:bodyPr rtlCol="0"/>
          <a:lstStyle/>
          <a:p>
            <a:endParaRPr kumimoji="1" lang="ja-JP" altLang="en-US" dirty="0"/>
          </a:p>
        </p:txBody>
      </p:sp>
    </p:spTree>
    <p:extLst>
      <p:ext uri="{BB962C8B-B14F-4D97-AF65-F5344CB8AC3E}">
        <p14:creationId xmlns:p14="http://schemas.microsoft.com/office/powerpoint/2010/main" val="107048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5"/>
            <a:ext cx="2667000" cy="365125"/>
          </a:xfrm>
        </p:spPr>
        <p:txBody>
          <a:bodyPr rtlCol="0"/>
          <a:lstStyle/>
          <a:p>
            <a:endParaRPr kumimoji="1" lang="ja-JP" altLang="en-US" dirty="0"/>
          </a:p>
        </p:txBody>
      </p:sp>
      <p:sp>
        <p:nvSpPr>
          <p:cNvPr id="12" name="スライド番号プレースホルダー 11"/>
          <p:cNvSpPr>
            <a:spLocks noGrp="1"/>
          </p:cNvSpPr>
          <p:nvPr>
            <p:ph type="sldNum" sz="quarter" idx="16"/>
          </p:nvPr>
        </p:nvSpPr>
        <p:spPr/>
        <p:txBody>
          <a:bodyPr rtlCol="0"/>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7"/>
          </p:nvPr>
        </p:nvSpPr>
        <p:spPr>
          <a:xfrm>
            <a:off x="609600" y="6448151"/>
            <a:ext cx="5421083" cy="365125"/>
          </a:xfrm>
        </p:spPr>
        <p:txBody>
          <a:bodyPr rtlCol="0"/>
          <a:lstStyle/>
          <a:p>
            <a:endParaRPr kumimoji="1" lang="ja-JP" altLang="en-US" dirty="0"/>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300605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4"/>
            <a:ext cx="2667000" cy="365125"/>
          </a:xfrm>
        </p:spPr>
        <p:txBody>
          <a:bodyPr/>
          <a:lstStyle/>
          <a:p>
            <a:endParaRPr kumimoji="1" lang="ja-JP" altLang="en-US" dirty="0"/>
          </a:p>
        </p:txBody>
      </p:sp>
      <p:sp>
        <p:nvSpPr>
          <p:cNvPr id="4" name="フッター プレースホルダー 3"/>
          <p:cNvSpPr>
            <a:spLocks noGrp="1"/>
          </p:cNvSpPr>
          <p:nvPr>
            <p:ph type="ftr" sz="quarter" idx="11"/>
          </p:nvPr>
        </p:nvSpPr>
        <p:spPr>
          <a:xfrm>
            <a:off x="609600" y="6453420"/>
            <a:ext cx="5421083" cy="365125"/>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383729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79299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44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7EBC5264-8DCB-4AC0-B69E-D3EA0167CCD3}" type="slidenum">
              <a:rPr kumimoji="1" lang="ja-JP" altLang="en-US" smtClean="0"/>
              <a:t>‹#›</a:t>
            </a:fld>
            <a:endParaRPr kumimoji="1" lang="ja-JP" altLang="en-US" dirty="0"/>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9678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付プレースホルダー 11"/>
          <p:cNvSpPr>
            <a:spLocks noGrp="1"/>
          </p:cNvSpPr>
          <p:nvPr>
            <p:ph type="dt" sz="half" idx="10"/>
          </p:nvPr>
        </p:nvSpPr>
        <p:spPr>
          <a:xfrm>
            <a:off x="6248400" y="6248400"/>
            <a:ext cx="2667000" cy="365125"/>
          </a:xfrm>
        </p:spPr>
        <p:txBody>
          <a:bodyPr rtlCol="0"/>
          <a:lstStyle/>
          <a:p>
            <a:endParaRPr kumimoji="1" lang="ja-JP" altLang="en-US" dirty="0"/>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800"/>
            </a:lvl1pPr>
          </a:lstStyle>
          <a:p>
            <a:fld id="{7EBC5264-8DCB-4AC0-B69E-D3EA0167CCD3}" type="slidenum">
              <a:rPr kumimoji="1" lang="ja-JP" altLang="en-US" smtClean="0"/>
              <a:t>‹#›</a:t>
            </a:fld>
            <a:endParaRPr kumimoji="1" lang="ja-JP" altLang="en-US" dirty="0"/>
          </a:p>
        </p:txBody>
      </p:sp>
      <p:sp>
        <p:nvSpPr>
          <p:cNvPr id="14" name="フッター プレースホルダー 13"/>
          <p:cNvSpPr>
            <a:spLocks noGrp="1"/>
          </p:cNvSpPr>
          <p:nvPr>
            <p:ph type="ftr" sz="quarter" idx="12"/>
          </p:nvPr>
        </p:nvSpPr>
        <p:spPr>
          <a:xfrm>
            <a:off x="1600200" y="6248206"/>
            <a:ext cx="4572000" cy="365125"/>
          </a:xfrm>
        </p:spPr>
        <p:txBody>
          <a:bodyPr rtlCol="0"/>
          <a:lstStyle/>
          <a:p>
            <a:endParaRPr kumimoji="1" lang="ja-JP" altLang="en-US" dirty="0"/>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24928608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2"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2" y="1124743"/>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8" y="6448251"/>
            <a:ext cx="1440160" cy="365125"/>
          </a:xfrm>
          <a:prstGeom prst="rect">
            <a:avLst/>
          </a:prstGeom>
        </p:spPr>
        <p:txBody>
          <a:bodyPr vert="horz" anchor="ctr" anchorCtr="0"/>
          <a:lstStyle>
            <a:lvl1pPr algn="l" eaLnBrk="1" latinLnBrk="0" hangingPunct="1">
              <a:defRPr kumimoji="0" sz="1400">
                <a:solidFill>
                  <a:schemeClr val="tx2"/>
                </a:solidFill>
              </a:defRPr>
            </a:lvl1pPr>
          </a:lstStyle>
          <a:p>
            <a:endParaRPr kumimoji="1" lang="ja-JP" altLang="en-US" dirty="0"/>
          </a:p>
        </p:txBody>
      </p:sp>
      <p:sp>
        <p:nvSpPr>
          <p:cNvPr id="3" name="フッター プレースホルダー 2"/>
          <p:cNvSpPr>
            <a:spLocks noGrp="1"/>
          </p:cNvSpPr>
          <p:nvPr>
            <p:ph type="ftr" sz="quarter" idx="3"/>
          </p:nvPr>
        </p:nvSpPr>
        <p:spPr>
          <a:xfrm>
            <a:off x="179512" y="6448251"/>
            <a:ext cx="7344816" cy="365125"/>
          </a:xfrm>
          <a:prstGeom prst="rect">
            <a:avLst/>
          </a:prstGeom>
        </p:spPr>
        <p:txBody>
          <a:bodyPr vert="horz" anchor="ctr"/>
          <a:lstStyle>
            <a:lvl1pPr algn="r" eaLnBrk="1" latinLnBrk="0" hangingPunct="1">
              <a:defRPr kumimoji="0" sz="1400">
                <a:solidFill>
                  <a:schemeClr val="tx2"/>
                </a:solidFill>
              </a:defRPr>
            </a:lvl1pPr>
          </a:lstStyle>
          <a:p>
            <a:endParaRPr kumimoji="1" lang="ja-JP" altLang="en-US" dirty="0"/>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EBC5264-8DCB-4AC0-B69E-D3EA0167CCD3}" type="slidenum">
              <a:rPr kumimoji="1" lang="ja-JP" altLang="en-US" smtClean="0"/>
              <a:t>‹#›</a:t>
            </a:fld>
            <a:endParaRPr kumimoji="1" lang="ja-JP" altLang="en-US" dirty="0"/>
          </a:p>
        </p:txBody>
      </p:sp>
    </p:spTree>
    <p:extLst>
      <p:ext uri="{BB962C8B-B14F-4D97-AF65-F5344CB8AC3E}">
        <p14:creationId xmlns:p14="http://schemas.microsoft.com/office/powerpoint/2010/main" val="14332824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rtl="0" eaLnBrk="1" latinLnBrk="0" hangingPunct="1">
        <a:spcBef>
          <a:spcPct val="0"/>
        </a:spcBef>
        <a:buNone/>
        <a:defRPr kumimoji="1" sz="4000" b="1" kern="1200">
          <a:solidFill>
            <a:schemeClr val="tx2"/>
          </a:solidFill>
          <a:latin typeface="+mj-lt"/>
          <a:ea typeface="+mj-ea"/>
          <a:cs typeface="+mj-cs"/>
        </a:defRPr>
      </a:lvl1pPr>
    </p:titleStyle>
    <p:bodyStyle>
      <a:lvl1pPr marL="320040" indent="-320040" algn="l" rtl="0" eaLnBrk="1" latinLnBrk="0" hangingPunct="1">
        <a:spcBef>
          <a:spcPts val="1800"/>
        </a:spcBef>
        <a:spcAft>
          <a:spcPts val="600"/>
        </a:spcAft>
        <a:buClr>
          <a:schemeClr val="accent2"/>
        </a:buClr>
        <a:buSzPct val="6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ts val="550"/>
        </a:spcBef>
        <a:spcAft>
          <a:spcPts val="600"/>
        </a:spcAft>
        <a:buClr>
          <a:schemeClr val="accent1"/>
        </a:buClr>
        <a:buSzPct val="70000"/>
        <a:buFont typeface="Wingdings 2"/>
        <a:buChar char=""/>
        <a:defRPr kumimoji="1" sz="2400" kern="1200">
          <a:solidFill>
            <a:schemeClr val="tx1"/>
          </a:solidFill>
          <a:latin typeface="+mn-lt"/>
          <a:ea typeface="+mn-ea"/>
          <a:cs typeface="+mn-cs"/>
        </a:defRPr>
      </a:lvl2pPr>
      <a:lvl3pPr marL="914400" indent="-228600" algn="l" rtl="0" eaLnBrk="1" latinLnBrk="0" hangingPunct="1">
        <a:spcBef>
          <a:spcPts val="500"/>
        </a:spcBef>
        <a:spcAft>
          <a:spcPts val="600"/>
        </a:spcAft>
        <a:buClr>
          <a:schemeClr val="accent2"/>
        </a:buClr>
        <a:buSzPct val="75000"/>
        <a:buFont typeface="Wingdings"/>
        <a:buChar char=""/>
        <a:defRPr kumimoji="1" sz="2000" kern="1200">
          <a:solidFill>
            <a:schemeClr val="tx1"/>
          </a:solidFill>
          <a:latin typeface="+mn-lt"/>
          <a:ea typeface="+mn-ea"/>
          <a:cs typeface="+mn-cs"/>
        </a:defRPr>
      </a:lvl3pPr>
      <a:lvl4pPr marL="1371600" indent="-228600" algn="l" rtl="0" eaLnBrk="1" latinLnBrk="0" hangingPunct="1">
        <a:spcBef>
          <a:spcPts val="400"/>
        </a:spcBef>
        <a:spcAft>
          <a:spcPts val="600"/>
        </a:spcAft>
        <a:buClr>
          <a:schemeClr val="accent3"/>
        </a:buClr>
        <a:buSzPct val="75000"/>
        <a:buFont typeface="Wingdings"/>
        <a:buChar char=""/>
        <a:defRPr kumimoji="1" sz="2000" kern="1200">
          <a:solidFill>
            <a:schemeClr val="tx1"/>
          </a:solidFill>
          <a:latin typeface="+mn-lt"/>
          <a:ea typeface="+mn-ea"/>
          <a:cs typeface="+mn-cs"/>
        </a:defRPr>
      </a:lvl4pPr>
      <a:lvl5pPr marL="1828800" indent="-228600" algn="l" rtl="0" eaLnBrk="1" latinLnBrk="0" hangingPunct="1">
        <a:spcBef>
          <a:spcPts val="400"/>
        </a:spcBef>
        <a:spcAft>
          <a:spcPts val="600"/>
        </a:spcAft>
        <a:buClr>
          <a:schemeClr val="accent4"/>
        </a:buClr>
        <a:buSzPct val="65000"/>
        <a:buFont typeface="Wingdings"/>
        <a:buChar char=""/>
        <a:defRPr kumimoji="1"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1"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1"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1"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1" sz="18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499EB-3145-49F0-A655-2AD3C6161D20}"/>
              </a:ext>
            </a:extLst>
          </p:cNvPr>
          <p:cNvSpPr>
            <a:spLocks noGrp="1"/>
          </p:cNvSpPr>
          <p:nvPr>
            <p:ph type="ctrTitle"/>
          </p:nvPr>
        </p:nvSpPr>
        <p:spPr/>
        <p:txBody>
          <a:bodyPr/>
          <a:lstStyle/>
          <a:p>
            <a:r>
              <a:rPr kumimoji="1" lang="en-US" altLang="ja-JP" dirty="0"/>
              <a:t>Coping with </a:t>
            </a:r>
            <a:br>
              <a:rPr kumimoji="1" lang="en-US" altLang="ja-JP" dirty="0"/>
            </a:br>
            <a:r>
              <a:rPr kumimoji="1" lang="en-US" altLang="ja-JP" dirty="0"/>
              <a:t>NP-Completeness</a:t>
            </a:r>
            <a:endParaRPr kumimoji="1" lang="ja-JP" altLang="en-US" dirty="0"/>
          </a:p>
        </p:txBody>
      </p:sp>
      <p:sp>
        <p:nvSpPr>
          <p:cNvPr id="3" name="字幕 2">
            <a:extLst>
              <a:ext uri="{FF2B5EF4-FFF2-40B4-BE49-F238E27FC236}">
                <a16:creationId xmlns:a16="http://schemas.microsoft.com/office/drawing/2014/main" id="{3F6DECAD-247B-40FD-BBEA-0E4963A69640}"/>
              </a:ext>
            </a:extLst>
          </p:cNvPr>
          <p:cNvSpPr>
            <a:spLocks noGrp="1"/>
          </p:cNvSpPr>
          <p:nvPr>
            <p:ph type="subTitle" idx="1"/>
          </p:nvPr>
        </p:nvSpPr>
        <p:spPr/>
        <p:txBody>
          <a:bodyPr/>
          <a:lstStyle/>
          <a:p>
            <a:r>
              <a:rPr kumimoji="1" lang="en-US" altLang="ja-JP" dirty="0"/>
              <a:t>B3 </a:t>
            </a:r>
            <a:r>
              <a:rPr kumimoji="1" lang="ja-JP" altLang="en-US" dirty="0"/>
              <a:t>成瀬隆昌</a:t>
            </a:r>
          </a:p>
        </p:txBody>
      </p:sp>
    </p:spTree>
    <p:extLst>
      <p:ext uri="{BB962C8B-B14F-4D97-AF65-F5344CB8AC3E}">
        <p14:creationId xmlns:p14="http://schemas.microsoft.com/office/powerpoint/2010/main" val="10898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54660-3F6A-425E-9BB9-B8825FA5C36D}"/>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0104C93-AB8E-49BC-9630-E592515F9D1B}"/>
                  </a:ext>
                </a:extLst>
              </p:cNvPr>
              <p:cNvSpPr>
                <a:spLocks noGrp="1"/>
              </p:cNvSpPr>
              <p:nvPr>
                <p:ph sz="quarter" idx="1"/>
              </p:nvPr>
            </p:nvSpPr>
            <p:spPr/>
            <p:txBody>
              <a:bodyPr/>
              <a:lstStyle/>
              <a:p>
                <a:r>
                  <a:rPr lang="ja-JP" altLang="en-US" dirty="0"/>
                  <a:t>ある</a:t>
                </a:r>
                <a:r>
                  <a:rPr lang="en-US" altLang="ja-JP" dirty="0"/>
                  <a:t>subproblem</a:t>
                </a:r>
                <a:r>
                  <a:rPr lang="ja-JP" altLang="en-US" dirty="0"/>
                  <a:t>にサイズが</a:t>
                </a:r>
                <a:r>
                  <a:rPr lang="en-US" altLang="ja-JP" dirty="0"/>
                  <a:t>1</a:t>
                </a:r>
                <a:r>
                  <a:rPr lang="ja-JP" altLang="en-US" dirty="0"/>
                  <a:t>の節があれば、</a:t>
                </a:r>
                <a:br>
                  <a:rPr lang="en-US" altLang="ja-JP" dirty="0"/>
                </a:br>
                <a:r>
                  <a:rPr lang="ja-JP" altLang="en-US" dirty="0"/>
                  <a:t>その節の中の変数で分岐することで、</a:t>
                </a:r>
                <a:br>
                  <a:rPr lang="en-US" altLang="ja-JP" dirty="0"/>
                </a:br>
                <a:r>
                  <a:rPr lang="ja-JP" altLang="en-US" dirty="0"/>
                  <a:t>分岐先のノードのうちどちらか</a:t>
                </a:r>
                <a:r>
                  <a:rPr lang="en-US" altLang="ja-JP" dirty="0"/>
                  <a:t>1</a:t>
                </a:r>
                <a:r>
                  <a:rPr lang="ja-JP" altLang="en-US" dirty="0" err="1"/>
                  <a:t>つの</a:t>
                </a:r>
                <a:r>
                  <a:rPr lang="ja-JP" altLang="en-US" dirty="0"/>
                  <a:t>探索が終了する</a:t>
                </a:r>
                <a:endParaRPr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だったら、</a:t>
                </a:r>
                <a:br>
                  <a:rPr kumimoji="1" lang="en-US" altLang="ja-JP" dirty="0"/>
                </a:b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m:t>
                    </m:r>
                    <m:r>
                      <a:rPr lang="ja-JP" altLang="en-US" i="1">
                        <a:latin typeface="Cambria Math" panose="02040503050406030204" pitchFamily="18" charset="0"/>
                      </a:rPr>
                      <m:t>と</m:t>
                    </m:r>
                    <m:r>
                      <a:rPr lang="en-US" altLang="ja-JP" b="0" i="1" smtClean="0">
                        <a:latin typeface="Cambria Math" panose="02040503050406030204" pitchFamily="18" charset="0"/>
                      </a:rPr>
                      <m:t>𝑥</m:t>
                    </m:r>
                    <m:r>
                      <a:rPr lang="en-US" altLang="ja-JP" b="0" i="1" smtClean="0">
                        <a:latin typeface="Cambria Math" panose="02040503050406030204" pitchFamily="18" charset="0"/>
                      </a:rPr>
                      <m:t>=1</m:t>
                    </m:r>
                  </m:oMath>
                </a14:m>
                <a:r>
                  <a:rPr kumimoji="1" lang="ja-JP" altLang="en-US" dirty="0"/>
                  <a:t>で分岐をすれば、</a:t>
                </a:r>
                <a:br>
                  <a:rPr lang="en-US" altLang="ja-JP" dirty="0"/>
                </a:b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=1</m:t>
                    </m:r>
                    <m:r>
                      <a:rPr lang="ja-JP" altLang="en-US" i="1" smtClean="0">
                        <a:latin typeface="Cambria Math" panose="02040503050406030204" pitchFamily="18" charset="0"/>
                      </a:rPr>
                      <m:t>の</m:t>
                    </m:r>
                  </m:oMath>
                </a14:m>
                <a:r>
                  <a:rPr kumimoji="1" lang="ja-JP" altLang="en-US" dirty="0"/>
                  <a:t>分岐先の探索空間は削除される</a:t>
                </a:r>
                <a:endParaRPr kumimoji="1" lang="en-US" altLang="ja-JP" dirty="0"/>
              </a:p>
              <a:p>
                <a:r>
                  <a:rPr kumimoji="1" lang="ja-JP" altLang="en-US" dirty="0"/>
                  <a:t>もしも、サイズが</a:t>
                </a:r>
                <a:r>
                  <a:rPr kumimoji="1" lang="en-US" altLang="ja-JP" dirty="0"/>
                  <a:t>1</a:t>
                </a:r>
                <a:r>
                  <a:rPr kumimoji="1" lang="ja-JP" altLang="en-US" dirty="0"/>
                  <a:t>の節を持つ</a:t>
                </a:r>
                <a:r>
                  <a:rPr kumimoji="1" lang="en-US" altLang="ja-JP" dirty="0"/>
                  <a:t>subproblem</a:t>
                </a:r>
                <a:r>
                  <a:rPr kumimoji="1" lang="ja-JP" altLang="en-US" dirty="0"/>
                  <a:t>が複数ある場合、</a:t>
                </a:r>
                <a:br>
                  <a:rPr kumimoji="1" lang="en-US" altLang="ja-JP" dirty="0"/>
                </a:br>
                <a:r>
                  <a:rPr kumimoji="1" lang="ja-JP" altLang="en-US" dirty="0"/>
                  <a:t>最も深さが深いノードの</a:t>
                </a:r>
                <a:r>
                  <a:rPr kumimoji="1" lang="en-US" altLang="ja-JP" dirty="0"/>
                  <a:t>subproblem</a:t>
                </a:r>
                <a:r>
                  <a:rPr kumimoji="1" lang="ja-JP" altLang="en-US" dirty="0"/>
                  <a:t>を選ぶのが妥当</a:t>
                </a:r>
                <a:endParaRPr kumimoji="1" lang="en-US" altLang="ja-JP" dirty="0"/>
              </a:p>
              <a:p>
                <a:pPr lvl="1"/>
                <a:r>
                  <a:rPr kumimoji="1" lang="ja-JP" altLang="en-US" dirty="0"/>
                  <a:t>問題の条件を満たすような解が見つかることを期待して</a:t>
                </a:r>
              </a:p>
            </p:txBody>
          </p:sp>
        </mc:Choice>
        <mc:Fallback xmlns="">
          <p:sp>
            <p:nvSpPr>
              <p:cNvPr id="3" name="コンテンツ プレースホルダー 2">
                <a:extLst>
                  <a:ext uri="{FF2B5EF4-FFF2-40B4-BE49-F238E27FC236}">
                    <a16:creationId xmlns:a16="http://schemas.microsoft.com/office/drawing/2014/main" id="{20104C93-AB8E-49BC-9630-E592515F9D1B}"/>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173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790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66D4A-64BB-4BC7-A512-E74B16ED4CFD}"/>
              </a:ext>
            </a:extLst>
          </p:cNvPr>
          <p:cNvSpPr>
            <a:spLocks noGrp="1"/>
          </p:cNvSpPr>
          <p:nvPr>
            <p:ph type="title"/>
          </p:nvPr>
        </p:nvSpPr>
        <p:spPr/>
        <p:txBody>
          <a:bodyPr/>
          <a:lstStyle/>
          <a:p>
            <a:r>
              <a:rPr lang="en-US" altLang="ja-JP" dirty="0"/>
              <a:t>B</a:t>
            </a:r>
            <a:r>
              <a:rPr kumimoji="1" lang="en-US" altLang="ja-JP" dirty="0"/>
              <a:t>acktracking</a:t>
            </a:r>
            <a:endParaRPr kumimoji="1" lang="ja-JP" altLang="en-US" dirty="0"/>
          </a:p>
        </p:txBody>
      </p:sp>
      <p:sp>
        <p:nvSpPr>
          <p:cNvPr id="3" name="コンテンツ プレースホルダー 2">
            <a:extLst>
              <a:ext uri="{FF2B5EF4-FFF2-40B4-BE49-F238E27FC236}">
                <a16:creationId xmlns:a16="http://schemas.microsoft.com/office/drawing/2014/main" id="{A9F2A510-D46A-4CF6-A97E-D9DE1DD602A3}"/>
              </a:ext>
            </a:extLst>
          </p:cNvPr>
          <p:cNvSpPr>
            <a:spLocks noGrp="1"/>
          </p:cNvSpPr>
          <p:nvPr>
            <p:ph sz="quarter" idx="1"/>
          </p:nvPr>
        </p:nvSpPr>
        <p:spPr/>
        <p:txBody>
          <a:bodyPr/>
          <a:lstStyle/>
          <a:p>
            <a:r>
              <a:rPr lang="ja-JP" altLang="en-US" dirty="0"/>
              <a:t>今回の</a:t>
            </a:r>
            <a:r>
              <a:rPr lang="en-US" altLang="ja-JP" dirty="0"/>
              <a:t>backtracking</a:t>
            </a:r>
            <a:r>
              <a:rPr lang="ja-JP" altLang="en-US" dirty="0"/>
              <a:t>の探索の様子</a:t>
            </a:r>
            <a:endParaRPr lang="en-US" altLang="ja-JP" dirty="0"/>
          </a:p>
          <a:p>
            <a:endParaRPr kumimoji="1" lang="ja-JP" altLang="en-US" dirty="0"/>
          </a:p>
        </p:txBody>
      </p:sp>
      <p:pic>
        <p:nvPicPr>
          <p:cNvPr id="5" name="図 4">
            <a:extLst>
              <a:ext uri="{FF2B5EF4-FFF2-40B4-BE49-F238E27FC236}">
                <a16:creationId xmlns:a16="http://schemas.microsoft.com/office/drawing/2014/main" id="{F6781840-C2FB-41C5-AA65-26E0B844C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34" y="1600998"/>
            <a:ext cx="8024132" cy="4304158"/>
          </a:xfrm>
          <a:prstGeom prst="rect">
            <a:avLst/>
          </a:prstGeom>
        </p:spPr>
      </p:pic>
    </p:spTree>
    <p:extLst>
      <p:ext uri="{BB962C8B-B14F-4D97-AF65-F5344CB8AC3E}">
        <p14:creationId xmlns:p14="http://schemas.microsoft.com/office/powerpoint/2010/main" val="350457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6DB64-69A9-4285-A6D4-53534EBC16B1}"/>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5D0B424-7FF5-480D-86B8-886128B78091}"/>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oMath>
                </a14:m>
                <a:r>
                  <a:rPr kumimoji="1" lang="ja-JP" altLang="en-US" dirty="0"/>
                  <a:t>のとき</a:t>
                </a:r>
              </a:p>
            </p:txBody>
          </p:sp>
        </mc:Choice>
        <mc:Fallback xmlns="">
          <p:sp>
            <p:nvSpPr>
              <p:cNvPr id="3" name="コンテンツ プレースホルダー 2">
                <a:extLst>
                  <a:ext uri="{FF2B5EF4-FFF2-40B4-BE49-F238E27FC236}">
                    <a16:creationId xmlns:a16="http://schemas.microsoft.com/office/drawing/2014/main" id="{95D0B424-7FF5-480D-86B8-886128B78091}"/>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1408881-EBCB-4F8A-9543-DB32C5EDA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148" y="1588809"/>
            <a:ext cx="5349704" cy="4328535"/>
          </a:xfrm>
          <a:prstGeom prst="rect">
            <a:avLst/>
          </a:prstGeom>
        </p:spPr>
      </p:pic>
      <p:cxnSp>
        <p:nvCxnSpPr>
          <p:cNvPr id="12" name="直線矢印コネクタ 11">
            <a:extLst>
              <a:ext uri="{FF2B5EF4-FFF2-40B4-BE49-F238E27FC236}">
                <a16:creationId xmlns:a16="http://schemas.microsoft.com/office/drawing/2014/main" id="{6EA5A88D-0B38-49D6-B67E-7E207EC310D0}"/>
              </a:ext>
            </a:extLst>
          </p:cNvPr>
          <p:cNvCxnSpPr>
            <a:cxnSpLocks/>
          </p:cNvCxnSpPr>
          <p:nvPr/>
        </p:nvCxnSpPr>
        <p:spPr>
          <a:xfrm flipH="1">
            <a:off x="3283974" y="2428568"/>
            <a:ext cx="1288026" cy="35396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767335D-5F6F-4F38-98BF-C603A845A4F2}"/>
              </a:ext>
            </a:extLst>
          </p:cNvPr>
          <p:cNvCxnSpPr>
            <a:cxnSpLocks/>
          </p:cNvCxnSpPr>
          <p:nvPr/>
        </p:nvCxnSpPr>
        <p:spPr>
          <a:xfrm>
            <a:off x="4572000" y="2428568"/>
            <a:ext cx="1573161" cy="44245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8CD2576-F590-4C39-A781-9A62D9010C57}"/>
              </a:ext>
            </a:extLst>
          </p:cNvPr>
          <p:cNvCxnSpPr>
            <a:cxnSpLocks/>
          </p:cNvCxnSpPr>
          <p:nvPr/>
        </p:nvCxnSpPr>
        <p:spPr>
          <a:xfrm flipH="1">
            <a:off x="2546555" y="3576095"/>
            <a:ext cx="737419" cy="376473"/>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612BEBB-7C64-423B-972B-E06B41989906}"/>
              </a:ext>
            </a:extLst>
          </p:cNvPr>
          <p:cNvCxnSpPr>
            <a:cxnSpLocks/>
          </p:cNvCxnSpPr>
          <p:nvPr/>
        </p:nvCxnSpPr>
        <p:spPr>
          <a:xfrm flipH="1">
            <a:off x="2123768" y="4746134"/>
            <a:ext cx="781664" cy="307647"/>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EE3F9FD-5A9F-4EE9-9CBC-4EE1104CA004}"/>
              </a:ext>
            </a:extLst>
          </p:cNvPr>
          <p:cNvCxnSpPr>
            <a:cxnSpLocks/>
          </p:cNvCxnSpPr>
          <p:nvPr/>
        </p:nvCxnSpPr>
        <p:spPr>
          <a:xfrm>
            <a:off x="2915264" y="4746135"/>
            <a:ext cx="506361" cy="307646"/>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0FB10B6-F52D-4B1D-A73C-887BB6AB53DA}"/>
              </a:ext>
            </a:extLst>
          </p:cNvPr>
          <p:cNvCxnSpPr>
            <a:cxnSpLocks/>
          </p:cNvCxnSpPr>
          <p:nvPr/>
        </p:nvCxnSpPr>
        <p:spPr>
          <a:xfrm>
            <a:off x="3283974" y="3576095"/>
            <a:ext cx="1101213" cy="453258"/>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69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904AF-A975-48EA-9B62-F2D20126F87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144A693-0787-4CAA-A4F3-41A15FD1EBAC}"/>
                  </a:ext>
                </a:extLst>
              </p:cNvPr>
              <p:cNvSpPr>
                <a:spLocks noGrp="1"/>
              </p:cNvSpPr>
              <p:nvPr>
                <p:ph sz="quarter" idx="1"/>
              </p:nvPr>
            </p:nvSpPr>
            <p:spPr/>
            <p:txBody>
              <a:bodyPr/>
              <a:lstStyle/>
              <a:p>
                <a14:m>
                  <m:oMath xmlns:m="http://schemas.openxmlformats.org/officeDocument/2006/math">
                    <m:r>
                      <a:rPr lang="en-US" altLang="ja-JP" i="1" smtClean="0">
                        <a:latin typeface="Cambria Math" panose="02040503050406030204" pitchFamily="18" charset="0"/>
                      </a:rPr>
                      <m:t>𝑤</m:t>
                    </m:r>
                    <m:r>
                      <a:rPr lang="en-US" altLang="ja-JP" i="1" smtClean="0">
                        <a:latin typeface="Cambria Math" panose="02040503050406030204" pitchFamily="18" charset="0"/>
                      </a:rPr>
                      <m:t>=1</m:t>
                    </m:r>
                  </m:oMath>
                </a14:m>
                <a:r>
                  <a:rPr lang="ja-JP" altLang="en-US" dirty="0"/>
                  <a:t>のとき</a:t>
                </a:r>
              </a:p>
              <a:p>
                <a:endParaRPr kumimoji="1" lang="en-US" altLang="ja-JP" dirty="0"/>
              </a:p>
              <a:p>
                <a:endParaRPr lang="en-US" altLang="ja-JP" dirty="0"/>
              </a:p>
              <a:p>
                <a:endParaRPr kumimoji="1" lang="en-US" altLang="ja-JP" dirty="0"/>
              </a:p>
              <a:p>
                <a:endParaRPr lang="en-US" altLang="ja-JP" dirty="0"/>
              </a:p>
              <a:p>
                <a:r>
                  <a:rPr lang="ja-JP" altLang="en-US" dirty="0"/>
                  <a:t>サイズが</a:t>
                </a:r>
                <a:r>
                  <a:rPr lang="en-US" altLang="ja-JP" dirty="0"/>
                  <a:t>1</a:t>
                </a:r>
                <a:r>
                  <a:rPr lang="ja-JP" altLang="en-US" dirty="0"/>
                  <a:t>の節があるノードでは、必ず次の分岐でその節の中の変数を使っている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A144A693-0787-4CAA-A4F3-41A15FD1EBAC}"/>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DC6A6F5F-F370-4A70-BDEF-5E8534535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060" y="1671878"/>
            <a:ext cx="4381880" cy="2255715"/>
          </a:xfrm>
          <a:prstGeom prst="rect">
            <a:avLst/>
          </a:prstGeom>
        </p:spPr>
      </p:pic>
      <p:cxnSp>
        <p:nvCxnSpPr>
          <p:cNvPr id="7" name="直線矢印コネクタ 6">
            <a:extLst>
              <a:ext uri="{FF2B5EF4-FFF2-40B4-BE49-F238E27FC236}">
                <a16:creationId xmlns:a16="http://schemas.microsoft.com/office/drawing/2014/main" id="{5103CD65-8DDD-47C5-ADB2-2042C5F59F95}"/>
              </a:ext>
            </a:extLst>
          </p:cNvPr>
          <p:cNvCxnSpPr>
            <a:cxnSpLocks/>
          </p:cNvCxnSpPr>
          <p:nvPr/>
        </p:nvCxnSpPr>
        <p:spPr>
          <a:xfrm flipH="1">
            <a:off x="3254477" y="2497394"/>
            <a:ext cx="1700981" cy="30234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3606925-7D66-4D37-B4E0-60E1378C8F1B}"/>
              </a:ext>
            </a:extLst>
          </p:cNvPr>
          <p:cNvCxnSpPr>
            <a:cxnSpLocks/>
          </p:cNvCxnSpPr>
          <p:nvPr/>
        </p:nvCxnSpPr>
        <p:spPr>
          <a:xfrm>
            <a:off x="4955458" y="2497394"/>
            <a:ext cx="446541" cy="302341"/>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68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2CA348-522C-4DDE-9FEC-684A16063503}"/>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1BBF5E0-B32F-4870-809B-0CADBFD86DCC}"/>
                  </a:ext>
                </a:extLst>
              </p:cNvPr>
              <p:cNvSpPr>
                <a:spLocks noGrp="1"/>
              </p:cNvSpPr>
              <p:nvPr>
                <p:ph sz="quarter" idx="1"/>
              </p:nvPr>
            </p:nvSpPr>
            <p:spPr/>
            <p:txBody>
              <a:bodyPr/>
              <a:lstStyle/>
              <a:p>
                <a:r>
                  <a:rPr kumimoji="1" lang="en-US" altLang="ja-JP" dirty="0"/>
                  <a:t>Backtracking</a:t>
                </a:r>
                <a:r>
                  <a:rPr kumimoji="1" lang="ja-JP" altLang="en-US" dirty="0"/>
                  <a:t>の実装</a:t>
                </a:r>
                <a:endParaRPr kumimoji="1" lang="en-US" altLang="ja-JP" dirty="0"/>
              </a:p>
              <a:p>
                <a:endParaRPr lang="en-US" altLang="ja-JP" dirty="0"/>
              </a:p>
              <a:p>
                <a:endParaRPr kumimoji="1" lang="en-US" altLang="ja-JP" dirty="0"/>
              </a:p>
              <a:p>
                <a:endParaRPr lang="en-US" altLang="ja-JP" dirty="0"/>
              </a:p>
              <a:p>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0</m:t>
                        </m:r>
                      </m:sub>
                    </m:sSub>
                  </m:oMath>
                </a14:m>
                <a:r>
                  <a:rPr kumimoji="1" lang="ja-JP" altLang="en-US" dirty="0"/>
                  <a:t>は大本の解きたい問題</a:t>
                </a:r>
                <a:r>
                  <a:rPr lang="ja-JP" altLang="en-US" dirty="0"/>
                  <a:t>、それ以外の</a:t>
                </a:r>
                <a14:m>
                  <m:oMath xmlns:m="http://schemas.openxmlformats.org/officeDocument/2006/math">
                    <m:r>
                      <a:rPr lang="en-US" altLang="ja-JP" b="0" i="1" smtClean="0">
                        <a:latin typeface="Cambria Math" panose="02040503050406030204" pitchFamily="18" charset="0"/>
                      </a:rPr>
                      <m:t>𝑃</m:t>
                    </m:r>
                  </m:oMath>
                </a14:m>
                <a:r>
                  <a:rPr kumimoji="1" lang="ja-JP" altLang="en-US" dirty="0"/>
                  <a:t>は</a:t>
                </a:r>
                <a:r>
                  <a:rPr kumimoji="1" lang="en-US" altLang="ja-JP" dirty="0"/>
                  <a:t>subproblem</a:t>
                </a:r>
              </a:p>
              <a:p>
                <a14:m>
                  <m:oMath xmlns:m="http://schemas.openxmlformats.org/officeDocument/2006/math">
                    <m:r>
                      <a:rPr kumimoji="1" lang="en-US" altLang="ja-JP" b="0" i="1" smtClean="0">
                        <a:latin typeface="Cambria Math" panose="02040503050406030204" pitchFamily="18" charset="0"/>
                      </a:rPr>
                      <m:t>𝑡𝑒𝑠𝑡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oMath>
                </a14:m>
                <a:r>
                  <a:rPr kumimoji="1" lang="ja-JP" altLang="en-US" dirty="0"/>
                  <a:t>は</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𝑃</m:t>
                        </m:r>
                      </m:e>
                      <m:sub>
                        <m:r>
                          <a:rPr kumimoji="1" lang="en-US" altLang="ja-JP" b="0" i="1" dirty="0" smtClean="0">
                            <a:latin typeface="Cambria Math" panose="02040503050406030204" pitchFamily="18" charset="0"/>
                          </a:rPr>
                          <m:t>𝑖</m:t>
                        </m:r>
                      </m:sub>
                    </m:sSub>
                  </m:oMath>
                </a14:m>
                <a:r>
                  <a:rPr kumimoji="1" lang="ja-JP" altLang="en-US" dirty="0"/>
                  <a:t>という</a:t>
                </a:r>
                <a:r>
                  <a:rPr kumimoji="1" lang="en-US" altLang="ja-JP" dirty="0"/>
                  <a:t>subproblem</a:t>
                </a:r>
                <a:r>
                  <a:rPr kumimoji="1" lang="ja-JP" altLang="en-US" dirty="0"/>
                  <a:t>が問題の条件を満たしているかどうか、または未確定かの</a:t>
                </a:r>
                <a:r>
                  <a:rPr kumimoji="1" lang="en-US" altLang="ja-JP" dirty="0"/>
                  <a:t>3</a:t>
                </a:r>
                <a:r>
                  <a:rPr kumimoji="1" lang="ja-JP" altLang="en-US" dirty="0"/>
                  <a:t>種類のうちどれかを出力</a:t>
                </a:r>
                <a:endParaRPr kumimoji="1" lang="en-US" altLang="ja-JP" dirty="0"/>
              </a:p>
              <a:p>
                <a:r>
                  <a:rPr lang="ja-JP" altLang="en-US" dirty="0"/>
                  <a:t>例えば</a:t>
                </a:r>
                <a:r>
                  <a:rPr lang="ja-JP" altLang="en-US" dirty="0" err="1"/>
                  <a:t>、、、</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71BBF5E0-B32F-4870-809B-0CADBFD86DCC}"/>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555" b="-7657"/>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3625D20-5570-4B4D-8485-698DBE99E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95" y="1724645"/>
            <a:ext cx="7028210" cy="2602464"/>
          </a:xfrm>
          <a:prstGeom prst="rect">
            <a:avLst/>
          </a:prstGeom>
        </p:spPr>
      </p:pic>
    </p:spTree>
    <p:extLst>
      <p:ext uri="{BB962C8B-B14F-4D97-AF65-F5344CB8AC3E}">
        <p14:creationId xmlns:p14="http://schemas.microsoft.com/office/powerpoint/2010/main" val="323719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09DF44-C276-41CE-B715-519C0073A29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1BD8B2D-7C6A-46AA-AC24-14128B42D193}"/>
                  </a:ext>
                </a:extLst>
              </p:cNvPr>
              <p:cNvSpPr>
                <a:spLocks noGrp="1"/>
              </p:cNvSpPr>
              <p:nvPr>
                <p:ph sz="quarter" idx="1"/>
              </p:nvPr>
            </p:nvSpPr>
            <p:spPr/>
            <p:txBody>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𝑖</m:t>
                        </m:r>
                      </m:sub>
                    </m:sSub>
                    <m:r>
                      <a:rPr lang="ja-JP" altLang="en-US" i="1">
                        <a:latin typeface="Cambria Math" panose="02040503050406030204" pitchFamily="18" charset="0"/>
                      </a:rPr>
                      <m:t>が</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kumimoji="1" lang="ja-JP" altLang="en-US" dirty="0"/>
                  <a:t>は未確定</a:t>
                </a:r>
                <a:r>
                  <a:rPr lang="en-US" altLang="ja-JP" dirty="0"/>
                  <a:t>(Uncertainty)</a:t>
                </a:r>
                <a:r>
                  <a:rPr lang="ja-JP" altLang="en-US" dirty="0"/>
                  <a:t>と返す</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ja-JP" altLang="en-US" i="1">
                        <a:latin typeface="Cambria Math" panose="02040503050406030204" pitchFamily="18" charset="0"/>
                      </a:rPr>
                      <m:t>が</m:t>
                    </m:r>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は条件を満たしていない</a:t>
                </a:r>
                <a:r>
                  <a:rPr lang="en-US" altLang="ja-JP" dirty="0"/>
                  <a:t>(failure)</a:t>
                </a:r>
                <a:r>
                  <a:rPr lang="ja-JP" altLang="en-US" dirty="0"/>
                  <a:t>と返す</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ja-JP" altLang="en-US" i="1">
                        <a:latin typeface="Cambria Math" panose="02040503050406030204" pitchFamily="18" charset="0"/>
                      </a:rPr>
                      <m:t>が</m:t>
                    </m:r>
                    <m:r>
                      <a:rPr lang="ja-JP" altLang="en-US" i="1" smtClean="0">
                        <a:latin typeface="Cambria Math" panose="02040503050406030204" pitchFamily="18" charset="0"/>
                      </a:rPr>
                      <m:t>𝜙</m:t>
                    </m:r>
                  </m:oMath>
                </a14:m>
                <a:r>
                  <a:rPr lang="ja-JP" altLang="en-US" dirty="0"/>
                  <a:t>のとき、</a:t>
                </a:r>
                <a:br>
                  <a:rPr lang="en-US" altLang="ja-JP" dirty="0"/>
                </a:br>
                <a14:m>
                  <m:oMath xmlns:m="http://schemas.openxmlformats.org/officeDocument/2006/math">
                    <m:r>
                      <a:rPr lang="en-US" altLang="ja-JP" i="1">
                        <a:latin typeface="Cambria Math" panose="02040503050406030204" pitchFamily="18" charset="0"/>
                      </a:rPr>
                      <m:t>𝑡𝑒𝑠𝑡</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ja-JP" altLang="en-US" dirty="0"/>
                  <a:t>は条件を満たしている</a:t>
                </a:r>
                <a:r>
                  <a:rPr lang="en-US" altLang="ja-JP" dirty="0"/>
                  <a:t>(success)</a:t>
                </a:r>
                <a:r>
                  <a:rPr lang="ja-JP" altLang="en-US" dirty="0"/>
                  <a:t>と返す</a:t>
                </a:r>
                <a:endParaRPr lang="en-US" altLang="ja-JP" dirty="0"/>
              </a:p>
              <a:p>
                <a:r>
                  <a:rPr kumimoji="1" lang="en-US" altLang="ja-JP" dirty="0"/>
                  <a:t>SAT</a:t>
                </a:r>
                <a:r>
                  <a:rPr kumimoji="1" lang="ja-JP" altLang="en-US" dirty="0"/>
                  <a:t>の場合は、</a:t>
                </a:r>
                <a:endParaRPr lang="en-US" altLang="ja-JP" dirty="0"/>
              </a:p>
              <a:p>
                <a:pPr lvl="1"/>
                <a:r>
                  <a:rPr kumimoji="1" lang="en-US" altLang="ja-JP" dirty="0"/>
                  <a:t>subproblem</a:t>
                </a:r>
                <a:r>
                  <a:rPr kumimoji="1" lang="ja-JP" altLang="en-US" dirty="0"/>
                  <a:t>に空の節があれば</a:t>
                </a:r>
                <a:r>
                  <a:rPr kumimoji="1" lang="en-US" altLang="ja-JP" dirty="0"/>
                  <a:t>failure</a:t>
                </a:r>
              </a:p>
              <a:p>
                <a:pPr lvl="1"/>
                <a:r>
                  <a:rPr kumimoji="1" lang="en-US" altLang="ja-JP" dirty="0"/>
                  <a:t>subproblem</a:t>
                </a:r>
                <a:r>
                  <a:rPr kumimoji="1" lang="ja-JP" altLang="en-US" dirty="0"/>
                  <a:t>にそもそも節がなければ</a:t>
                </a:r>
                <a:r>
                  <a:rPr kumimoji="1" lang="en-US" altLang="ja-JP" dirty="0"/>
                  <a:t>success</a:t>
                </a:r>
              </a:p>
              <a:p>
                <a:pPr lvl="1"/>
                <a:r>
                  <a:rPr kumimoji="1" lang="ja-JP" altLang="en-US" dirty="0"/>
                  <a:t>それ以外のときは</a:t>
                </a:r>
                <a:r>
                  <a:rPr lang="en-US" altLang="ja-JP" dirty="0"/>
                  <a:t>uncertainty</a:t>
                </a:r>
                <a:br>
                  <a:rPr kumimoji="1"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1BD8B2D-7C6A-46AA-AC24-14128B42D193}"/>
                  </a:ext>
                </a:extLst>
              </p:cNvPr>
              <p:cNvSpPr>
                <a:spLocks noGrp="1" noRot="1" noChangeAspect="1" noMove="1" noResize="1" noEditPoints="1" noAdjustHandles="1" noChangeArrowheads="1" noChangeShapeType="1" noTextEdit="1"/>
              </p:cNvSpPr>
              <p:nvPr>
                <p:ph sz="quarter" idx="1"/>
              </p:nvPr>
            </p:nvSpPr>
            <p:spPr>
              <a:blipFill>
                <a:blip r:embed="rId2"/>
                <a:stretch>
                  <a:fillRect l="-139" t="-580" b="-15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4266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4637F-439F-4849-ABA4-8B9081B8DA40}"/>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mc:Choice xmlns:a14="http://schemas.microsoft.com/office/drawing/2010/main" Requires="a14">
          <p:sp>
            <p:nvSpPr>
              <p:cNvPr id="6" name="コンテンツ プレースホルダー 5">
                <a:extLst>
                  <a:ext uri="{FF2B5EF4-FFF2-40B4-BE49-F238E27FC236}">
                    <a16:creationId xmlns:a16="http://schemas.microsoft.com/office/drawing/2014/main" id="{8CC7CED4-E517-4B85-9638-228913CACBC8}"/>
                  </a:ext>
                </a:extLst>
              </p:cNvPr>
              <p:cNvSpPr>
                <a:spLocks noGrp="1"/>
              </p:cNvSpPr>
              <p:nvPr>
                <p:ph sz="quarter" idx="1"/>
              </p:nvPr>
            </p:nvSpPr>
            <p:spPr/>
            <p:txBody>
              <a:bodyPr/>
              <a:lstStyle/>
              <a:p>
                <a:endParaRPr kumimoji="1" lang="en-US" altLang="ja-JP" dirty="0"/>
              </a:p>
              <a:p>
                <a:endParaRPr lang="en-US" altLang="ja-JP" dirty="0"/>
              </a:p>
              <a:p>
                <a:endParaRPr kumimoji="1" lang="en-US" altLang="ja-JP" dirty="0"/>
              </a:p>
              <a:p>
                <a:endParaRPr lang="en-US" altLang="ja-JP" dirty="0"/>
              </a:p>
              <a:p>
                <a:r>
                  <a:rPr kumimoji="1" lang="en-US" altLang="ja-JP" dirty="0"/>
                  <a:t>choose</a:t>
                </a:r>
                <a:r>
                  <a:rPr kumimoji="1" lang="ja-JP" altLang="en-US" dirty="0"/>
                  <a:t>は</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の中に入っている</a:t>
                </a:r>
                <a:r>
                  <a:rPr kumimoji="1" lang="en-US" altLang="ja-JP" dirty="0"/>
                  <a:t>subproblem</a:t>
                </a:r>
                <a:r>
                  <a:rPr kumimoji="1" lang="ja-JP" altLang="en-US" dirty="0"/>
                  <a:t>を一つ選ぶ</a:t>
                </a:r>
                <a:endParaRPr lang="en-US" altLang="ja-JP" dirty="0"/>
              </a:p>
              <a:p>
                <a:r>
                  <a:rPr lang="en-US" altLang="ja-JP" dirty="0"/>
                  <a:t>expand</a:t>
                </a:r>
                <a:r>
                  <a:rPr lang="ja-JP" altLang="en-US" dirty="0"/>
                  <a:t>は</a:t>
                </a:r>
                <a14:m>
                  <m:oMath xmlns:m="http://schemas.openxmlformats.org/officeDocument/2006/math">
                    <m:r>
                      <a:rPr lang="en-US" altLang="ja-JP" b="0" i="1" smtClean="0">
                        <a:latin typeface="Cambria Math" panose="02040503050406030204" pitchFamily="18" charset="0"/>
                      </a:rPr>
                      <m:t>𝑃</m:t>
                    </m:r>
                    <m:r>
                      <a:rPr lang="ja-JP" altLang="en-US" i="1">
                        <a:latin typeface="Cambria Math" panose="02040503050406030204" pitchFamily="18" charset="0"/>
                      </a:rPr>
                      <m:t>にある</m:t>
                    </m:r>
                  </m:oMath>
                </a14:m>
                <a:r>
                  <a:rPr lang="ja-JP" altLang="en-US" dirty="0"/>
                  <a:t>変数を一つ決めて</a:t>
                </a:r>
                <a:r>
                  <a:rPr lang="en-US" altLang="ja-JP" dirty="0"/>
                  <a:t>0</a:t>
                </a:r>
                <a:r>
                  <a:rPr lang="ja-JP" altLang="en-US" dirty="0"/>
                  <a:t>か</a:t>
                </a:r>
                <a:r>
                  <a:rPr lang="en-US" altLang="ja-JP" dirty="0"/>
                  <a:t>1</a:t>
                </a:r>
                <a:r>
                  <a:rPr lang="ja-JP" altLang="en-US" dirty="0"/>
                  <a:t>を代入することで、新たな</a:t>
                </a:r>
                <a:r>
                  <a:rPr lang="en-US" altLang="ja-JP" dirty="0"/>
                  <a:t>subproblem</a:t>
                </a:r>
                <a:r>
                  <a:rPr lang="ja-JP" altLang="en-US" dirty="0"/>
                  <a:t>をつくる</a:t>
                </a:r>
                <a:endParaRPr lang="en-US" altLang="ja-JP" dirty="0"/>
              </a:p>
              <a:p>
                <a:r>
                  <a:rPr kumimoji="1" lang="ja-JP" altLang="en-US" dirty="0"/>
                  <a:t>ただし、</a:t>
                </a:r>
                <a:r>
                  <a:rPr kumimoji="1" lang="en-US" altLang="ja-JP" dirty="0"/>
                  <a:t>2SAT</a:t>
                </a:r>
                <a:r>
                  <a:rPr kumimoji="1" lang="ja-JP" altLang="en-US" dirty="0"/>
                  <a:t>の時は</a:t>
                </a:r>
                <a:r>
                  <a:rPr lang="en-US" altLang="ja-JP" dirty="0"/>
                  <a:t>backtracking</a:t>
                </a:r>
                <a:r>
                  <a:rPr lang="ja-JP" altLang="en-US" dirty="0"/>
                  <a:t>を使わずに、多項式時間で解くことができる</a:t>
                </a:r>
                <a:r>
                  <a:rPr lang="en-US" altLang="ja-JP" dirty="0"/>
                  <a:t>(</a:t>
                </a:r>
                <a:r>
                  <a:rPr lang="ja-JP" altLang="en-US" dirty="0"/>
                  <a:t>強連結成分分解をして</a:t>
                </a:r>
                <a:r>
                  <a:rPr lang="ja-JP" altLang="en-US" dirty="0" err="1"/>
                  <a:t>、、、</a:t>
                </a:r>
                <a:r>
                  <a:rPr lang="en-US" altLang="ja-JP" dirty="0"/>
                  <a:t>)</a:t>
                </a:r>
                <a:endParaRPr kumimoji="1" lang="ja-JP" altLang="en-US" dirty="0"/>
              </a:p>
            </p:txBody>
          </p:sp>
        </mc:Choice>
        <mc:Fallback>
          <p:sp>
            <p:nvSpPr>
              <p:cNvPr id="6" name="コンテンツ プレースホルダー 5">
                <a:extLst>
                  <a:ext uri="{FF2B5EF4-FFF2-40B4-BE49-F238E27FC236}">
                    <a16:creationId xmlns:a16="http://schemas.microsoft.com/office/drawing/2014/main" id="{8CC7CED4-E517-4B85-9638-228913CACBC8}"/>
                  </a:ext>
                </a:extLst>
              </p:cNvPr>
              <p:cNvSpPr>
                <a:spLocks noGrp="1" noRot="1" noChangeAspect="1" noMove="1" noResize="1" noEditPoints="1" noAdjustHandles="1" noChangeArrowheads="1" noChangeShapeType="1" noTextEdit="1"/>
              </p:cNvSpPr>
              <p:nvPr>
                <p:ph sz="quarter" idx="1"/>
              </p:nvPr>
            </p:nvSpPr>
            <p:spPr>
              <a:blipFill>
                <a:blip r:embed="rId2"/>
                <a:stretch>
                  <a:fillRect l="-139" r="-4508" b="-185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2D44598-71E2-4197-A1BC-F3303F7BB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082" y="1124744"/>
            <a:ext cx="6873836" cy="2545301"/>
          </a:xfrm>
          <a:prstGeom prst="rect">
            <a:avLst/>
          </a:prstGeom>
        </p:spPr>
      </p:pic>
    </p:spTree>
    <p:extLst>
      <p:ext uri="{BB962C8B-B14F-4D97-AF65-F5344CB8AC3E}">
        <p14:creationId xmlns:p14="http://schemas.microsoft.com/office/powerpoint/2010/main" val="380098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315F5-7622-4A6B-B743-9D86E7314C37}"/>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8ADC9EF2-5027-4A51-993A-A76286079FEC}"/>
              </a:ext>
            </a:extLst>
          </p:cNvPr>
          <p:cNvSpPr>
            <a:spLocks noGrp="1"/>
          </p:cNvSpPr>
          <p:nvPr>
            <p:ph sz="quarter" idx="1"/>
          </p:nvPr>
        </p:nvSpPr>
        <p:spPr/>
        <p:txBody>
          <a:bodyPr/>
          <a:lstStyle/>
          <a:p>
            <a:r>
              <a:rPr kumimoji="1" lang="en-US" altLang="ja-JP" dirty="0"/>
              <a:t>Backtracking</a:t>
            </a:r>
            <a:r>
              <a:rPr lang="ja-JP" altLang="en-US" dirty="0"/>
              <a:t>と同じ要領で、</a:t>
            </a:r>
            <a:r>
              <a:rPr kumimoji="1" lang="ja-JP" altLang="en-US" dirty="0"/>
              <a:t>最適化問題が解ける</a:t>
            </a:r>
            <a:endParaRPr kumimoji="1" lang="en-US" altLang="ja-JP" dirty="0"/>
          </a:p>
          <a:p>
            <a:r>
              <a:rPr kumimoji="1" lang="ja-JP" altLang="en-US" dirty="0"/>
              <a:t>具体的には最小化問題を解いてみる</a:t>
            </a:r>
            <a:br>
              <a:rPr kumimoji="1" lang="en-US" altLang="ja-JP" dirty="0"/>
            </a:br>
            <a:r>
              <a:rPr kumimoji="1" lang="en-US" altLang="ja-JP" dirty="0"/>
              <a:t>(</a:t>
            </a:r>
            <a:r>
              <a:rPr kumimoji="1" lang="ja-JP" altLang="en-US" dirty="0"/>
              <a:t>最大化問題でも同じことをするだけ</a:t>
            </a:r>
            <a:r>
              <a:rPr kumimoji="1" lang="en-US" altLang="ja-JP" dirty="0"/>
              <a:t>)</a:t>
            </a:r>
          </a:p>
          <a:p>
            <a:r>
              <a:rPr kumimoji="1" lang="ja-JP" altLang="en-US" dirty="0"/>
              <a:t>探索空間を削除したいので、「ある</a:t>
            </a:r>
            <a:r>
              <a:rPr lang="en-US" altLang="ja-JP" dirty="0"/>
              <a:t>subproblem</a:t>
            </a:r>
            <a:r>
              <a:rPr lang="ja-JP" altLang="en-US" dirty="0"/>
              <a:t>が絶対に</a:t>
            </a:r>
            <a:br>
              <a:rPr lang="en-US" altLang="ja-JP" dirty="0"/>
            </a:br>
            <a:r>
              <a:rPr lang="ja-JP" altLang="en-US" dirty="0"/>
              <a:t>解に含まれない」</a:t>
            </a:r>
            <a:r>
              <a:rPr lang="ja-JP" altLang="en-US" dirty="0" err="1"/>
              <a:t>かを</a:t>
            </a:r>
            <a:r>
              <a:rPr lang="ja-JP" altLang="en-US" dirty="0"/>
              <a:t>分かる必要がある</a:t>
            </a:r>
            <a:endParaRPr lang="en-US" altLang="ja-JP" dirty="0"/>
          </a:p>
          <a:p>
            <a:r>
              <a:rPr lang="ja-JP" altLang="en-US" dirty="0"/>
              <a:t>既に分かっている暫定的な解のコストよりも、今調べている</a:t>
            </a:r>
            <a:r>
              <a:rPr lang="en-US" altLang="ja-JP" dirty="0"/>
              <a:t>subproblem</a:t>
            </a:r>
            <a:r>
              <a:rPr lang="ja-JP" altLang="en-US" dirty="0"/>
              <a:t>のコストのほうが大きければ削除できる</a:t>
            </a:r>
            <a:endParaRPr lang="en-US" altLang="ja-JP" dirty="0"/>
          </a:p>
          <a:p>
            <a:r>
              <a:rPr kumimoji="1" lang="ja-JP" altLang="en-US" dirty="0"/>
              <a:t>しかし、</a:t>
            </a:r>
            <a:r>
              <a:rPr kumimoji="1" lang="en-US" altLang="ja-JP" dirty="0"/>
              <a:t>subproblem</a:t>
            </a:r>
            <a:r>
              <a:rPr kumimoji="1" lang="ja-JP" altLang="en-US" dirty="0"/>
              <a:t>の正確なコストを効率的、</a:t>
            </a:r>
            <a:br>
              <a:rPr kumimoji="1" lang="en-US" altLang="ja-JP" dirty="0"/>
            </a:br>
            <a:r>
              <a:rPr kumimoji="1" lang="ja-JP" altLang="en-US" dirty="0"/>
              <a:t>または高速に計算する</a:t>
            </a:r>
            <a:r>
              <a:rPr lang="ja-JP" altLang="en-US" dirty="0"/>
              <a:t>方法はわからない</a:t>
            </a:r>
            <a:endParaRPr lang="en-US" altLang="ja-JP" dirty="0"/>
          </a:p>
          <a:p>
            <a:r>
              <a:rPr kumimoji="1" lang="ja-JP" altLang="en-US" dirty="0"/>
              <a:t>その代わりに、下界というものを用いる</a:t>
            </a:r>
          </a:p>
        </p:txBody>
      </p:sp>
    </p:spTree>
    <p:extLst>
      <p:ext uri="{BB962C8B-B14F-4D97-AF65-F5344CB8AC3E}">
        <p14:creationId xmlns:p14="http://schemas.microsoft.com/office/powerpoint/2010/main" val="170709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5689F-8E16-45C1-BCDB-0F3F59859F93}"/>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77EE6366-34CD-45A2-9825-1F4C121EC9FF}"/>
              </a:ext>
            </a:extLst>
          </p:cNvPr>
          <p:cNvSpPr>
            <a:spLocks noGrp="1"/>
          </p:cNvSpPr>
          <p:nvPr>
            <p:ph sz="quarter" idx="1"/>
          </p:nvPr>
        </p:nvSpPr>
        <p:spPr/>
        <p:txBody>
          <a:bodyPr/>
          <a:lstStyle/>
          <a:p>
            <a:r>
              <a:rPr kumimoji="1" lang="ja-JP" altLang="en-US" dirty="0"/>
              <a:t>下界とは</a:t>
            </a:r>
            <a:endParaRPr kumimoji="1" lang="en-US" altLang="ja-JP" dirty="0"/>
          </a:p>
          <a:p>
            <a:pPr lvl="1"/>
            <a:r>
              <a:rPr lang="ja-JP" altLang="en-US" dirty="0"/>
              <a:t>それより小さい元が、着目する集合の元には無いとき、それをこの集合の</a:t>
            </a:r>
            <a:r>
              <a:rPr lang="en-US" altLang="ja-JP" dirty="0"/>
              <a:t>(</a:t>
            </a:r>
            <a:r>
              <a:rPr lang="ja-JP" altLang="en-US" dirty="0"/>
              <a:t>一つの</a:t>
            </a:r>
            <a:r>
              <a:rPr lang="en-US" altLang="ja-JP" dirty="0"/>
              <a:t>)</a:t>
            </a:r>
            <a:r>
              <a:rPr lang="ja-JP" altLang="en-US" dirty="0"/>
              <a:t>下界と言う</a:t>
            </a:r>
            <a:endParaRPr lang="en-US" altLang="ja-JP" dirty="0"/>
          </a:p>
          <a:p>
            <a:r>
              <a:rPr lang="ja-JP" altLang="en-US" dirty="0"/>
              <a:t>下界を用いて以下のような実装をすれば、</a:t>
            </a:r>
            <a:br>
              <a:rPr lang="en-US" altLang="ja-JP" dirty="0"/>
            </a:br>
            <a:r>
              <a:rPr lang="ja-JP" altLang="en-US" dirty="0"/>
              <a:t>最小化問題が解ける</a:t>
            </a:r>
            <a:endParaRPr kumimoji="1" lang="ja-JP" altLang="en-US" dirty="0"/>
          </a:p>
        </p:txBody>
      </p:sp>
      <p:pic>
        <p:nvPicPr>
          <p:cNvPr id="5" name="図 4">
            <a:extLst>
              <a:ext uri="{FF2B5EF4-FFF2-40B4-BE49-F238E27FC236}">
                <a16:creationId xmlns:a16="http://schemas.microsoft.com/office/drawing/2014/main" id="{A6E80601-82D4-4D82-BFB5-0EB484CAB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74" y="3576464"/>
            <a:ext cx="7757652" cy="2532457"/>
          </a:xfrm>
          <a:prstGeom prst="rect">
            <a:avLst/>
          </a:prstGeom>
        </p:spPr>
      </p:pic>
    </p:spTree>
    <p:extLst>
      <p:ext uri="{BB962C8B-B14F-4D97-AF65-F5344CB8AC3E}">
        <p14:creationId xmlns:p14="http://schemas.microsoft.com/office/powerpoint/2010/main" val="410700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17D75-92F1-4513-8748-7D13CAFAFBA5}"/>
              </a:ext>
            </a:extLst>
          </p:cNvPr>
          <p:cNvSpPr>
            <a:spLocks noGrp="1"/>
          </p:cNvSpPr>
          <p:nvPr>
            <p:ph type="title"/>
          </p:nvPr>
        </p:nvSpPr>
        <p:spPr/>
        <p:txBody>
          <a:bodyPr/>
          <a:lstStyle/>
          <a:p>
            <a:r>
              <a:rPr kumimoji="1" lang="en-US" altLang="ja-JP" dirty="0"/>
              <a:t>Brach-and-bound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4DF32A6-A808-49ED-92E5-591B934F1B88}"/>
                  </a:ext>
                </a:extLst>
              </p:cNvPr>
              <p:cNvSpPr>
                <a:spLocks noGrp="1"/>
              </p:cNvSpPr>
              <p:nvPr>
                <p:ph sz="quarter" idx="1"/>
              </p:nvPr>
            </p:nvSpPr>
            <p:spPr/>
            <p:txBody>
              <a:bodyPr/>
              <a:lstStyle/>
              <a:p>
                <a:r>
                  <a:rPr kumimoji="1" lang="en-US" altLang="ja-JP" dirty="0"/>
                  <a:t>Branch-and-bound</a:t>
                </a:r>
                <a:r>
                  <a:rPr kumimoji="1" lang="ja-JP" altLang="en-US" dirty="0"/>
                  <a:t>を用</a:t>
                </a:r>
                <a:r>
                  <a:rPr lang="ja-JP" altLang="en-US" dirty="0"/>
                  <a:t>いて</a:t>
                </a:r>
                <a:br>
                  <a:rPr lang="en-US" altLang="ja-JP" dirty="0"/>
                </a:b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𝑒</m:t>
                        </m:r>
                      </m:sub>
                    </m:sSub>
                    <m:r>
                      <a:rPr lang="en-US" altLang="ja-JP" b="0" i="1" smtClean="0">
                        <a:latin typeface="Cambria Math" panose="02040503050406030204" pitchFamily="18" charset="0"/>
                        <a:ea typeface="Cambria Math" panose="02040503050406030204" pitchFamily="18" charset="0"/>
                      </a:rPr>
                      <m:t>&gt;0</m:t>
                    </m:r>
                  </m:oMath>
                </a14:m>
                <a:r>
                  <a:rPr kumimoji="1" lang="ja-JP" altLang="en-US" dirty="0"/>
                  <a:t>の巡回セールスマン問題</a:t>
                </a:r>
                <a:r>
                  <a:rPr kumimoji="1" lang="en-US" altLang="ja-JP" dirty="0"/>
                  <a:t>(TSP)</a:t>
                </a:r>
                <a:r>
                  <a:rPr kumimoji="1" lang="ja-JP" altLang="en-US" dirty="0"/>
                  <a:t>を解く</a:t>
                </a:r>
                <a:endParaRPr kumimoji="1" lang="en-US" altLang="ja-JP" dirty="0"/>
              </a:p>
              <a:p>
                <a:r>
                  <a:rPr lang="ja-JP" altLang="en-US" dirty="0"/>
                  <a:t>準備</a:t>
                </a:r>
                <a:endParaRPr lang="en-US" altLang="ja-JP" dirty="0"/>
              </a:p>
              <a:p>
                <a:pPr lvl="1"/>
                <a:r>
                  <a:rPr lang="ja-JP" altLang="en-US" dirty="0"/>
                  <a:t>部分的な解は</a:t>
                </a:r>
                <a14:m>
                  <m:oMath xmlns:m="http://schemas.openxmlformats.org/officeDocument/2006/math">
                    <m:r>
                      <a:rPr lang="en-US" altLang="ja-JP" b="0" i="1" smtClean="0">
                        <a:latin typeface="Cambria Math" panose="02040503050406030204" pitchFamily="18" charset="0"/>
                      </a:rPr>
                      <m:t>𝑎</m:t>
                    </m:r>
                  </m:oMath>
                </a14:m>
                <a:r>
                  <a:rPr lang="ja-JP" altLang="en-US" dirty="0"/>
                  <a:t>から</a:t>
                </a:r>
                <a14:m>
                  <m:oMath xmlns:m="http://schemas.openxmlformats.org/officeDocument/2006/math">
                    <m:r>
                      <a:rPr lang="en-US" altLang="ja-JP" b="0" i="1" dirty="0" smtClean="0">
                        <a:latin typeface="Cambria Math" panose="02040503050406030204" pitchFamily="18" charset="0"/>
                      </a:rPr>
                      <m:t>𝑏</m:t>
                    </m:r>
                  </m:oMath>
                </a14:m>
                <a:r>
                  <a:rPr lang="ja-JP" altLang="en-US" dirty="0" err="1"/>
                  <a:t>への</a:t>
                </a:r>
                <a:r>
                  <a:rPr lang="ja-JP" altLang="en-US" dirty="0"/>
                  <a:t>単純なパスで表される</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𝑏</m:t>
                    </m:r>
                  </m:oMath>
                </a14:m>
                <a:r>
                  <a:rPr kumimoji="1" lang="ja-JP" altLang="en-US" dirty="0" err="1"/>
                  <a:t>への</a:t>
                </a:r>
                <a:r>
                  <a:rPr kumimoji="1" lang="ja-JP" altLang="en-US" dirty="0"/>
                  <a:t>パスの中で一度通った頂点集合を</a:t>
                </a:r>
                <a14:m>
                  <m:oMath xmlns:m="http://schemas.openxmlformats.org/officeDocument/2006/math">
                    <m:r>
                      <a:rPr kumimoji="1" lang="en-US" altLang="ja-JP" b="0" i="1" smtClean="0">
                        <a:latin typeface="Cambria Math" panose="02040503050406030204" pitchFamily="18" charset="0"/>
                      </a:rPr>
                      <m:t>𝑆</m:t>
                    </m:r>
                  </m:oMath>
                </a14:m>
                <a:r>
                  <a:rPr kumimoji="1" lang="ja-JP" altLang="en-US" dirty="0"/>
                  <a:t>とする</a:t>
                </a:r>
                <a:br>
                  <a:rPr kumimoji="1" lang="en-US" altLang="ja-JP" dirty="0"/>
                </a:br>
                <a:r>
                  <a:rPr kumimoji="1" lang="en-US" altLang="ja-JP" dirty="0"/>
                  <a:t>(</a:t>
                </a:r>
                <a14:m>
                  <m:oMath xmlns:m="http://schemas.openxmlformats.org/officeDocument/2006/math">
                    <m:r>
                      <m:rPr>
                        <m:sty m:val="p"/>
                      </m:rPr>
                      <a:rPr kumimoji="1" lang="en-US" altLang="ja-JP" b="0" i="0" smtClean="0">
                        <a:latin typeface="Cambria Math" panose="02040503050406030204" pitchFamily="18" charset="0"/>
                      </a:rPr>
                      <m:t>S</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𝑆</m:t>
                    </m:r>
                  </m:oMath>
                </a14:m>
                <a:r>
                  <a:rPr kumimoji="1" lang="ja-JP" altLang="en-US" dirty="0"/>
                  <a:t>は端点</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dirty="0"/>
                  <a:t>を含む</a:t>
                </a:r>
                <a:r>
                  <a:rPr kumimoji="1" lang="en-US" altLang="ja-JP" dirty="0"/>
                  <a:t>)</a:t>
                </a:r>
              </a:p>
              <a:p>
                <a:pPr lvl="1"/>
                <a:r>
                  <a:rPr kumimoji="1" lang="ja-JP" altLang="en-US" dirty="0"/>
                  <a:t>これからはこのようなパスを</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と表す</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lang="ja-JP" altLang="en-US" i="1">
                        <a:latin typeface="Cambria Math" panose="02040503050406030204" pitchFamily="18" charset="0"/>
                      </a:rPr>
                      <m:t>に</m:t>
                    </m:r>
                    <m:r>
                      <a:rPr lang="ja-JP" altLang="en-US" i="1" smtClean="0">
                        <a:latin typeface="Cambria Math" panose="02040503050406030204" pitchFamily="18" charset="0"/>
                      </a:rPr>
                      <m:t>対応</m:t>
                    </m:r>
                  </m:oMath>
                </a14:m>
                <a:r>
                  <a:rPr kumimoji="1" lang="ja-JP" altLang="en-US" dirty="0"/>
                  <a:t>する</a:t>
                </a:r>
                <a:r>
                  <a:rPr kumimoji="1" lang="en-US" altLang="ja-JP" dirty="0"/>
                  <a:t>subproblem</a:t>
                </a:r>
                <a:r>
                  <a:rPr kumimoji="1" lang="ja-JP" altLang="en-US" dirty="0"/>
                  <a:t>は 、</a:t>
                </a:r>
                <a:br>
                  <a:rPr kumimoji="1" lang="en-US" altLang="ja-JP" dirty="0"/>
                </a:br>
                <a:r>
                  <a:rPr kumimoji="1" lang="ja-JP" altLang="en-US" dirty="0"/>
                  <a:t>最小</a:t>
                </a:r>
                <a14:m>
                  <m:oMath xmlns:m="http://schemas.openxmlformats.org/officeDocument/2006/math">
                    <m:r>
                      <a:rPr lang="ja-JP" altLang="en-US" b="0" i="1" dirty="0">
                        <a:latin typeface="Cambria Math" panose="02040503050406030204" pitchFamily="18" charset="0"/>
                      </a:rPr>
                      <m:t>の</m:t>
                    </m:r>
                    <m:r>
                      <a:rPr lang="ja-JP" altLang="en-US" i="1" dirty="0" smtClean="0">
                        <a:latin typeface="Cambria Math" panose="02040503050406030204" pitchFamily="18" charset="0"/>
                      </a:rPr>
                      <m:t>コスト</m:t>
                    </m:r>
                    <m:r>
                      <a:rPr lang="ja-JP" altLang="en-US" i="1" dirty="0">
                        <a:latin typeface="Cambria Math" panose="02040503050406030204" pitchFamily="18" charset="0"/>
                      </a:rPr>
                      <m:t>の</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oMath>
                </a14:m>
                <a:r>
                  <a:rPr kumimoji="1" lang="ja-JP" altLang="en-US" dirty="0"/>
                  <a:t>を見つけること</a:t>
                </a:r>
                <a:endParaRPr lang="en-US" altLang="ja-JP" dirty="0"/>
              </a:p>
              <a:p>
                <a:pPr lvl="1"/>
                <a:r>
                  <a:rPr kumimoji="1" lang="ja-JP" altLang="en-US" dirty="0"/>
                  <a:t>初期問題は</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oMath>
                </a14:m>
                <a:endParaRPr kumimoji="1" lang="en-US" altLang="ja-JP" dirty="0"/>
              </a:p>
              <a:p>
                <a:pPr lvl="1"/>
                <a:endParaRPr kumimoji="1" lang="en-US" altLang="ja-JP" dirty="0"/>
              </a:p>
              <a:p>
                <a:pPr lvl="1"/>
                <a:endParaRPr kumimoji="1" lang="en-US" altLang="ja-JP" dirty="0"/>
              </a:p>
              <a:p>
                <a:endParaRPr kumimoji="1" lang="en-US" altLang="ja-JP" dirty="0"/>
              </a:p>
            </p:txBody>
          </p:sp>
        </mc:Choice>
        <mc:Fallback>
          <p:sp>
            <p:nvSpPr>
              <p:cNvPr id="3" name="コンテンツ プレースホルダー 2">
                <a:extLst>
                  <a:ext uri="{FF2B5EF4-FFF2-40B4-BE49-F238E27FC236}">
                    <a16:creationId xmlns:a16="http://schemas.microsoft.com/office/drawing/2014/main" id="{54DF32A6-A808-49ED-92E5-591B934F1B88}"/>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929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43E02-85B0-4F44-9292-99C53D1EFCFE}"/>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931C7E3B-A47F-47B6-8A6A-30FD427431BF}"/>
              </a:ext>
            </a:extLst>
          </p:cNvPr>
          <p:cNvSpPr>
            <a:spLocks noGrp="1"/>
          </p:cNvSpPr>
          <p:nvPr>
            <p:ph sz="quarter" idx="1"/>
          </p:nvPr>
        </p:nvSpPr>
        <p:spPr/>
        <p:txBody>
          <a:bodyPr/>
          <a:lstStyle/>
          <a:p>
            <a:r>
              <a:rPr kumimoji="1" lang="en-US" altLang="ja-JP" dirty="0"/>
              <a:t>Intelligent exhaustive search</a:t>
            </a:r>
          </a:p>
          <a:p>
            <a:r>
              <a:rPr lang="en-US" altLang="ja-JP" dirty="0"/>
              <a:t>Approximation algorithms</a:t>
            </a:r>
          </a:p>
          <a:p>
            <a:r>
              <a:rPr kumimoji="1" lang="en-US" altLang="ja-JP" dirty="0"/>
              <a:t>Local search heuristics</a:t>
            </a:r>
            <a:endParaRPr kumimoji="1" lang="ja-JP" altLang="en-US" dirty="0"/>
          </a:p>
        </p:txBody>
      </p:sp>
    </p:spTree>
    <p:extLst>
      <p:ext uri="{BB962C8B-B14F-4D97-AF65-F5344CB8AC3E}">
        <p14:creationId xmlns:p14="http://schemas.microsoft.com/office/powerpoint/2010/main" val="1311565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59D6C-CB80-4C68-A67F-F23EF8822A25}"/>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5FA1733-6937-4661-9922-6204B8390E96}"/>
                  </a:ext>
                </a:extLst>
              </p:cNvPr>
              <p:cNvSpPr>
                <a:spLocks noGrp="1"/>
              </p:cNvSpPr>
              <p:nvPr>
                <p:ph sz="quarter" idx="1"/>
              </p:nvPr>
            </p:nvSpPr>
            <p:spPr/>
            <p:txBody>
              <a:bodyPr/>
              <a:lstStyle/>
              <a:p>
                <a:r>
                  <a:rPr kumimoji="1" lang="en-US" altLang="ja-JP" dirty="0"/>
                  <a:t>branch-and-bound</a:t>
                </a:r>
                <a:r>
                  <a:rPr kumimoji="1" lang="ja-JP" altLang="en-US" dirty="0"/>
                  <a:t>の各ステップで、</a:t>
                </a:r>
                <a:br>
                  <a:rPr kumimoji="1" lang="en-US" altLang="ja-JP" dirty="0"/>
                </a:br>
                <a:r>
                  <a:rPr kumimoji="1" lang="ja-JP" altLang="en-US" dirty="0"/>
                  <a:t>特定の部分的な解</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を</a:t>
                </a:r>
                <a14:m>
                  <m:oMath xmlns:m="http://schemas.openxmlformats.org/officeDocument/2006/math">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𝑏</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𝑉</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𝑆</m:t>
                    </m:r>
                  </m:oMath>
                </a14:m>
                <a:r>
                  <a:rPr kumimoji="1" lang="ja-JP" altLang="en-US" dirty="0"/>
                  <a:t>によって拡張する</a:t>
                </a:r>
                <a:endParaRPr kumimoji="1" lang="en-US" altLang="ja-JP" dirty="0"/>
              </a:p>
              <a:p>
                <a:r>
                  <a:rPr lang="ja-JP" altLang="en-US" dirty="0"/>
                  <a:t>この操作は</a:t>
                </a:r>
                <a:r>
                  <a:rPr lang="en-US" altLang="ja-JP" dirty="0"/>
                  <a:t>1</a:t>
                </a:r>
                <a:r>
                  <a:rPr lang="ja-JP" altLang="en-US" dirty="0"/>
                  <a:t>回</a:t>
                </a:r>
                <a14:m>
                  <m:oMath xmlns:m="http://schemas.openxmlformats.org/officeDocument/2006/math">
                    <m:r>
                      <a:rPr lang="ja-JP" altLang="en-US" i="1" dirty="0">
                        <a:latin typeface="Cambria Math" panose="02040503050406030204" pitchFamily="18" charset="0"/>
                      </a:rPr>
                      <m:t>につき</m:t>
                    </m:r>
                    <m:d>
                      <m:dPr>
                        <m:begChr m:val="|"/>
                        <m:endChr m:val="|"/>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e>
                    </m:d>
                  </m:oMath>
                </a14:m>
                <a:r>
                  <a:rPr kumimoji="1" lang="ja-JP" altLang="en-US" dirty="0"/>
                  <a:t>通りあり、</a:t>
                </a:r>
                <a:br>
                  <a:rPr kumimoji="1" lang="en-US" altLang="ja-JP" dirty="0"/>
                </a:br>
                <a:r>
                  <a:rPr kumimoji="1" lang="ja-JP" altLang="en-US" dirty="0"/>
                  <a:t>これによって</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𝑆</m:t>
                    </m:r>
                  </m:oMath>
                </a14:m>
                <a:r>
                  <a:rPr kumimoji="1" lang="ja-JP" altLang="en-US" dirty="0"/>
                  <a:t>という</a:t>
                </a:r>
                <a:r>
                  <a:rPr kumimoji="1" lang="en-US" altLang="ja-JP" dirty="0"/>
                  <a:t>subproblem</a:t>
                </a:r>
                <a:r>
                  <a:rPr kumimoji="1" lang="ja-JP" altLang="en-US" dirty="0"/>
                  <a:t>が</a:t>
                </a:r>
                <a:br>
                  <a:rPr kumimoji="1" lang="en-US" altLang="ja-JP" dirty="0"/>
                </a:br>
                <a:r>
                  <a:rPr kumimoji="1" lang="ja-JP" altLang="en-US" dirty="0"/>
                  <a:t>導き出される</a:t>
                </a:r>
                <a:endParaRPr kumimoji="1" lang="en-US" altLang="ja-JP" dirty="0"/>
              </a:p>
              <a:p>
                <a:r>
                  <a:rPr lang="ja-JP" altLang="en-US" dirty="0"/>
                  <a:t>あとは、</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ja-JP" altLang="en-US" i="1">
                        <a:latin typeface="Cambria Math" panose="02040503050406030204" pitchFamily="18" charset="0"/>
                      </a:rPr>
                      <m:t>の</m:t>
                    </m:r>
                    <m:r>
                      <a:rPr lang="ja-JP" altLang="en-US" i="1" smtClean="0">
                        <a:latin typeface="Cambria Math" panose="02040503050406030204" pitchFamily="18" charset="0"/>
                      </a:rPr>
                      <m:t>下界</m:t>
                    </m:r>
                  </m:oMath>
                </a14:m>
                <a:r>
                  <a:rPr kumimoji="1" lang="ja-JP" altLang="en-US" dirty="0"/>
                  <a:t>を素早く導き出す必要がある</a:t>
                </a:r>
                <a:endParaRPr lang="en-US" altLang="ja-JP" dirty="0"/>
              </a:p>
              <a:p>
                <a:r>
                  <a:rPr lang="ja-JP" altLang="en-US" dirty="0"/>
                  <a:t>今まで高度な下界の求め方が導き出されてきたが、</a:t>
                </a:r>
                <a:br>
                  <a:rPr lang="en-US" altLang="ja-JP" dirty="0"/>
                </a:br>
                <a:r>
                  <a:rPr lang="ja-JP" altLang="en-US" dirty="0"/>
                  <a:t>今回は単純な下界の求め方を見ていく</a:t>
                </a:r>
                <a:endParaRPr kumimoji="1" lang="ja-JP" altLang="en-US" dirty="0"/>
              </a:p>
            </p:txBody>
          </p:sp>
        </mc:Choice>
        <mc:Fallback>
          <p:sp>
            <p:nvSpPr>
              <p:cNvPr id="3" name="コンテンツ プレースホルダー 2">
                <a:extLst>
                  <a:ext uri="{FF2B5EF4-FFF2-40B4-BE49-F238E27FC236}">
                    <a16:creationId xmlns:a16="http://schemas.microsoft.com/office/drawing/2014/main" id="{05FA1733-6937-4661-9922-6204B8390E96}"/>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4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6582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A6322-061A-43AF-9502-BD213B02A5EC}"/>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57F9DC7-C327-40D1-9A43-E240BF46F5C4}"/>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lang="ja-JP" altLang="en-US" i="1">
                        <a:latin typeface="Cambria Math" panose="02040503050406030204" pitchFamily="18" charset="0"/>
                      </a:rPr>
                      <m:t>の</m:t>
                    </m:r>
                  </m:oMath>
                </a14:m>
                <a:r>
                  <a:rPr kumimoji="1" lang="ja-JP" altLang="en-US" dirty="0"/>
                  <a:t>下界の求め方</a:t>
                </a:r>
                <a:r>
                  <a:rPr lang="ja-JP" altLang="en-US" dirty="0"/>
                  <a:t>は以下のコストの総和で表される</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𝑉</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𝑆</m:t>
                    </m:r>
                  </m:oMath>
                </a14:m>
                <a:r>
                  <a:rPr kumimoji="1" lang="ja-JP" altLang="en-US" dirty="0"/>
                  <a:t>に伸びる辺のうち最もコストの小さい辺</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𝑏</m:t>
                    </m:r>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𝑉</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𝑆</m:t>
                    </m:r>
                  </m:oMath>
                </a14:m>
                <a:r>
                  <a:rPr kumimoji="1" lang="ja-JP" altLang="en-US" dirty="0"/>
                  <a:t>に伸びる辺のうち最もコストの小さい辺</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r>
                      <a:rPr lang="ja-JP" altLang="en-US" i="1">
                        <a:latin typeface="Cambria Math" panose="02040503050406030204" pitchFamily="18" charset="0"/>
                      </a:rPr>
                      <m:t>の</m:t>
                    </m:r>
                  </m:oMath>
                </a14:m>
                <a:r>
                  <a:rPr kumimoji="1" lang="ja-JP" altLang="en-US" dirty="0"/>
                  <a:t>最小全域木</a:t>
                </a:r>
                <a:endParaRPr kumimoji="1" lang="en-US" altLang="ja-JP" dirty="0"/>
              </a:p>
              <a:p>
                <a:r>
                  <a:rPr kumimoji="1" lang="ja-JP" altLang="en-US" dirty="0"/>
                  <a:t>これで下界は高速に求めることができる</a:t>
                </a:r>
              </a:p>
            </p:txBody>
          </p:sp>
        </mc:Choice>
        <mc:Fallback>
          <p:sp>
            <p:nvSpPr>
              <p:cNvPr id="3" name="コンテンツ プレースホルダー 2">
                <a:extLst>
                  <a:ext uri="{FF2B5EF4-FFF2-40B4-BE49-F238E27FC236}">
                    <a16:creationId xmlns:a16="http://schemas.microsoft.com/office/drawing/2014/main" id="{157F9DC7-C327-40D1-9A43-E240BF46F5C4}"/>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508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BC87A-A1A4-4DB1-9AEC-C23D6ED57C09}"/>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A8E80C15-3450-4F59-A118-F9DDB676608C}"/>
              </a:ext>
            </a:extLst>
          </p:cNvPr>
          <p:cNvSpPr>
            <a:spLocks noGrp="1"/>
          </p:cNvSpPr>
          <p:nvPr>
            <p:ph sz="quarter" idx="1"/>
          </p:nvPr>
        </p:nvSpPr>
        <p:spPr/>
        <p:txBody>
          <a:bodyPr/>
          <a:lstStyle/>
          <a:p>
            <a:r>
              <a:rPr lang="ja-JP" altLang="en-US" dirty="0"/>
              <a:t>こんなグラフだったら</a:t>
            </a:r>
            <a:endParaRPr lang="en-US" altLang="ja-JP" dirty="0"/>
          </a:p>
          <a:p>
            <a:endParaRPr kumimoji="1" lang="ja-JP" altLang="en-US" dirty="0"/>
          </a:p>
        </p:txBody>
      </p:sp>
      <p:pic>
        <p:nvPicPr>
          <p:cNvPr id="5" name="図 4">
            <a:extLst>
              <a:ext uri="{FF2B5EF4-FFF2-40B4-BE49-F238E27FC236}">
                <a16:creationId xmlns:a16="http://schemas.microsoft.com/office/drawing/2014/main" id="{F2DDEE2F-9C2F-4C39-B517-57CC2D1A9DF9}"/>
              </a:ext>
            </a:extLst>
          </p:cNvPr>
          <p:cNvPicPr>
            <a:picLocks noChangeAspect="1"/>
          </p:cNvPicPr>
          <p:nvPr/>
        </p:nvPicPr>
        <p:blipFill rotWithShape="1">
          <a:blip r:embed="rId2">
            <a:extLst>
              <a:ext uri="{28A0092B-C50C-407E-A947-70E740481C1C}">
                <a14:useLocalDpi xmlns:a14="http://schemas.microsoft.com/office/drawing/2010/main" val="0"/>
              </a:ext>
            </a:extLst>
          </a:blip>
          <a:srcRect r="61309"/>
          <a:stretch/>
        </p:blipFill>
        <p:spPr>
          <a:xfrm>
            <a:off x="3031462" y="1673205"/>
            <a:ext cx="3081076" cy="3511589"/>
          </a:xfrm>
          <a:prstGeom prst="rect">
            <a:avLst/>
          </a:prstGeom>
        </p:spPr>
      </p:pic>
    </p:spTree>
    <p:extLst>
      <p:ext uri="{BB962C8B-B14F-4D97-AF65-F5344CB8AC3E}">
        <p14:creationId xmlns:p14="http://schemas.microsoft.com/office/powerpoint/2010/main" val="176542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F0EF01-7156-42E0-9141-E28F54297FE3}"/>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7900C7AF-D936-4C51-AA3D-E77D2D86E067}"/>
              </a:ext>
            </a:extLst>
          </p:cNvPr>
          <p:cNvSpPr>
            <a:spLocks noGrp="1"/>
          </p:cNvSpPr>
          <p:nvPr>
            <p:ph sz="quarter" idx="1"/>
          </p:nvPr>
        </p:nvSpPr>
        <p:spPr/>
        <p:txBody>
          <a:bodyPr/>
          <a:lstStyle/>
          <a:p>
            <a:r>
              <a:rPr kumimoji="1" lang="ja-JP" altLang="en-US" dirty="0"/>
              <a:t>こんな感じで探索</a:t>
            </a:r>
            <a:r>
              <a:rPr kumimoji="1" lang="en-US" altLang="ja-JP" dirty="0"/>
              <a:t>(</a:t>
            </a:r>
            <a:r>
              <a:rPr kumimoji="1" lang="ja-JP" altLang="en-US" dirty="0"/>
              <a:t>左から右に探索している</a:t>
            </a:r>
            <a:r>
              <a:rPr kumimoji="1" lang="en-US" altLang="ja-JP" dirty="0"/>
              <a:t>)</a:t>
            </a:r>
            <a:endParaRPr kumimoji="1" lang="ja-JP" altLang="en-US" dirty="0"/>
          </a:p>
        </p:txBody>
      </p:sp>
      <p:pic>
        <p:nvPicPr>
          <p:cNvPr id="5" name="図 4">
            <a:extLst>
              <a:ext uri="{FF2B5EF4-FFF2-40B4-BE49-F238E27FC236}">
                <a16:creationId xmlns:a16="http://schemas.microsoft.com/office/drawing/2014/main" id="{23D00522-DA34-492C-89C0-35EE8C05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669" y="1652634"/>
            <a:ext cx="6295866" cy="4633504"/>
          </a:xfrm>
          <a:prstGeom prst="rect">
            <a:avLst/>
          </a:prstGeom>
        </p:spPr>
      </p:pic>
    </p:spTree>
    <p:extLst>
      <p:ext uri="{BB962C8B-B14F-4D97-AF65-F5344CB8AC3E}">
        <p14:creationId xmlns:p14="http://schemas.microsoft.com/office/powerpoint/2010/main" val="409990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0D18A5-8F5D-4637-8BA5-4393C3A96735}"/>
              </a:ext>
            </a:extLst>
          </p:cNvPr>
          <p:cNvSpPr>
            <a:spLocks noGrp="1"/>
          </p:cNvSpPr>
          <p:nvPr>
            <p:ph type="title"/>
          </p:nvPr>
        </p:nvSpPr>
        <p:spPr/>
        <p:txBody>
          <a:bodyPr/>
          <a:lstStyle/>
          <a:p>
            <a:r>
              <a:rPr kumimoji="1" lang="en-US" altLang="ja-JP" dirty="0"/>
              <a:t>Branch-and-bound</a:t>
            </a:r>
            <a:endParaRPr kumimoji="1" lang="ja-JP" altLang="en-US" dirty="0"/>
          </a:p>
        </p:txBody>
      </p:sp>
      <p:sp>
        <p:nvSpPr>
          <p:cNvPr id="3" name="コンテンツ プレースホルダー 2">
            <a:extLst>
              <a:ext uri="{FF2B5EF4-FFF2-40B4-BE49-F238E27FC236}">
                <a16:creationId xmlns:a16="http://schemas.microsoft.com/office/drawing/2014/main" id="{54CCA904-3044-474A-94AA-231C1C2988E3}"/>
              </a:ext>
            </a:extLst>
          </p:cNvPr>
          <p:cNvSpPr>
            <a:spLocks noGrp="1"/>
          </p:cNvSpPr>
          <p:nvPr>
            <p:ph sz="quarter" idx="1"/>
          </p:nvPr>
        </p:nvSpPr>
        <p:spPr/>
        <p:txBody>
          <a:bodyPr/>
          <a:lstStyle/>
          <a:p>
            <a:r>
              <a:rPr lang="ja-JP" altLang="en-US" dirty="0"/>
              <a:t>探索の結果、コスト</a:t>
            </a:r>
            <a:r>
              <a:rPr lang="en-US" altLang="ja-JP" dirty="0"/>
              <a:t>8</a:t>
            </a:r>
            <a:r>
              <a:rPr lang="ja-JP" altLang="en-US" dirty="0"/>
              <a:t>の解が検出された</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967AA62D-B6A3-4566-94D3-A28AB55475A3}"/>
              </a:ext>
            </a:extLst>
          </p:cNvPr>
          <p:cNvPicPr>
            <a:picLocks noChangeAspect="1"/>
          </p:cNvPicPr>
          <p:nvPr/>
        </p:nvPicPr>
        <p:blipFill rotWithShape="1">
          <a:blip r:embed="rId2">
            <a:extLst>
              <a:ext uri="{28A0092B-C50C-407E-A947-70E740481C1C}">
                <a14:useLocalDpi xmlns:a14="http://schemas.microsoft.com/office/drawing/2010/main" val="0"/>
              </a:ext>
            </a:extLst>
          </a:blip>
          <a:srcRect l="61656" t="12903"/>
          <a:stretch/>
        </p:blipFill>
        <p:spPr>
          <a:xfrm>
            <a:off x="2938555" y="2116969"/>
            <a:ext cx="3266890" cy="3272216"/>
          </a:xfrm>
          <a:prstGeom prst="rect">
            <a:avLst/>
          </a:prstGeom>
        </p:spPr>
      </p:pic>
    </p:spTree>
    <p:extLst>
      <p:ext uri="{BB962C8B-B14F-4D97-AF65-F5344CB8AC3E}">
        <p14:creationId xmlns:p14="http://schemas.microsoft.com/office/powerpoint/2010/main" val="3289623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6F079-061C-48A9-9F1A-D83ECC9AD65A}"/>
              </a:ext>
            </a:extLst>
          </p:cNvPr>
          <p:cNvSpPr>
            <a:spLocks noGrp="1"/>
          </p:cNvSpPr>
          <p:nvPr>
            <p:ph type="title"/>
          </p:nvPr>
        </p:nvSpPr>
        <p:spPr/>
        <p:txBody>
          <a:bodyPr/>
          <a:lstStyle/>
          <a:p>
            <a:r>
              <a:rPr kumimoji="1" lang="en-US" altLang="ja-JP" dirty="0"/>
              <a:t>Branch-and-bound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2BEED0E-A140-4CC4-B690-30C127D02CE9}"/>
                  </a:ext>
                </a:extLst>
              </p:cNvPr>
              <p:cNvSpPr>
                <a:spLocks noGrp="1"/>
              </p:cNvSpPr>
              <p:nvPr>
                <p:ph sz="quarter" idx="1"/>
              </p:nvPr>
            </p:nvSpPr>
            <p:spPr/>
            <p:txBody>
              <a:bodyPr/>
              <a:lstStyle/>
              <a:p>
                <a:r>
                  <a:rPr kumimoji="1" lang="ja-JP" altLang="en-US" dirty="0"/>
                  <a:t>今回のグラフは</a:t>
                </a:r>
                <a:r>
                  <a:rPr kumimoji="1" lang="en-US" altLang="ja-JP" dirty="0"/>
                  <a:t>8</a:t>
                </a:r>
                <a:r>
                  <a:rPr kumimoji="1" lang="ja-JP" altLang="en-US" dirty="0"/>
                  <a:t>個の頂点があった</a:t>
                </a:r>
                <a:endParaRPr kumimoji="1" lang="en-US" altLang="ja-JP" dirty="0"/>
              </a:p>
              <a:p>
                <a:pPr lvl="1"/>
                <a:r>
                  <a:rPr lang="ja-JP" altLang="en-US" dirty="0"/>
                  <a:t>全探索すると</a:t>
                </a:r>
                <a14:m>
                  <m:oMath xmlns:m="http://schemas.openxmlformats.org/officeDocument/2006/math">
                    <m:r>
                      <a:rPr lang="en-US" altLang="ja-JP" b="0" i="1" smtClean="0">
                        <a:latin typeface="Cambria Math" panose="02040503050406030204" pitchFamily="18" charset="0"/>
                      </a:rPr>
                      <m:t>7!=5040</m:t>
                    </m:r>
                    <m:r>
                      <a:rPr lang="ja-JP" altLang="en-US" i="1">
                        <a:latin typeface="Cambria Math" panose="02040503050406030204" pitchFamily="18" charset="0"/>
                      </a:rPr>
                      <m:t>通</m:t>
                    </m:r>
                    <m:r>
                      <a:rPr kumimoji="1" lang="ja-JP" altLang="en-US" i="1">
                        <a:latin typeface="Cambria Math" panose="02040503050406030204" pitchFamily="18" charset="0"/>
                      </a:rPr>
                      <m:t>り</m:t>
                    </m:r>
                  </m:oMath>
                </a14:m>
                <a:r>
                  <a:rPr kumimoji="1" lang="ja-JP" altLang="en-US" dirty="0"/>
                  <a:t>の計算が必要</a:t>
                </a:r>
                <a:endParaRPr kumimoji="1" lang="en-US" altLang="ja-JP" dirty="0"/>
              </a:p>
              <a:p>
                <a:pPr lvl="1"/>
                <a:r>
                  <a:rPr lang="en-US" altLang="ja-JP" dirty="0"/>
                  <a:t>Branch-and-bound</a:t>
                </a:r>
                <a:r>
                  <a:rPr lang="ja-JP" altLang="en-US" dirty="0"/>
                  <a:t>だと、</a:t>
                </a:r>
                <a:r>
                  <a:rPr lang="en-US" altLang="ja-JP" dirty="0"/>
                  <a:t>28</a:t>
                </a:r>
                <a:r>
                  <a:rPr lang="ja-JP" altLang="en-US" dirty="0"/>
                  <a:t>回の</a:t>
                </a:r>
                <a:r>
                  <a:rPr lang="en-US" altLang="ja-JP" dirty="0"/>
                  <a:t>subproblem</a:t>
                </a:r>
                <a:r>
                  <a:rPr lang="ja-JP" altLang="en-US" dirty="0"/>
                  <a:t>しか</a:t>
                </a:r>
                <a:br>
                  <a:rPr lang="en-US" altLang="ja-JP" dirty="0"/>
                </a:br>
                <a:r>
                  <a:rPr lang="ja-JP" altLang="en-US" dirty="0"/>
                  <a:t>解いていない</a:t>
                </a:r>
                <a:br>
                  <a:rPr lang="en-US" altLang="ja-JP" dirty="0"/>
                </a:br>
                <a:r>
                  <a:rPr lang="en-US" altLang="ja-JP" dirty="0"/>
                  <a:t>(Branch-and-bound</a:t>
                </a:r>
                <a:r>
                  <a:rPr lang="ja-JP" altLang="en-US" dirty="0"/>
                  <a:t>の探索木のノードの数だけ</a:t>
                </a:r>
                <a:r>
                  <a:rPr lang="en-US" altLang="ja-JP" dirty="0"/>
                  <a:t>)</a:t>
                </a:r>
              </a:p>
              <a:p>
                <a:endParaRPr lang="en-US" altLang="ja-JP" dirty="0"/>
              </a:p>
            </p:txBody>
          </p:sp>
        </mc:Choice>
        <mc:Fallback>
          <p:sp>
            <p:nvSpPr>
              <p:cNvPr id="3" name="コンテンツ プレースホルダー 2">
                <a:extLst>
                  <a:ext uri="{FF2B5EF4-FFF2-40B4-BE49-F238E27FC236}">
                    <a16:creationId xmlns:a16="http://schemas.microsoft.com/office/drawing/2014/main" id="{D2BEED0E-A140-4CC4-B690-30C127D02CE9}"/>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401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43E02-85B0-4F44-9292-99C53D1EFCFE}"/>
              </a:ext>
            </a:extLst>
          </p:cNvPr>
          <p:cNvSpPr>
            <a:spLocks noGrp="1"/>
          </p:cNvSpPr>
          <p:nvPr>
            <p:ph type="title"/>
          </p:nvPr>
        </p:nvSpPr>
        <p:spPr/>
        <p:txBody>
          <a:bodyPr/>
          <a:lstStyle/>
          <a:p>
            <a:r>
              <a:rPr lang="ja-JP" altLang="en-US" dirty="0"/>
              <a:t>目次</a:t>
            </a:r>
            <a:r>
              <a:rPr lang="en-US" altLang="ja-JP" dirty="0"/>
              <a:t>(</a:t>
            </a:r>
            <a:r>
              <a:rPr lang="ja-JP" altLang="en-US" dirty="0"/>
              <a:t>今回は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31C7E3B-A47F-47B6-8A6A-30FD427431BF}"/>
              </a:ext>
            </a:extLst>
          </p:cNvPr>
          <p:cNvSpPr>
            <a:spLocks noGrp="1"/>
          </p:cNvSpPr>
          <p:nvPr>
            <p:ph sz="quarter" idx="1"/>
          </p:nvPr>
        </p:nvSpPr>
        <p:spPr/>
        <p:txBody>
          <a:bodyPr/>
          <a:lstStyle/>
          <a:p>
            <a:r>
              <a:rPr kumimoji="1" lang="en-US" altLang="ja-JP" dirty="0">
                <a:solidFill>
                  <a:schemeClr val="accent3"/>
                </a:solidFill>
              </a:rPr>
              <a:t>Intelligent exhaustive search</a:t>
            </a:r>
          </a:p>
          <a:p>
            <a:pPr lvl="1"/>
            <a:r>
              <a:rPr lang="en-US" altLang="ja-JP" dirty="0">
                <a:solidFill>
                  <a:schemeClr val="accent3"/>
                </a:solidFill>
              </a:rPr>
              <a:t>Backtracking</a:t>
            </a:r>
          </a:p>
          <a:p>
            <a:pPr lvl="1"/>
            <a:r>
              <a:rPr kumimoji="1" lang="en-US" altLang="ja-JP" dirty="0">
                <a:solidFill>
                  <a:schemeClr val="accent3"/>
                </a:solidFill>
              </a:rPr>
              <a:t>Branch-and-bound</a:t>
            </a:r>
          </a:p>
          <a:p>
            <a:r>
              <a:rPr lang="en-US" altLang="ja-JP" dirty="0">
                <a:solidFill>
                  <a:schemeClr val="tx1">
                    <a:lumMod val="50000"/>
                    <a:lumOff val="50000"/>
                  </a:schemeClr>
                </a:solidFill>
              </a:rPr>
              <a:t>Approximation algorithms</a:t>
            </a:r>
          </a:p>
          <a:p>
            <a:pPr lvl="1"/>
            <a:r>
              <a:rPr lang="en-US" altLang="ja-JP" dirty="0">
                <a:solidFill>
                  <a:schemeClr val="tx1">
                    <a:lumMod val="50000"/>
                    <a:lumOff val="50000"/>
                  </a:schemeClr>
                </a:solidFill>
              </a:rPr>
              <a:t>Vertex cover</a:t>
            </a:r>
          </a:p>
          <a:p>
            <a:pPr lvl="1"/>
            <a:r>
              <a:rPr lang="en-US" altLang="ja-JP" dirty="0">
                <a:solidFill>
                  <a:schemeClr val="tx1">
                    <a:lumMod val="50000"/>
                    <a:lumOff val="50000"/>
                  </a:schemeClr>
                </a:solidFill>
              </a:rPr>
              <a:t>Clustering</a:t>
            </a:r>
          </a:p>
          <a:p>
            <a:pPr lvl="1"/>
            <a:r>
              <a:rPr lang="en-US" altLang="ja-JP" dirty="0">
                <a:solidFill>
                  <a:schemeClr val="tx1">
                    <a:lumMod val="50000"/>
                    <a:lumOff val="50000"/>
                  </a:schemeClr>
                </a:solidFill>
              </a:rPr>
              <a:t>TSP</a:t>
            </a:r>
          </a:p>
          <a:p>
            <a:r>
              <a:rPr kumimoji="1" lang="en-US" altLang="ja-JP" dirty="0">
                <a:solidFill>
                  <a:schemeClr val="tx1">
                    <a:lumMod val="50000"/>
                    <a:lumOff val="50000"/>
                  </a:schemeClr>
                </a:solidFill>
              </a:rPr>
              <a:t>Local search heuristics</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224486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DE378-057C-4FB7-B64F-05869129E585}"/>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E9C4A78-7DC9-48F7-955D-7273479AE0C1}"/>
                  </a:ext>
                </a:extLst>
              </p:cNvPr>
              <p:cNvSpPr>
                <a:spLocks noGrp="1"/>
              </p:cNvSpPr>
              <p:nvPr>
                <p:ph sz="quarter" idx="1"/>
              </p:nvPr>
            </p:nvSpPr>
            <p:spPr/>
            <p:txBody>
              <a:bodyPr/>
              <a:lstStyle/>
              <a:p>
                <a:r>
                  <a:rPr lang="en-US" altLang="ja-JP" dirty="0"/>
                  <a:t>Backtracking</a:t>
                </a:r>
                <a:r>
                  <a:rPr lang="ja-JP" altLang="en-US" dirty="0"/>
                  <a:t>は候補となる解の一部を見ただけで、</a:t>
                </a:r>
                <a:br>
                  <a:rPr lang="en-US" altLang="ja-JP" dirty="0"/>
                </a:br>
                <a:r>
                  <a:rPr lang="ja-JP" altLang="en-US" dirty="0"/>
                  <a:t>その解を否定できることがよくあるという観測に基づく</a:t>
                </a:r>
                <a:endParaRPr lang="en-US" altLang="ja-JP" dirty="0"/>
              </a:p>
              <a:p>
                <a:r>
                  <a:rPr lang="ja-JP" altLang="en-US" dirty="0"/>
                  <a:t>例えば、ある</a:t>
                </a:r>
                <a:r>
                  <a:rPr lang="en-US" altLang="ja-JP" dirty="0"/>
                  <a:t>SAT</a:t>
                </a:r>
                <a:r>
                  <a:rPr lang="ja-JP" altLang="en-US" dirty="0"/>
                  <a:t>に</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e>
                    </m:d>
                  </m:oMath>
                </a14:m>
                <a:r>
                  <a:rPr lang="ja-JP" altLang="en-US" dirty="0"/>
                  <a:t>が含まれていたら</a:t>
                </a:r>
                <a:br>
                  <a:rPr lang="en-US" altLang="ja-JP" dirty="0"/>
                </a:b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1" smtClean="0">
                            <a:latin typeface="Cambria Math" panose="02040503050406030204" pitchFamily="18" charset="0"/>
                            <a:ea typeface="Cambria Math" panose="02040503050406030204" pitchFamily="18" charset="0"/>
                          </a:rPr>
                          <m:t>2</m:t>
                        </m:r>
                      </m:sub>
                    </m:sSub>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oMath>
                </a14:m>
                <a:r>
                  <a:rPr lang="ja-JP" altLang="en-US" dirty="0"/>
                  <a:t>が</a:t>
                </a:r>
                <a:r>
                  <a:rPr lang="en-US" altLang="ja-JP" dirty="0"/>
                  <a:t>SAT</a:t>
                </a:r>
                <a:r>
                  <a:rPr lang="ja-JP" altLang="en-US" dirty="0"/>
                  <a:t>の解に含まれることは絶対にない</a:t>
                </a:r>
                <a:endParaRPr lang="en-US" altLang="ja-JP" dirty="0"/>
              </a:p>
              <a:p>
                <a:pPr lvl="1"/>
                <a:r>
                  <a:rPr lang="ja-JP" altLang="en-US" dirty="0"/>
                  <a:t>この場合、解の一部とは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ja-JP" altLang="en-US" dirty="0"/>
                  <a:t>のこと</a:t>
                </a:r>
                <a:endParaRPr lang="en-US" altLang="ja-JP" dirty="0"/>
              </a:p>
              <a:p>
                <a:r>
                  <a:rPr lang="ja-JP" altLang="en-US" dirty="0"/>
                  <a:t>要するに、部分的な解の信憑性をチェックすることで</a:t>
                </a:r>
                <a:br>
                  <a:rPr lang="en-US" altLang="ja-JP" dirty="0"/>
                </a:br>
                <a:r>
                  <a:rPr lang="ja-JP" altLang="en-US" dirty="0"/>
                  <a:t>この問題での全探索したときの探索空間の</a:t>
                </a:r>
                <a:r>
                  <a:rPr lang="en-US" altLang="ja-JP" dirty="0"/>
                  <a:t>4</a:t>
                </a:r>
                <a:r>
                  <a:rPr lang="ja-JP" altLang="en-US" dirty="0"/>
                  <a:t>分の</a:t>
                </a:r>
                <a:r>
                  <a:rPr lang="en-US" altLang="ja-JP" dirty="0"/>
                  <a:t>1</a:t>
                </a:r>
                <a:r>
                  <a:rPr lang="ja-JP" altLang="en-US" dirty="0"/>
                  <a:t>を</a:t>
                </a:r>
                <a:br>
                  <a:rPr lang="en-US" altLang="ja-JP" dirty="0"/>
                </a:br>
                <a:r>
                  <a:rPr lang="ja-JP" altLang="en-US" dirty="0"/>
                  <a:t>カットできる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oMath>
                </a14:m>
                <a:r>
                  <a:rPr lang="ja-JP" altLang="en-US" dirty="0"/>
                  <a:t>の組み合わせは全部で</a:t>
                </a:r>
                <a:r>
                  <a:rPr lang="en-US" altLang="ja-JP" dirty="0"/>
                  <a:t>4</a:t>
                </a:r>
                <a:r>
                  <a:rPr lang="ja-JP" altLang="en-US" dirty="0"/>
                  <a:t>つ</a:t>
                </a:r>
                <a:br>
                  <a:rPr lang="en-US" altLang="ja-JP" dirty="0"/>
                </a:br>
                <a:r>
                  <a:rPr lang="ja-JP" altLang="en-US" dirty="0"/>
                  <a:t>ダメな組み合わせは</a:t>
                </a:r>
                <a:r>
                  <a:rPr lang="en-US" altLang="ja-JP" dirty="0"/>
                  <a:t>1</a:t>
                </a:r>
                <a:r>
                  <a:rPr lang="ja-JP" altLang="en-US" dirty="0"/>
                  <a:t>つだから</a:t>
                </a:r>
                <a:endParaRPr lang="en-US" altLang="ja-JP" dirty="0"/>
              </a:p>
              <a:p>
                <a:pPr lvl="1"/>
                <a:endParaRPr lang="en-US" altLang="ja-JP" dirty="0"/>
              </a:p>
            </p:txBody>
          </p:sp>
        </mc:Choice>
        <mc:Fallback xmlns="">
          <p:sp>
            <p:nvSpPr>
              <p:cNvPr id="3" name="コンテンツ プレースホルダー 2">
                <a:extLst>
                  <a:ext uri="{FF2B5EF4-FFF2-40B4-BE49-F238E27FC236}">
                    <a16:creationId xmlns:a16="http://schemas.microsoft.com/office/drawing/2014/main" id="{5E9C4A78-7DC9-48F7-955D-7273479AE0C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923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521BA-98A0-4D1A-8D39-79D820669DF5}"/>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1514690-A2A1-4C87-BEE6-47C4846AF0ED}"/>
                  </a:ext>
                </a:extLst>
              </p:cNvPr>
              <p:cNvSpPr>
                <a:spLocks noGrp="1"/>
              </p:cNvSpPr>
              <p:nvPr>
                <p:ph sz="quarter" idx="1"/>
              </p:nvPr>
            </p:nvSpPr>
            <p:spPr/>
            <p:txBody>
              <a:bodyPr/>
              <a:lstStyle/>
              <a:p>
                <a:r>
                  <a:rPr lang="ja-JP" altLang="en-US" dirty="0"/>
                  <a:t>実際に</a:t>
                </a:r>
                <a:r>
                  <a:rPr lang="en-US" altLang="ja-JP" dirty="0"/>
                  <a:t>SAT</a:t>
                </a:r>
                <a:r>
                  <a:rPr lang="ja-JP" altLang="en-US" dirty="0"/>
                  <a:t>を</a:t>
                </a:r>
                <a:r>
                  <a:rPr lang="en-US" altLang="ja-JP" dirty="0"/>
                  <a:t>Backtracking</a:t>
                </a:r>
                <a:r>
                  <a:rPr lang="ja-JP" altLang="en-US" dirty="0"/>
                  <a:t>で解いてみる</a:t>
                </a:r>
                <a:endParaRPr lang="en-US" altLang="ja-JP" dirty="0"/>
              </a:p>
              <a:p>
                <a14:m>
                  <m:oMath xmlns:m="http://schemas.openxmlformats.org/officeDocument/2006/math">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𝑧</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𝑥</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𝑧</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𝑤</m:t>
                            </m:r>
                          </m:e>
                        </m:acc>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𝑤</m:t>
                            </m:r>
                          </m:e>
                        </m:acc>
                        <m:r>
                          <a:rPr lang="en-US" altLang="ja-JP" i="1" smtClean="0">
                            <a:latin typeface="Cambria Math" panose="02040503050406030204" pitchFamily="18" charset="0"/>
                            <a:ea typeface="Cambria Math" panose="02040503050406030204" pitchFamily="18" charset="0"/>
                          </a:rPr>
                          <m:t>∨</m:t>
                        </m:r>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𝑧</m:t>
                            </m:r>
                          </m:e>
                        </m:acc>
                      </m:e>
                    </m:d>
                  </m:oMath>
                </a14:m>
                <a:br>
                  <a:rPr lang="en-US" altLang="ja-JP" dirty="0"/>
                </a:br>
                <a:r>
                  <a:rPr lang="ja-JP" altLang="en-US" dirty="0"/>
                  <a:t>を解く</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=1</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pPr lvl="1"/>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𝑤</m:t>
                    </m:r>
                    <m:r>
                      <a:rPr lang="en-US" altLang="ja-JP" b="0" i="1" smtClean="0">
                        <a:latin typeface="Cambria Math" panose="02040503050406030204" pitchFamily="18" charset="0"/>
                        <a:ea typeface="Cambria Math" panose="02040503050406030204" pitchFamily="18" charset="0"/>
                      </a:rPr>
                      <m:t>=1</m:t>
                    </m:r>
                  </m:oMath>
                </a14:m>
                <a:r>
                  <a:rPr lang="ja-JP" altLang="en-US" dirty="0"/>
                  <a:t>のどちらも解の候補に含まれるので</a:t>
                </a:r>
                <a:br>
                  <a:rPr lang="en-US" altLang="ja-JP" dirty="0"/>
                </a:br>
                <a:r>
                  <a:rPr lang="ja-JP" altLang="en-US" dirty="0"/>
                  <a:t>探索空間をカットすることは出来ない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E1514690-A2A1-4C87-BEE6-47C4846AF0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b="-11717"/>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AA40060D-9E55-456A-8B00-19AB14F32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878" y="2478075"/>
            <a:ext cx="3174243" cy="2118159"/>
          </a:xfrm>
          <a:prstGeom prst="rect">
            <a:avLst/>
          </a:prstGeom>
        </p:spPr>
      </p:pic>
    </p:spTree>
    <p:extLst>
      <p:ext uri="{BB962C8B-B14F-4D97-AF65-F5344CB8AC3E}">
        <p14:creationId xmlns:p14="http://schemas.microsoft.com/office/powerpoint/2010/main" val="24830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E124A-5906-4DBC-9F74-0AD4DE9034F6}"/>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0329976C-1089-432D-9BF8-6FB23D0414A5}"/>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=0</m:t>
                    </m:r>
                  </m:oMath>
                </a14:m>
                <a:r>
                  <a:rPr kumimoji="1" lang="ja-JP" altLang="en-US" dirty="0"/>
                  <a:t>と仮定して探索を続ける</a:t>
                </a:r>
                <a:endParaRPr kumimoji="1" lang="en-US" altLang="ja-JP" dirty="0"/>
              </a:p>
              <a:p>
                <a:endParaRPr lang="en-US" altLang="ja-JP" dirty="0"/>
              </a:p>
              <a:p>
                <a:endParaRPr kumimoji="1" lang="en-US" altLang="ja-JP" dirty="0"/>
              </a:p>
              <a:p>
                <a:endParaRPr lang="en-US" altLang="ja-JP" dirty="0"/>
              </a:p>
              <a:p>
                <a:endParaRPr kumimoji="1" lang="en-US" altLang="ja-JP" dirty="0"/>
              </a:p>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=0,</m:t>
                    </m:r>
                    <m:r>
                      <a:rPr kumimoji="1" lang="en-US" altLang="ja-JP" b="0" i="1" smtClean="0">
                        <a:latin typeface="Cambria Math" panose="02040503050406030204" pitchFamily="18" charset="0"/>
                        <a:ea typeface="Cambria Math" panose="02040503050406030204" pitchFamily="18" charset="0"/>
                      </a:rPr>
                      <m:t>𝑥</m:t>
                    </m:r>
                    <m:r>
                      <a:rPr kumimoji="1" lang="en-US" altLang="ja-JP" b="0" i="1" smtClean="0">
                        <a:latin typeface="Cambria Math" panose="02040503050406030204" pitchFamily="18" charset="0"/>
                        <a:ea typeface="Cambria Math" panose="02040503050406030204" pitchFamily="18" charset="0"/>
                      </a:rPr>
                      <m:t>=0</m:t>
                    </m:r>
                  </m:oMath>
                </a14:m>
                <a:r>
                  <a:rPr kumimoji="1"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dirty="0"/>
                  <a:t>のとき、</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m:t>
                    </m:r>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b="0" i="1" smtClean="0">
                            <a:latin typeface="Cambria Math" panose="02040503050406030204" pitchFamily="18" charset="0"/>
                          </a:rPr>
                          <m:t>𝑤</m:t>
                        </m:r>
                        <m:r>
                          <a:rPr lang="en-US" altLang="ja-JP" i="1" smtClean="0">
                            <a:latin typeface="Cambria Math" panose="02040503050406030204" pitchFamily="18" charset="0"/>
                            <a:ea typeface="Cambria Math" panose="02040503050406030204" pitchFamily="18" charset="0"/>
                          </a:rPr>
                          <m:t>∨</m:t>
                        </m:r>
                        <m:acc>
                          <m:accPr>
                            <m:chr m:val="̅"/>
                            <m:ctrlPr>
                              <a:rPr lang="en-US" altLang="ja-JP"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𝑥</m:t>
                            </m:r>
                          </m:e>
                        </m:acc>
                      </m:e>
                    </m:d>
                  </m:oMath>
                </a14:m>
                <a:r>
                  <a:rPr kumimoji="1" lang="ja-JP" altLang="en-US" dirty="0"/>
                  <a:t>を満たさないので、この時点で</a:t>
                </a: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rPr>
                      <m:t>=0,</m:t>
                    </m:r>
                    <m:r>
                      <a:rPr lang="en-US" altLang="ja-JP" i="1">
                        <a:latin typeface="Cambria Math" panose="02040503050406030204" pitchFamily="18" charset="0"/>
                      </a:rPr>
                      <m:t>𝑥</m:t>
                    </m:r>
                    <m:r>
                      <a:rPr lang="en-US" altLang="ja-JP" i="1">
                        <a:latin typeface="Cambria Math" panose="02040503050406030204" pitchFamily="18" charset="0"/>
                      </a:rPr>
                      <m:t>=1</m:t>
                    </m:r>
                  </m:oMath>
                </a14:m>
                <a:r>
                  <a:rPr kumimoji="1" lang="ja-JP" altLang="en-US" dirty="0"/>
                  <a:t>が</a:t>
                </a:r>
                <a:br>
                  <a:rPr kumimoji="1" lang="en-US" altLang="ja-JP" dirty="0"/>
                </a:br>
                <a:r>
                  <a:rPr kumimoji="1" lang="ja-JP" altLang="en-US" dirty="0"/>
                  <a:t>部分解になることは絶対にない</a:t>
                </a:r>
                <a:br>
                  <a:rPr kumimoji="1" lang="en-US" altLang="ja-JP" dirty="0"/>
                </a:br>
                <a:endParaRPr kumimoji="1" lang="ja-JP" altLang="en-US" dirty="0"/>
              </a:p>
            </p:txBody>
          </p:sp>
        </mc:Choice>
        <mc:Fallback xmlns="">
          <p:sp>
            <p:nvSpPr>
              <p:cNvPr id="6" name="コンテンツ プレースホルダー 5">
                <a:extLst>
                  <a:ext uri="{FF2B5EF4-FFF2-40B4-BE49-F238E27FC236}">
                    <a16:creationId xmlns:a16="http://schemas.microsoft.com/office/drawing/2014/main" id="{0329976C-1089-432D-9BF8-6FB23D0414A5}"/>
                  </a:ext>
                </a:extLst>
              </p:cNvPr>
              <p:cNvSpPr>
                <a:spLocks noGrp="1" noRot="1" noChangeAspect="1" noMove="1" noResize="1" noEditPoints="1" noAdjustHandles="1" noChangeArrowheads="1" noChangeShapeType="1" noTextEdit="1"/>
              </p:cNvSpPr>
              <p:nvPr>
                <p:ph sz="quarter" idx="1"/>
              </p:nvPr>
            </p:nvSpPr>
            <p:spPr>
              <a:blipFill>
                <a:blip r:embed="rId3"/>
                <a:stretch>
                  <a:fillRect l="-139" t="-696" b="-475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01DE3876-DD1A-42AD-8D77-F0CDBF377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130" y="1669676"/>
            <a:ext cx="3263739" cy="2630922"/>
          </a:xfrm>
          <a:prstGeom prst="rect">
            <a:avLst/>
          </a:prstGeom>
        </p:spPr>
      </p:pic>
    </p:spTree>
    <p:extLst>
      <p:ext uri="{BB962C8B-B14F-4D97-AF65-F5344CB8AC3E}">
        <p14:creationId xmlns:p14="http://schemas.microsoft.com/office/powerpoint/2010/main" val="220006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991F8-0962-44AC-B60D-9F2E816E0F53}"/>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A880FF7-FEE6-44BA-BCE3-8BEF91AD814D}"/>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dirty="0"/>
                  <a:t>より後の探索はやめて、</a:t>
                </a:r>
                <a:br>
                  <a:rPr kumimoji="1" lang="en-US" altLang="ja-JP" dirty="0"/>
                </a:b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m:t>
                    </m:r>
                  </m:oMath>
                </a14:m>
                <a:r>
                  <a:rPr lang="ja-JP" altLang="en-US" dirty="0"/>
                  <a:t>と</a:t>
                </a:r>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oMath>
                </a14:m>
                <a:r>
                  <a:rPr kumimoji="1" lang="ja-JP" altLang="en-US" dirty="0"/>
                  <a:t>の探索を続ける</a:t>
                </a:r>
                <a:r>
                  <a:rPr kumimoji="1" lang="en-US" altLang="ja-JP" dirty="0"/>
                  <a:t>(</a:t>
                </a:r>
                <a:r>
                  <a:rPr kumimoji="1" lang="ja-JP" altLang="en-US" dirty="0"/>
                  <a:t>以下繰り返し</a:t>
                </a:r>
                <a:r>
                  <a:rPr kumimoji="1" lang="en-US" altLang="ja-JP" dirty="0"/>
                  <a:t>)</a:t>
                </a:r>
              </a:p>
              <a:p>
                <a:r>
                  <a:rPr kumimoji="1" lang="en-US" altLang="ja-JP" dirty="0"/>
                  <a:t>Backtracking</a:t>
                </a:r>
                <a:r>
                  <a:rPr lang="ja-JP" altLang="en-US" dirty="0"/>
                  <a:t>の探索木は解であるかどうか未確定なノード</a:t>
                </a:r>
                <a:br>
                  <a:rPr lang="en-US" altLang="ja-JP" dirty="0"/>
                </a:br>
                <a:r>
                  <a:rPr lang="ja-JP" altLang="en-US" dirty="0"/>
                  <a:t>に対してのみ木を成長させる</a:t>
                </a:r>
                <a:endParaRPr lang="en-US" altLang="ja-JP" dirty="0"/>
              </a:p>
              <a:p>
                <a:pPr lvl="1"/>
                <a:r>
                  <a:rPr lang="ja-JP" altLang="en-US" dirty="0"/>
                  <a:t>解ではないことが確定しているノードから木は成長しない</a:t>
                </a:r>
                <a:endParaRPr lang="en-US" altLang="ja-JP" dirty="0"/>
              </a:p>
              <a:p>
                <a:r>
                  <a:rPr kumimoji="1" lang="ja-JP" altLang="en-US" dirty="0"/>
                  <a:t>満足できる解を見つけたとき、探索を終了させる</a:t>
                </a:r>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A880FF7-FEE6-44BA-BCE3-8BEF91AD814D}"/>
                  </a:ext>
                </a:extLst>
              </p:cNvPr>
              <p:cNvSpPr>
                <a:spLocks noGrp="1" noRot="1" noChangeAspect="1" noMove="1" noResize="1" noEditPoints="1" noAdjustHandles="1" noChangeArrowheads="1" noChangeShapeType="1" noTextEdit="1"/>
              </p:cNvSpPr>
              <p:nvPr>
                <p:ph sz="quarter" idx="1"/>
              </p:nvPr>
            </p:nvSpPr>
            <p:spPr>
              <a:blipFill>
                <a:blip r:embed="rId2"/>
                <a:stretch>
                  <a:fillRect l="-139" t="-696" r="-6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8213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0D8F6-8C91-486C-8331-DE3749BDCD72}"/>
              </a:ext>
            </a:extLst>
          </p:cNvPr>
          <p:cNvSpPr>
            <a:spLocks noGrp="1"/>
          </p:cNvSpPr>
          <p:nvPr>
            <p:ph type="title"/>
          </p:nvPr>
        </p:nvSpPr>
        <p:spPr/>
        <p:txBody>
          <a:bodyPr/>
          <a:lstStyle/>
          <a:p>
            <a:r>
              <a:rPr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FD6556D-2368-492B-BC79-B0FCFD684AAA}"/>
                  </a:ext>
                </a:extLst>
              </p:cNvPr>
              <p:cNvSpPr>
                <a:spLocks noGrp="1"/>
              </p:cNvSpPr>
              <p:nvPr>
                <p:ph sz="quarter" idx="1"/>
              </p:nvPr>
            </p:nvSpPr>
            <p:spPr/>
            <p:txBody>
              <a:bodyPr/>
              <a:lstStyle/>
              <a:p>
                <a:r>
                  <a:rPr kumimoji="1" lang="ja-JP" altLang="en-US" dirty="0"/>
                  <a:t>解きたい問題</a:t>
                </a:r>
                <a:br>
                  <a:rPr lang="en-US" altLang="ja-JP" dirty="0"/>
                </a:b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𝑤</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𝑤</m:t>
                            </m:r>
                          </m:e>
                        </m:acc>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𝑥</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=1</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𝑧</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m:t>
                    </m:r>
                  </m:oMath>
                </a14:m>
                <a:r>
                  <a:rPr lang="ja-JP" altLang="en-US" dirty="0"/>
                  <a:t>のとき、</a:t>
                </a:r>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lang="en-US" altLang="ja-JP" dirty="0"/>
              </a:p>
              <a:p>
                <a14:m>
                  <m:oMath xmlns:m="http://schemas.openxmlformats.org/officeDocument/2006/math">
                    <m:r>
                      <a:rPr lang="en-US" altLang="ja-JP" i="1">
                        <a:latin typeface="Cambria Math" panose="02040503050406030204" pitchFamily="18" charset="0"/>
                      </a:rPr>
                      <m:t>𝑤</m:t>
                    </m:r>
                    <m:r>
                      <a:rPr lang="en-US" altLang="ja-JP" i="1">
                        <a:latin typeface="Cambria Math" panose="02040503050406030204" pitchFamily="18" charset="0"/>
                      </a:rPr>
                      <m:t>=0,</m:t>
                    </m:r>
                    <m:r>
                      <a:rPr lang="en-US" altLang="ja-JP" i="1">
                        <a:latin typeface="Cambria Math" panose="02040503050406030204" pitchFamily="18" charset="0"/>
                      </a:rPr>
                      <m:t>𝑥</m:t>
                    </m:r>
                    <m:r>
                      <a:rPr lang="en-US" altLang="ja-JP" i="1">
                        <a:latin typeface="Cambria Math" panose="02040503050406030204" pitchFamily="18" charset="0"/>
                      </a:rPr>
                      <m:t>=1</m:t>
                    </m:r>
                  </m:oMath>
                </a14:m>
                <a:r>
                  <a:rPr lang="ja-JP" altLang="en-US" dirty="0"/>
                  <a:t>のとき、</a:t>
                </a:r>
                <a14:m>
                  <m:oMath xmlns:m="http://schemas.openxmlformats.org/officeDocument/2006/math">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endParaRPr kumimoji="1" lang="en-US" altLang="ja-JP" dirty="0"/>
              </a:p>
              <a:p>
                <a:r>
                  <a:rPr lang="ja-JP" altLang="en-US" dirty="0"/>
                  <a:t>根以外のノードでは部分的な変数に対する</a:t>
                </a:r>
                <a:r>
                  <a:rPr lang="en-US" altLang="ja-JP" dirty="0"/>
                  <a:t>SAT</a:t>
                </a:r>
                <a:r>
                  <a:rPr lang="ja-JP" altLang="en-US" dirty="0"/>
                  <a:t>を解こうとしている</a:t>
                </a:r>
                <a:endParaRPr lang="en-US" altLang="ja-JP" dirty="0"/>
              </a:p>
              <a:p>
                <a:pPr lvl="1"/>
                <a:r>
                  <a:rPr kumimoji="1" lang="ja-JP" altLang="en-US" dirty="0"/>
                  <a:t>これを</a:t>
                </a:r>
                <a:r>
                  <a:rPr kumimoji="1" lang="en-US" altLang="ja-JP" dirty="0"/>
                  <a:t>SAT subproblems</a:t>
                </a:r>
                <a:r>
                  <a:rPr kumimoji="1" lang="ja-JP" altLang="en-US" dirty="0"/>
                  <a:t>という</a:t>
                </a:r>
              </a:p>
            </p:txBody>
          </p:sp>
        </mc:Choice>
        <mc:Fallback xmlns="">
          <p:sp>
            <p:nvSpPr>
              <p:cNvPr id="3" name="コンテンツ プレースホルダー 2">
                <a:extLst>
                  <a:ext uri="{FF2B5EF4-FFF2-40B4-BE49-F238E27FC236}">
                    <a16:creationId xmlns:a16="http://schemas.microsoft.com/office/drawing/2014/main" id="{7FD6556D-2368-492B-BC79-B0FCFD684AAA}"/>
                  </a:ext>
                </a:extLst>
              </p:cNvPr>
              <p:cNvSpPr>
                <a:spLocks noGrp="1" noRot="1" noChangeAspect="1" noMove="1" noResize="1" noEditPoints="1" noAdjustHandles="1" noChangeArrowheads="1" noChangeShapeType="1" noTextEdit="1"/>
              </p:cNvSpPr>
              <p:nvPr>
                <p:ph sz="quarter" idx="1"/>
              </p:nvPr>
            </p:nvSpPr>
            <p:spPr>
              <a:blipFill>
                <a:blip r:embed="rId3"/>
                <a:stretch>
                  <a:fillRect l="-139" t="-928" r="-1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145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40402-7931-466E-9687-DBC561F830D8}"/>
              </a:ext>
            </a:extLst>
          </p:cNvPr>
          <p:cNvSpPr>
            <a:spLocks noGrp="1"/>
          </p:cNvSpPr>
          <p:nvPr>
            <p:ph type="title"/>
          </p:nvPr>
        </p:nvSpPr>
        <p:spPr/>
        <p:txBody>
          <a:bodyPr/>
          <a:lstStyle/>
          <a:p>
            <a:r>
              <a:rPr kumimoji="1" lang="en-US" altLang="ja-JP" dirty="0"/>
              <a:t>Backtracking</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69E41E-6C01-49CE-BE93-E75DDF7485C2}"/>
                  </a:ext>
                </a:extLst>
              </p:cNvPr>
              <p:cNvSpPr>
                <a:spLocks noGrp="1"/>
              </p:cNvSpPr>
              <p:nvPr>
                <p:ph sz="quarter" idx="1"/>
              </p:nvPr>
            </p:nvSpPr>
            <p:spPr/>
            <p:txBody>
              <a:bodyPr/>
              <a:lstStyle/>
              <a:p>
                <a:r>
                  <a:rPr kumimoji="1" lang="en-US" altLang="ja-JP" dirty="0"/>
                  <a:t>Backtracking</a:t>
                </a:r>
                <a:r>
                  <a:rPr kumimoji="1" lang="ja-JP" altLang="en-US" dirty="0"/>
                  <a:t>の利点</a:t>
                </a:r>
                <a:endParaRPr kumimoji="1" lang="en-US" altLang="ja-JP" dirty="0"/>
              </a:p>
              <a:p>
                <a:pPr lvl="1"/>
                <a:r>
                  <a:rPr kumimoji="1" lang="ja-JP" altLang="en-US" dirty="0"/>
                  <a:t>探索空間の一部を削除できる</a:t>
                </a:r>
                <a:br>
                  <a:rPr kumimoji="1" lang="en-US" altLang="ja-JP" dirty="0"/>
                </a:br>
                <a:r>
                  <a:rPr kumimoji="1" lang="en-US" altLang="ja-JP" dirty="0"/>
                  <a:t>(</a:t>
                </a:r>
                <a:r>
                  <a:rPr kumimoji="1" lang="ja-JP" altLang="en-US" dirty="0"/>
                  <a:t>ただし、これが行えるのは空の節が見つかったときのみ</a:t>
                </a:r>
                <a:r>
                  <a:rPr kumimoji="1" lang="en-US" altLang="ja-JP" dirty="0"/>
                  <a:t>)</a:t>
                </a:r>
              </a:p>
              <a:p>
                <a:r>
                  <a:rPr kumimoji="1" lang="ja-JP" altLang="en-US" dirty="0"/>
                  <a:t>例えば</a:t>
                </a:r>
                <a:endParaRPr kumimoji="1" lang="en-US" altLang="ja-JP" dirty="0"/>
              </a:p>
              <a:p>
                <a:pPr lvl="1"/>
                <a14:m>
                  <m:oMath xmlns:m="http://schemas.openxmlformats.org/officeDocument/2006/math">
                    <m:r>
                      <a:rPr lang="en-US" altLang="ja-JP">
                        <a:latin typeface="Cambria Math" panose="02040503050406030204" pitchFamily="18" charset="0"/>
                      </a:rPr>
                      <m:t>( )</m:t>
                    </m:r>
                    <m:r>
                      <a:rPr lang="en-US" altLang="ja-JP" i="1">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lang="ja-JP" altLang="en-US" dirty="0"/>
                  <a:t>のときには、探索空間の一部を削除できる</a:t>
                </a:r>
                <a:endParaRPr lang="en-US" altLang="ja-JP" dirty="0"/>
              </a:p>
              <a:p>
                <a:pPr lvl="1"/>
                <a14:m>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𝑧</m:t>
                        </m:r>
                      </m:e>
                    </m:d>
                    <m:r>
                      <a:rPr lang="en-US" altLang="ja-JP" i="1">
                        <a:latin typeface="Cambria Math" panose="02040503050406030204" pitchFamily="18" charset="0"/>
                      </a:rPr>
                      <m:t>, </m:t>
                    </m:r>
                    <m:d>
                      <m:dPr>
                        <m:ctrlPr>
                          <a:rPr lang="en-US" altLang="ja-JP" i="1">
                            <a:latin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𝑦</m:t>
                            </m:r>
                          </m:e>
                        </m:acc>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𝑧</m:t>
                            </m:r>
                          </m:e>
                        </m:acc>
                      </m:e>
                    </m:d>
                  </m:oMath>
                </a14:m>
                <a:r>
                  <a:rPr kumimoji="1" lang="ja-JP" altLang="en-US" dirty="0"/>
                  <a:t>のときは、削除できない</a:t>
                </a:r>
                <a:endParaRPr kumimoji="1" lang="en-US" altLang="ja-JP" dirty="0"/>
              </a:p>
              <a:p>
                <a:r>
                  <a:rPr kumimoji="1" lang="ja-JP" altLang="en-US" dirty="0"/>
                  <a:t>出来るだけ多くの探索空間を削除するには</a:t>
                </a:r>
                <a:br>
                  <a:rPr kumimoji="1" lang="en-US" altLang="ja-JP" dirty="0"/>
                </a:br>
                <a:r>
                  <a:rPr kumimoji="1" lang="ja-JP" altLang="en-US" dirty="0"/>
                  <a:t>サイズが最小の節の中の変数を選択するべき</a:t>
                </a:r>
                <a:endParaRPr kumimoji="1" lang="en-US" altLang="ja-JP" dirty="0"/>
              </a:p>
              <a:p>
                <a:pPr lvl="1"/>
                <a:r>
                  <a:rPr lang="ja-JP" altLang="en-US" dirty="0"/>
                  <a:t>節のサイズとは</a:t>
                </a:r>
                <a:r>
                  <a:rPr lang="en-US" altLang="ja-JP" dirty="0"/>
                  <a:t>1</a:t>
                </a:r>
                <a:r>
                  <a:rPr lang="ja-JP" altLang="en-US" dirty="0" err="1"/>
                  <a:t>つの</a:t>
                </a:r>
                <a:r>
                  <a:rPr lang="ja-JP" altLang="en-US" dirty="0"/>
                  <a:t>節の中にある変数の種類数のこと</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C69E41E-6C01-49CE-BE93-E75DDF7485C2}"/>
                  </a:ext>
                </a:extLst>
              </p:cNvPr>
              <p:cNvSpPr>
                <a:spLocks noGrp="1" noRot="1" noChangeAspect="1" noMove="1" noResize="1" noEditPoints="1" noAdjustHandles="1" noChangeArrowheads="1" noChangeShapeType="1" noTextEdit="1"/>
              </p:cNvSpPr>
              <p:nvPr>
                <p:ph sz="quarter" idx="1"/>
              </p:nvPr>
            </p:nvSpPr>
            <p:spPr>
              <a:blipFill>
                <a:blip r:embed="rId2"/>
                <a:stretch>
                  <a:fillRect l="-139" t="-928" r="-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11248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テーマ1">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テーマ1" id="{20C79673-DE38-4385-806A-1C57B3D2C987}" vid="{4827DACF-701C-4E6B-9EF9-84866C8076F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887</TotalTime>
  <Words>720</Words>
  <Application>Microsoft Office PowerPoint</Application>
  <PresentationFormat>画面に合わせる (4:3)</PresentationFormat>
  <Paragraphs>166</Paragraphs>
  <Slides>25</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メイリオ</vt:lpstr>
      <vt:lpstr>游ゴシック</vt:lpstr>
      <vt:lpstr>Cambria Math</vt:lpstr>
      <vt:lpstr>Wingdings</vt:lpstr>
      <vt:lpstr>Wingdings 2</vt:lpstr>
      <vt:lpstr>テーマ1</vt:lpstr>
      <vt:lpstr>Coping with  NP-Completeness</vt:lpstr>
      <vt:lpstr>目次</vt:lpstr>
      <vt:lpstr>目次(今回は)</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Branch-and-bound</vt:lpstr>
      <vt:lpstr>Branch-and-bound</vt:lpstr>
      <vt:lpstr>Brach-and-bound</vt:lpstr>
      <vt:lpstr>Branch-and-bound</vt:lpstr>
      <vt:lpstr>Branch-and-bound</vt:lpstr>
      <vt:lpstr>Branch-and-bound</vt:lpstr>
      <vt:lpstr>Branch-and-bound</vt:lpstr>
      <vt:lpstr>Branch-and-bound</vt:lpstr>
      <vt:lpstr>Branch-and-bound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naruse</dc:creator>
  <cp:lastModifiedBy>c6h4c12takamasa@outlook.com</cp:lastModifiedBy>
  <cp:revision>68</cp:revision>
  <dcterms:created xsi:type="dcterms:W3CDTF">2018-12-08T16:06:52Z</dcterms:created>
  <dcterms:modified xsi:type="dcterms:W3CDTF">2018-12-11T10:49:01Z</dcterms:modified>
</cp:coreProperties>
</file>