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7" r:id="rId16"/>
    <p:sldId id="271" r:id="rId17"/>
    <p:sldId id="280" r:id="rId18"/>
    <p:sldId id="278" r:id="rId19"/>
    <p:sldId id="279" r:id="rId20"/>
    <p:sldId id="282" r:id="rId21"/>
    <p:sldId id="281" r:id="rId22"/>
    <p:sldId id="283" r:id="rId23"/>
    <p:sldId id="284" r:id="rId24"/>
    <p:sldId id="273" r:id="rId25"/>
    <p:sldId id="274" r:id="rId26"/>
    <p:sldId id="275" r:id="rId27"/>
    <p:sldId id="276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47" autoAdjust="0"/>
  </p:normalViewPr>
  <p:slideViewPr>
    <p:cSldViewPr>
      <p:cViewPr varScale="1">
        <p:scale>
          <a:sx n="63" d="100"/>
          <a:sy n="63" d="100"/>
        </p:scale>
        <p:origin x="78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08375" y="356996"/>
            <a:ext cx="517525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6862" y="607568"/>
            <a:ext cx="955827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1100" y="2142566"/>
            <a:ext cx="9829799" cy="3444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194" y="705992"/>
            <a:ext cx="7816215" cy="8458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ctr">
              <a:lnSpc>
                <a:spcPct val="101699"/>
              </a:lnSpc>
              <a:spcBef>
                <a:spcPts val="60"/>
              </a:spcBef>
            </a:pPr>
            <a:r>
              <a:rPr sz="1800" b="1" spc="-5" dirty="0">
                <a:latin typeface="Times New Roman"/>
                <a:cs typeface="Times New Roman"/>
              </a:rPr>
              <a:t>Sharadchandra </a:t>
            </a:r>
            <a:r>
              <a:rPr sz="1800" b="1" dirty="0">
                <a:latin typeface="Times New Roman"/>
                <a:cs typeface="Times New Roman"/>
              </a:rPr>
              <a:t>Pawar</a:t>
            </a:r>
            <a:r>
              <a:rPr sz="1800" b="1" spc="-1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College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Engineering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45" dirty="0">
                <a:latin typeface="Times New Roman"/>
                <a:cs typeface="Times New Roman"/>
              </a:rPr>
              <a:t>Technology,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Someshwarnagar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Department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Computer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  <a:p>
            <a:pPr marL="8255" algn="ctr">
              <a:lnSpc>
                <a:spcPts val="2100"/>
              </a:lnSpc>
            </a:pPr>
            <a:r>
              <a:rPr sz="1800" b="1" spc="-35" dirty="0">
                <a:latin typeface="Times New Roman"/>
                <a:cs typeface="Times New Roman"/>
              </a:rPr>
              <a:t>A</a:t>
            </a:r>
            <a:r>
              <a:rPr sz="1800" b="1" spc="-20" dirty="0">
                <a:latin typeface="Times New Roman"/>
                <a:cs typeface="Times New Roman"/>
              </a:rPr>
              <a:t>c</a:t>
            </a:r>
            <a:r>
              <a:rPr sz="1800" b="1" spc="-25" dirty="0">
                <a:latin typeface="Times New Roman"/>
                <a:cs typeface="Times New Roman"/>
              </a:rPr>
              <a:t>a</a:t>
            </a:r>
            <a:r>
              <a:rPr sz="1800" b="1" spc="-35" dirty="0">
                <a:latin typeface="Times New Roman"/>
                <a:cs typeface="Times New Roman"/>
              </a:rPr>
              <a:t>d</a:t>
            </a:r>
            <a:r>
              <a:rPr sz="1800" b="1" spc="-20" dirty="0">
                <a:latin typeface="Times New Roman"/>
                <a:cs typeface="Times New Roman"/>
              </a:rPr>
              <a:t>e</a:t>
            </a:r>
            <a:r>
              <a:rPr sz="1800" b="1" spc="-25" dirty="0">
                <a:latin typeface="Times New Roman"/>
                <a:cs typeface="Times New Roman"/>
              </a:rPr>
              <a:t>m</a:t>
            </a:r>
            <a:r>
              <a:rPr sz="1800" b="1" spc="-20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135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Y</a:t>
            </a:r>
            <a:r>
              <a:rPr sz="1800" b="1" spc="-105" dirty="0">
                <a:latin typeface="Times New Roman"/>
                <a:cs typeface="Times New Roman"/>
              </a:rPr>
              <a:t>e</a:t>
            </a:r>
            <a:r>
              <a:rPr sz="1800" b="1" spc="-110" dirty="0">
                <a:latin typeface="Times New Roman"/>
                <a:cs typeface="Times New Roman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2024-</a:t>
            </a:r>
            <a:r>
              <a:rPr sz="1800" b="1" spc="-25" dirty="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3479" y="1728216"/>
            <a:ext cx="1616964" cy="14676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04338" y="3282772"/>
            <a:ext cx="6994525" cy="1206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1625" algn="ctr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imes New Roman"/>
                <a:cs typeface="Times New Roman"/>
              </a:rPr>
              <a:t>Department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Computer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Engineering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85" dirty="0">
                <a:latin typeface="Times New Roman"/>
                <a:cs typeface="Times New Roman"/>
              </a:rPr>
              <a:t>Demo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on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project 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1600" b="1" spc="-25" dirty="0">
                <a:latin typeface="Times New Roman"/>
                <a:cs typeface="Times New Roman"/>
              </a:rPr>
              <a:t>“</a:t>
            </a:r>
            <a:r>
              <a:rPr sz="1600" b="1" spc="-25" dirty="0">
                <a:latin typeface="Arial"/>
                <a:cs typeface="Arial"/>
              </a:rPr>
              <a:t>Text summarization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of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news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articles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using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Natural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30" dirty="0">
                <a:latin typeface="Arial"/>
                <a:cs typeface="Arial"/>
              </a:rPr>
              <a:t>language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processing</a:t>
            </a:r>
            <a:r>
              <a:rPr sz="1800" b="1" spc="-25" dirty="0">
                <a:latin typeface="Times New Roman"/>
                <a:cs typeface="Times New Roman"/>
              </a:rPr>
              <a:t>”</a:t>
            </a:r>
            <a:endParaRPr sz="1800">
              <a:latin typeface="Times New Roman"/>
              <a:cs typeface="Times New Roman"/>
            </a:endParaRPr>
          </a:p>
          <a:p>
            <a:pPr marR="746125" algn="ctr">
              <a:lnSpc>
                <a:spcPct val="100000"/>
              </a:lnSpc>
              <a:spcBef>
                <a:spcPts val="1600"/>
              </a:spcBef>
            </a:pPr>
            <a:r>
              <a:rPr sz="1800" b="1" spc="-25" dirty="0">
                <a:latin typeface="Times New Roman"/>
                <a:cs typeface="Times New Roman"/>
              </a:rPr>
              <a:t>Presented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by: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3553" y="4788789"/>
            <a:ext cx="1226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Narute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Kiran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7380" y="4736083"/>
            <a:ext cx="743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C</a:t>
            </a:r>
            <a:r>
              <a:rPr sz="1800" spc="-25" dirty="0">
                <a:latin typeface="Times New Roman"/>
                <a:cs typeface="Times New Roman"/>
              </a:rPr>
              <a:t>O</a:t>
            </a:r>
            <a:r>
              <a:rPr sz="1800" spc="-20" dirty="0">
                <a:latin typeface="Times New Roman"/>
                <a:cs typeface="Times New Roman"/>
              </a:rPr>
              <a:t>-</a:t>
            </a:r>
            <a:r>
              <a:rPr sz="1800" spc="-40" dirty="0">
                <a:latin typeface="Times New Roman"/>
                <a:cs typeface="Times New Roman"/>
              </a:rPr>
              <a:t>432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4376" y="5253990"/>
            <a:ext cx="1624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Ranaware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Aditya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4526" y="5238064"/>
            <a:ext cx="7480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C</a:t>
            </a:r>
            <a:r>
              <a:rPr sz="1800" spc="-20" dirty="0">
                <a:latin typeface="Times New Roman"/>
                <a:cs typeface="Times New Roman"/>
              </a:rPr>
              <a:t>O</a:t>
            </a:r>
            <a:r>
              <a:rPr sz="1800" spc="-15" dirty="0">
                <a:latin typeface="Times New Roman"/>
                <a:cs typeface="Times New Roman"/>
              </a:rPr>
              <a:t>-</a:t>
            </a:r>
            <a:r>
              <a:rPr sz="1800" spc="-30" dirty="0">
                <a:latin typeface="Times New Roman"/>
                <a:cs typeface="Times New Roman"/>
              </a:rPr>
              <a:t>439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9545" y="5737047"/>
            <a:ext cx="168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Nagawade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Saurav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1543" y="5712053"/>
            <a:ext cx="748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CO-430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3675" y="6328968"/>
            <a:ext cx="3048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943735"/>
                </a:solidFill>
                <a:latin typeface="Times New Roman"/>
                <a:cs typeface="Times New Roman"/>
              </a:rPr>
              <a:t>G</a:t>
            </a:r>
            <a:r>
              <a:rPr sz="1800" b="1" spc="-20" dirty="0">
                <a:solidFill>
                  <a:srgbClr val="943735"/>
                </a:solidFill>
                <a:latin typeface="Times New Roman"/>
                <a:cs typeface="Times New Roman"/>
              </a:rPr>
              <a:t>u</a:t>
            </a:r>
            <a:r>
              <a:rPr sz="18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i</a:t>
            </a:r>
            <a:r>
              <a:rPr sz="1800" b="1" spc="-20" dirty="0">
                <a:solidFill>
                  <a:srgbClr val="943735"/>
                </a:solidFill>
                <a:latin typeface="Times New Roman"/>
                <a:cs typeface="Times New Roman"/>
              </a:rPr>
              <a:t>d</a:t>
            </a:r>
            <a:r>
              <a:rPr sz="1800" b="1" dirty="0">
                <a:solidFill>
                  <a:srgbClr val="943735"/>
                </a:solidFill>
                <a:latin typeface="Times New Roman"/>
                <a:cs typeface="Times New Roman"/>
              </a:rPr>
              <a:t>e</a:t>
            </a:r>
            <a:r>
              <a:rPr sz="1800" b="1" spc="-5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943735"/>
                </a:solidFill>
                <a:latin typeface="Times New Roman"/>
                <a:cs typeface="Times New Roman"/>
              </a:rPr>
              <a:t>Nam</a:t>
            </a:r>
            <a:r>
              <a:rPr sz="1800" b="1" dirty="0">
                <a:solidFill>
                  <a:srgbClr val="943735"/>
                </a:solidFill>
                <a:latin typeface="Times New Roman"/>
                <a:cs typeface="Times New Roman"/>
              </a:rPr>
              <a:t>e</a:t>
            </a:r>
            <a:r>
              <a:rPr sz="1800" b="1" spc="1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943735"/>
                </a:solidFill>
                <a:latin typeface="Times New Roman"/>
                <a:cs typeface="Times New Roman"/>
              </a:rPr>
              <a:t>:</a:t>
            </a:r>
            <a:r>
              <a:rPr sz="1800" b="1" spc="2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943735"/>
                </a:solidFill>
                <a:latin typeface="Times New Roman"/>
                <a:cs typeface="Times New Roman"/>
              </a:rPr>
              <a:t>P</a:t>
            </a:r>
            <a:r>
              <a:rPr sz="1800" dirty="0">
                <a:solidFill>
                  <a:srgbClr val="943735"/>
                </a:solidFill>
                <a:latin typeface="Times New Roman"/>
                <a:cs typeface="Times New Roman"/>
              </a:rPr>
              <a:t>rof.</a:t>
            </a:r>
            <a:r>
              <a:rPr sz="1800" spc="-7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1800" spc="-55" dirty="0">
                <a:solidFill>
                  <a:srgbClr val="943735"/>
                </a:solidFill>
                <a:latin typeface="Times New Roman"/>
                <a:cs typeface="Times New Roman"/>
              </a:rPr>
              <a:t>G</a:t>
            </a:r>
            <a:r>
              <a:rPr sz="1800" spc="-50" dirty="0">
                <a:solidFill>
                  <a:srgbClr val="943735"/>
                </a:solidFill>
                <a:latin typeface="Times New Roman"/>
                <a:cs typeface="Times New Roman"/>
              </a:rPr>
              <a:t>h</a:t>
            </a:r>
            <a:r>
              <a:rPr sz="1800" spc="-45" dirty="0">
                <a:solidFill>
                  <a:srgbClr val="943735"/>
                </a:solidFill>
                <a:latin typeface="Times New Roman"/>
                <a:cs typeface="Times New Roman"/>
              </a:rPr>
              <a:t>a</a:t>
            </a:r>
            <a:r>
              <a:rPr sz="1800" spc="-50" dirty="0">
                <a:solidFill>
                  <a:srgbClr val="943735"/>
                </a:solidFill>
                <a:latin typeface="Times New Roman"/>
                <a:cs typeface="Times New Roman"/>
              </a:rPr>
              <a:t>dg</a:t>
            </a:r>
            <a:r>
              <a:rPr sz="1800" dirty="0">
                <a:solidFill>
                  <a:srgbClr val="943735"/>
                </a:solidFill>
                <a:latin typeface="Times New Roman"/>
                <a:cs typeface="Times New Roman"/>
              </a:rPr>
              <a:t>e</a:t>
            </a:r>
            <a:r>
              <a:rPr sz="1800" spc="-114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1800" spc="-55" dirty="0">
                <a:solidFill>
                  <a:srgbClr val="943735"/>
                </a:solidFill>
                <a:latin typeface="Times New Roman"/>
                <a:cs typeface="Times New Roman"/>
              </a:rPr>
              <a:t>S</a:t>
            </a:r>
            <a:r>
              <a:rPr sz="1800" spc="-45" dirty="0">
                <a:solidFill>
                  <a:srgbClr val="943735"/>
                </a:solidFill>
                <a:latin typeface="Times New Roman"/>
                <a:cs typeface="Times New Roman"/>
              </a:rPr>
              <a:t>.</a:t>
            </a:r>
            <a:r>
              <a:rPr sz="1800" spc="-55" dirty="0">
                <a:solidFill>
                  <a:srgbClr val="943735"/>
                </a:solidFill>
                <a:latin typeface="Times New Roman"/>
                <a:cs typeface="Times New Roman"/>
              </a:rPr>
              <a:t>V</a:t>
            </a:r>
            <a:r>
              <a:rPr sz="1800" dirty="0">
                <a:solidFill>
                  <a:srgbClr val="943735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5977" y="607568"/>
            <a:ext cx="4927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EXISTING</a:t>
            </a:r>
            <a:r>
              <a:rPr spc="-175" dirty="0"/>
              <a:t> </a:t>
            </a:r>
            <a:r>
              <a:rPr spc="-15" dirty="0"/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3914" y="1447800"/>
            <a:ext cx="8731453" cy="41597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491" y="683133"/>
            <a:ext cx="8602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/>
              <a:t>DISADVANTAGES</a:t>
            </a:r>
            <a:r>
              <a:rPr sz="3600" spc="-80" dirty="0"/>
              <a:t> </a:t>
            </a:r>
            <a:r>
              <a:rPr sz="3600" spc="-5" dirty="0"/>
              <a:t>OF</a:t>
            </a:r>
            <a:r>
              <a:rPr sz="3600" spc="-185" dirty="0"/>
              <a:t> </a:t>
            </a:r>
            <a:r>
              <a:rPr sz="3600" spc="-5" dirty="0"/>
              <a:t>EXISTING</a:t>
            </a:r>
            <a:r>
              <a:rPr sz="3600" spc="20" dirty="0"/>
              <a:t> </a:t>
            </a:r>
            <a:r>
              <a:rPr sz="3600" spc="-15" dirty="0"/>
              <a:t>SYSTEM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66061" y="2009394"/>
            <a:ext cx="8228965" cy="429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28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Incomplete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Summaries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They </a:t>
            </a:r>
            <a:r>
              <a:rPr sz="1800" spc="-5" dirty="0">
                <a:latin typeface="Times New Roman"/>
                <a:cs typeface="Times New Roman"/>
              </a:rPr>
              <a:t>may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overlook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important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details,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leading 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incomplete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Inaccurate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Context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Struggle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retaining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context,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especially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longer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latin typeface="Times New Roman"/>
                <a:cs typeface="Times New Roman"/>
              </a:rPr>
              <a:t>complex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texts.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Language</a:t>
            </a:r>
            <a:r>
              <a:rPr sz="1800" b="1" dirty="0">
                <a:latin typeface="Times New Roman"/>
                <a:cs typeface="Times New Roman"/>
              </a:rPr>
              <a:t> Limitations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Often </a:t>
            </a:r>
            <a:r>
              <a:rPr sz="1800" dirty="0">
                <a:latin typeface="Times New Roman"/>
                <a:cs typeface="Times New Roman"/>
              </a:rPr>
              <a:t>fail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idioms,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metaphors,</a:t>
            </a:r>
            <a:r>
              <a:rPr sz="1800" dirty="0">
                <a:latin typeface="Times New Roman"/>
                <a:cs typeface="Times New Roman"/>
              </a:rPr>
              <a:t> 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nuanced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language.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marR="619125" indent="-342900">
              <a:lnSpc>
                <a:spcPct val="152800"/>
              </a:lnSpc>
              <a:spcBef>
                <a:spcPts val="122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dirty="0">
                <a:latin typeface="Times New Roman"/>
                <a:cs typeface="Times New Roman"/>
              </a:rPr>
              <a:t>Limited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Accessibility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Lack features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audio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output,</a:t>
            </a:r>
            <a:r>
              <a:rPr sz="1800" spc="-5" dirty="0">
                <a:latin typeface="Times New Roman"/>
                <a:cs typeface="Times New Roman"/>
              </a:rPr>
              <a:t> making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user-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friendly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blind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uneducated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individuals.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622" y="284479"/>
            <a:ext cx="99142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61154" algn="l"/>
              </a:tabLst>
            </a:pPr>
            <a:r>
              <a:rPr sz="4800" spc="-5" dirty="0"/>
              <a:t>COMPARISON	</a:t>
            </a:r>
            <a:r>
              <a:rPr sz="4800" dirty="0"/>
              <a:t>WITH</a:t>
            </a:r>
            <a:r>
              <a:rPr sz="4800" spc="-55" dirty="0"/>
              <a:t> </a:t>
            </a:r>
            <a:r>
              <a:rPr sz="4800" spc="-5" dirty="0"/>
              <a:t>ALGORITHMS</a:t>
            </a:r>
            <a:endParaRPr sz="4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41450" y="1289050"/>
          <a:ext cx="9544050" cy="5285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2479">
                <a:tc>
                  <a:txBody>
                    <a:bodyPr/>
                    <a:lstStyle/>
                    <a:p>
                      <a:pPr marR="6223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Sr.no.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734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Why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these </a:t>
                      </a:r>
                      <a:r>
                        <a:rPr sz="1800" b="1" spc="-43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algorithms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401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Why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rank </a:t>
                      </a:r>
                      <a:r>
                        <a:rPr sz="1800" b="1" spc="-43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785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Cen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roi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-Based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Summarization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79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Complicated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depends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serval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factors.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975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Simpler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straightforward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algorithm.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2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SumBasic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13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Doesn’t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understand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context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well.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38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Understands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context better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looking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sentence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connections.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23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Latent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Semantic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(LSA)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438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Requires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lot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computing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power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lose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details.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143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Require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power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keeps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details.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4.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LexRank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lot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memory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complex.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complex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KL-Sum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71219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Hard to compute and </a:t>
                      </a:r>
                      <a:r>
                        <a:rPr sz="1800" spc="-4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complex.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Easy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run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efficient.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</a:t>
            </a:r>
            <a:r>
              <a:rPr spc="-55" dirty="0"/>
              <a:t> </a:t>
            </a:r>
            <a:r>
              <a:rPr dirty="0"/>
              <a:t>S</a:t>
            </a:r>
            <a:r>
              <a:rPr spc="-25" dirty="0"/>
              <a:t>Y</a:t>
            </a:r>
            <a:r>
              <a:rPr dirty="0"/>
              <a:t>S</a:t>
            </a:r>
            <a:r>
              <a:rPr spc="-30" dirty="0"/>
              <a:t>T</a:t>
            </a:r>
            <a:r>
              <a:rPr spc="-15" dirty="0"/>
              <a:t>E</a:t>
            </a:r>
            <a:r>
              <a:rPr dirty="0"/>
              <a:t>M</a:t>
            </a:r>
            <a:r>
              <a:rPr spc="-434" dirty="0"/>
              <a:t> </a:t>
            </a:r>
            <a:r>
              <a:rPr dirty="0"/>
              <a:t>A</a:t>
            </a:r>
            <a:r>
              <a:rPr spc="-20" dirty="0"/>
              <a:t>R</a:t>
            </a:r>
            <a:r>
              <a:rPr dirty="0"/>
              <a:t>C</a:t>
            </a:r>
            <a:r>
              <a:rPr spc="-20" dirty="0"/>
              <a:t>H</a:t>
            </a:r>
            <a:r>
              <a:rPr spc="-15" dirty="0"/>
              <a:t>ITE</a:t>
            </a:r>
            <a:r>
              <a:rPr dirty="0"/>
              <a:t>C</a:t>
            </a:r>
            <a:r>
              <a:rPr spc="-25" dirty="0"/>
              <a:t>T</a:t>
            </a:r>
            <a:r>
              <a:rPr dirty="0"/>
              <a:t>U</a:t>
            </a:r>
            <a:r>
              <a:rPr spc="-20" dirty="0"/>
              <a:t>R</a:t>
            </a:r>
            <a:r>
              <a:rPr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3914" y="1447800"/>
            <a:ext cx="8731453" cy="43577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152400"/>
            <a:ext cx="4004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/>
              <a:t>1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lang="en-US" sz="2800" b="1" spc="-5" dirty="0"/>
              <a:t>CLASS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DIAGRAM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A5959-4F05-D1A2-11CB-0FA27CEED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762000"/>
            <a:ext cx="79248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1407" y="457200"/>
            <a:ext cx="4004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2)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USE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CASE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DIAGRAM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ECADE-482E-1BF9-BFC8-A2008F39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47800"/>
            <a:ext cx="81534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77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457200"/>
            <a:ext cx="4229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Times New Roman"/>
                <a:cs typeface="Times New Roman"/>
              </a:rPr>
              <a:t>3)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SEQUENCE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DIAGRAM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400E1-631A-9541-6B8E-7EB673EA7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66800"/>
            <a:ext cx="9448800" cy="54914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1406" y="457200"/>
            <a:ext cx="451199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/>
              <a:t>4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lang="en-US" sz="2800" b="1" spc="-5" dirty="0"/>
              <a:t>ACTIVITY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DIAGRAM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4805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4004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/>
              <a:t>5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lang="en-US" sz="2800" b="1" spc="-5" dirty="0"/>
              <a:t>STATE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DIAGRAM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28839-DD4A-DD51-8555-F6A9DD550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2400"/>
            <a:ext cx="5562599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67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303" y="228600"/>
            <a:ext cx="504539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/>
              <a:t>6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lang="en-US" sz="2800" b="1" spc="-5" dirty="0"/>
              <a:t>COMPONENT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DIAGRAM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21086-6978-BDA3-1B06-7C6A926F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914400"/>
            <a:ext cx="11049000" cy="54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7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6596" y="808101"/>
            <a:ext cx="26276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-25" dirty="0"/>
              <a:t>O</a:t>
            </a:r>
            <a:r>
              <a:rPr dirty="0"/>
              <a:t>N</a:t>
            </a:r>
            <a:r>
              <a:rPr spc="-30" dirty="0"/>
              <a:t>T</a:t>
            </a:r>
            <a:r>
              <a:rPr spc="-15" dirty="0"/>
              <a:t>E</a:t>
            </a:r>
            <a:r>
              <a:rPr dirty="0"/>
              <a:t>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8929" y="1620774"/>
            <a:ext cx="3860800" cy="517588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900"/>
              </a:spcBef>
              <a:buFont typeface="Wingdings"/>
              <a:buChar char=""/>
              <a:tabLst>
                <a:tab pos="343535" algn="l"/>
                <a:tab pos="344170" algn="l"/>
              </a:tabLst>
            </a:pPr>
            <a:r>
              <a:rPr sz="1800" spc="-15" dirty="0">
                <a:latin typeface="Times New Roman"/>
                <a:cs typeface="Times New Roman"/>
              </a:rPr>
              <a:t>Abstract</a:t>
            </a:r>
            <a:endParaRPr sz="18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805"/>
              </a:spcBef>
              <a:buFont typeface="Wingdings"/>
              <a:buChar char=""/>
              <a:tabLst>
                <a:tab pos="343535" algn="l"/>
                <a:tab pos="344170" algn="l"/>
              </a:tabLst>
            </a:pPr>
            <a:r>
              <a:rPr sz="1800" spc="-15" dirty="0">
                <a:latin typeface="Times New Roman"/>
                <a:cs typeface="Times New Roman"/>
              </a:rPr>
              <a:t>Problem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9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spc="-15" dirty="0">
                <a:latin typeface="Times New Roman"/>
                <a:cs typeface="Times New Roman"/>
              </a:rPr>
              <a:t>Introduction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spc="-15" dirty="0">
                <a:latin typeface="Times New Roman"/>
                <a:cs typeface="Times New Roman"/>
              </a:rPr>
              <a:t>Objective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spc="-15" dirty="0">
                <a:latin typeface="Times New Roman"/>
                <a:cs typeface="Times New Roman"/>
              </a:rPr>
              <a:t>Algorithm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methodology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90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spc="-10" dirty="0">
                <a:latin typeface="Times New Roman"/>
                <a:cs typeface="Times New Roman"/>
              </a:rPr>
              <a:t>Lite</a:t>
            </a:r>
            <a:r>
              <a:rPr sz="1800" spc="-15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at</a:t>
            </a:r>
            <a:r>
              <a:rPr sz="1800" spc="-15" dirty="0">
                <a:latin typeface="Times New Roman"/>
                <a:cs typeface="Times New Roman"/>
              </a:rPr>
              <a:t>ur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urv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Existing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9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Disadvantages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Existing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9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spc="-15" dirty="0">
                <a:latin typeface="Times New Roman"/>
                <a:cs typeface="Times New Roman"/>
              </a:rPr>
              <a:t>Comparison with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Algorithms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Propo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10" dirty="0">
                <a:latin typeface="Times New Roman"/>
                <a:cs typeface="Times New Roman"/>
              </a:rPr>
              <a:t>y</a:t>
            </a:r>
            <a:r>
              <a:rPr sz="1800" spc="-5" dirty="0">
                <a:latin typeface="Times New Roman"/>
                <a:cs typeface="Times New Roman"/>
              </a:rPr>
              <a:t>stem</a:t>
            </a:r>
            <a:r>
              <a:rPr sz="1800" spc="-30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spc="-15" dirty="0">
                <a:latin typeface="Times New Roman"/>
                <a:cs typeface="Times New Roman"/>
              </a:rPr>
              <a:t>h</a:t>
            </a:r>
            <a:r>
              <a:rPr sz="1800" spc="-10" dirty="0">
                <a:latin typeface="Times New Roman"/>
                <a:cs typeface="Times New Roman"/>
              </a:rPr>
              <a:t>itect</a:t>
            </a:r>
            <a:r>
              <a:rPr sz="1800" spc="-15" dirty="0">
                <a:latin typeface="Times New Roman"/>
                <a:cs typeface="Times New Roman"/>
              </a:rPr>
              <a:t>ur</a:t>
            </a:r>
            <a:r>
              <a:rPr sz="180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9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spc="-15" dirty="0">
                <a:latin typeface="Times New Roman"/>
                <a:cs typeface="Times New Roman"/>
              </a:rPr>
              <a:t>Uml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Diagrams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80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spc="-15" dirty="0">
                <a:latin typeface="Times New Roman"/>
                <a:cs typeface="Times New Roman"/>
              </a:rPr>
              <a:t>Advantages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Proposed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9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spc="-25" dirty="0">
                <a:latin typeface="Times New Roman"/>
                <a:cs typeface="Times New Roman"/>
              </a:rPr>
              <a:t>H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rd</a:t>
            </a:r>
            <a:r>
              <a:rPr sz="1800" spc="-25" dirty="0">
                <a:latin typeface="Times New Roman"/>
                <a:cs typeface="Times New Roman"/>
              </a:rPr>
              <a:t>w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t</a:t>
            </a:r>
            <a:r>
              <a:rPr sz="1800" spc="-25" dirty="0">
                <a:latin typeface="Times New Roman"/>
                <a:cs typeface="Times New Roman"/>
              </a:rPr>
              <a:t>w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e </a:t>
            </a:r>
            <a:r>
              <a:rPr sz="1800" spc="-15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qu</a:t>
            </a:r>
            <a:r>
              <a:rPr sz="1800" spc="-10" dirty="0">
                <a:latin typeface="Times New Roman"/>
                <a:cs typeface="Times New Roman"/>
              </a:rPr>
              <a:t>i</a:t>
            </a:r>
            <a:r>
              <a:rPr sz="1800" spc="-15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-20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n</a:t>
            </a:r>
            <a:r>
              <a:rPr sz="1800" spc="-10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spc="-15" dirty="0">
                <a:latin typeface="Times New Roman"/>
                <a:cs typeface="Times New Roman"/>
              </a:rPr>
              <a:t>References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1403" y="152400"/>
            <a:ext cx="496919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/>
              <a:t>7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lang="en-US" sz="2800" b="1" spc="-5" dirty="0"/>
              <a:t>DEPLOYMENT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DIAGRAM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B48E9-36F5-8433-54E2-3F347074C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9" y="1143000"/>
            <a:ext cx="108585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30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138430"/>
            <a:ext cx="4004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latin typeface="Times New Roman"/>
                <a:cs typeface="Times New Roman"/>
              </a:rPr>
              <a:t>8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lang="en-US" sz="2800" b="1" spc="-5" dirty="0"/>
              <a:t>OBJECT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DIAGRAM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5DB84-8784-FF73-DDBB-A6ED6F347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838200"/>
            <a:ext cx="79248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72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161450"/>
            <a:ext cx="420719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/>
              <a:t>9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lang="en-US" sz="2800" b="1" spc="-5" dirty="0"/>
              <a:t>PACKAGE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DIAGRAM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2C176-406C-A97F-6100-744A5BFD0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62000"/>
            <a:ext cx="11125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79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228600"/>
            <a:ext cx="618839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latin typeface="Times New Roman"/>
                <a:cs typeface="Times New Roman"/>
              </a:rPr>
              <a:t>10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lang="en-US" sz="2800" b="1" spc="-25" dirty="0">
                <a:latin typeface="Times New Roman"/>
                <a:cs typeface="Times New Roman"/>
              </a:rPr>
              <a:t>COMMUNICATION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DIAGRAM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7DC69-9A3C-72AE-6BE8-4372D43E9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766762"/>
            <a:ext cx="8303893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5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7047" y="683133"/>
            <a:ext cx="8100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ADVANTAGES</a:t>
            </a:r>
            <a:r>
              <a:rPr sz="3600" spc="30" dirty="0"/>
              <a:t> </a:t>
            </a:r>
            <a:r>
              <a:rPr sz="3600" dirty="0"/>
              <a:t>OF</a:t>
            </a:r>
            <a:r>
              <a:rPr sz="3600" spc="-40" dirty="0"/>
              <a:t> </a:t>
            </a:r>
            <a:r>
              <a:rPr sz="3600" dirty="0"/>
              <a:t>PROPOSED</a:t>
            </a:r>
            <a:r>
              <a:rPr sz="3600" spc="120" dirty="0"/>
              <a:t> </a:t>
            </a:r>
            <a:r>
              <a:rPr sz="3600" spc="-15" dirty="0"/>
              <a:t>SYSTEM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0255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770255" algn="l"/>
                <a:tab pos="770890" algn="l"/>
              </a:tabLst>
            </a:pPr>
            <a:r>
              <a:rPr b="1" dirty="0">
                <a:latin typeface="Times New Roman"/>
                <a:cs typeface="Times New Roman"/>
              </a:rPr>
              <a:t>Efficient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News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Consumption:</a:t>
            </a:r>
            <a:r>
              <a:rPr b="1" spc="20" dirty="0">
                <a:latin typeface="Times New Roman"/>
                <a:cs typeface="Times New Roman"/>
              </a:rPr>
              <a:t> </a:t>
            </a:r>
            <a:r>
              <a:rPr dirty="0"/>
              <a:t>Quickly</a:t>
            </a:r>
            <a:r>
              <a:rPr spc="-5" dirty="0"/>
              <a:t> </a:t>
            </a:r>
            <a:r>
              <a:rPr dirty="0"/>
              <a:t>provides</a:t>
            </a:r>
            <a:r>
              <a:rPr spc="-15" dirty="0"/>
              <a:t> </a:t>
            </a:r>
            <a:r>
              <a:rPr dirty="0"/>
              <a:t>key</a:t>
            </a:r>
            <a:r>
              <a:rPr spc="-5" dirty="0"/>
              <a:t> </a:t>
            </a:r>
            <a:r>
              <a:rPr dirty="0"/>
              <a:t>points</a:t>
            </a:r>
            <a:r>
              <a:rPr spc="-1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lengthy</a:t>
            </a:r>
            <a:r>
              <a:rPr spc="-20" dirty="0"/>
              <a:t> </a:t>
            </a:r>
            <a:r>
              <a:rPr dirty="0"/>
              <a:t>articles,</a:t>
            </a:r>
            <a:r>
              <a:rPr spc="-15" dirty="0"/>
              <a:t> </a:t>
            </a:r>
            <a:r>
              <a:rPr dirty="0"/>
              <a:t>saving</a:t>
            </a:r>
            <a:r>
              <a:rPr spc="-10" dirty="0"/>
              <a:t> </a:t>
            </a:r>
            <a:r>
              <a:rPr spc="-5" dirty="0"/>
              <a:t>time.</a:t>
            </a:r>
          </a:p>
          <a:p>
            <a:pPr marL="414655"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050"/>
          </a:p>
          <a:p>
            <a:pPr marL="770255" indent="-342900">
              <a:lnSpc>
                <a:spcPct val="100000"/>
              </a:lnSpc>
              <a:buFont typeface="Wingdings"/>
              <a:buChar char=""/>
              <a:tabLst>
                <a:tab pos="770255" algn="l"/>
                <a:tab pos="770890" algn="l"/>
              </a:tabLst>
            </a:pPr>
            <a:r>
              <a:rPr b="1" dirty="0">
                <a:latin typeface="Times New Roman"/>
                <a:cs typeface="Times New Roman"/>
              </a:rPr>
              <a:t>Multi-language</a:t>
            </a:r>
            <a:r>
              <a:rPr b="1" spc="-5" dirty="0">
                <a:latin typeface="Times New Roman"/>
                <a:cs typeface="Times New Roman"/>
              </a:rPr>
              <a:t> Support: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spc="-5" dirty="0"/>
              <a:t>Summarizes</a:t>
            </a:r>
            <a:r>
              <a:rPr spc="5" dirty="0"/>
              <a:t> </a:t>
            </a:r>
            <a:r>
              <a:rPr dirty="0"/>
              <a:t>in any</a:t>
            </a:r>
            <a:r>
              <a:rPr spc="-15" dirty="0"/>
              <a:t> </a:t>
            </a:r>
            <a:r>
              <a:rPr dirty="0"/>
              <a:t>language</a:t>
            </a:r>
          </a:p>
          <a:p>
            <a:pPr marL="414655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2000"/>
          </a:p>
          <a:p>
            <a:pPr marL="770255" indent="-342900">
              <a:lnSpc>
                <a:spcPct val="100000"/>
              </a:lnSpc>
              <a:buFont typeface="Wingdings"/>
              <a:buChar char=""/>
              <a:tabLst>
                <a:tab pos="770255" algn="l"/>
                <a:tab pos="770890" algn="l"/>
              </a:tabLst>
            </a:pPr>
            <a:r>
              <a:rPr b="1" spc="-5" dirty="0">
                <a:latin typeface="Times New Roman"/>
                <a:cs typeface="Times New Roman"/>
              </a:rPr>
              <a:t>User </a:t>
            </a:r>
            <a:r>
              <a:rPr b="1" dirty="0">
                <a:latin typeface="Times New Roman"/>
                <a:cs typeface="Times New Roman"/>
              </a:rPr>
              <a:t>Experience: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dirty="0"/>
              <a:t>Features</a:t>
            </a:r>
            <a:r>
              <a:rPr spc="-15" dirty="0"/>
              <a:t> </a:t>
            </a:r>
            <a:r>
              <a:rPr dirty="0"/>
              <a:t>audio</a:t>
            </a:r>
            <a:r>
              <a:rPr spc="-20" dirty="0"/>
              <a:t> </a:t>
            </a:r>
            <a:r>
              <a:rPr dirty="0"/>
              <a:t>playback</a:t>
            </a:r>
            <a:r>
              <a:rPr spc="-35" dirty="0"/>
              <a:t> </a:t>
            </a:r>
            <a:r>
              <a:rPr dirty="0"/>
              <a:t>for </a:t>
            </a:r>
            <a:r>
              <a:rPr spc="-5" dirty="0"/>
              <a:t>summaries</a:t>
            </a:r>
            <a:r>
              <a:rPr spc="15" dirty="0"/>
              <a:t> </a:t>
            </a:r>
            <a:r>
              <a:rPr dirty="0"/>
              <a:t>and a </a:t>
            </a:r>
            <a:r>
              <a:rPr spc="-5" dirty="0"/>
              <a:t>modern, </a:t>
            </a:r>
            <a:r>
              <a:rPr dirty="0"/>
              <a:t>responsive</a:t>
            </a:r>
            <a:r>
              <a:rPr spc="-5" dirty="0"/>
              <a:t> </a:t>
            </a:r>
            <a:r>
              <a:rPr dirty="0"/>
              <a:t>interface.</a:t>
            </a:r>
          </a:p>
          <a:p>
            <a:pPr marL="414655"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050"/>
          </a:p>
          <a:p>
            <a:pPr marL="770255" indent="-342900">
              <a:lnSpc>
                <a:spcPct val="100000"/>
              </a:lnSpc>
              <a:buFont typeface="Wingdings"/>
              <a:buChar char=""/>
              <a:tabLst>
                <a:tab pos="770255" algn="l"/>
                <a:tab pos="770890" algn="l"/>
              </a:tabLst>
            </a:pPr>
            <a:r>
              <a:rPr b="1" spc="-5" dirty="0">
                <a:latin typeface="Times New Roman"/>
                <a:cs typeface="Times New Roman"/>
              </a:rPr>
              <a:t>Personalization: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spc="-5" dirty="0"/>
              <a:t>Allows</a:t>
            </a:r>
            <a:r>
              <a:rPr spc="5" dirty="0"/>
              <a:t> </a:t>
            </a:r>
            <a:r>
              <a:rPr spc="-5" dirty="0"/>
              <a:t>users</a:t>
            </a:r>
            <a:r>
              <a:rPr spc="1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input</a:t>
            </a:r>
            <a:r>
              <a:rPr spc="5" dirty="0"/>
              <a:t> </a:t>
            </a:r>
            <a:r>
              <a:rPr dirty="0"/>
              <a:t>text</a:t>
            </a:r>
            <a:r>
              <a:rPr spc="-5" dirty="0"/>
              <a:t> </a:t>
            </a:r>
            <a:r>
              <a:rPr dirty="0"/>
              <a:t>for</a:t>
            </a:r>
            <a:r>
              <a:rPr spc="10" dirty="0"/>
              <a:t> </a:t>
            </a:r>
            <a:r>
              <a:rPr dirty="0"/>
              <a:t>personalized</a:t>
            </a:r>
            <a:r>
              <a:rPr spc="-15" dirty="0"/>
              <a:t> </a:t>
            </a:r>
            <a:r>
              <a:rPr spc="-5" dirty="0"/>
              <a:t>summaries</a:t>
            </a:r>
            <a:r>
              <a:rPr spc="1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interactive</a:t>
            </a:r>
            <a:r>
              <a:rPr spc="-20" dirty="0"/>
              <a:t> </a:t>
            </a:r>
            <a:r>
              <a:rPr dirty="0"/>
              <a:t>features.</a:t>
            </a:r>
          </a:p>
          <a:p>
            <a:pPr marL="414655"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050"/>
          </a:p>
          <a:p>
            <a:pPr marL="769620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770255" algn="l"/>
                <a:tab pos="770890" algn="l"/>
              </a:tabLst>
            </a:pPr>
            <a:r>
              <a:rPr b="1" dirty="0">
                <a:latin typeface="Times New Roman"/>
                <a:cs typeface="Times New Roman"/>
              </a:rPr>
              <a:t>Accessibility: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dirty="0"/>
              <a:t>Audio</a:t>
            </a:r>
            <a:r>
              <a:rPr spc="-5" dirty="0"/>
              <a:t> summaries</a:t>
            </a:r>
            <a:r>
              <a:rPr spc="1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responsive design</a:t>
            </a:r>
            <a:r>
              <a:rPr spc="-5" dirty="0"/>
              <a:t> </a:t>
            </a:r>
            <a:r>
              <a:rPr dirty="0"/>
              <a:t>ensure</a:t>
            </a:r>
            <a:r>
              <a:rPr spc="-5" dirty="0"/>
              <a:t> </a:t>
            </a:r>
            <a:r>
              <a:rPr dirty="0"/>
              <a:t>usability</a:t>
            </a:r>
            <a:r>
              <a:rPr spc="-20" dirty="0"/>
              <a:t> </a:t>
            </a:r>
            <a:r>
              <a:rPr dirty="0"/>
              <a:t>for visually</a:t>
            </a:r>
            <a:r>
              <a:rPr spc="-20" dirty="0"/>
              <a:t> </a:t>
            </a:r>
            <a:r>
              <a:rPr dirty="0"/>
              <a:t>impaired</a:t>
            </a:r>
            <a:r>
              <a:rPr spc="-15" dirty="0"/>
              <a:t> </a:t>
            </a:r>
            <a:r>
              <a:rPr spc="-5" dirty="0"/>
              <a:t>users </a:t>
            </a:r>
            <a:r>
              <a:rPr spc="-434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various</a:t>
            </a:r>
            <a:r>
              <a:rPr spc="-15" dirty="0"/>
              <a:t> </a:t>
            </a:r>
            <a:r>
              <a:rPr dirty="0"/>
              <a:t>devices.</a:t>
            </a:r>
          </a:p>
          <a:p>
            <a:pPr marL="414655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2000"/>
          </a:p>
          <a:p>
            <a:pPr marL="770255" indent="-342900">
              <a:lnSpc>
                <a:spcPct val="100000"/>
              </a:lnSpc>
              <a:buFont typeface="Wingdings"/>
              <a:buChar char=""/>
              <a:tabLst>
                <a:tab pos="770255" algn="l"/>
                <a:tab pos="770890" algn="l"/>
              </a:tabLst>
            </a:pPr>
            <a:r>
              <a:rPr b="1" spc="-5" dirty="0">
                <a:latin typeface="Times New Roman"/>
                <a:cs typeface="Times New Roman"/>
              </a:rPr>
              <a:t>Up-to-Date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Information: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dirty="0"/>
              <a:t>Daily</a:t>
            </a:r>
            <a:r>
              <a:rPr spc="-5" dirty="0"/>
              <a:t> </a:t>
            </a:r>
            <a:r>
              <a:rPr dirty="0"/>
              <a:t>news</a:t>
            </a:r>
            <a:r>
              <a:rPr spc="-5" dirty="0"/>
              <a:t> </a:t>
            </a:r>
            <a:r>
              <a:rPr dirty="0"/>
              <a:t>updates</a:t>
            </a:r>
            <a:r>
              <a:rPr spc="-10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real-time</a:t>
            </a:r>
            <a:r>
              <a:rPr spc="-10" dirty="0"/>
              <a:t> </a:t>
            </a:r>
            <a:r>
              <a:rPr spc="-5" dirty="0"/>
              <a:t>summarization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975" y="607568"/>
            <a:ext cx="8516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Hardware</a:t>
            </a:r>
            <a:r>
              <a:rPr spc="-235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dirty="0"/>
              <a:t>Software</a:t>
            </a:r>
            <a:r>
              <a:rPr spc="-15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1041" y="1889582"/>
            <a:ext cx="5930900" cy="4268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Hardware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Requirements:</a:t>
            </a:r>
            <a:endParaRPr sz="2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205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Processor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i3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higher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RAM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4GB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more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Storage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10GB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available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space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Internet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Connection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API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updates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"/>
            </a:pPr>
            <a:endParaRPr sz="17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Software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Requirements: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"/>
            </a:pPr>
            <a:endParaRPr sz="2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Operating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Windows </a:t>
            </a:r>
            <a:r>
              <a:rPr sz="1800" dirty="0">
                <a:latin typeface="Times New Roman"/>
                <a:cs typeface="Times New Roman"/>
              </a:rPr>
              <a:t>10,11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Python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3.x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backend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development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(PageRank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algorithm)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Flask</a:t>
            </a:r>
            <a:r>
              <a:rPr sz="1800" spc="-5" dirty="0">
                <a:latin typeface="Times New Roman"/>
                <a:cs typeface="Times New Roman"/>
              </a:rPr>
              <a:t>: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web</a:t>
            </a:r>
            <a:r>
              <a:rPr sz="1800" dirty="0">
                <a:latin typeface="Times New Roman"/>
                <a:cs typeface="Times New Roman"/>
              </a:rPr>
              <a:t> application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HTML/CSS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frontend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1341" y="393953"/>
            <a:ext cx="2883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REFERENCES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09547" y="1288160"/>
            <a:ext cx="944562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845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G. </a:t>
            </a:r>
            <a:r>
              <a:rPr sz="1800" dirty="0">
                <a:latin typeface="Times New Roman"/>
                <a:cs typeface="Times New Roman"/>
              </a:rPr>
              <a:t>Bao 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Y.</a:t>
            </a:r>
            <a:r>
              <a:rPr sz="1800" dirty="0">
                <a:latin typeface="Times New Roman"/>
                <a:cs typeface="Times New Roman"/>
              </a:rPr>
              <a:t> Zhang,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“A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General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Contextualized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Rewriting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Framework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Text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Summarization,”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IEEE/ACM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Trans. </a:t>
            </a:r>
            <a:r>
              <a:rPr sz="1800" spc="-5" dirty="0">
                <a:latin typeface="Times New Roman"/>
                <a:cs typeface="Times New Roman"/>
              </a:rPr>
              <a:t>Audio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Speech</a:t>
            </a:r>
            <a:r>
              <a:rPr sz="1800" dirty="0">
                <a:latin typeface="Times New Roman"/>
                <a:cs typeface="Times New Roman"/>
              </a:rPr>
              <a:t> Lang.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Process., </a:t>
            </a:r>
            <a:r>
              <a:rPr sz="1800" dirty="0">
                <a:latin typeface="Times New Roman"/>
                <a:cs typeface="Times New Roman"/>
              </a:rPr>
              <a:t>vol. 31,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pp. 1624–1635,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2023.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Y.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Gao, Y. Xu, H.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Huang, Q. </a:t>
            </a:r>
            <a:r>
              <a:rPr sz="1800" dirty="0">
                <a:latin typeface="Times New Roman"/>
                <a:cs typeface="Times New Roman"/>
              </a:rPr>
              <a:t>Liu, L.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Wei, </a:t>
            </a:r>
            <a:r>
              <a:rPr sz="1800" dirty="0">
                <a:latin typeface="Times New Roman"/>
                <a:cs typeface="Times New Roman"/>
              </a:rPr>
              <a:t>and L. Liu,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“Jointly</a:t>
            </a:r>
            <a:r>
              <a:rPr sz="1800" dirty="0">
                <a:latin typeface="Times New Roman"/>
                <a:cs typeface="Times New Roman"/>
              </a:rPr>
              <a:t> Learning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Topics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Sentence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Embedding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Document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Summarization,”</a:t>
            </a:r>
            <a:r>
              <a:rPr sz="1800" dirty="0">
                <a:latin typeface="Times New Roman"/>
                <a:cs typeface="Times New Roman"/>
              </a:rPr>
              <a:t> IEEE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Trans.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Knowl.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Eng.,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vol.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32, no. 4,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pp. </a:t>
            </a:r>
            <a:r>
              <a:rPr sz="1800" spc="-5" dirty="0">
                <a:latin typeface="Times New Roman"/>
                <a:cs typeface="Times New Roman"/>
              </a:rPr>
              <a:t>685–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698,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Apr.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2020.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marR="571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P. Wei, J.</a:t>
            </a:r>
            <a:r>
              <a:rPr sz="1800" dirty="0">
                <a:latin typeface="Times New Roman"/>
                <a:cs typeface="Times New Roman"/>
              </a:rPr>
              <a:t> Zhao,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W.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Mao, “A</a:t>
            </a:r>
            <a:r>
              <a:rPr sz="1800" dirty="0">
                <a:latin typeface="Times New Roman"/>
                <a:cs typeface="Times New Roman"/>
              </a:rPr>
              <a:t> Graph-to-Sequence Learning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Framework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Summarizing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Opinionated </a:t>
            </a:r>
            <a:r>
              <a:rPr sz="1800" dirty="0">
                <a:latin typeface="Times New Roman"/>
                <a:cs typeface="Times New Roman"/>
              </a:rPr>
              <a:t>Texts,” IEEE/ACM Trans. </a:t>
            </a:r>
            <a:r>
              <a:rPr sz="1800" spc="-5" dirty="0">
                <a:latin typeface="Times New Roman"/>
                <a:cs typeface="Times New Roman"/>
              </a:rPr>
              <a:t>Audio Speech </a:t>
            </a:r>
            <a:r>
              <a:rPr sz="1800" dirty="0">
                <a:latin typeface="Times New Roman"/>
                <a:cs typeface="Times New Roman"/>
              </a:rPr>
              <a:t>Lang. </a:t>
            </a:r>
            <a:r>
              <a:rPr sz="1800" spc="-5" dirty="0">
                <a:latin typeface="Times New Roman"/>
                <a:cs typeface="Times New Roman"/>
              </a:rPr>
              <a:t>Process., </a:t>
            </a:r>
            <a:r>
              <a:rPr sz="1800" dirty="0">
                <a:latin typeface="Times New Roman"/>
                <a:cs typeface="Times New Roman"/>
              </a:rPr>
              <a:t>vol. 29, pp. 1650–1661, Apr.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2021.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299085" marR="20320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X. </a:t>
            </a:r>
            <a:r>
              <a:rPr sz="1800" dirty="0">
                <a:latin typeface="Times New Roman"/>
                <a:cs typeface="Times New Roman"/>
              </a:rPr>
              <a:t>Liang,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S. Wu,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M.</a:t>
            </a:r>
            <a:r>
              <a:rPr sz="1800" dirty="0">
                <a:latin typeface="Times New Roman"/>
                <a:cs typeface="Times New Roman"/>
              </a:rPr>
              <a:t> Li,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Z.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“Improving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Unsupervised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Extractive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Summarization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Jointly Modeling Facet </a:t>
            </a:r>
            <a:r>
              <a:rPr sz="1800" dirty="0">
                <a:latin typeface="Times New Roman"/>
                <a:cs typeface="Times New Roman"/>
              </a:rPr>
              <a:t>and Redundancy,” IEEE/ACM Trans. </a:t>
            </a:r>
            <a:r>
              <a:rPr sz="1800" spc="-5" dirty="0">
                <a:latin typeface="Times New Roman"/>
                <a:cs typeface="Times New Roman"/>
              </a:rPr>
              <a:t>Audio, Speech, </a:t>
            </a:r>
            <a:r>
              <a:rPr sz="1800" dirty="0">
                <a:latin typeface="Times New Roman"/>
                <a:cs typeface="Times New Roman"/>
              </a:rPr>
              <a:t>and Lang. </a:t>
            </a:r>
            <a:r>
              <a:rPr sz="1800" spc="-5" dirty="0">
                <a:latin typeface="Times New Roman"/>
                <a:cs typeface="Times New Roman"/>
              </a:rPr>
              <a:t>Process.,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vol.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30,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pp.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1546–1557,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2022.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Q.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Zhou, </a:t>
            </a:r>
            <a:r>
              <a:rPr sz="1800" spc="-5" dirty="0">
                <a:latin typeface="Times New Roman"/>
                <a:cs typeface="Times New Roman"/>
              </a:rPr>
              <a:t>N. Yang,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Wei, S. Huang,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M. </a:t>
            </a:r>
            <a:r>
              <a:rPr sz="1800" dirty="0">
                <a:latin typeface="Times New Roman"/>
                <a:cs typeface="Times New Roman"/>
              </a:rPr>
              <a:t>Zhou,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T. Zhao,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“A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Joint </a:t>
            </a:r>
            <a:r>
              <a:rPr sz="1800" dirty="0">
                <a:latin typeface="Times New Roman"/>
                <a:cs typeface="Times New Roman"/>
              </a:rPr>
              <a:t>Sentence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Scoring </a:t>
            </a:r>
            <a:r>
              <a:rPr sz="1800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299085" marR="9969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Selection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Framework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Neural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Extractive</a:t>
            </a:r>
            <a:r>
              <a:rPr sz="1800" spc="-5" dirty="0">
                <a:latin typeface="Times New Roman"/>
                <a:cs typeface="Times New Roman"/>
              </a:rPr>
              <a:t> Document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Summarization,”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IEEE/ACM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Trans.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Audio,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Speech,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Lang.</a:t>
            </a:r>
            <a:r>
              <a:rPr sz="1800" spc="-5" dirty="0">
                <a:latin typeface="Times New Roman"/>
                <a:cs typeface="Times New Roman"/>
              </a:rPr>
              <a:t> Process., </a:t>
            </a:r>
            <a:r>
              <a:rPr sz="1800" dirty="0">
                <a:latin typeface="Times New Roman"/>
                <a:cs typeface="Times New Roman"/>
              </a:rPr>
              <a:t>vol.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28,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pp.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671–681,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2020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9475" y="2616834"/>
            <a:ext cx="3662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Times New Roman"/>
                <a:cs typeface="Times New Roman"/>
              </a:rPr>
              <a:t>T</a:t>
            </a:r>
            <a:r>
              <a:rPr sz="4800" b="1" spc="-30" dirty="0">
                <a:latin typeface="Times New Roman"/>
                <a:cs typeface="Times New Roman"/>
              </a:rPr>
              <a:t>h</a:t>
            </a:r>
            <a:r>
              <a:rPr sz="4800" b="1" spc="-5" dirty="0">
                <a:latin typeface="Times New Roman"/>
                <a:cs typeface="Times New Roman"/>
              </a:rPr>
              <a:t>a</a:t>
            </a:r>
            <a:r>
              <a:rPr sz="4800" b="1" spc="-30" dirty="0">
                <a:latin typeface="Times New Roman"/>
                <a:cs typeface="Times New Roman"/>
              </a:rPr>
              <a:t>n</a:t>
            </a:r>
            <a:r>
              <a:rPr sz="4800" b="1" spc="-5" dirty="0">
                <a:latin typeface="Times New Roman"/>
                <a:cs typeface="Times New Roman"/>
              </a:rPr>
              <a:t>k</a:t>
            </a:r>
            <a:r>
              <a:rPr sz="4800" b="1" spc="-265" dirty="0">
                <a:latin typeface="Times New Roman"/>
                <a:cs typeface="Times New Roman"/>
              </a:rPr>
              <a:t> </a:t>
            </a:r>
            <a:r>
              <a:rPr sz="4800" b="1" spc="-495" dirty="0">
                <a:latin typeface="Times New Roman"/>
                <a:cs typeface="Times New Roman"/>
              </a:rPr>
              <a:t>Y</a:t>
            </a:r>
            <a:r>
              <a:rPr sz="4800" b="1" spc="25" dirty="0">
                <a:latin typeface="Times New Roman"/>
                <a:cs typeface="Times New Roman"/>
              </a:rPr>
              <a:t>ou</a:t>
            </a:r>
            <a:r>
              <a:rPr sz="4800" b="1" spc="30" dirty="0">
                <a:latin typeface="Times New Roman"/>
                <a:cs typeface="Times New Roman"/>
              </a:rPr>
              <a:t>…</a:t>
            </a:r>
            <a:r>
              <a:rPr sz="4800" b="1" dirty="0">
                <a:latin typeface="Times New Roman"/>
                <a:cs typeface="Times New Roman"/>
              </a:rPr>
              <a:t>.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710" y="334518"/>
            <a:ext cx="836993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0" marR="5080" indent="-832485">
              <a:lnSpc>
                <a:spcPct val="111100"/>
              </a:lnSpc>
              <a:spcBef>
                <a:spcPts val="100"/>
              </a:spcBef>
            </a:pPr>
            <a:r>
              <a:rPr sz="3600" b="1" spc="-20" dirty="0">
                <a:latin typeface="Times New Roman"/>
                <a:cs typeface="Times New Roman"/>
              </a:rPr>
              <a:t>“Text </a:t>
            </a:r>
            <a:r>
              <a:rPr sz="3600" b="1" spc="-25" dirty="0">
                <a:latin typeface="Times New Roman"/>
                <a:cs typeface="Times New Roman"/>
              </a:rPr>
              <a:t>summarization </a:t>
            </a:r>
            <a:r>
              <a:rPr sz="3600" b="1" spc="-15" dirty="0">
                <a:latin typeface="Times New Roman"/>
                <a:cs typeface="Times New Roman"/>
              </a:rPr>
              <a:t>of </a:t>
            </a:r>
            <a:r>
              <a:rPr sz="3600" b="1" spc="-20" dirty="0">
                <a:latin typeface="Times New Roman"/>
                <a:cs typeface="Times New Roman"/>
              </a:rPr>
              <a:t>news </a:t>
            </a:r>
            <a:r>
              <a:rPr sz="3600" b="1" spc="-25" dirty="0">
                <a:latin typeface="Times New Roman"/>
                <a:cs typeface="Times New Roman"/>
              </a:rPr>
              <a:t>articles </a:t>
            </a:r>
            <a:r>
              <a:rPr sz="3600" b="1" spc="-20" dirty="0">
                <a:latin typeface="Times New Roman"/>
                <a:cs typeface="Times New Roman"/>
              </a:rPr>
              <a:t>using </a:t>
            </a:r>
            <a:r>
              <a:rPr sz="3600" b="1" spc="-885" dirty="0">
                <a:latin typeface="Times New Roman"/>
                <a:cs typeface="Times New Roman"/>
              </a:rPr>
              <a:t> </a:t>
            </a:r>
            <a:r>
              <a:rPr sz="3600" b="1" spc="-25" dirty="0">
                <a:latin typeface="Times New Roman"/>
                <a:cs typeface="Times New Roman"/>
              </a:rPr>
              <a:t>Natural</a:t>
            </a:r>
            <a:r>
              <a:rPr sz="3600" b="1" spc="-30" dirty="0">
                <a:latin typeface="Times New Roman"/>
                <a:cs typeface="Times New Roman"/>
              </a:rPr>
              <a:t> language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spc="-25" dirty="0">
                <a:latin typeface="Times New Roman"/>
                <a:cs typeface="Times New Roman"/>
              </a:rPr>
              <a:t>processing”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828800"/>
            <a:ext cx="8220456" cy="45598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2672" y="607568"/>
            <a:ext cx="29381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25" dirty="0"/>
              <a:t>B</a:t>
            </a:r>
            <a:r>
              <a:rPr dirty="0"/>
              <a:t>S</a:t>
            </a:r>
            <a:r>
              <a:rPr spc="-30" dirty="0"/>
              <a:t>T</a:t>
            </a:r>
            <a:r>
              <a:rPr dirty="0"/>
              <a:t>R</a:t>
            </a:r>
            <a:r>
              <a:rPr spc="-25" dirty="0"/>
              <a:t>A</a:t>
            </a:r>
            <a:r>
              <a:rPr dirty="0"/>
              <a:t>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4147" y="1906982"/>
            <a:ext cx="9289415" cy="2939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5780" algn="just">
              <a:lnSpc>
                <a:spcPct val="151000"/>
              </a:lnSpc>
              <a:spcBef>
                <a:spcPts val="105"/>
              </a:spcBef>
            </a:pP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project focuses on building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text summarization system using Python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the PageRank </a:t>
            </a:r>
            <a:r>
              <a:rPr sz="1800" dirty="0">
                <a:latin typeface="Times New Roman"/>
                <a:cs typeface="Times New Roman"/>
              </a:rPr>
              <a:t> algorithm.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fetches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daily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news</a:t>
            </a:r>
            <a:r>
              <a:rPr sz="1800" dirty="0">
                <a:latin typeface="Times New Roman"/>
                <a:cs typeface="Times New Roman"/>
              </a:rPr>
              <a:t> via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APIs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provides</a:t>
            </a:r>
            <a:r>
              <a:rPr sz="1800" dirty="0">
                <a:latin typeface="Times New Roman"/>
                <a:cs typeface="Times New Roman"/>
              </a:rPr>
              <a:t> concise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summaries</a:t>
            </a:r>
            <a:r>
              <a:rPr sz="1800" dirty="0">
                <a:latin typeface="Times New Roman"/>
                <a:cs typeface="Times New Roman"/>
              </a:rPr>
              <a:t> 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users.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Additionally, it offers an </a:t>
            </a:r>
            <a:r>
              <a:rPr sz="1800" spc="-5" dirty="0">
                <a:latin typeface="Times New Roman"/>
                <a:cs typeface="Times New Roman"/>
              </a:rPr>
              <a:t>MP3 </a:t>
            </a:r>
            <a:r>
              <a:rPr sz="1800" dirty="0">
                <a:latin typeface="Times New Roman"/>
                <a:cs typeface="Times New Roman"/>
              </a:rPr>
              <a:t>audio </a:t>
            </a:r>
            <a:r>
              <a:rPr sz="1800" spc="-5" dirty="0">
                <a:latin typeface="Times New Roman"/>
                <a:cs typeface="Times New Roman"/>
              </a:rPr>
              <a:t>output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summary, making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accessible for </a:t>
            </a:r>
            <a:r>
              <a:rPr sz="1800" dirty="0">
                <a:latin typeface="Times New Roman"/>
                <a:cs typeface="Times New Roman"/>
              </a:rPr>
              <a:t>blind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 uneducated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individuals.</a:t>
            </a:r>
            <a:endParaRPr sz="1800">
              <a:latin typeface="Times New Roman"/>
              <a:cs typeface="Times New Roman"/>
            </a:endParaRPr>
          </a:p>
          <a:p>
            <a:pPr marL="12700" marR="5715" indent="2011680" algn="just">
              <a:lnSpc>
                <a:spcPct val="1511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 proposed solution </a:t>
            </a:r>
            <a:r>
              <a:rPr sz="1800" spc="-5" dirty="0">
                <a:latin typeface="Times New Roman"/>
                <a:cs typeface="Times New Roman"/>
              </a:rPr>
              <a:t>overcomes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limitations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existing summarization </a:t>
            </a:r>
            <a:r>
              <a:rPr sz="1800" dirty="0">
                <a:latin typeface="Times New Roman"/>
                <a:cs typeface="Times New Roman"/>
              </a:rPr>
              <a:t> tools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enhancing context retention.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system </a:t>
            </a:r>
            <a:r>
              <a:rPr sz="1800" dirty="0">
                <a:latin typeface="Times New Roman"/>
                <a:cs typeface="Times New Roman"/>
              </a:rPr>
              <a:t>combines efficient </a:t>
            </a:r>
            <a:r>
              <a:rPr sz="1800" spc="-5" dirty="0">
                <a:latin typeface="Times New Roman"/>
                <a:cs typeface="Times New Roman"/>
              </a:rPr>
              <a:t>summarization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real-time </a:t>
            </a:r>
            <a:r>
              <a:rPr sz="1800" dirty="0">
                <a:latin typeface="Times New Roman"/>
                <a:cs typeface="Times New Roman"/>
              </a:rPr>
              <a:t> updates,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ensuring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user-friendly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experience.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6154" y="499617"/>
            <a:ext cx="6680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3555" algn="l"/>
              </a:tabLst>
            </a:pPr>
            <a:r>
              <a:rPr sz="4800" spc="-5" dirty="0"/>
              <a:t>PROBLEM	STATEMENT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044954" y="1806905"/>
            <a:ext cx="7834630" cy="1551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525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Text </a:t>
            </a:r>
            <a:r>
              <a:rPr sz="2000" spc="-5" dirty="0">
                <a:latin typeface="Times New Roman"/>
                <a:cs typeface="Times New Roman"/>
              </a:rPr>
              <a:t>summarization models sometimes </a:t>
            </a:r>
            <a:r>
              <a:rPr sz="2000" dirty="0">
                <a:latin typeface="Times New Roman"/>
                <a:cs typeface="Times New Roman"/>
              </a:rPr>
              <a:t>produce incorrect or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misleading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summaries. </a:t>
            </a:r>
            <a:r>
              <a:rPr sz="2000" spc="5" dirty="0">
                <a:latin typeface="Times New Roman"/>
                <a:cs typeface="Times New Roman"/>
              </a:rPr>
              <a:t>Our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aims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problem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 </a:t>
            </a:r>
            <a:r>
              <a:rPr sz="2000" spc="-5" dirty="0">
                <a:latin typeface="Times New Roman"/>
                <a:cs typeface="Times New Roman"/>
              </a:rPr>
              <a:t>methods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measure </a:t>
            </a:r>
            <a:r>
              <a:rPr sz="2000" dirty="0">
                <a:latin typeface="Times New Roman"/>
                <a:cs typeface="Times New Roman"/>
              </a:rPr>
              <a:t>and fix these errors. </a:t>
            </a:r>
            <a:r>
              <a:rPr sz="2000" spc="5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will use advanced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techniques to </a:t>
            </a:r>
            <a:r>
              <a:rPr sz="2000" spc="-5" dirty="0">
                <a:latin typeface="Times New Roman"/>
                <a:cs typeface="Times New Roman"/>
              </a:rPr>
              <a:t>improve </a:t>
            </a:r>
            <a:r>
              <a:rPr sz="2000" dirty="0">
                <a:latin typeface="Times New Roman"/>
                <a:cs typeface="Times New Roman"/>
              </a:rPr>
              <a:t>the accuracy of </a:t>
            </a:r>
            <a:r>
              <a:rPr sz="2000" spc="-5" dirty="0">
                <a:latin typeface="Times New Roman"/>
                <a:cs typeface="Times New Roman"/>
              </a:rPr>
              <a:t>summaries, making </a:t>
            </a:r>
            <a:r>
              <a:rPr sz="2000" dirty="0">
                <a:latin typeface="Times New Roman"/>
                <a:cs typeface="Times New Roman"/>
              </a:rPr>
              <a:t>sure they are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reliable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correct.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877" y="607568"/>
            <a:ext cx="4234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I</a:t>
            </a:r>
            <a:r>
              <a:rPr dirty="0"/>
              <a:t>N</a:t>
            </a:r>
            <a:r>
              <a:rPr spc="-30" dirty="0"/>
              <a:t>T</a:t>
            </a:r>
            <a:r>
              <a:rPr dirty="0"/>
              <a:t>R</a:t>
            </a:r>
            <a:r>
              <a:rPr spc="-25" dirty="0"/>
              <a:t>O</a:t>
            </a:r>
            <a:r>
              <a:rPr dirty="0"/>
              <a:t>D</a:t>
            </a:r>
            <a:r>
              <a:rPr spc="-25" dirty="0"/>
              <a:t>U</a:t>
            </a:r>
            <a:r>
              <a:rPr dirty="0"/>
              <a:t>C</a:t>
            </a:r>
            <a:r>
              <a:rPr spc="-30" dirty="0"/>
              <a:t>T</a:t>
            </a:r>
            <a:r>
              <a:rPr spc="-1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8104" y="2009597"/>
            <a:ext cx="867283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Automatic</a:t>
            </a:r>
            <a:r>
              <a:rPr sz="1800" dirty="0">
                <a:latin typeface="Times New Roman"/>
                <a:cs typeface="Times New Roman"/>
              </a:rPr>
              <a:t> Text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Summarization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most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challenging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interesting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problem the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field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Natural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Language</a:t>
            </a:r>
            <a:r>
              <a:rPr sz="1800" spc="-5" dirty="0">
                <a:latin typeface="Times New Roman"/>
                <a:cs typeface="Times New Roman"/>
              </a:rPr>
              <a:t> Processing(NLP).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marR="284480" indent="-28702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process of generating concise and </a:t>
            </a:r>
            <a:r>
              <a:rPr sz="1800" spc="-5" dirty="0">
                <a:latin typeface="Times New Roman"/>
                <a:cs typeface="Times New Roman"/>
              </a:rPr>
              <a:t>meaningful summary </a:t>
            </a:r>
            <a:r>
              <a:rPr sz="1800" dirty="0">
                <a:latin typeface="Times New Roman"/>
                <a:cs typeface="Times New Roman"/>
              </a:rPr>
              <a:t>of text from multiple text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books , </a:t>
            </a:r>
            <a:r>
              <a:rPr sz="1800" spc="-5" dirty="0">
                <a:latin typeface="Times New Roman"/>
                <a:cs typeface="Times New Roman"/>
              </a:rPr>
              <a:t>news</a:t>
            </a:r>
            <a:r>
              <a:rPr sz="1800" dirty="0">
                <a:latin typeface="Times New Roman"/>
                <a:cs typeface="Times New Roman"/>
              </a:rPr>
              <a:t> articles.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The need for automatic text </a:t>
            </a:r>
            <a:r>
              <a:rPr sz="1800" spc="-5" dirty="0">
                <a:latin typeface="Times New Roman"/>
                <a:cs typeface="Times New Roman"/>
              </a:rPr>
              <a:t>summarization is </a:t>
            </a:r>
            <a:r>
              <a:rPr sz="1800" dirty="0">
                <a:latin typeface="Times New Roman"/>
                <a:cs typeface="Times New Roman"/>
              </a:rPr>
              <a:t>growing quickly because there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lot of data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now.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3716" y="607568"/>
            <a:ext cx="29978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25" dirty="0"/>
              <a:t>B</a:t>
            </a:r>
            <a:r>
              <a:rPr dirty="0"/>
              <a:t>J</a:t>
            </a:r>
            <a:r>
              <a:rPr spc="-25" dirty="0"/>
              <a:t>E</a:t>
            </a:r>
            <a:r>
              <a:rPr dirty="0"/>
              <a:t>C</a:t>
            </a:r>
            <a:r>
              <a:rPr spc="-30" dirty="0"/>
              <a:t>T</a:t>
            </a:r>
            <a:r>
              <a:rPr spc="-15" dirty="0"/>
              <a:t>I</a:t>
            </a:r>
            <a:r>
              <a:rPr dirty="0"/>
              <a:t>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9621" y="2007489"/>
            <a:ext cx="91725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1336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 </a:t>
            </a:r>
            <a:r>
              <a:rPr sz="1800" dirty="0">
                <a:latin typeface="Times New Roman"/>
                <a:cs typeface="Times New Roman"/>
              </a:rPr>
              <a:t>objective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text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summarization</a:t>
            </a:r>
            <a:r>
              <a:rPr sz="1800" dirty="0">
                <a:latin typeface="Times New Roman"/>
                <a:cs typeface="Times New Roman"/>
              </a:rPr>
              <a:t> system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identify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important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information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given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text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present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 to end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Wikipedia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articles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input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extractive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text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summarization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presented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identifying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text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scoring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sentences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accordingly.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622" y="284479"/>
            <a:ext cx="9199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1429" algn="l"/>
              </a:tabLst>
            </a:pPr>
            <a:r>
              <a:rPr sz="4800" spc="-5" dirty="0"/>
              <a:t>ALGORITHM	</a:t>
            </a:r>
            <a:r>
              <a:rPr sz="4800" dirty="0"/>
              <a:t>&amp;</a:t>
            </a:r>
            <a:r>
              <a:rPr sz="4800" spc="-70" dirty="0"/>
              <a:t> </a:t>
            </a:r>
            <a:r>
              <a:rPr sz="4800" spc="-5" dirty="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740154" y="1272285"/>
            <a:ext cx="8301355" cy="5358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ALGORITHM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PageRank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(Text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Rank)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METHODS/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STEPS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927100" lvl="1" indent="-304800">
              <a:lnSpc>
                <a:spcPct val="100000"/>
              </a:lnSpc>
              <a:buSzPct val="120000"/>
              <a:buAutoNum type="arabicPeriod"/>
              <a:tabLst>
                <a:tab pos="9271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Text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Preprocessing:</a:t>
            </a:r>
            <a:endParaRPr sz="2000">
              <a:latin typeface="Times New Roman"/>
              <a:cs typeface="Times New Roman"/>
            </a:endParaRPr>
          </a:p>
          <a:p>
            <a:pPr marL="1028700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Times New Roman"/>
                <a:cs typeface="Times New Roman"/>
              </a:rPr>
              <a:t>&gt;</a:t>
            </a:r>
            <a:r>
              <a:rPr sz="2000" dirty="0">
                <a:latin typeface="Times New Roman"/>
                <a:cs typeface="Times New Roman"/>
              </a:rPr>
              <a:t>Sentence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Tokenization: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Split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paragraph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sentences.</a:t>
            </a:r>
            <a:endParaRPr sz="2000">
              <a:latin typeface="Times New Roman"/>
              <a:cs typeface="Times New Roman"/>
            </a:endParaRPr>
          </a:p>
          <a:p>
            <a:pPr marL="1028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&gt;</a:t>
            </a:r>
            <a:r>
              <a:rPr sz="2000" dirty="0">
                <a:latin typeface="Times New Roman"/>
                <a:cs typeface="Times New Roman"/>
              </a:rPr>
              <a:t>Word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Tokenization: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Break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sentences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00430" lvl="1" indent="-253365">
              <a:lnSpc>
                <a:spcPct val="100000"/>
              </a:lnSpc>
              <a:buAutoNum type="arabicPeriod" startAt="2"/>
              <a:tabLst>
                <a:tab pos="90106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Build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Similarity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Graph:</a:t>
            </a:r>
            <a:endParaRPr sz="2000">
              <a:latin typeface="Times New Roman"/>
              <a:cs typeface="Times New Roman"/>
            </a:endParaRPr>
          </a:p>
          <a:p>
            <a:pPr marL="1298575" lvl="2" indent="-270510">
              <a:lnSpc>
                <a:spcPct val="100000"/>
              </a:lnSpc>
              <a:buChar char="&gt;"/>
              <a:tabLst>
                <a:tab pos="1299210" algn="l"/>
              </a:tabLst>
            </a:pPr>
            <a:r>
              <a:rPr sz="2000" dirty="0">
                <a:latin typeface="Times New Roman"/>
                <a:cs typeface="Times New Roman"/>
              </a:rPr>
              <a:t>Nodes: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sentence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node.</a:t>
            </a:r>
            <a:endParaRPr sz="2000">
              <a:latin typeface="Times New Roman"/>
              <a:cs typeface="Times New Roman"/>
            </a:endParaRPr>
          </a:p>
          <a:p>
            <a:pPr marL="1298575" lvl="2" indent="-270510">
              <a:lnSpc>
                <a:spcPct val="100000"/>
              </a:lnSpc>
              <a:buChar char="&gt;"/>
              <a:tabLst>
                <a:tab pos="1299210" algn="l"/>
              </a:tabLst>
            </a:pPr>
            <a:r>
              <a:rPr sz="2000" dirty="0">
                <a:latin typeface="Times New Roman"/>
                <a:cs typeface="Times New Roman"/>
              </a:rPr>
              <a:t>Edges: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edges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sentence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similarity.</a:t>
            </a: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Times New Roman"/>
              <a:buChar char="&gt;"/>
            </a:pPr>
            <a:endParaRPr sz="2050">
              <a:latin typeface="Times New Roman"/>
              <a:cs typeface="Times New Roman"/>
            </a:endParaRPr>
          </a:p>
          <a:p>
            <a:pPr marL="900430" lvl="1" indent="-253365">
              <a:lnSpc>
                <a:spcPct val="100000"/>
              </a:lnSpc>
              <a:buAutoNum type="arabicPeriod" startAt="2"/>
              <a:tabLst>
                <a:tab pos="901065" algn="l"/>
              </a:tabLst>
            </a:pPr>
            <a:r>
              <a:rPr sz="2000" b="1" dirty="0">
                <a:latin typeface="Times New Roman"/>
                <a:cs typeface="Times New Roman"/>
              </a:rPr>
              <a:t>Apply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PageRank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on the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Graph:</a:t>
            </a:r>
            <a:endParaRPr sz="2000">
              <a:latin typeface="Times New Roman"/>
              <a:cs typeface="Times New Roman"/>
            </a:endParaRPr>
          </a:p>
          <a:p>
            <a:pPr marL="1348740" lvl="2" indent="-269875">
              <a:lnSpc>
                <a:spcPct val="100000"/>
              </a:lnSpc>
              <a:spcBef>
                <a:spcPts val="385"/>
              </a:spcBef>
              <a:buChar char="&gt;"/>
              <a:tabLst>
                <a:tab pos="1349375" algn="l"/>
              </a:tabLst>
            </a:pPr>
            <a:r>
              <a:rPr sz="2000" dirty="0">
                <a:latin typeface="Times New Roman"/>
                <a:cs typeface="Times New Roman"/>
              </a:rPr>
              <a:t>Sentences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ranks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selected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summary.</a:t>
            </a: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Times New Roman"/>
              <a:buChar char="&gt;"/>
            </a:pPr>
            <a:endParaRPr sz="2150">
              <a:latin typeface="Times New Roman"/>
              <a:cs typeface="Times New Roman"/>
            </a:endParaRPr>
          </a:p>
          <a:p>
            <a:pPr marL="901700" lvl="1" indent="-280035">
              <a:lnSpc>
                <a:spcPct val="100000"/>
              </a:lnSpc>
              <a:buSzPct val="120000"/>
              <a:buAutoNum type="arabicPeriod" startAt="2"/>
              <a:tabLst>
                <a:tab pos="902335" algn="l"/>
              </a:tabLst>
            </a:pPr>
            <a:r>
              <a:rPr sz="2000" b="1" dirty="0">
                <a:latin typeface="Times New Roman"/>
                <a:cs typeface="Times New Roman"/>
              </a:rPr>
              <a:t>Extract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Top-Ranked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Sentences:</a:t>
            </a:r>
            <a:endParaRPr sz="2000">
              <a:latin typeface="Times New Roman"/>
              <a:cs typeface="Times New Roman"/>
            </a:endParaRPr>
          </a:p>
          <a:p>
            <a:pPr marL="1351915" lvl="2" indent="-206375">
              <a:lnSpc>
                <a:spcPct val="100000"/>
              </a:lnSpc>
              <a:spcBef>
                <a:spcPts val="700"/>
              </a:spcBef>
              <a:buChar char="&gt;"/>
              <a:tabLst>
                <a:tab pos="1352550" algn="l"/>
              </a:tabLst>
            </a:pPr>
            <a:r>
              <a:rPr sz="2000" spc="-5" dirty="0">
                <a:latin typeface="Times New Roman"/>
                <a:cs typeface="Times New Roman"/>
              </a:rPr>
              <a:t>Select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sentences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summary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9548" y="298145"/>
            <a:ext cx="5700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LITE</a:t>
            </a:r>
            <a:r>
              <a:rPr spc="-25" dirty="0"/>
              <a:t>R</a:t>
            </a:r>
            <a:r>
              <a:rPr spc="-520" dirty="0"/>
              <a:t>A</a:t>
            </a:r>
            <a:r>
              <a:rPr spc="-40" dirty="0"/>
              <a:t>T</a:t>
            </a:r>
            <a:r>
              <a:rPr spc="-30" dirty="0"/>
              <a:t>U</a:t>
            </a:r>
            <a:r>
              <a:rPr spc="-25" dirty="0"/>
              <a:t>R</a:t>
            </a:r>
            <a:r>
              <a:rPr dirty="0"/>
              <a:t>E</a:t>
            </a:r>
            <a:r>
              <a:rPr spc="-180" dirty="0"/>
              <a:t> </a:t>
            </a:r>
            <a:r>
              <a:rPr spc="-50" dirty="0"/>
              <a:t>SURV</a:t>
            </a:r>
            <a:r>
              <a:rPr spc="-55" dirty="0"/>
              <a:t>E</a:t>
            </a:r>
            <a:r>
              <a:rPr dirty="0"/>
              <a:t>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9450" y="984250"/>
          <a:ext cx="10839450" cy="5663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6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9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4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R="17208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Sr.No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7969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Paper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Contribution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200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Drawbacks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7922"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157480" indent="46990">
                        <a:lnSpc>
                          <a:spcPts val="18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Guangsheng</a:t>
                      </a:r>
                      <a:r>
                        <a:rPr sz="15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Bao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Yue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Zhang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5720" indent="46990">
                        <a:lnSpc>
                          <a:spcPts val="1800"/>
                        </a:lnSpc>
                        <a:spcBef>
                          <a:spcPts val="50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A General Contextualized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Rewriting Framework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Text</a:t>
                      </a:r>
                      <a:r>
                        <a:rPr sz="15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Summarization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384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Combines extractive and abstractive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methods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make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summaries more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readable and coherent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aligning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sentences with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the full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document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context.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457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Requires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lot</a:t>
                      </a:r>
                      <a:r>
                        <a:rPr sz="15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computational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resources and relies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on pre- </a:t>
                      </a:r>
                      <a:r>
                        <a:rPr sz="1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trained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models.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4439"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76517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Surbhi</a:t>
                      </a:r>
                      <a:r>
                        <a:rPr sz="15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bhatia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255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Comparative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Study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500" spc="-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Opinion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Summarization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Techniques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Compared extractive and abstractive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summarization methods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principal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component analysis (PCA)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extractive and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graph-based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techniques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for</a:t>
                      </a:r>
                      <a:r>
                        <a:rPr sz="1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abstractive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summarization.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505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graph-based abstractive </a:t>
                      </a:r>
                      <a:r>
                        <a:rPr sz="1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approach has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high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complexity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struggle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sz="15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pre-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existing connectors between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sentences.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7921"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4145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Yujia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Gao, Yang Xu,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Haibin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Huang,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Qiang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Liu,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Lingyu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Wei,</a:t>
                      </a:r>
                      <a:r>
                        <a:rPr sz="15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500" spc="-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Li Liu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08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Jointly</a:t>
                      </a:r>
                      <a:r>
                        <a:rPr sz="15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Topics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Sentence Embedding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Document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Summarization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69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Learns sentence embeddings and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topics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together, creating summaries that are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both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coherent and focused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key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topics.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44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slow</a:t>
                      </a:r>
                      <a:r>
                        <a:rPr sz="1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train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 may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not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be flexible when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handling very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diverse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content.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4490"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711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Xinnian</a:t>
                      </a:r>
                      <a:r>
                        <a:rPr sz="15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Liang,</a:t>
                      </a:r>
                      <a:r>
                        <a:rPr sz="15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Jing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Li, Shuangzhi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Wu, </a:t>
                      </a:r>
                      <a:r>
                        <a:rPr sz="1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Mu</a:t>
                      </a:r>
                      <a:r>
                        <a:rPr sz="1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Li,</a:t>
                      </a:r>
                      <a:r>
                        <a:rPr sz="15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Zhoujun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Li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76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Improving Unsupervised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Extractive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Summarization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Jointly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Modeling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Facet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 and</a:t>
                      </a:r>
                      <a:r>
                        <a:rPr sz="15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Redundancy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23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Developed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model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improve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extractive</a:t>
                      </a:r>
                      <a:r>
                        <a:rPr sz="15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summarization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reducing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redundancy and covering more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topics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5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documents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581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Less effective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for short </a:t>
                      </a:r>
                      <a:r>
                        <a:rPr sz="1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documents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documents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few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topics.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1308</Words>
  <Application>Microsoft Office PowerPoint</Application>
  <PresentationFormat>Widescreen</PresentationFormat>
  <Paragraphs>177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MT</vt:lpstr>
      <vt:lpstr>Calibri</vt:lpstr>
      <vt:lpstr>Times New Roman</vt:lpstr>
      <vt:lpstr>Wingdings</vt:lpstr>
      <vt:lpstr>Office Theme</vt:lpstr>
      <vt:lpstr>Sharadchandra Pawar College of Engineering and Technology, Someshwarnagar  Department of Computer Engineering Academic Year 2024-25</vt:lpstr>
      <vt:lpstr>CONTENT</vt:lpstr>
      <vt:lpstr>“Text summarization of news articles using  Natural language processing”</vt:lpstr>
      <vt:lpstr>ABSTRACT</vt:lpstr>
      <vt:lpstr>PROBLEM STATEMENT</vt:lpstr>
      <vt:lpstr>INTRODUCTION</vt:lpstr>
      <vt:lpstr>OBJECTIVE</vt:lpstr>
      <vt:lpstr>ALGORITHM &amp; METHODOLOGY</vt:lpstr>
      <vt:lpstr>LITERATURE SURVEY</vt:lpstr>
      <vt:lpstr>EXISTING SYSTEM</vt:lpstr>
      <vt:lpstr>DISADVANTAGES OF EXISTING SYSTEM</vt:lpstr>
      <vt:lpstr>COMPARISON WITH ALGORITHMS</vt:lpstr>
      <vt:lpstr>PROPOSED SYSTEM ARCHITECTURE</vt:lpstr>
      <vt:lpstr>1) CLASS DIAGRAM</vt:lpstr>
      <vt:lpstr>2) USE CASE DIAGRAM</vt:lpstr>
      <vt:lpstr>3) SEQUENCE DIAGRAM</vt:lpstr>
      <vt:lpstr>4) ACTIVITY DIAGRAM</vt:lpstr>
      <vt:lpstr>5) STATE DIAGRAM</vt:lpstr>
      <vt:lpstr>6) COMPONENT DIAGRAM</vt:lpstr>
      <vt:lpstr>7) DEPLOYMENT DIAGRAM</vt:lpstr>
      <vt:lpstr>8) OBJECT DIAGRAM</vt:lpstr>
      <vt:lpstr>9) PACKAGE DIAGRAM</vt:lpstr>
      <vt:lpstr>10) COMMUNICATION DIAGRAM</vt:lpstr>
      <vt:lpstr>ADVANTAGES OF PROPOSED SYSTEM</vt:lpstr>
      <vt:lpstr>Hardware and Software Requirements</vt:lpstr>
      <vt:lpstr>REFERENCES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Sharadchandra Pawar College of Engineering and Technology, Someshwarnagar Department of Computer Engineering Academic Year 2024-25</dc:title>
  <dc:creator>Kiran Narute;saurav nagawade</dc:creator>
  <cp:lastModifiedBy>Aditya Ranaware</cp:lastModifiedBy>
  <cp:revision>1</cp:revision>
  <dcterms:created xsi:type="dcterms:W3CDTF">2024-10-14T14:28:50Z</dcterms:created>
  <dcterms:modified xsi:type="dcterms:W3CDTF">2024-10-18T09:08:53Z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2024-10-14T00:00:00Z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2024-10-14T00:00:00Z</vt:filetime>
  </property>
</Properties>
</file>