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  <p:sldMasterId id="2147483680" r:id="rId2"/>
    <p:sldMasterId id="2147483692" r:id="rId3"/>
  </p:sldMasterIdLst>
  <p:notesMasterIdLst>
    <p:notesMasterId r:id="rId8"/>
  </p:notesMasterIdLst>
  <p:handoutMasterIdLst>
    <p:handoutMasterId r:id="rId9"/>
  </p:handoutMasterIdLst>
  <p:sldIdLst>
    <p:sldId id="2748" r:id="rId4"/>
    <p:sldId id="3076" r:id="rId5"/>
    <p:sldId id="3077" r:id="rId6"/>
    <p:sldId id="3051" r:id="rId7"/>
  </p:sldIdLst>
  <p:sldSz cx="9906000" cy="6858000" type="A4"/>
  <p:notesSz cx="6797675" cy="99266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1pPr>
    <a:lvl2pPr marL="455613" indent="1588"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2pPr>
    <a:lvl3pPr marL="912813" indent="1588"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3pPr>
    <a:lvl4pPr marL="1370013" indent="1588"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4pPr>
    <a:lvl5pPr marL="1825625" indent="3175" algn="ctr" rtl="0" eaLnBrk="0" fontAlgn="base" hangingPunct="0">
      <a:lnSpc>
        <a:spcPct val="130000"/>
      </a:lnSpc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27">
          <p15:clr>
            <a:srgbClr val="A4A3A4"/>
          </p15:clr>
        </p15:guide>
        <p15:guide id="4" orient="horz" pos="1593">
          <p15:clr>
            <a:srgbClr val="A4A3A4"/>
          </p15:clr>
        </p15:guide>
        <p15:guide id="5" orient="horz" pos="2704">
          <p15:clr>
            <a:srgbClr val="A4A3A4"/>
          </p15:clr>
        </p15:guide>
        <p15:guide id="7" pos="3120">
          <p15:clr>
            <a:srgbClr val="A4A3A4"/>
          </p15:clr>
        </p15:guide>
        <p15:guide id="8" pos="5978">
          <p15:clr>
            <a:srgbClr val="A4A3A4"/>
          </p15:clr>
        </p15:guide>
        <p15:guide id="9" pos="489" userDrawn="1">
          <p15:clr>
            <a:srgbClr val="A4A3A4"/>
          </p15:clr>
        </p15:guide>
        <p15:guide id="10" pos="4708">
          <p15:clr>
            <a:srgbClr val="A4A3A4"/>
          </p15:clr>
        </p15:guide>
        <p15:guide id="12" orient="horz" pos="4156">
          <p15:clr>
            <a:srgbClr val="A4A3A4"/>
          </p15:clr>
        </p15:guide>
        <p15:guide id="13" orient="horz" pos="30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27C"/>
    <a:srgbClr val="FFFF00"/>
    <a:srgbClr val="FF6600"/>
    <a:srgbClr val="669900"/>
    <a:srgbClr val="6666FF"/>
    <a:srgbClr val="66FF33"/>
    <a:srgbClr val="A4372C"/>
    <a:srgbClr val="FF9933"/>
    <a:srgbClr val="6600CC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91" autoAdjust="0"/>
    <p:restoredTop sz="84288" autoAdjust="0"/>
  </p:normalViewPr>
  <p:slideViewPr>
    <p:cSldViewPr>
      <p:cViewPr varScale="1">
        <p:scale>
          <a:sx n="81" d="100"/>
          <a:sy n="81" d="100"/>
        </p:scale>
        <p:origin x="96" y="420"/>
      </p:cViewPr>
      <p:guideLst>
        <p:guide orient="horz" pos="527"/>
        <p:guide orient="horz" pos="1593"/>
        <p:guide orient="horz" pos="2704"/>
        <p:guide pos="3120"/>
        <p:guide pos="5978"/>
        <p:guide pos="489"/>
        <p:guide pos="4708"/>
        <p:guide orient="horz" pos="4156"/>
        <p:guide orient="horz" pos="30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98" y="-96"/>
      </p:cViewPr>
      <p:guideLst>
        <p:guide orient="horz" pos="3128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255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9775" y="638175"/>
            <a:ext cx="5351463" cy="3705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8658" y="4715194"/>
            <a:ext cx="5440360" cy="446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78" tIns="45839" rIns="91678" bIns="45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855688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5625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3625" algn="l" defTabSz="9134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350" algn="l" defTabSz="9134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085" algn="l" defTabSz="9134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800" algn="l" defTabSz="91345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49826" y="9428310"/>
            <a:ext cx="2946246" cy="49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97" tIns="46048" rIns="92097" bIns="46048" anchor="b"/>
          <a:lstStyle/>
          <a:p>
            <a:pPr algn="r"/>
            <a:fld id="{68A3B4D7-5204-4F48-9037-A46813787B2C}" type="slidenum">
              <a:rPr lang="en-US" altLang="ko-KR"/>
              <a:pPr algn="r"/>
              <a:t>3</a:t>
            </a:fld>
            <a:endParaRPr lang="en-US" altLang="ko-KR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ko-KR" altLang="en-US" dirty="0"/>
              <a:t>이 장에서 구체적인 평가기준을 다룰 예정입니다</a:t>
            </a:r>
          </a:p>
        </p:txBody>
      </p:sp>
    </p:spTree>
    <p:extLst>
      <p:ext uri="{BB962C8B-B14F-4D97-AF65-F5344CB8AC3E}">
        <p14:creationId xmlns:p14="http://schemas.microsoft.com/office/powerpoint/2010/main" val="293600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2" y="2144987"/>
            <a:ext cx="7090991" cy="786495"/>
          </a:xfrm>
        </p:spPr>
        <p:txBody>
          <a:bodyPr/>
          <a:lstStyle>
            <a:lvl1pPr>
              <a:defRPr sz="4000" smtClean="0"/>
            </a:lvl1pPr>
          </a:lstStyle>
          <a:p>
            <a:endParaRPr lang="en-US" altLang="ko-KR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2" y="2998513"/>
            <a:ext cx="7090991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/>
            </a:lvl1pPr>
          </a:lstStyle>
          <a:p>
            <a:endParaRPr lang="ko-KR" alt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1551" y="186197"/>
            <a:ext cx="8877294" cy="60700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875" marR="0" indent="-215875" algn="l" defTabSz="863499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726" marR="0" indent="-215726" algn="l" defTabSz="862902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1551" y="186197"/>
            <a:ext cx="8877294" cy="60700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36600" y="615950"/>
            <a:ext cx="10350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2" y="2144987"/>
            <a:ext cx="7090991" cy="786495"/>
          </a:xfrm>
        </p:spPr>
        <p:txBody>
          <a:bodyPr/>
          <a:lstStyle>
            <a:lvl1pPr>
              <a:defRPr sz="4000" smtClean="0"/>
            </a:lvl1pPr>
          </a:lstStyle>
          <a:p>
            <a:endParaRPr lang="en-US" altLang="ko-KR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2" y="2998513"/>
            <a:ext cx="7090991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/>
            </a:lvl1pPr>
          </a:lstStyle>
          <a:p>
            <a:endParaRPr lang="ko-KR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785" marR="0" indent="-215785" algn="l" defTabSz="86314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185738"/>
            <a:ext cx="88773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90" tIns="43145" rIns="86290" bIns="43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0" y="854075"/>
            <a:ext cx="88773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90" tIns="43145" rIns="86290" bIns="43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5913" y="6454775"/>
            <a:ext cx="727075" cy="246063"/>
          </a:xfrm>
          <a:prstGeom prst="rect">
            <a:avLst/>
          </a:prstGeom>
          <a:noFill/>
        </p:spPr>
        <p:txBody>
          <a:bodyPr lIns="86290" tIns="43145" rIns="86290" bIns="43145">
            <a:spAutoFit/>
          </a:bodyPr>
          <a:lstStyle/>
          <a:p>
            <a:pPr algn="l">
              <a:defRPr/>
            </a:pPr>
            <a:fld id="{44A5D428-4822-4410-A945-1C5B0FD4E6BE}" type="slidenum">
              <a:rPr lang="ko-KR" altLang="en-US" sz="800">
                <a:latin typeface="맑은 고딕" pitchFamily="50" charset="-127"/>
              </a:rPr>
              <a:pPr algn="l">
                <a:defRPr/>
              </a:pPr>
              <a:t>‹#›</a:t>
            </a:fld>
            <a:endParaRPr lang="en-US" altLang="ko-KR" sz="800" dirty="0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4" r:id="rId2"/>
    <p:sldLayoutId id="2147483945" r:id="rId3"/>
    <p:sldLayoutId id="2147483946" r:id="rId4"/>
    <p:sldLayoutId id="2147483947" r:id="rId5"/>
    <p:sldLayoutId id="2147483948" r:id="rId6"/>
  </p:sldLayoutIdLst>
  <p:hf hdr="0" ftr="0"/>
  <p:txStyles>
    <p:titleStyle>
      <a:lvl1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+mj-ea"/>
          <a:cs typeface="+mj-cs"/>
        </a:defRPr>
      </a:lvl1pPr>
      <a:lvl2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2pPr>
      <a:lvl3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3pPr>
      <a:lvl4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4pPr>
      <a:lvl5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5pPr>
      <a:lvl6pPr marL="431451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2902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352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581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defTabSz="898525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34975" indent="-82550" algn="l" defTabSz="8985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+mn-ea"/>
        </a:defRPr>
      </a:lvl2pPr>
      <a:lvl3pPr marL="796925" indent="-92075" algn="l" defTabSz="8985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+mn-ea"/>
        </a:defRPr>
      </a:lvl3pPr>
      <a:lvl4pPr marL="1231900" indent="-176213" algn="l" defTabSz="898525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+mn-ea"/>
        </a:defRPr>
      </a:lvl4pPr>
      <a:lvl5pPr marL="2020888" indent="-223838" algn="l" defTabSz="8985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372981" indent="-215726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4429" indent="-215726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5882" indent="-215726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7327" indent="-215726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451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2902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352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5810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7252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8704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0155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1608" algn="l" defTabSz="86290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5" descr="1-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1650" y="185738"/>
            <a:ext cx="88773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14" tIns="43157" rIns="86314" bIns="43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0" y="854075"/>
            <a:ext cx="88773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14" tIns="43157" rIns="86314" bIns="43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205913" y="6454775"/>
            <a:ext cx="727075" cy="246063"/>
          </a:xfrm>
          <a:prstGeom prst="rect">
            <a:avLst/>
          </a:prstGeom>
          <a:noFill/>
        </p:spPr>
        <p:txBody>
          <a:bodyPr lIns="86314" tIns="43157" rIns="86314" bIns="43157">
            <a:spAutoFit/>
          </a:bodyPr>
          <a:lstStyle/>
          <a:p>
            <a:pPr algn="l">
              <a:defRPr/>
            </a:pPr>
            <a:fld id="{8157C627-0C7A-4F70-8209-64519FA7EC95}" type="slidenum">
              <a:rPr lang="ko-KR" altLang="en-US" sz="800">
                <a:latin typeface="맑은 고딕" pitchFamily="50" charset="-127"/>
              </a:rPr>
              <a:pPr algn="l">
                <a:defRPr/>
              </a:pPr>
              <a:t>‹#›</a:t>
            </a:fld>
            <a:endParaRPr lang="en-US" altLang="ko-KR" sz="800" dirty="0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49" r:id="rId2"/>
    <p:sldLayoutId id="2147483950" r:id="rId3"/>
    <p:sldLayoutId id="2147483951" r:id="rId4"/>
    <p:sldLayoutId id="2147483952" r:id="rId5"/>
    <p:sldLayoutId id="2147483953" r:id="rId6"/>
  </p:sldLayoutIdLst>
  <p:hf hdr="0" ftr="0"/>
  <p:txStyles>
    <p:titleStyle>
      <a:lvl1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+mj-ea"/>
          <a:cs typeface="+mj-cs"/>
        </a:defRPr>
      </a:lvl1pPr>
      <a:lvl2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2pPr>
      <a:lvl3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3pPr>
      <a:lvl4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4pPr>
      <a:lvl5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pitchFamily="34" charset="0"/>
          <a:ea typeface="맑은 고딕" pitchFamily="50" charset="-127"/>
        </a:defRPr>
      </a:lvl5pPr>
      <a:lvl6pPr marL="43157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14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711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6286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defTabSz="898525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34975" indent="-82550" algn="l" defTabSz="8985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+mn-ea"/>
        </a:defRPr>
      </a:lvl2pPr>
      <a:lvl3pPr marL="796925" indent="-92075" algn="l" defTabSz="8985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+mn-ea"/>
        </a:defRPr>
      </a:lvl3pPr>
      <a:lvl4pPr marL="1231900" indent="-176213" algn="l" defTabSz="898525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+mn-ea"/>
        </a:defRPr>
      </a:lvl4pPr>
      <a:lvl5pPr marL="2022475" indent="-223838" algn="l" defTabSz="8985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373638" indent="-21578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5207" indent="-21578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6779" indent="-21578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8343" indent="-21578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570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140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711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286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7850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9422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0993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2564" algn="l" defTabSz="86314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906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254000"/>
            <a:ext cx="5875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50" tIns="43175" rIns="86350" bIns="43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854075"/>
            <a:ext cx="88773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50" tIns="43175" rIns="86350" bIns="43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110663" y="6570663"/>
            <a:ext cx="727075" cy="244475"/>
          </a:xfrm>
          <a:prstGeom prst="rect">
            <a:avLst/>
          </a:prstGeom>
          <a:noFill/>
        </p:spPr>
        <p:txBody>
          <a:bodyPr lIns="86350" tIns="43175" rIns="86350" bIns="43175">
            <a:spAutoFit/>
          </a:bodyPr>
          <a:lstStyle/>
          <a:p>
            <a:pPr algn="r" latinLnBrk="1">
              <a:defRPr/>
            </a:pPr>
            <a:fld id="{D446EBE6-B861-49A2-AB5B-99E9549010A8}" type="slidenum">
              <a:rPr kumimoji="1" lang="ko-KR" altLang="en-US" sz="800">
                <a:solidFill>
                  <a:schemeClr val="tx1"/>
                </a:solidFill>
              </a:rPr>
              <a:pPr algn="r" latinLnBrk="1">
                <a:defRPr/>
              </a:pPr>
              <a:t>‹#›</a:t>
            </a:fld>
            <a:endParaRPr kumimoji="1" lang="en-US" altLang="ko-KR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</p:sldLayoutIdLst>
  <p:hf hdr="0" ftr="0"/>
  <p:txStyles>
    <p:titleStyle>
      <a:lvl1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8985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3175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49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5249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7000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213" indent="-176213" algn="l" defTabSz="898525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34975" indent="-82550" algn="l" defTabSz="8985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+mn-ea"/>
        </a:defRPr>
      </a:lvl2pPr>
      <a:lvl3pPr marL="796925" indent="-92075" algn="l" defTabSz="8985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+mn-ea"/>
        </a:defRPr>
      </a:lvl3pPr>
      <a:lvl4pPr marL="1233488" indent="-176213" algn="l" defTabSz="898525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+mn-ea"/>
        </a:defRPr>
      </a:lvl4pPr>
      <a:lvl5pPr marL="2022475" indent="-223838" algn="l" defTabSz="8985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374624" indent="-21587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6373" indent="-21587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8124" indent="-21587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9872" indent="-215875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750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499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249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000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748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499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249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3998" algn="l" defTabSz="863499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rdlee@nate.com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92488" y="4725392"/>
            <a:ext cx="3252787" cy="431800"/>
          </a:xfrm>
        </p:spPr>
        <p:txBody>
          <a:bodyPr/>
          <a:lstStyle/>
          <a:p>
            <a:pPr algn="ctr" defTabSz="898855">
              <a:defRPr/>
            </a:pP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2018. 09 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8504" y="1736812"/>
            <a:ext cx="8676964" cy="1296144"/>
          </a:xfrm>
          <a:prstGeom prst="foldedCorner">
            <a:avLst>
              <a:gd name="adj" fmla="val 0"/>
            </a:avLst>
          </a:prstGeom>
          <a:noFill/>
          <a:ln w="3175" algn="ctr">
            <a:noFill/>
            <a:round/>
            <a:headEnd/>
            <a:tailEnd/>
          </a:ln>
          <a:effectLst/>
        </p:spPr>
        <p:txBody>
          <a:bodyPr lIns="0" tIns="10794" rIns="0" bIns="10794" anchor="ctr"/>
          <a:lstStyle/>
          <a:p>
            <a:pPr marL="932480" indent="-399635">
              <a:lnSpc>
                <a:spcPct val="120000"/>
              </a:lnSpc>
              <a:defRPr/>
            </a:pP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STA</a:t>
            </a:r>
            <a:r>
              <a:rPr lang="en-US" altLang="ko-KR" sz="4000" baseline="300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+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 2018 </a:t>
            </a: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결선 발표자료</a:t>
            </a:r>
            <a:endParaRPr lang="en-US" altLang="ko-KR" sz="400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932480" indent="-399635">
              <a:lnSpc>
                <a:spcPct val="120000"/>
              </a:lnSpc>
              <a:defRPr/>
            </a:pPr>
            <a:r>
              <a:rPr lang="ko-KR" altLang="en-US" sz="40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작성 및 등록 </a:t>
            </a:r>
            <a:r>
              <a:rPr lang="en-US" altLang="ko-KR" sz="40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4" name="Rectangle 2"/>
          <p:cNvSpPr>
            <a:spLocks noChangeArrowheads="1"/>
          </p:cNvSpPr>
          <p:nvPr/>
        </p:nvSpPr>
        <p:spPr bwMode="auto">
          <a:xfrm>
            <a:off x="488950" y="114164"/>
            <a:ext cx="2196173" cy="4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algn="l" defTabSz="912813"/>
            <a:r>
              <a:rPr lang="en-US" altLang="ko-KR" sz="20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00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발표 자료 작성</a:t>
            </a:r>
            <a:endParaRPr lang="ko-KR" altLang="en-US" sz="2000" dirty="0">
              <a:solidFill>
                <a:schemeClr val="tx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gray">
          <a:xfrm>
            <a:off x="1343865" y="1359587"/>
            <a:ext cx="7821603" cy="2204462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필수 항목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제목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컨셉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 기능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차별화 요소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 시연 동영상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다운로드 건수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화면 스크린 </a:t>
            </a:r>
            <a:r>
              <a:rPr lang="ko-KR" altLang="en-US" sz="1800" b="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샷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),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마케팅 활동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팀 소개</a:t>
            </a:r>
            <a:endParaRPr lang="en-US" altLang="ko-KR" sz="1800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800" b="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※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구현완성도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자료 별도 제출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제공 플랫폼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핵심기술 코드 및 알고리즘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내부 스토리지 사용방법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서버 구성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개발 </a:t>
            </a:r>
            <a:r>
              <a:rPr lang="en-US" altLang="ko-KR" sz="1800" b="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api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목록 등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1800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가장 자신 있고 자랑하고 싶은 항목부터 먼저 발표하도록 자료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작성</a:t>
            </a:r>
            <a:endParaRPr lang="en-US" altLang="ko-KR" sz="1800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심사 위원은 서비스가 대부분 처음이므로 이를 고려하여 자료 작성 </a:t>
            </a:r>
            <a:endParaRPr lang="en-US" altLang="ko-KR" sz="1800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471329" y="890325"/>
            <a:ext cx="685731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자료 작성 요령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767801" y="980728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gray">
          <a:xfrm>
            <a:off x="1358140" y="4214393"/>
            <a:ext cx="7821603" cy="1122819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오픈 </a:t>
            </a:r>
            <a:r>
              <a:rPr lang="ko-KR" altLang="en-US" sz="1800" b="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마켓별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다운로드 건수 증빙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스크린 </a:t>
            </a:r>
            <a:r>
              <a:rPr lang="ko-KR" altLang="en-US" sz="1800" b="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샷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28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금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오전 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까지 개인 카톡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이형주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으로 송부</a:t>
            </a:r>
            <a:endParaRPr lang="en-US" altLang="ko-KR" sz="1800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결선 평가 당일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(9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29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다운로드 건수는 카톡에 제출한 내용으로 발표</a:t>
            </a:r>
            <a:endParaRPr lang="en-US" altLang="ko-KR" sz="1800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1485604" y="3744672"/>
            <a:ext cx="685731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다운로드 건수 입증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782076" y="3835075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1358140" y="5920740"/>
            <a:ext cx="7821603" cy="388580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팀별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분 발표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동영상 포함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+ 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분 질의응답</a:t>
            </a:r>
            <a:endParaRPr lang="en-US" altLang="ko-KR" sz="1800" dirty="0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1485604" y="5470297"/>
            <a:ext cx="685731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발표 시간을 고려하여 자료 정리 및 연습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782076" y="5560700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008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4" name="Rectangle 2"/>
          <p:cNvSpPr>
            <a:spLocks noChangeArrowheads="1"/>
          </p:cNvSpPr>
          <p:nvPr/>
        </p:nvSpPr>
        <p:spPr bwMode="auto">
          <a:xfrm>
            <a:off x="488950" y="135195"/>
            <a:ext cx="2135258" cy="45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algn="l" defTabSz="912813"/>
            <a:r>
              <a:rPr lang="en-US" altLang="ko-KR" sz="20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발표 자료 접수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gray">
          <a:xfrm>
            <a:off x="1343865" y="1901295"/>
            <a:ext cx="8146210" cy="4058816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</p:spPr>
        <p:txBody>
          <a:bodyPr wrap="square" lIns="67959" tIns="43154" rIns="0" bIns="43154"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스마틴앱챌린지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게시판에서 우측 상단박스의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결선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’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선택 후 등록 </a:t>
            </a:r>
            <a:endParaRPr lang="en-US" altLang="ko-KR" sz="1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발표 자료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+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시연동영상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+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구현완성도 자료를 압축하여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800" dirty="0" err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서비스명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’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으로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등록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키노트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작성자는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pdf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제출</a:t>
            </a: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예시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1800" b="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푸들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.zip</a:t>
            </a: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자료 압축이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어려울 경우 각각의 파일을 아래와 같이 등록 요망</a:t>
            </a:r>
            <a:endParaRPr lang="en-US" altLang="ko-KR" sz="1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-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발표 자료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서비스명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발표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푸들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발표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.pptx)</a:t>
            </a: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-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시연 동영상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서비스명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동영상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푸들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동영상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.mp4)</a:t>
            </a:r>
            <a:endParaRPr lang="en-US" altLang="ko-KR" sz="1800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구현완성도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서비스명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lang="ko-KR" altLang="en-US" sz="18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구현완성도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푸들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구현완성도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.zip)</a:t>
            </a:r>
            <a:endParaRPr lang="en-US" altLang="ko-KR" sz="1800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algn="l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등록하는 파일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Size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100MB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이하여야 함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</a:pP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파일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Size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100MB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넘는 경우 </a:t>
            </a:r>
            <a:r>
              <a:rPr lang="ko-KR" altLang="en-US" sz="1800" b="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이메일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송부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이형주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hlinkClick r:id="rId2"/>
              </a:rPr>
              <a:t>hrdlee7@naver.com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Ø"/>
            </a:pP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팀원이 변경된 경우에만 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개인정보 수집 이용 및 제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자 제공동의서</a:t>
            </a: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en-US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제출 </a:t>
            </a:r>
            <a:endParaRPr lang="en-US" altLang="ko-KR" sz="1800" b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1471328" y="890325"/>
            <a:ext cx="8018747" cy="100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</a:t>
            </a:r>
            <a:r>
              <a:rPr lang="ko-KR" altLang="en-US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아카데미</a:t>
            </a:r>
            <a:r>
              <a:rPr lang="en-US" altLang="ko-KR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(http://tacademy.skplanet.com)</a:t>
            </a:r>
            <a:r>
              <a:rPr lang="ko-KR" altLang="en-US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br>
              <a:rPr lang="en-US" altLang="ko-KR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ko-KR" altLang="en-US" sz="2400" dirty="0" err="1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스마틴앱챌린지</a:t>
            </a:r>
            <a:r>
              <a:rPr lang="en-US" altLang="ko-KR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게시판에 등록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767801" y="980728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직사각형 2"/>
          <p:cNvSpPr>
            <a:spLocks noChangeArrowheads="1"/>
          </p:cNvSpPr>
          <p:nvPr/>
        </p:nvSpPr>
        <p:spPr bwMode="auto">
          <a:xfrm>
            <a:off x="1485604" y="6075414"/>
            <a:ext cx="6857312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en-US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등록 마감일 </a:t>
            </a:r>
            <a:r>
              <a:rPr lang="en-US" altLang="ko-KR" sz="2400" dirty="0">
                <a:solidFill>
                  <a:srgbClr val="00336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</a:t>
            </a:r>
            <a:r>
              <a: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28</a:t>
            </a:r>
            <a:r>
              <a: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금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오전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</a:t>
            </a:r>
            <a:r>
              <a: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</a:t>
            </a:r>
            <a:endParaRPr lang="en-US" altLang="ko-KR" sz="2400" b="1" dirty="0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782076" y="6165817"/>
            <a:ext cx="639762" cy="4127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en-US" altLang="ko-KR" sz="1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642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656974" y="872716"/>
            <a:ext cx="1427008" cy="2202282"/>
          </a:xfrm>
          <a:prstGeom prst="roundRect">
            <a:avLst>
              <a:gd name="adj" fmla="val 119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구현</a:t>
            </a:r>
            <a:endParaRPr lang="en-US" altLang="ko-KR" sz="220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2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완성도</a:t>
            </a:r>
            <a:endParaRPr lang="en-US" altLang="ko-KR" sz="220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sz="22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(33%)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8910" y="3176972"/>
            <a:ext cx="1425716" cy="1512376"/>
          </a:xfrm>
          <a:prstGeom prst="roundRect">
            <a:avLst>
              <a:gd name="adj" fmla="val 119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ko-KR" sz="2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고객</a:t>
            </a:r>
            <a:endParaRPr lang="en-US" altLang="ko-KR" sz="2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ko-KR" sz="2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편의성</a:t>
            </a:r>
            <a:endParaRPr lang="en-US" altLang="ko-KR" sz="2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2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(33%)</a:t>
            </a:r>
            <a:endParaRPr lang="ko-KR" altLang="ko-KR" sz="2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0538" y="114164"/>
            <a:ext cx="1593443" cy="4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4960" tIns="45698" rIns="84960" bIns="45698" anchor="ctr">
            <a:spAutoFit/>
          </a:bodyPr>
          <a:lstStyle/>
          <a:p>
            <a:pPr algn="l" defTabSz="912813"/>
            <a:r>
              <a:rPr lang="en-US" altLang="ko-KR" sz="20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0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평가 기준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56974" y="4833156"/>
            <a:ext cx="1427008" cy="1872444"/>
          </a:xfrm>
          <a:prstGeom prst="roundRect">
            <a:avLst>
              <a:gd name="adj" fmla="val 11953"/>
            </a:avLst>
          </a:prstGeom>
          <a:solidFill>
            <a:srgbClr val="A43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ko-KR" sz="2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유저</a:t>
            </a:r>
            <a:endParaRPr lang="en-US" altLang="ko-KR" sz="2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ko-KR" sz="2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활용도</a:t>
            </a:r>
            <a:endParaRPr lang="en-US" altLang="ko-KR" sz="2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2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(33%)</a:t>
            </a:r>
            <a:endParaRPr lang="ko-KR" altLang="ko-KR" sz="2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16697" y="875450"/>
            <a:ext cx="7273378" cy="2193510"/>
          </a:xfrm>
          <a:prstGeom prst="roundRect">
            <a:avLst>
              <a:gd name="adj" fmla="val 119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서비스는 정상적으로 동작하고 있는가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서비스는 차별화된 기능이 있는가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일반 유저에게 제공될 만큼 완성도가 </a:t>
            </a:r>
            <a:r>
              <a:rPr lang="ko-KR" alt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높은가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개발에 사용한 기술을 충분히 이해하고 직접 사용하였는가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외부 리소스의 라이선스를 충분히 검토하였는가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관련법이나 제도적 장애요인을 파악하고 해결방안을 제시했는가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16697" y="3176973"/>
            <a:ext cx="7273378" cy="1512379"/>
          </a:xfrm>
          <a:prstGeom prst="roundRect">
            <a:avLst>
              <a:gd name="adj" fmla="val 119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buFontTx/>
              <a:buChar char="-"/>
            </a:pPr>
            <a:r>
              <a:rPr lang="en-US" altLang="ko-KR" sz="1800" dirty="0"/>
              <a:t> </a:t>
            </a:r>
            <a:r>
              <a:rPr lang="ko-KR" altLang="ko-KR" sz="1800" dirty="0"/>
              <a:t>타겟 유저에 맞는 인터페이스로 설계하고 </a:t>
            </a:r>
            <a:r>
              <a:rPr lang="ko-KR" altLang="en-US" sz="1800" dirty="0"/>
              <a:t>개발 하였는</a:t>
            </a:r>
            <a:r>
              <a:rPr lang="ko-KR" altLang="ko-KR" sz="1800" dirty="0"/>
              <a:t>가</a:t>
            </a:r>
            <a:r>
              <a:rPr lang="en-US" altLang="ko-KR" sz="1800" dirty="0"/>
              <a:t>?</a:t>
            </a:r>
            <a:endParaRPr lang="ko-KR" altLang="ko-KR" sz="1800" dirty="0"/>
          </a:p>
          <a:p>
            <a:pPr algn="l"/>
            <a:r>
              <a:rPr lang="en-US" altLang="ko-KR" sz="1800" dirty="0"/>
              <a:t>- </a:t>
            </a:r>
            <a:r>
              <a:rPr lang="ko-KR" altLang="ko-KR" sz="1800" dirty="0"/>
              <a:t>인터페이스는 직관적이며</a:t>
            </a:r>
            <a:r>
              <a:rPr lang="en-US" altLang="ko-KR" sz="1800" dirty="0"/>
              <a:t> </a:t>
            </a:r>
            <a:r>
              <a:rPr lang="ko-KR" altLang="en-US" sz="1800" dirty="0"/>
              <a:t>배우기 쉽고 기억하기 쉬운가</a:t>
            </a:r>
            <a:r>
              <a:rPr lang="en-US" altLang="ko-KR" sz="1800" dirty="0"/>
              <a:t>?</a:t>
            </a:r>
            <a:endParaRPr lang="ko-KR" altLang="ko-KR" sz="1800" dirty="0"/>
          </a:p>
          <a:p>
            <a:pPr algn="l"/>
            <a:r>
              <a:rPr lang="en-US" altLang="ko-KR" sz="1800" dirty="0"/>
              <a:t>- </a:t>
            </a:r>
            <a:r>
              <a:rPr lang="ko-KR" altLang="ko-KR" sz="1800" dirty="0"/>
              <a:t>디자인은 서비스의 </a:t>
            </a:r>
            <a:r>
              <a:rPr lang="ko-KR" altLang="ko-KR" sz="1800" dirty="0" err="1"/>
              <a:t>아이덴터티를</a:t>
            </a:r>
            <a:r>
              <a:rPr lang="ko-KR" altLang="ko-KR" sz="1800" dirty="0"/>
              <a:t> 잘 살리고 있는가</a:t>
            </a:r>
            <a:r>
              <a:rPr lang="en-US" altLang="ko-KR" sz="1800" dirty="0"/>
              <a:t>?</a:t>
            </a:r>
            <a:endParaRPr lang="ko-KR" altLang="ko-KR" sz="1800" dirty="0"/>
          </a:p>
          <a:p>
            <a:pPr algn="l">
              <a:buFontTx/>
              <a:buChar char="-"/>
            </a:pPr>
            <a:r>
              <a:rPr lang="en-US" altLang="ko-KR" sz="1800" dirty="0"/>
              <a:t> </a:t>
            </a:r>
            <a:r>
              <a:rPr lang="en-US" altLang="ko-KR" sz="1800" dirty="0" err="1"/>
              <a:t>색채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사용과</a:t>
            </a:r>
            <a:r>
              <a:rPr lang="en-US" altLang="ko-KR" sz="1800" dirty="0"/>
              <a:t> </a:t>
            </a:r>
            <a:r>
              <a:rPr lang="en-US" altLang="ko-KR" sz="1800" dirty="0" err="1"/>
              <a:t>화면</a:t>
            </a:r>
            <a:r>
              <a:rPr lang="en-US" altLang="ko-KR" sz="1800" dirty="0"/>
              <a:t> </a:t>
            </a:r>
            <a:r>
              <a:rPr lang="en-US" altLang="ko-KR" sz="1800" dirty="0" err="1"/>
              <a:t>배치는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유저가</a:t>
            </a:r>
            <a:r>
              <a:rPr lang="en-US" altLang="ko-KR" sz="1800" dirty="0"/>
              <a:t> </a:t>
            </a:r>
            <a:r>
              <a:rPr lang="en-US" altLang="ko-KR" sz="1800" dirty="0" err="1"/>
              <a:t>집중</a:t>
            </a:r>
            <a:r>
              <a:rPr lang="en-US" altLang="ko-KR" sz="1800" dirty="0"/>
              <a:t> 할 수 </a:t>
            </a:r>
            <a:r>
              <a:rPr lang="en-US" altLang="ko-KR" sz="1800" dirty="0" err="1"/>
              <a:t>있도록</a:t>
            </a:r>
            <a:r>
              <a:rPr lang="en-US" altLang="ko-KR" sz="1800" dirty="0"/>
              <a:t> </a:t>
            </a:r>
            <a:r>
              <a:rPr lang="en-US" altLang="ko-KR" sz="1800" dirty="0" err="1"/>
              <a:t>도와주는가</a:t>
            </a:r>
            <a:r>
              <a:rPr lang="en-US" altLang="ko-KR" sz="1800" dirty="0"/>
              <a:t>?</a:t>
            </a:r>
            <a:endParaRPr lang="en-US" altLang="ko-KR" sz="18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16697" y="4833156"/>
            <a:ext cx="7273378" cy="1872444"/>
          </a:xfrm>
          <a:prstGeom prst="roundRect">
            <a:avLst>
              <a:gd name="adj" fmla="val 11953"/>
            </a:avLst>
          </a:prstGeom>
          <a:solidFill>
            <a:srgbClr val="A43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생활정보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엔터테인먼트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미래산업 공통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서비스의 차별화로 시장 확장가능성이 높은가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  <a:p>
            <a:pPr algn="l">
              <a:buFontTx/>
              <a:buChar char="-"/>
            </a:pP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마케팅 방법이 창의적이며 실제 효과를 발휘하고 있는가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  <a:p>
            <a:pPr algn="l"/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생활정보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엔터테인먼트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b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800" b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오픈 마켓 등록 및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D/L </a:t>
            </a:r>
            <a:r>
              <a:rPr lang="ko-KR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건수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: D/L 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기준은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9.28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 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Data</a:t>
            </a:r>
            <a:r>
              <a: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로 결정</a:t>
            </a:r>
            <a:endParaRPr lang="en-US" altLang="ko-KR" sz="1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8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1474035994</TotalTime>
  <Pages>39</Pages>
  <Words>464</Words>
  <Application>Microsoft Office PowerPoint</Application>
  <PresentationFormat>A4 용지(210x297mm)</PresentationFormat>
  <Paragraphs>59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HY견고딕</vt:lpstr>
      <vt:lpstr>Moebius</vt:lpstr>
      <vt:lpstr>Optima</vt:lpstr>
      <vt:lpstr>굴림</vt:lpstr>
      <vt:lpstr>맑은 고딕</vt:lpstr>
      <vt:lpstr>Arial</vt:lpstr>
      <vt:lpstr>Wingdings</vt:lpstr>
      <vt:lpstr>3_디자인 사용자 지정</vt:lpstr>
      <vt:lpstr>4_디자인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개선과제 보고서</dc:title>
  <dc:creator>User</dc:creator>
  <cp:lastModifiedBy>성훈 방</cp:lastModifiedBy>
  <cp:revision>5886</cp:revision>
  <cp:lastPrinted>2018-08-31T06:10:49Z</cp:lastPrinted>
  <dcterms:created xsi:type="dcterms:W3CDTF">1996-10-14T12:11:22Z</dcterms:created>
  <dcterms:modified xsi:type="dcterms:W3CDTF">2018-09-26T23:30:49Z</dcterms:modified>
</cp:coreProperties>
</file>