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8" r:id="rId7"/>
    <p:sldId id="297" r:id="rId8"/>
    <p:sldId id="306" r:id="rId9"/>
    <p:sldId id="304" r:id="rId10"/>
    <p:sldId id="305" r:id="rId11"/>
    <p:sldId id="299" r:id="rId12"/>
    <p:sldId id="300" r:id="rId13"/>
    <p:sldId id="303" r:id="rId14"/>
    <p:sldId id="301"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9/27/2023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9/27/2023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NEXT WORD </a:t>
            </a:r>
            <a:br>
              <a:rPr lang="en-US" sz="4400" dirty="0">
                <a:solidFill>
                  <a:schemeClr val="tx1"/>
                </a:solidFill>
              </a:rPr>
            </a:br>
            <a:r>
              <a:rPr lang="en-US" sz="4400" dirty="0">
                <a:solidFill>
                  <a:schemeClr val="tx1"/>
                </a:solidFill>
              </a:rPr>
              <a:t>PREDICTION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Using Machine Learning </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B899-3714-E14D-28B9-C6C57279D777}"/>
              </a:ext>
            </a:extLst>
          </p:cNvPr>
          <p:cNvSpPr>
            <a:spLocks noGrp="1"/>
          </p:cNvSpPr>
          <p:nvPr>
            <p:ph type="title"/>
          </p:nvPr>
        </p:nvSpPr>
        <p:spPr/>
        <p:txBody>
          <a:bodyPr/>
          <a:lstStyle/>
          <a:p>
            <a:r>
              <a:rPr lang="en-US" b="1" dirty="0"/>
              <a:t>How the model is working</a:t>
            </a:r>
            <a:endParaRPr lang="en-IN" b="1" dirty="0"/>
          </a:p>
        </p:txBody>
      </p:sp>
      <p:sp>
        <p:nvSpPr>
          <p:cNvPr id="3" name="Content Placeholder 2">
            <a:extLst>
              <a:ext uri="{FF2B5EF4-FFF2-40B4-BE49-F238E27FC236}">
                <a16:creationId xmlns:a16="http://schemas.microsoft.com/office/drawing/2014/main" id="{DBB30294-E963-E435-9DCA-C9651021315F}"/>
              </a:ext>
            </a:extLst>
          </p:cNvPr>
          <p:cNvSpPr>
            <a:spLocks noGrp="1"/>
          </p:cNvSpPr>
          <p:nvPr>
            <p:ph idx="1"/>
          </p:nvPr>
        </p:nvSpPr>
        <p:spPr/>
        <p:txBody>
          <a:bodyPr>
            <a:normAutofit lnSpcReduction="10000"/>
          </a:bodyPr>
          <a:lstStyle/>
          <a:p>
            <a:pPr algn="l">
              <a:buFont typeface="+mj-lt"/>
              <a:buAutoNum type="arabicPeriod"/>
            </a:pPr>
            <a:r>
              <a:rPr lang="en-US" b="1" i="0" dirty="0">
                <a:effectLst/>
              </a:rPr>
              <a:t>Data Collection and Preprocessing:</a:t>
            </a:r>
            <a:r>
              <a:rPr lang="en-US" b="0" i="0" dirty="0">
                <a:effectLst/>
              </a:rPr>
              <a:t> Gather and prepare the text data.</a:t>
            </a:r>
          </a:p>
          <a:p>
            <a:pPr algn="l">
              <a:buFont typeface="+mj-lt"/>
              <a:buAutoNum type="arabicPeriod"/>
            </a:pPr>
            <a:r>
              <a:rPr lang="en-US" b="1" i="0" dirty="0">
                <a:effectLst/>
              </a:rPr>
              <a:t>Vocabulary and Tokenization:</a:t>
            </a:r>
            <a:r>
              <a:rPr lang="en-US" b="0" i="0" dirty="0">
                <a:effectLst/>
              </a:rPr>
              <a:t> Create numerical representations of words.</a:t>
            </a:r>
          </a:p>
          <a:p>
            <a:pPr algn="l">
              <a:buFont typeface="+mj-lt"/>
              <a:buAutoNum type="arabicPeriod"/>
            </a:pPr>
            <a:r>
              <a:rPr lang="en-US" b="1" i="0" dirty="0">
                <a:effectLst/>
              </a:rPr>
              <a:t>Model Architecture:</a:t>
            </a:r>
            <a:r>
              <a:rPr lang="en-US" b="0" i="0" dirty="0">
                <a:effectLst/>
              </a:rPr>
              <a:t> Choose the type of neural network.</a:t>
            </a:r>
          </a:p>
          <a:p>
            <a:pPr algn="l">
              <a:buFont typeface="+mj-lt"/>
              <a:buAutoNum type="arabicPeriod"/>
            </a:pPr>
            <a:r>
              <a:rPr lang="en-US" b="1" i="0" dirty="0">
                <a:effectLst/>
              </a:rPr>
              <a:t>Embedding Layer:</a:t>
            </a:r>
            <a:r>
              <a:rPr lang="en-US" b="0" i="0" dirty="0">
                <a:effectLst/>
              </a:rPr>
              <a:t> Convert numerical tokens to vectors.</a:t>
            </a:r>
          </a:p>
          <a:p>
            <a:pPr algn="l">
              <a:buFont typeface="+mj-lt"/>
              <a:buAutoNum type="arabicPeriod"/>
            </a:pPr>
            <a:r>
              <a:rPr lang="en-US" b="1" i="0" dirty="0">
                <a:effectLst/>
              </a:rPr>
              <a:t>Model Training:</a:t>
            </a:r>
            <a:r>
              <a:rPr lang="en-US" b="0" i="0" dirty="0">
                <a:effectLst/>
              </a:rPr>
              <a:t> Teach the model to predict the next word.</a:t>
            </a:r>
          </a:p>
          <a:p>
            <a:pPr algn="l">
              <a:buFont typeface="+mj-lt"/>
              <a:buAutoNum type="arabicPeriod"/>
            </a:pPr>
            <a:r>
              <a:rPr lang="en-US" b="1" i="0" dirty="0">
                <a:effectLst/>
              </a:rPr>
              <a:t>Evaluation:</a:t>
            </a:r>
            <a:r>
              <a:rPr lang="en-US" b="0" i="0" dirty="0">
                <a:effectLst/>
              </a:rPr>
              <a:t> Assess how well the model performs.</a:t>
            </a:r>
          </a:p>
          <a:p>
            <a:pPr algn="l">
              <a:buFont typeface="+mj-lt"/>
              <a:buAutoNum type="arabicPeriod"/>
            </a:pPr>
            <a:r>
              <a:rPr lang="en-US" b="1" i="0" dirty="0">
                <a:effectLst/>
              </a:rPr>
              <a:t>Inference and Prediction:</a:t>
            </a:r>
            <a:r>
              <a:rPr lang="en-US" b="0" i="0" dirty="0">
                <a:effectLst/>
              </a:rPr>
              <a:t> Use the trained model to make predictions.</a:t>
            </a:r>
          </a:p>
          <a:p>
            <a:pPr algn="l">
              <a:buFont typeface="+mj-lt"/>
              <a:buAutoNum type="arabicPeriod"/>
            </a:pPr>
            <a:r>
              <a:rPr lang="en-US" b="1" i="0" dirty="0">
                <a:effectLst/>
              </a:rPr>
              <a:t>Post-processing:</a:t>
            </a:r>
            <a:r>
              <a:rPr lang="en-US" b="0" i="0" dirty="0">
                <a:effectLst/>
              </a:rPr>
              <a:t> Convert model predictions back to text.</a:t>
            </a:r>
          </a:p>
          <a:p>
            <a:pPr algn="l">
              <a:buFont typeface="+mj-lt"/>
              <a:buAutoNum type="arabicPeriod"/>
            </a:pPr>
            <a:r>
              <a:rPr lang="en-US" b="1" i="0" dirty="0">
                <a:effectLst/>
              </a:rPr>
              <a:t>Fine-Tuning (Optional):</a:t>
            </a:r>
            <a:r>
              <a:rPr lang="en-US" b="0" i="0" dirty="0">
                <a:effectLst/>
              </a:rPr>
              <a:t> Improve model performance if necessary.</a:t>
            </a:r>
          </a:p>
          <a:p>
            <a:pPr algn="l">
              <a:buFont typeface="+mj-lt"/>
              <a:buAutoNum type="arabicPeriod"/>
            </a:pPr>
            <a:r>
              <a:rPr lang="en-US" b="1" i="0" dirty="0">
                <a:effectLst/>
              </a:rPr>
              <a:t>Deployment:</a:t>
            </a:r>
            <a:r>
              <a:rPr lang="en-US" b="0" i="0" dirty="0">
                <a:effectLst/>
              </a:rPr>
              <a:t> Incorporate the model into your application.</a:t>
            </a:r>
          </a:p>
          <a:p>
            <a:pPr algn="l">
              <a:buFont typeface="+mj-lt"/>
              <a:buAutoNum type="arabicPeriod"/>
            </a:pPr>
            <a:r>
              <a:rPr lang="en-US" b="1" i="0" dirty="0">
                <a:effectLst/>
              </a:rPr>
              <a:t>Monitoring and Maintenance:</a:t>
            </a:r>
            <a:r>
              <a:rPr lang="en-US" b="0" i="0" dirty="0">
                <a:effectLst/>
              </a:rPr>
              <a:t> Keep the model up to date and working well in the real world.</a:t>
            </a:r>
          </a:p>
          <a:p>
            <a:endParaRPr lang="en-IN" dirty="0"/>
          </a:p>
        </p:txBody>
      </p:sp>
    </p:spTree>
    <p:extLst>
      <p:ext uri="{BB962C8B-B14F-4D97-AF65-F5344CB8AC3E}">
        <p14:creationId xmlns:p14="http://schemas.microsoft.com/office/powerpoint/2010/main" val="266563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0DD-B65F-F1F2-7AF4-BD7FEF60EE09}"/>
              </a:ext>
            </a:extLst>
          </p:cNvPr>
          <p:cNvSpPr>
            <a:spLocks noGrp="1"/>
          </p:cNvSpPr>
          <p:nvPr>
            <p:ph type="title"/>
          </p:nvPr>
        </p:nvSpPr>
        <p:spPr/>
        <p:txBody>
          <a:bodyPr>
            <a:normAutofit/>
          </a:bodyPr>
          <a:lstStyle/>
          <a:p>
            <a:r>
              <a:rPr lang="en-US" sz="5000" b="1" dirty="0">
                <a:effectLst>
                  <a:outerShdw blurRad="38100" dist="38100" dir="2700000" algn="tl">
                    <a:srgbClr val="000000">
                      <a:alpha val="43137"/>
                    </a:srgbClr>
                  </a:outerShdw>
                </a:effectLst>
              </a:rPr>
              <a:t>References</a:t>
            </a:r>
            <a:endParaRPr lang="en-IN" sz="5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7CD0D61-2A68-4D39-2B22-46501A05F676}"/>
              </a:ext>
            </a:extLst>
          </p:cNvPr>
          <p:cNvSpPr>
            <a:spLocks noGrp="1"/>
          </p:cNvSpPr>
          <p:nvPr>
            <p:ph idx="1"/>
          </p:nvPr>
        </p:nvSpPr>
        <p:spPr/>
        <p:txBody>
          <a:bodyPr>
            <a:normAutofit/>
          </a:bodyPr>
          <a:lstStyle/>
          <a:p>
            <a:r>
              <a:rPr lang="en-IN" dirty="0"/>
              <a:t> </a:t>
            </a:r>
            <a:r>
              <a:rPr lang="en-IN" dirty="0" err="1"/>
              <a:t>Bengio</a:t>
            </a:r>
            <a:r>
              <a:rPr lang="en-IN" dirty="0"/>
              <a:t>, Y., Simard, P., </a:t>
            </a:r>
            <a:r>
              <a:rPr lang="en-IN" dirty="0" err="1"/>
              <a:t>Frasconi</a:t>
            </a:r>
            <a:r>
              <a:rPr lang="en-IN" dirty="0"/>
              <a:t>, P., 1994.Learning long dependencies with gradient descent is troublesome. IEEE transactions on neural networks five, 157– 166. </a:t>
            </a:r>
          </a:p>
          <a:p>
            <a:r>
              <a:rPr lang="en-IN" dirty="0"/>
              <a:t>R. </a:t>
            </a:r>
            <a:r>
              <a:rPr lang="en-IN" dirty="0" err="1"/>
              <a:t>Kneser</a:t>
            </a:r>
            <a:r>
              <a:rPr lang="en-IN" dirty="0"/>
              <a:t> and H. Ney, "Improved backing-off for n-gram language </a:t>
            </a:r>
            <a:r>
              <a:rPr lang="en-IN" dirty="0" err="1"/>
              <a:t>modeling</a:t>
            </a:r>
            <a:r>
              <a:rPr lang="en-IN" dirty="0"/>
              <a:t>”, Conference on Acoustics speech and Signal Process, pp. 181-184, 1995.</a:t>
            </a:r>
          </a:p>
          <a:p>
            <a:r>
              <a:rPr lang="en-IN" dirty="0"/>
              <a:t> Mohd. Majid and Piyush Kumar, Language Modelling: Next word Prediction, 2019.</a:t>
            </a:r>
          </a:p>
          <a:p>
            <a:r>
              <a:rPr lang="en-IN" dirty="0"/>
              <a:t>  </a:t>
            </a:r>
            <a:r>
              <a:rPr lang="en-IN" dirty="0" err="1"/>
              <a:t>Bengio</a:t>
            </a:r>
            <a:r>
              <a:rPr lang="en-IN" dirty="0"/>
              <a:t>, Y., Simard, P., </a:t>
            </a:r>
            <a:r>
              <a:rPr lang="en-IN" dirty="0" err="1"/>
              <a:t>Frasconi</a:t>
            </a:r>
            <a:r>
              <a:rPr lang="en-IN" dirty="0"/>
              <a:t>, P., 1994., Learning NLP with gradient descent is troublesome. IEEE transactions on neural networks five, 157–166. </a:t>
            </a:r>
          </a:p>
          <a:p>
            <a:r>
              <a:rPr lang="en-IN" dirty="0"/>
              <a:t> </a:t>
            </a:r>
            <a:r>
              <a:rPr lang="en-IN" dirty="0" err="1"/>
              <a:t>Serban</a:t>
            </a:r>
            <a:r>
              <a:rPr lang="en-IN" dirty="0"/>
              <a:t>, I. V.; </a:t>
            </a:r>
            <a:r>
              <a:rPr lang="en-IN" dirty="0" err="1"/>
              <a:t>Sordoni</a:t>
            </a:r>
            <a:r>
              <a:rPr lang="en-IN" dirty="0"/>
              <a:t>, A.; </a:t>
            </a:r>
            <a:r>
              <a:rPr lang="en-IN" dirty="0" err="1"/>
              <a:t>Bengio</a:t>
            </a:r>
            <a:r>
              <a:rPr lang="en-IN" dirty="0"/>
              <a:t>, Y.; Courville, A.; and </a:t>
            </a:r>
            <a:r>
              <a:rPr lang="en-IN" dirty="0" err="1"/>
              <a:t>Pineau</a:t>
            </a:r>
            <a:r>
              <a:rPr lang="en-IN" dirty="0"/>
              <a:t>, J. 2016. Building end-to-end dialogue mistreatments generative stratified neural network models. In Proceedings of the 30th Conference on Artificial Intelligence. AAAI. </a:t>
            </a:r>
          </a:p>
          <a:p>
            <a:r>
              <a:rPr lang="en-IN" dirty="0"/>
              <a:t> J. Yang, H. Wang and K. Guo, "Natural language Word Prediction Model supported Multi-Window Convolution and Residual Network," in IEEE Access, vol. 8</a:t>
            </a:r>
          </a:p>
        </p:txBody>
      </p:sp>
    </p:spTree>
    <p:extLst>
      <p:ext uri="{BB962C8B-B14F-4D97-AF65-F5344CB8AC3E}">
        <p14:creationId xmlns:p14="http://schemas.microsoft.com/office/powerpoint/2010/main" val="366043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8472-42B1-1C41-3EE5-64152C3A0F1C}"/>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925B94F8-0748-30B9-67EB-3FBF5C86E2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04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C309-7B35-8214-5658-E63A3A87CFD0}"/>
              </a:ext>
            </a:extLst>
          </p:cNvPr>
          <p:cNvSpPr>
            <a:spLocks noGrp="1"/>
          </p:cNvSpPr>
          <p:nvPr>
            <p:ph type="title"/>
          </p:nvPr>
        </p:nvSpPr>
        <p:spPr/>
        <p:txBody>
          <a:bodyPr/>
          <a:lstStyle/>
          <a:p>
            <a:r>
              <a:rPr lang="en-US" dirty="0"/>
              <a:t>Submitted by :--</a:t>
            </a:r>
            <a:endParaRPr lang="en-IN" dirty="0"/>
          </a:p>
        </p:txBody>
      </p:sp>
      <p:sp>
        <p:nvSpPr>
          <p:cNvPr id="3" name="Content Placeholder 2">
            <a:extLst>
              <a:ext uri="{FF2B5EF4-FFF2-40B4-BE49-F238E27FC236}">
                <a16:creationId xmlns:a16="http://schemas.microsoft.com/office/drawing/2014/main" id="{48F4ADF7-D152-7884-6C3A-1FA7AC77A079}"/>
              </a:ext>
            </a:extLst>
          </p:cNvPr>
          <p:cNvSpPr>
            <a:spLocks noGrp="1"/>
          </p:cNvSpPr>
          <p:nvPr>
            <p:ph idx="1"/>
          </p:nvPr>
        </p:nvSpPr>
        <p:spPr/>
        <p:txBody>
          <a:bodyPr/>
          <a:lstStyle/>
          <a:p>
            <a:r>
              <a:rPr lang="en-US" dirty="0" err="1"/>
              <a:t>Abhist</a:t>
            </a:r>
            <a:r>
              <a:rPr lang="en-US" dirty="0"/>
              <a:t> Pratap Singh (201550006)</a:t>
            </a:r>
          </a:p>
          <a:p>
            <a:r>
              <a:rPr lang="en-US" dirty="0" err="1"/>
              <a:t>Devdutt</a:t>
            </a:r>
            <a:r>
              <a:rPr lang="en-US" dirty="0"/>
              <a:t> Rai (201550048)</a:t>
            </a:r>
          </a:p>
          <a:p>
            <a:r>
              <a:rPr lang="en-US" dirty="0"/>
              <a:t>Saket Pandey(201550119)</a:t>
            </a:r>
          </a:p>
          <a:p>
            <a:r>
              <a:rPr lang="en-US" dirty="0"/>
              <a:t>Shikhar Sharma(201550126)</a:t>
            </a:r>
          </a:p>
          <a:p>
            <a:endParaRPr lang="en-US" dirty="0"/>
          </a:p>
          <a:p>
            <a:r>
              <a:rPr lang="en-US" sz="4000" dirty="0"/>
              <a:t>Mentored by : --</a:t>
            </a:r>
          </a:p>
          <a:p>
            <a:r>
              <a:rPr lang="en-US" sz="2200" dirty="0"/>
              <a:t> </a:t>
            </a:r>
            <a:r>
              <a:rPr lang="en-US" sz="2200" dirty="0" err="1"/>
              <a:t>Mr.Jitesh</a:t>
            </a:r>
            <a:r>
              <a:rPr lang="en-US" sz="2200" dirty="0"/>
              <a:t> Kumar Bhatia (Assistant Professor) </a:t>
            </a:r>
            <a:endParaRPr lang="en-US" sz="4000" dirty="0"/>
          </a:p>
          <a:p>
            <a:endParaRPr lang="en-IN" dirty="0"/>
          </a:p>
        </p:txBody>
      </p:sp>
    </p:spTree>
    <p:extLst>
      <p:ext uri="{BB962C8B-B14F-4D97-AF65-F5344CB8AC3E}">
        <p14:creationId xmlns:p14="http://schemas.microsoft.com/office/powerpoint/2010/main" val="22792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9E2B-EDC8-6245-CF0D-901EDFC900E9}"/>
              </a:ext>
            </a:extLst>
          </p:cNvPr>
          <p:cNvSpPr>
            <a:spLocks noGrp="1"/>
          </p:cNvSpPr>
          <p:nvPr>
            <p:ph type="title"/>
          </p:nvPr>
        </p:nvSpPr>
        <p:spPr/>
        <p:txBody>
          <a:bodyPr/>
          <a:lstStyle/>
          <a:p>
            <a:r>
              <a:rPr lang="en-US" dirty="0"/>
              <a:t>				</a:t>
            </a:r>
            <a:r>
              <a:rPr lang="en-US" sz="5000" b="1" dirty="0">
                <a:effectLst>
                  <a:outerShdw blurRad="38100" dist="38100" dir="2700000" algn="tl">
                    <a:srgbClr val="000000">
                      <a:alpha val="43137"/>
                    </a:srgbClr>
                  </a:outerShdw>
                </a:effectLst>
              </a:rPr>
              <a:t>Objective</a:t>
            </a:r>
            <a:endParaRPr lang="en-IN" sz="5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8652EC3-0261-2855-D697-9D6EF1EC3DDF}"/>
              </a:ext>
            </a:extLst>
          </p:cNvPr>
          <p:cNvSpPr>
            <a:spLocks noGrp="1"/>
          </p:cNvSpPr>
          <p:nvPr>
            <p:ph idx="1"/>
          </p:nvPr>
        </p:nvSpPr>
        <p:spPr>
          <a:xfrm>
            <a:off x="1873624" y="2103120"/>
            <a:ext cx="7512423" cy="3849624"/>
          </a:xfrm>
        </p:spPr>
        <p:txBody>
          <a:bodyPr>
            <a:normAutofit/>
          </a:bodyPr>
          <a:lstStyle/>
          <a:p>
            <a:r>
              <a:rPr lang="en-US" sz="1900" b="1" dirty="0"/>
              <a:t>Understanding the technology</a:t>
            </a:r>
          </a:p>
          <a:p>
            <a:r>
              <a:rPr lang="en-US" sz="1900" b="1" dirty="0"/>
              <a:t>Model Development</a:t>
            </a:r>
          </a:p>
          <a:p>
            <a:r>
              <a:rPr lang="en-US" sz="1900" b="1" dirty="0"/>
              <a:t>Data Collection and Preprocessing</a:t>
            </a:r>
          </a:p>
          <a:p>
            <a:r>
              <a:rPr lang="en-US" sz="1900" b="1" dirty="0"/>
              <a:t>Evaluation and metrics</a:t>
            </a:r>
          </a:p>
          <a:p>
            <a:r>
              <a:rPr lang="en-US" sz="1900" b="1" dirty="0"/>
              <a:t>Real world applications</a:t>
            </a:r>
          </a:p>
          <a:p>
            <a:r>
              <a:rPr lang="en-US" sz="1900" b="1" dirty="0"/>
              <a:t>Challenges and future directions</a:t>
            </a:r>
          </a:p>
          <a:p>
            <a:r>
              <a:rPr lang="en-US" sz="1900" b="1" dirty="0"/>
              <a:t>Demonstration</a:t>
            </a:r>
            <a:endParaRPr lang="en-IN" sz="1900" b="1" dirty="0"/>
          </a:p>
        </p:txBody>
      </p:sp>
    </p:spTree>
    <p:extLst>
      <p:ext uri="{BB962C8B-B14F-4D97-AF65-F5344CB8AC3E}">
        <p14:creationId xmlns:p14="http://schemas.microsoft.com/office/powerpoint/2010/main" val="25082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6985-05F8-1DAA-0C3D-1AD2E9F3D4EA}"/>
              </a:ext>
            </a:extLst>
          </p:cNvPr>
          <p:cNvSpPr>
            <a:spLocks noGrp="1"/>
          </p:cNvSpPr>
          <p:nvPr>
            <p:ph type="title"/>
          </p:nvPr>
        </p:nvSpPr>
        <p:spPr/>
        <p:txBody>
          <a:bodyPr/>
          <a:lstStyle/>
          <a:p>
            <a:r>
              <a:rPr lang="en-US" dirty="0"/>
              <a:t>      			</a:t>
            </a:r>
            <a:r>
              <a:rPr lang="en-US" b="1" dirty="0">
                <a:effectLst>
                  <a:outerShdw blurRad="38100" dist="38100" dir="2700000" algn="tl">
                    <a:srgbClr val="000000">
                      <a:alpha val="43137"/>
                    </a:srgbClr>
                  </a:outerShdw>
                </a:effectLst>
              </a:rPr>
              <a:t>	</a:t>
            </a:r>
            <a:r>
              <a:rPr lang="en-US" sz="5000" b="1" dirty="0">
                <a:effectLst>
                  <a:outerShdw blurRad="38100" dist="38100" dir="2700000" algn="tl">
                    <a:srgbClr val="000000">
                      <a:alpha val="43137"/>
                    </a:srgbClr>
                  </a:outerShdw>
                </a:effectLst>
              </a:rPr>
              <a:t>Introduction </a:t>
            </a:r>
            <a:endParaRPr lang="en-IN" sz="5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77A2B6-F56A-D9EA-C1B7-66358D47EA14}"/>
              </a:ext>
            </a:extLst>
          </p:cNvPr>
          <p:cNvSpPr>
            <a:spLocks noGrp="1"/>
          </p:cNvSpPr>
          <p:nvPr>
            <p:ph idx="1"/>
          </p:nvPr>
        </p:nvSpPr>
        <p:spPr/>
        <p:txBody>
          <a:bodyPr>
            <a:noAutofit/>
          </a:bodyPr>
          <a:lstStyle/>
          <a:p>
            <a:r>
              <a:rPr lang="en-US" sz="1900" dirty="0"/>
              <a:t>Writing long sentences is bit boring, however with text prediction has created this easy.</a:t>
            </a:r>
          </a:p>
          <a:p>
            <a:r>
              <a:rPr lang="en-US" sz="1900" dirty="0"/>
              <a:t>It's predicting what word comes straightaway. It's one in every of the key assignments of human language technology and has various applications.</a:t>
            </a:r>
          </a:p>
          <a:p>
            <a:r>
              <a:rPr lang="en-US" sz="1900" dirty="0"/>
              <a:t> Long short time memory formula can perceive past text and predict the words which can be useful for the user to border sentences and this method uses letter to letter prediction</a:t>
            </a:r>
          </a:p>
          <a:p>
            <a:r>
              <a:rPr lang="en-US" sz="1900" i="0" dirty="0">
                <a:effectLst/>
              </a:rPr>
              <a:t>In this presentation, we'll delve into the technology behind next word prediction, its real-world applications</a:t>
            </a:r>
          </a:p>
          <a:p>
            <a:r>
              <a:rPr lang="en-US" sz="1900" dirty="0"/>
              <a:t>By the end of this session you will have a deep understanding and knowledge about how next word prediction which we use in our day to day life really works , so let’s dive in</a:t>
            </a:r>
            <a:endParaRPr lang="en-IN" sz="1900" dirty="0"/>
          </a:p>
        </p:txBody>
      </p:sp>
    </p:spTree>
    <p:extLst>
      <p:ext uri="{BB962C8B-B14F-4D97-AF65-F5344CB8AC3E}">
        <p14:creationId xmlns:p14="http://schemas.microsoft.com/office/powerpoint/2010/main" val="28333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2F2A-E9AE-586E-3CCB-B6603C1581BE}"/>
              </a:ext>
            </a:extLst>
          </p:cNvPr>
          <p:cNvSpPr>
            <a:spLocks noGrp="1"/>
          </p:cNvSpPr>
          <p:nvPr>
            <p:ph type="title"/>
          </p:nvPr>
        </p:nvSpPr>
        <p:spPr/>
        <p:txBody>
          <a:bodyPr/>
          <a:lstStyle/>
          <a:p>
            <a:r>
              <a:rPr lang="en-US" b="1" dirty="0"/>
              <a:t>Examples</a:t>
            </a:r>
            <a:endParaRPr lang="en-IN" b="1" dirty="0"/>
          </a:p>
        </p:txBody>
      </p:sp>
      <p:sp>
        <p:nvSpPr>
          <p:cNvPr id="3" name="Content Placeholder 2">
            <a:extLst>
              <a:ext uri="{FF2B5EF4-FFF2-40B4-BE49-F238E27FC236}">
                <a16:creationId xmlns:a16="http://schemas.microsoft.com/office/drawing/2014/main" id="{8CB10306-4E89-0146-8355-F2EF0848969A}"/>
              </a:ext>
            </a:extLst>
          </p:cNvPr>
          <p:cNvSpPr>
            <a:spLocks noGrp="1"/>
          </p:cNvSpPr>
          <p:nvPr>
            <p:ph idx="1"/>
          </p:nvPr>
        </p:nvSpPr>
        <p:spPr/>
        <p:txBody>
          <a:bodyPr>
            <a:normAutofit lnSpcReduction="10000"/>
          </a:bodyPr>
          <a:lstStyle/>
          <a:p>
            <a:pPr algn="l">
              <a:buFont typeface="+mj-lt"/>
              <a:buAutoNum type="arabicPeriod"/>
            </a:pPr>
            <a:r>
              <a:rPr lang="en-US" b="0" i="0" dirty="0">
                <a:effectLst/>
              </a:rPr>
              <a:t>Autocomplete in Text Editors: Predicts the next word or phrase as a user types to accelerate typing.  </a:t>
            </a:r>
          </a:p>
          <a:p>
            <a:pPr marL="0" indent="0" algn="l">
              <a:buNone/>
            </a:pPr>
            <a:endParaRPr lang="en-US" b="0" i="0" dirty="0">
              <a:effectLst/>
            </a:endParaRPr>
          </a:p>
          <a:p>
            <a:pPr marL="0" indent="0" algn="l">
              <a:buNone/>
            </a:pPr>
            <a:r>
              <a:rPr lang="en-US" b="0" i="0" dirty="0">
                <a:effectLst/>
              </a:rPr>
              <a:t>2.Virtual Assistants and Chatbots: Predicts the next user query or response to facilitate natural conversation.</a:t>
            </a:r>
          </a:p>
          <a:p>
            <a:pPr algn="l">
              <a:buFont typeface="+mj-lt"/>
              <a:buAutoNum type="arabicPeriod"/>
            </a:pPr>
            <a:endParaRPr lang="en-US" b="0" i="0" dirty="0">
              <a:effectLst/>
            </a:endParaRPr>
          </a:p>
          <a:p>
            <a:pPr marL="0" indent="0" algn="l">
              <a:buNone/>
            </a:pPr>
            <a:r>
              <a:rPr lang="en-US" b="0" i="0" dirty="0">
                <a:effectLst/>
              </a:rPr>
              <a:t>3.Search Engines: Provides query suggestions while users type in the search bar.</a:t>
            </a:r>
          </a:p>
          <a:p>
            <a:pPr algn="l">
              <a:buFont typeface="+mj-lt"/>
              <a:buAutoNum type="arabicPeriod"/>
            </a:pPr>
            <a:endParaRPr lang="en-US" b="0" i="0" dirty="0">
              <a:effectLst/>
            </a:endParaRPr>
          </a:p>
          <a:p>
            <a:pPr marL="0" indent="0" algn="l">
              <a:buNone/>
            </a:pPr>
            <a:r>
              <a:rPr lang="en-US" b="0" i="0" dirty="0">
                <a:effectLst/>
              </a:rPr>
              <a:t>4.Caption Generation for Images: Generates descriptive captions for images based on their content.</a:t>
            </a:r>
          </a:p>
          <a:p>
            <a:pPr marL="0" indent="0" algn="l">
              <a:buNone/>
            </a:pPr>
            <a:endParaRPr lang="en-US" b="0" i="0" dirty="0">
              <a:effectLst/>
            </a:endParaRPr>
          </a:p>
          <a:p>
            <a:pPr marL="0" indent="0" algn="l">
              <a:buNone/>
            </a:pPr>
            <a:r>
              <a:rPr lang="en-US" b="0" i="0" dirty="0">
                <a:effectLst/>
              </a:rPr>
              <a:t> 5.Code Completion for Programming: Offers code suggestions to programmers for the next line of code.</a:t>
            </a:r>
          </a:p>
          <a:p>
            <a:pPr marL="0" indent="0" algn="l">
              <a:buNone/>
            </a:pPr>
            <a:endParaRPr lang="en-US" b="0" i="0" dirty="0">
              <a:effectLst/>
            </a:endParaRPr>
          </a:p>
          <a:p>
            <a:pPr marL="0" indent="0" algn="l">
              <a:buNone/>
            </a:pPr>
            <a:r>
              <a:rPr lang="en-US" b="0" i="0" dirty="0">
                <a:effectLst/>
              </a:rPr>
              <a:t>6.Text Summarization: Predicts the next sentence to create concise summaries of longer texts.</a:t>
            </a:r>
          </a:p>
          <a:p>
            <a:endParaRPr lang="en-IN" dirty="0"/>
          </a:p>
          <a:p>
            <a:endParaRPr lang="en-IN" dirty="0"/>
          </a:p>
        </p:txBody>
      </p:sp>
    </p:spTree>
    <p:extLst>
      <p:ext uri="{BB962C8B-B14F-4D97-AF65-F5344CB8AC3E}">
        <p14:creationId xmlns:p14="http://schemas.microsoft.com/office/powerpoint/2010/main" val="252885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63F0-1BF6-DD90-FAFE-D675F047EE06}"/>
              </a:ext>
            </a:extLst>
          </p:cNvPr>
          <p:cNvSpPr>
            <a:spLocks noGrp="1"/>
          </p:cNvSpPr>
          <p:nvPr>
            <p:ph type="title"/>
          </p:nvPr>
        </p:nvSpPr>
        <p:spPr/>
        <p:txBody>
          <a:bodyPr/>
          <a:lstStyle/>
          <a:p>
            <a:r>
              <a:rPr lang="en-US" b="1" dirty="0"/>
              <a:t>                  Dataset Used</a:t>
            </a:r>
            <a:endParaRPr lang="en-IN" b="1" dirty="0"/>
          </a:p>
        </p:txBody>
      </p:sp>
      <p:sp>
        <p:nvSpPr>
          <p:cNvPr id="3" name="Content Placeholder 2">
            <a:extLst>
              <a:ext uri="{FF2B5EF4-FFF2-40B4-BE49-F238E27FC236}">
                <a16:creationId xmlns:a16="http://schemas.microsoft.com/office/drawing/2014/main" id="{EB684E23-7959-D6BF-44F9-ADC93F8FE7F4}"/>
              </a:ext>
            </a:extLst>
          </p:cNvPr>
          <p:cNvSpPr>
            <a:spLocks noGrp="1"/>
          </p:cNvSpPr>
          <p:nvPr>
            <p:ph idx="1"/>
          </p:nvPr>
        </p:nvSpPr>
        <p:spPr/>
        <p:txBody>
          <a:bodyPr>
            <a:normAutofit fontScale="92500"/>
          </a:bodyPr>
          <a:lstStyle/>
          <a:p>
            <a:pPr algn="l">
              <a:buFont typeface="+mj-lt"/>
              <a:buAutoNum type="arabicPeriod"/>
            </a:pPr>
            <a:r>
              <a:rPr lang="en-US" b="1" i="0" dirty="0" err="1">
                <a:effectLst/>
              </a:rPr>
              <a:t>Wikitext</a:t>
            </a:r>
            <a:r>
              <a:rPr lang="en-US" b="1" i="0" dirty="0">
                <a:effectLst/>
              </a:rPr>
              <a:t>:</a:t>
            </a:r>
            <a:r>
              <a:rPr lang="en-US" b="0" i="0" dirty="0">
                <a:effectLst/>
              </a:rPr>
              <a:t>  The </a:t>
            </a:r>
            <a:r>
              <a:rPr lang="en-US" b="0" i="0" dirty="0" err="1">
                <a:effectLst/>
              </a:rPr>
              <a:t>Wikitext</a:t>
            </a:r>
            <a:r>
              <a:rPr lang="en-US" b="0" i="0" dirty="0">
                <a:effectLst/>
              </a:rPr>
              <a:t> datasets are derived from Wikipedia articles and are commonly used for language modeling and next word prediction tasks. There are three versions available: Wikitext-2, Wikitext-103, and Wikitext-300.</a:t>
            </a:r>
          </a:p>
          <a:p>
            <a:pPr algn="l">
              <a:buFont typeface="+mj-lt"/>
              <a:buAutoNum type="arabicPeriod"/>
            </a:pPr>
            <a:r>
              <a:rPr lang="en-US" b="1" i="0" dirty="0">
                <a:effectLst/>
              </a:rPr>
              <a:t>Penn Treebank (PTB): </a:t>
            </a:r>
            <a:r>
              <a:rPr lang="en-US" b="0" i="0" dirty="0">
                <a:effectLst/>
              </a:rPr>
              <a:t> The Penn Treebank dataset contains text from various sources, including news articles and texts from literature. It is often used for language modeling tasks.</a:t>
            </a:r>
          </a:p>
          <a:p>
            <a:pPr algn="l">
              <a:buFont typeface="+mj-lt"/>
              <a:buAutoNum type="arabicPeriod"/>
            </a:pPr>
            <a:r>
              <a:rPr lang="en-US" b="1" i="0" dirty="0">
                <a:effectLst/>
              </a:rPr>
              <a:t>IMDb Movie Reviews:</a:t>
            </a:r>
            <a:r>
              <a:rPr lang="en-US" b="0" i="0" dirty="0">
                <a:effectLst/>
              </a:rPr>
              <a:t>  IMDb movie reviews dataset can be used for next word prediction in the context of movie reviews. It's a binary sentiment classification dataset, but you can use it to predict the next word in a sentence as well.</a:t>
            </a:r>
          </a:p>
          <a:p>
            <a:pPr algn="l">
              <a:buFont typeface="+mj-lt"/>
              <a:buAutoNum type="arabicPeriod"/>
            </a:pPr>
            <a:r>
              <a:rPr lang="en-US" b="1" i="0" dirty="0" err="1">
                <a:effectLst/>
              </a:rPr>
              <a:t>BookCorpus</a:t>
            </a:r>
            <a:r>
              <a:rPr lang="en-US" b="1" i="0" dirty="0">
                <a:effectLst/>
              </a:rPr>
              <a:t>: </a:t>
            </a:r>
            <a:r>
              <a:rPr lang="en-US" b="0" i="0" dirty="0">
                <a:effectLst/>
              </a:rPr>
              <a:t> This dataset contains text from a wide range of books and can be used for various NLP tasks, including next word prediction.</a:t>
            </a:r>
          </a:p>
          <a:p>
            <a:pPr algn="l">
              <a:buFont typeface="+mj-lt"/>
              <a:buAutoNum type="arabicPeriod"/>
            </a:pPr>
            <a:r>
              <a:rPr lang="en-US" b="1" i="0" dirty="0">
                <a:effectLst/>
              </a:rPr>
              <a:t>Common Crawl: </a:t>
            </a:r>
            <a:r>
              <a:rPr lang="en-US" b="0" i="0" dirty="0">
                <a:effectLst/>
              </a:rPr>
              <a:t> Common Crawl is a vast web archive containing text from web pages across different domains and languages. You can create a custom dataset from Common Crawl for next word prediction.</a:t>
            </a:r>
          </a:p>
          <a:p>
            <a:br>
              <a:rPr lang="en-US" dirty="0"/>
            </a:br>
            <a:endParaRPr lang="en-IN" dirty="0"/>
          </a:p>
        </p:txBody>
      </p:sp>
    </p:spTree>
    <p:extLst>
      <p:ext uri="{BB962C8B-B14F-4D97-AF65-F5344CB8AC3E}">
        <p14:creationId xmlns:p14="http://schemas.microsoft.com/office/powerpoint/2010/main" val="214457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C23-A10E-4791-F3EE-60DDA43C976D}"/>
              </a:ext>
            </a:extLst>
          </p:cNvPr>
          <p:cNvSpPr>
            <a:spLocks noGrp="1"/>
          </p:cNvSpPr>
          <p:nvPr>
            <p:ph type="title"/>
          </p:nvPr>
        </p:nvSpPr>
        <p:spPr/>
        <p:txBody>
          <a:bodyPr/>
          <a:lstStyle/>
          <a:p>
            <a:r>
              <a:rPr lang="en-US" b="1" dirty="0"/>
              <a:t>Approaches to create model</a:t>
            </a:r>
            <a:endParaRPr lang="en-IN" b="1" dirty="0"/>
          </a:p>
        </p:txBody>
      </p:sp>
      <p:sp>
        <p:nvSpPr>
          <p:cNvPr id="3" name="Content Placeholder 2">
            <a:extLst>
              <a:ext uri="{FF2B5EF4-FFF2-40B4-BE49-F238E27FC236}">
                <a16:creationId xmlns:a16="http://schemas.microsoft.com/office/drawing/2014/main" id="{FE740C98-ED32-91DD-8D05-2652CC2569FA}"/>
              </a:ext>
            </a:extLst>
          </p:cNvPr>
          <p:cNvSpPr>
            <a:spLocks noGrp="1"/>
          </p:cNvSpPr>
          <p:nvPr>
            <p:ph idx="1"/>
          </p:nvPr>
        </p:nvSpPr>
        <p:spPr>
          <a:xfrm>
            <a:off x="1066800" y="2103120"/>
            <a:ext cx="10058400" cy="4112286"/>
          </a:xfrm>
        </p:spPr>
        <p:txBody>
          <a:bodyPr>
            <a:normAutofit/>
          </a:bodyPr>
          <a:lstStyle/>
          <a:p>
            <a:pPr>
              <a:buFont typeface="+mj-lt"/>
              <a:buAutoNum type="arabicPeriod"/>
            </a:pPr>
            <a:r>
              <a:rPr lang="en-US" b="1" i="0" dirty="0">
                <a:effectLst/>
              </a:rPr>
              <a:t>N-gram Models:</a:t>
            </a:r>
            <a:r>
              <a:rPr lang="en-US" b="0" i="0" dirty="0">
                <a:effectLst/>
              </a:rPr>
              <a:t> Simple probabilistic models that predict the next word based on the previous n-1 words, where n is the order of the model.</a:t>
            </a:r>
          </a:p>
          <a:p>
            <a:pPr>
              <a:buFont typeface="+mj-lt"/>
              <a:buAutoNum type="arabicPeriod"/>
            </a:pPr>
            <a:r>
              <a:rPr lang="en-US" b="1" i="0" dirty="0">
                <a:effectLst/>
              </a:rPr>
              <a:t>Recurrent Neural Networks (RNNs):</a:t>
            </a:r>
            <a:r>
              <a:rPr lang="en-US" b="0" i="0" dirty="0">
                <a:effectLst/>
              </a:rPr>
              <a:t> A type of neural network architecture designed for sequential data, where the hidden state carries information from previous words to predict the next word.</a:t>
            </a:r>
          </a:p>
          <a:p>
            <a:pPr>
              <a:buFont typeface="+mj-lt"/>
              <a:buAutoNum type="arabicPeriod"/>
            </a:pPr>
            <a:r>
              <a:rPr lang="en-US" b="1" i="0" dirty="0">
                <a:effectLst/>
              </a:rPr>
              <a:t>Long Short-Term Memory (LSTM) Networks:</a:t>
            </a:r>
            <a:r>
              <a:rPr lang="en-US" b="0" i="0" dirty="0">
                <a:effectLst/>
              </a:rPr>
              <a:t> A specific type of RNN that addresses the vanishing gradient problem and is well-suited for long-range dependencies.</a:t>
            </a:r>
          </a:p>
          <a:p>
            <a:pPr>
              <a:buFont typeface="+mj-lt"/>
              <a:buAutoNum type="arabicPeriod"/>
            </a:pPr>
            <a:r>
              <a:rPr lang="en-US" b="1" i="0" dirty="0">
                <a:effectLst/>
              </a:rPr>
              <a:t>Gated Recurrent Units (GRUs):</a:t>
            </a:r>
            <a:r>
              <a:rPr lang="en-US" b="0" i="0" dirty="0">
                <a:effectLst/>
              </a:rPr>
              <a:t> Another variant of RNNs similar to LSTMs, which have fewer parameters and can be computationally more efficient.</a:t>
            </a:r>
          </a:p>
          <a:p>
            <a:pPr>
              <a:buFont typeface="+mj-lt"/>
              <a:buAutoNum type="arabicPeriod"/>
            </a:pPr>
            <a:r>
              <a:rPr lang="en-US" b="1" i="0" dirty="0">
                <a:effectLst/>
              </a:rPr>
              <a:t>Transformer Models:</a:t>
            </a:r>
            <a:r>
              <a:rPr lang="en-US" b="0" i="0" dirty="0">
                <a:effectLst/>
              </a:rPr>
              <a:t> A highly parallelizable architecture that has gained popularity due to models like BERT, GPT, and T5, which are pre-trained on large corpora and fine-tuned for specific tasks.</a:t>
            </a:r>
          </a:p>
          <a:p>
            <a:pPr>
              <a:buFont typeface="+mj-lt"/>
              <a:buAutoNum type="arabicPeriod"/>
            </a:pPr>
            <a:r>
              <a:rPr lang="en-US" b="1" i="0" dirty="0">
                <a:effectLst/>
              </a:rPr>
              <a:t>Bidirectional Models:</a:t>
            </a:r>
            <a:r>
              <a:rPr lang="en-US" b="0" i="0" dirty="0">
                <a:effectLst/>
              </a:rPr>
              <a:t> Models that consider both left and right context when predicting the next word, as seen in bidirectional LSTMs and transformers.</a:t>
            </a:r>
            <a:br>
              <a:rPr lang="en-US" b="0" i="0" dirty="0">
                <a:effectLst/>
              </a:rPr>
            </a:br>
            <a:endParaRPr lang="en-IN" dirty="0"/>
          </a:p>
        </p:txBody>
      </p:sp>
    </p:spTree>
    <p:extLst>
      <p:ext uri="{BB962C8B-B14F-4D97-AF65-F5344CB8AC3E}">
        <p14:creationId xmlns:p14="http://schemas.microsoft.com/office/powerpoint/2010/main" val="403641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F365-37EA-F49E-3A3E-E240486A99CE}"/>
              </a:ext>
            </a:extLst>
          </p:cNvPr>
          <p:cNvSpPr>
            <a:spLocks noGrp="1"/>
          </p:cNvSpPr>
          <p:nvPr>
            <p:ph type="title"/>
          </p:nvPr>
        </p:nvSpPr>
        <p:spPr/>
        <p:txBody>
          <a:bodyPr>
            <a:normAutofit fontScale="90000"/>
          </a:bodyPr>
          <a:lstStyle/>
          <a:p>
            <a:r>
              <a:rPr lang="en-US" sz="5000" b="1" dirty="0"/>
              <a:t>2 Best Approaches To Create Model</a:t>
            </a:r>
            <a:endParaRPr lang="en-IN" sz="5000" b="1" dirty="0"/>
          </a:p>
        </p:txBody>
      </p:sp>
      <p:sp>
        <p:nvSpPr>
          <p:cNvPr id="3" name="Text Placeholder 2">
            <a:extLst>
              <a:ext uri="{FF2B5EF4-FFF2-40B4-BE49-F238E27FC236}">
                <a16:creationId xmlns:a16="http://schemas.microsoft.com/office/drawing/2014/main" id="{DCCEBCD7-B889-89FE-5145-21D0E9932BE7}"/>
              </a:ext>
            </a:extLst>
          </p:cNvPr>
          <p:cNvSpPr>
            <a:spLocks noGrp="1"/>
          </p:cNvSpPr>
          <p:nvPr>
            <p:ph type="body" idx="1"/>
          </p:nvPr>
        </p:nvSpPr>
        <p:spPr/>
        <p:txBody>
          <a:bodyPr>
            <a:normAutofit fontScale="92500" lnSpcReduction="10000"/>
          </a:bodyPr>
          <a:lstStyle/>
          <a:p>
            <a:r>
              <a:rPr lang="en-US" dirty="0"/>
              <a:t>Long Short Term Memory(LSTM) Networks</a:t>
            </a:r>
            <a:endParaRPr lang="en-IN" dirty="0"/>
          </a:p>
        </p:txBody>
      </p:sp>
      <p:sp>
        <p:nvSpPr>
          <p:cNvPr id="4" name="Content Placeholder 3">
            <a:extLst>
              <a:ext uri="{FF2B5EF4-FFF2-40B4-BE49-F238E27FC236}">
                <a16:creationId xmlns:a16="http://schemas.microsoft.com/office/drawing/2014/main" id="{479175C0-D4E9-7837-9DE0-670B05AE979E}"/>
              </a:ext>
            </a:extLst>
          </p:cNvPr>
          <p:cNvSpPr>
            <a:spLocks noGrp="1"/>
          </p:cNvSpPr>
          <p:nvPr>
            <p:ph sz="half" idx="2"/>
          </p:nvPr>
        </p:nvSpPr>
        <p:spPr/>
        <p:txBody>
          <a:bodyPr>
            <a:normAutofit fontScale="92500"/>
          </a:bodyPr>
          <a:lstStyle/>
          <a:p>
            <a:r>
              <a:rPr lang="en-US" dirty="0"/>
              <a:t>More accurate and can capture long range dependencies and text</a:t>
            </a:r>
          </a:p>
          <a:p>
            <a:r>
              <a:rPr lang="en-IN" dirty="0"/>
              <a:t>More efficient in handling and using sparse data because of  dense vector word representation</a:t>
            </a:r>
          </a:p>
          <a:p>
            <a:r>
              <a:rPr lang="en-IN" dirty="0"/>
              <a:t>It can handle out of vocabulary methods because it generalizes the words</a:t>
            </a:r>
          </a:p>
          <a:p>
            <a:r>
              <a:rPr lang="en-IN" dirty="0"/>
              <a:t>LSTM </a:t>
            </a:r>
            <a:r>
              <a:rPr lang="en-IN" dirty="0" err="1"/>
              <a:t>models,being</a:t>
            </a:r>
            <a:r>
              <a:rPr lang="en-IN" dirty="0"/>
              <a:t> deep learning models require more computational resources</a:t>
            </a:r>
          </a:p>
        </p:txBody>
      </p:sp>
      <p:sp>
        <p:nvSpPr>
          <p:cNvPr id="5" name="Text Placeholder 4">
            <a:extLst>
              <a:ext uri="{FF2B5EF4-FFF2-40B4-BE49-F238E27FC236}">
                <a16:creationId xmlns:a16="http://schemas.microsoft.com/office/drawing/2014/main" id="{CB7CBB48-0E49-DB17-8CDB-68FE5B7CECAB}"/>
              </a:ext>
            </a:extLst>
          </p:cNvPr>
          <p:cNvSpPr>
            <a:spLocks noGrp="1"/>
          </p:cNvSpPr>
          <p:nvPr>
            <p:ph type="body" sz="quarter" idx="3"/>
          </p:nvPr>
        </p:nvSpPr>
        <p:spPr/>
        <p:txBody>
          <a:bodyPr>
            <a:normAutofit fontScale="92500" lnSpcReduction="10000"/>
          </a:bodyPr>
          <a:lstStyle/>
          <a:p>
            <a:r>
              <a:rPr lang="en-US" dirty="0"/>
              <a:t>N-Gram Models</a:t>
            </a:r>
            <a:endParaRPr lang="en-IN" dirty="0"/>
          </a:p>
        </p:txBody>
      </p:sp>
      <p:sp>
        <p:nvSpPr>
          <p:cNvPr id="6" name="Content Placeholder 5">
            <a:extLst>
              <a:ext uri="{FF2B5EF4-FFF2-40B4-BE49-F238E27FC236}">
                <a16:creationId xmlns:a16="http://schemas.microsoft.com/office/drawing/2014/main" id="{DD88616B-730B-B3CC-5198-34D56FD71448}"/>
              </a:ext>
            </a:extLst>
          </p:cNvPr>
          <p:cNvSpPr>
            <a:spLocks noGrp="1"/>
          </p:cNvSpPr>
          <p:nvPr>
            <p:ph sz="quarter" idx="4"/>
          </p:nvPr>
        </p:nvSpPr>
        <p:spPr/>
        <p:txBody>
          <a:bodyPr>
            <a:normAutofit fontScale="92500"/>
          </a:bodyPr>
          <a:lstStyle/>
          <a:p>
            <a:r>
              <a:rPr lang="en-US" dirty="0"/>
              <a:t>Fast but have a fixed capture windows struggle with long and complex sentences</a:t>
            </a:r>
          </a:p>
          <a:p>
            <a:r>
              <a:rPr lang="en-US" dirty="0"/>
              <a:t>N-grams can lead to sparse data which can result in high memory and computational challenges</a:t>
            </a:r>
          </a:p>
          <a:p>
            <a:r>
              <a:rPr lang="en-IN" dirty="0"/>
              <a:t>It struggles as it rely on exact match with dictionary words</a:t>
            </a:r>
          </a:p>
          <a:p>
            <a:r>
              <a:rPr lang="en-IN" dirty="0"/>
              <a:t>Are computationally efficient and can be train on modest hardware</a:t>
            </a:r>
          </a:p>
        </p:txBody>
      </p:sp>
    </p:spTree>
    <p:extLst>
      <p:ext uri="{BB962C8B-B14F-4D97-AF65-F5344CB8AC3E}">
        <p14:creationId xmlns:p14="http://schemas.microsoft.com/office/powerpoint/2010/main" val="375004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546-9675-B07B-2CA0-586B1B0F0E36}"/>
              </a:ext>
            </a:extLst>
          </p:cNvPr>
          <p:cNvSpPr>
            <a:spLocks noGrp="1"/>
          </p:cNvSpPr>
          <p:nvPr>
            <p:ph type="title"/>
          </p:nvPr>
        </p:nvSpPr>
        <p:spPr/>
        <p:txBody>
          <a:bodyPr>
            <a:normAutofit/>
          </a:bodyPr>
          <a:lstStyle/>
          <a:p>
            <a:r>
              <a:rPr lang="en-US" sz="5000" b="1" dirty="0">
                <a:effectLst>
                  <a:outerShdw blurRad="38100" dist="38100" dir="2700000" algn="tl">
                    <a:srgbClr val="000000">
                      <a:alpha val="43137"/>
                    </a:srgbClr>
                  </a:outerShdw>
                </a:effectLst>
              </a:rPr>
              <a:t>Challenges </a:t>
            </a:r>
            <a:endParaRPr lang="en-IN" sz="5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667E786-3CAA-2B61-9C98-479CACD1158F}"/>
              </a:ext>
            </a:extLst>
          </p:cNvPr>
          <p:cNvSpPr>
            <a:spLocks noGrp="1"/>
          </p:cNvSpPr>
          <p:nvPr>
            <p:ph idx="1"/>
          </p:nvPr>
        </p:nvSpPr>
        <p:spPr>
          <a:xfrm>
            <a:off x="1066800" y="2014194"/>
            <a:ext cx="10058400" cy="3938549"/>
          </a:xfrm>
        </p:spPr>
        <p:txBody>
          <a:bodyPr>
            <a:normAutofit/>
          </a:bodyPr>
          <a:lstStyle/>
          <a:p>
            <a:r>
              <a:rPr lang="en-US" sz="1900" b="1" dirty="0"/>
              <a:t>Data Quality and Quantity</a:t>
            </a:r>
          </a:p>
          <a:p>
            <a:r>
              <a:rPr lang="en-US" sz="1900" b="1" dirty="0"/>
              <a:t>Out of Vocabulary Words</a:t>
            </a:r>
          </a:p>
          <a:p>
            <a:r>
              <a:rPr lang="en-US" sz="1900" b="1" dirty="0"/>
              <a:t>Ambiguity and Polysemy</a:t>
            </a:r>
          </a:p>
          <a:p>
            <a:r>
              <a:rPr lang="en-US" sz="1900" b="1" dirty="0"/>
              <a:t>Computational Resources</a:t>
            </a:r>
          </a:p>
          <a:p>
            <a:r>
              <a:rPr lang="en-US" sz="1900" b="1" dirty="0"/>
              <a:t>Real Time Performances</a:t>
            </a:r>
          </a:p>
          <a:p>
            <a:r>
              <a:rPr lang="en-US" sz="1900" b="1" dirty="0"/>
              <a:t>Handling Multilingual Text</a:t>
            </a:r>
          </a:p>
          <a:p>
            <a:r>
              <a:rPr lang="en-US" sz="1900" b="1" dirty="0"/>
              <a:t>Grammatical Errors and Sarcasm with Typographical Errors</a:t>
            </a:r>
          </a:p>
          <a:p>
            <a:r>
              <a:rPr lang="en-US" sz="1900" b="1" dirty="0"/>
              <a:t>Long range dependencies</a:t>
            </a:r>
          </a:p>
        </p:txBody>
      </p:sp>
    </p:spTree>
    <p:extLst>
      <p:ext uri="{BB962C8B-B14F-4D97-AF65-F5344CB8AC3E}">
        <p14:creationId xmlns:p14="http://schemas.microsoft.com/office/powerpoint/2010/main" val="43452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{02B569FE-4AF4-41E7-B378-BD1A7050C898}tf56219246_win32</Template>
  <TotalTime>91</TotalTime>
  <Words>1126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Avenir Next LT Pro</vt:lpstr>
      <vt:lpstr>Avenir Next LT Pro Light</vt:lpstr>
      <vt:lpstr>Garamond</vt:lpstr>
      <vt:lpstr>SavonVTI</vt:lpstr>
      <vt:lpstr>NEXT WORD  PREDICTION</vt:lpstr>
      <vt:lpstr>Submitted by :--</vt:lpstr>
      <vt:lpstr>    Objective</vt:lpstr>
      <vt:lpstr>          Introduction </vt:lpstr>
      <vt:lpstr>Examples</vt:lpstr>
      <vt:lpstr>                  Dataset Used</vt:lpstr>
      <vt:lpstr>Approaches to create model</vt:lpstr>
      <vt:lpstr>2 Best Approaches To Create Model</vt:lpstr>
      <vt:lpstr>Challenges </vt:lpstr>
      <vt:lpstr>How the model is working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dc:title>
  <dc:creator>shikhar sharma</dc:creator>
  <cp:lastModifiedBy>shikhar sharma</cp:lastModifiedBy>
  <cp:revision>3</cp:revision>
  <dcterms:created xsi:type="dcterms:W3CDTF">2023-09-14T17:58:44Z</dcterms:created>
  <dcterms:modified xsi:type="dcterms:W3CDTF">2023-09-27T07:37:41Z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