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83" r:id="rId2"/>
    <p:sldId id="284" r:id="rId3"/>
    <p:sldId id="285" r:id="rId4"/>
    <p:sldId id="287" r:id="rId5"/>
    <p:sldId id="291" r:id="rId6"/>
    <p:sldId id="288" r:id="rId7"/>
    <p:sldId id="289" r:id="rId8"/>
    <p:sldId id="257" r:id="rId9"/>
    <p:sldId id="260" r:id="rId10"/>
    <p:sldId id="258" r:id="rId11"/>
    <p:sldId id="259" r:id="rId12"/>
    <p:sldId id="261" r:id="rId13"/>
    <p:sldId id="262" r:id="rId14"/>
    <p:sldId id="263" r:id="rId15"/>
    <p:sldId id="264" r:id="rId16"/>
    <p:sldId id="266" r:id="rId17"/>
    <p:sldId id="268" r:id="rId18"/>
    <p:sldId id="270" r:id="rId19"/>
    <p:sldId id="271" r:id="rId20"/>
    <p:sldId id="290" r:id="rId21"/>
    <p:sldId id="272" r:id="rId22"/>
    <p:sldId id="274" r:id="rId23"/>
    <p:sldId id="276" r:id="rId24"/>
    <p:sldId id="277" r:id="rId25"/>
    <p:sldId id="279"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3434EC-7858-483D-A513-0E3C146F67A8}" type="datetimeFigureOut">
              <a:rPr lang="en-US" smtClean="0"/>
              <a:pPr/>
              <a:t>4/9/2019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0ADCD7-2B77-4BFA-A6AF-B05F8346E0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74CFCD-805E-4B3E-B69F-DCA5AFB54401}" type="datetime1">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E90665-241F-4B0E-8A72-B0EFEFD8E600}" type="datetime1">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9E1C38-84AF-4E35-9B8F-3347BF7C39CA}" type="datetime1">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B6F15528-21DE-4FAA-801E-634DDDAF4B2B}" type="slidenum">
              <a:rPr lang="en-US" smtClean="0"/>
              <a:pPr/>
              <a:t>‹#›</a:t>
            </a:fld>
            <a:endParaRPr lang="en-US"/>
          </a:p>
        </p:txBody>
      </p:sp>
      <p:sp>
        <p:nvSpPr>
          <p:cNvPr id="14" name="TextBox 13"/>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2FD090-F143-48BD-AF84-D4FA0E4BFE1F}" type="datetime1">
              <a:rPr lang="en-US" smtClean="0"/>
              <a:pPr/>
              <a:t>4/9/2019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2082D61-B2F8-4E8C-9473-D1CF994476C0}" type="datetime1">
              <a:rPr lang="en-US" smtClean="0"/>
              <a:pPr/>
              <a:t>4/9/2019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B6F15528-21DE-4FAA-801E-634DDDAF4B2B}" type="slidenum">
              <a:rPr lang="en-US" smtClean="0"/>
              <a:pPr/>
              <a:t>‹#›</a:t>
            </a:fld>
            <a:endParaRPr lang="en-US"/>
          </a:p>
        </p:txBody>
      </p:sp>
      <p:sp>
        <p:nvSpPr>
          <p:cNvPr id="17" name="TextBox 16"/>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8DE0C0-3C87-4228-BD8F-278BC5AEB9DA}" type="datetime1">
              <a:rPr lang="en-US" smtClean="0"/>
              <a:pPr/>
              <a:t>4/9/2019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FACC1F-ABAC-4BD6-9B34-9989E0137E6B}" type="datetime1">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4B7451-6AEB-4740-BF14-693675A96031}" type="datetime1">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D29BE2-9A76-4F5A-9047-153DF635BA57}" type="datetime1">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789190-4CEB-4FAC-A391-E02DEE5886A4}" type="datetime1">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569C28-24B2-4B92-A5DB-5187151247A5}" type="datetime1">
              <a:rPr lang="en-US" smtClean="0"/>
              <a:pPr/>
              <a:t>4/9/2019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3B5F4E-A0EF-4840-B109-8C7E9B1589CE}" type="datetime1">
              <a:rPr lang="en-US" smtClean="0"/>
              <a:pPr/>
              <a:t>4/9/2019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205A1C-CE82-4096-BCF9-79A04652509E}" type="datetime1">
              <a:rPr lang="en-US" smtClean="0"/>
              <a:pPr/>
              <a:t>4/9/2019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A3265-2624-4903-8FA4-6CA18C40D3E3}" type="datetime1">
              <a:rPr lang="en-US" smtClean="0"/>
              <a:pPr/>
              <a:t>4/9/2019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98BE28-889A-46B7-BE8D-4E227545E600}" type="datetime1">
              <a:rPr lang="en-US" smtClean="0"/>
              <a:pPr/>
              <a:t>4/9/2019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1D3399-8BBE-4770-AE15-53B4D43CAD80}" type="datetime1">
              <a:rPr lang="en-US" smtClean="0"/>
              <a:pPr/>
              <a:t>4/9/2019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1A490D-8453-4F71-83C3-17AA08F839B4}" type="datetime1">
              <a:rPr lang="en-US" smtClean="0"/>
              <a:pPr/>
              <a:t>4/9/2019</a:t>
            </a:fld>
            <a:endParaRPr lang="en-US"/>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fundera.com/blog/small-business-tax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ebapps.dol.gov/elaws/FirstSte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fundera.com/blog/advertise-your-business-for-fre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arketing91.com/what-is-a-product/" TargetMode="External"/><Relationship Id="rId2" Type="http://schemas.openxmlformats.org/officeDocument/2006/relationships/hyperlink" Target="https://www.marketing91.com/quick-guide-positioning/"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81000"/>
            <a:ext cx="7772400" cy="1089025"/>
          </a:xfrm>
        </p:spPr>
        <p:txBody>
          <a:bodyPr>
            <a:normAutofit/>
          </a:bodyPr>
          <a:lstStyle/>
          <a:p>
            <a:pPr algn="ctr"/>
            <a:r>
              <a:rPr lang="en-US" sz="3200" b="1" dirty="0" smtClean="0">
                <a:latin typeface="Times New Roman" pitchFamily="18" charset="0"/>
                <a:cs typeface="Times New Roman" pitchFamily="18" charset="0"/>
              </a:rPr>
              <a:t>MARKETING &amp; BUSINESS REGULATION</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95400" y="1524000"/>
            <a:ext cx="7620000" cy="5029200"/>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a:buFont typeface="Wingdings" pitchFamily="2" charset="2"/>
              <a:buChar char="v"/>
            </a:pPr>
            <a:r>
              <a:rPr lang="en-US" sz="2400" b="1" dirty="0" smtClean="0">
                <a:latin typeface="Times New Roman" pitchFamily="18" charset="0"/>
                <a:cs typeface="Times New Roman" pitchFamily="18" charset="0"/>
              </a:rPr>
              <a:t>Positioning</a:t>
            </a:r>
          </a:p>
          <a:p>
            <a:pPr>
              <a:buFont typeface="Wingdings" pitchFamily="2" charset="2"/>
              <a:buChar char="v"/>
            </a:pPr>
            <a:r>
              <a:rPr lang="en-US" sz="2400" b="1" dirty="0" smtClean="0">
                <a:latin typeface="Times New Roman" pitchFamily="18" charset="0"/>
                <a:cs typeface="Times New Roman" pitchFamily="18" charset="0"/>
              </a:rPr>
              <a:t>Positioning Strategies</a:t>
            </a:r>
          </a:p>
          <a:p>
            <a:pPr>
              <a:buFont typeface="Wingdings" pitchFamily="2" charset="2"/>
              <a:buChar char="v"/>
            </a:pPr>
            <a:r>
              <a:rPr lang="en-US" sz="2400" b="1" dirty="0" smtClean="0">
                <a:latin typeface="Times New Roman" pitchFamily="18" charset="0"/>
                <a:cs typeface="Times New Roman" pitchFamily="18" charset="0"/>
              </a:rPr>
              <a:t>Building Digital Presence and Leveraging  Social Media</a:t>
            </a:r>
          </a:p>
          <a:p>
            <a:pPr>
              <a:buFont typeface="Wingdings" pitchFamily="2" charset="2"/>
              <a:buChar char="v"/>
            </a:pPr>
            <a:r>
              <a:rPr lang="en-US" sz="2400" b="1" dirty="0" smtClean="0">
                <a:latin typeface="Times New Roman" pitchFamily="18" charset="0"/>
                <a:cs typeface="Times New Roman" pitchFamily="18" charset="0"/>
              </a:rPr>
              <a:t>Measuring Effectiveness Of Channels</a:t>
            </a:r>
          </a:p>
          <a:p>
            <a:pPr>
              <a:buFont typeface="Wingdings" pitchFamily="2" charset="2"/>
              <a:buChar char="v"/>
            </a:pPr>
            <a:r>
              <a:rPr lang="en-US" sz="2400" b="1" dirty="0" smtClean="0">
                <a:latin typeface="Times New Roman" pitchFamily="18" charset="0"/>
                <a:cs typeface="Times New Roman" pitchFamily="18" charset="0"/>
              </a:rPr>
              <a:t>Customer Decision – Making Process</a:t>
            </a:r>
          </a:p>
          <a:p>
            <a:pPr>
              <a:buFont typeface="Wingdings" pitchFamily="2" charset="2"/>
              <a:buChar char="v"/>
            </a:pPr>
            <a:r>
              <a:rPr lang="en-US" sz="2400" b="1" dirty="0" smtClean="0">
                <a:latin typeface="Times New Roman" pitchFamily="18" charset="0"/>
                <a:cs typeface="Times New Roman" pitchFamily="18" charset="0"/>
              </a:rPr>
              <a:t>Sales Plans And Targets</a:t>
            </a:r>
          </a:p>
          <a:p>
            <a:pPr>
              <a:buFont typeface="Wingdings" pitchFamily="2" charset="2"/>
              <a:buChar char="v"/>
            </a:pPr>
            <a:r>
              <a:rPr lang="en-US" sz="2400" b="1" dirty="0" smtClean="0">
                <a:latin typeface="Times New Roman" pitchFamily="18" charset="0"/>
                <a:cs typeface="Times New Roman" pitchFamily="18" charset="0"/>
              </a:rPr>
              <a:t>Unique Sales Proposition(USP)</a:t>
            </a:r>
          </a:p>
          <a:p>
            <a:pPr>
              <a:buFont typeface="Wingdings" pitchFamily="2" charset="2"/>
              <a:buChar char="v"/>
            </a:pPr>
            <a:r>
              <a:rPr lang="en-US" sz="2400" b="1" dirty="0" smtClean="0">
                <a:latin typeface="Times New Roman" pitchFamily="18" charset="0"/>
                <a:cs typeface="Times New Roman" pitchFamily="18" charset="0"/>
              </a:rPr>
              <a:t>Follow-up and Close Sales</a:t>
            </a:r>
          </a:p>
          <a:p>
            <a:pPr>
              <a:buFont typeface="Wingdings" pitchFamily="2" charset="2"/>
              <a:buChar char="v"/>
            </a:pPr>
            <a:r>
              <a:rPr lang="en-US" sz="2400" b="1" dirty="0" smtClean="0">
                <a:latin typeface="Times New Roman" pitchFamily="18" charset="0"/>
                <a:cs typeface="Times New Roman" pitchFamily="18" charset="0"/>
              </a:rPr>
              <a:t>Business Regulations Of Starting and Operating a Business</a:t>
            </a:r>
          </a:p>
          <a:p>
            <a:pPr>
              <a:buFont typeface="Wingdings" pitchFamily="2" charset="2"/>
              <a:buChar char="v"/>
            </a:pPr>
            <a:r>
              <a:rPr lang="en-US" sz="2400" b="1" dirty="0" smtClean="0">
                <a:latin typeface="Times New Roman" pitchFamily="18" charset="0"/>
                <a:cs typeface="Times New Roman" pitchFamily="18" charset="0"/>
              </a:rPr>
              <a:t>Start-up Ecosystem</a:t>
            </a:r>
          </a:p>
          <a:p>
            <a:pPr>
              <a:buFont typeface="Wingdings" pitchFamily="2" charset="2"/>
              <a:buChar char="v"/>
            </a:pPr>
            <a:r>
              <a:rPr lang="en-US" sz="2400" b="1" dirty="0" smtClean="0">
                <a:latin typeface="Times New Roman" pitchFamily="18" charset="0"/>
                <a:cs typeface="Times New Roman" pitchFamily="18" charset="0"/>
              </a:rPr>
              <a:t>Government Schemes</a:t>
            </a:r>
          </a:p>
          <a:p>
            <a:pPr algn="l">
              <a:buFont typeface="Wingdings" pitchFamily="2" charset="2"/>
              <a:buChar char="v"/>
            </a:pPr>
            <a:endParaRPr lang="en-US" sz="17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am-usp.jpg"/>
          <p:cNvPicPr>
            <a:picLocks noGrp="1" noChangeAspect="1"/>
          </p:cNvPicPr>
          <p:nvPr>
            <p:ph idx="1"/>
          </p:nvPr>
        </p:nvPicPr>
        <p:blipFill>
          <a:blip r:embed="rId2"/>
          <a:stretch>
            <a:fillRect/>
          </a:stretch>
        </p:blipFill>
        <p:spPr>
          <a:xfrm>
            <a:off x="1219200" y="152400"/>
            <a:ext cx="7696200" cy="6553199"/>
          </a:xfrm>
        </p:spPr>
        <p:style>
          <a:lnRef idx="2">
            <a:schemeClr val="accent4"/>
          </a:lnRef>
          <a:fillRef idx="1">
            <a:schemeClr val="lt1"/>
          </a:fillRef>
          <a:effectRef idx="0">
            <a:schemeClr val="accent4"/>
          </a:effectRef>
          <a:fontRef idx="minor">
            <a:schemeClr val="dk1"/>
          </a:fontRef>
        </p:style>
      </p:pic>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itchFamily="18" charset="0"/>
                <a:cs typeface="Times New Roman" pitchFamily="18" charset="0"/>
              </a:rPr>
              <a:t>Follow Up and Close Sales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371600"/>
            <a:ext cx="7696200" cy="50292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1. Ask for guidance on the best way to follow up with them while adding value and not being annoying.</a:t>
            </a:r>
          </a:p>
          <a:p>
            <a:r>
              <a:rPr lang="en-US" sz="2400" dirty="0" smtClean="0">
                <a:latin typeface="Times New Roman" pitchFamily="18" charset="0"/>
                <a:cs typeface="Times New Roman" pitchFamily="18" charset="0"/>
              </a:rPr>
              <a:t>2. Ask what their preferred form of communication is and if they will respond</a:t>
            </a:r>
          </a:p>
          <a:p>
            <a:r>
              <a:rPr lang="en-US" sz="2400" dirty="0" smtClean="0">
                <a:latin typeface="Times New Roman" pitchFamily="18" charset="0"/>
                <a:cs typeface="Times New Roman" pitchFamily="18" charset="0"/>
              </a:rPr>
              <a:t>3. Make sure you always end each conversation with a clearly defined next step.</a:t>
            </a:r>
          </a:p>
          <a:p>
            <a:r>
              <a:rPr lang="en-US" sz="2400" dirty="0" smtClean="0">
                <a:latin typeface="Times New Roman" pitchFamily="18" charset="0"/>
                <a:cs typeface="Times New Roman" pitchFamily="18" charset="0"/>
              </a:rPr>
              <a:t>4. Summarize your conversations and get written confirmation.</a:t>
            </a:r>
          </a:p>
          <a:p>
            <a:r>
              <a:rPr lang="en-US" sz="2400" dirty="0" smtClean="0">
                <a:latin typeface="Times New Roman" pitchFamily="18" charset="0"/>
                <a:cs typeface="Times New Roman" pitchFamily="18" charset="0"/>
              </a:rPr>
              <a:t>5. Always have a specific reason to contact your prospect. NEVER just call to ‘touch base’ or ‘check in’.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OLLOW UP SALES.png"/>
          <p:cNvPicPr>
            <a:picLocks noGrp="1" noChangeAspect="1"/>
          </p:cNvPicPr>
          <p:nvPr>
            <p:ph idx="1"/>
          </p:nvPr>
        </p:nvPicPr>
        <p:blipFill>
          <a:blip r:embed="rId2"/>
          <a:stretch>
            <a:fillRect/>
          </a:stretch>
        </p:blipFill>
        <p:spPr>
          <a:xfrm>
            <a:off x="1295400" y="304800"/>
            <a:ext cx="7543800" cy="6248400"/>
          </a:xfrm>
        </p:spPr>
        <p:style>
          <a:lnRef idx="2">
            <a:schemeClr val="accent4"/>
          </a:lnRef>
          <a:fillRef idx="1">
            <a:schemeClr val="lt1"/>
          </a:fillRef>
          <a:effectRef idx="0">
            <a:schemeClr val="accent4"/>
          </a:effectRef>
          <a:fontRef idx="minor">
            <a:schemeClr val="dk1"/>
          </a:fontRef>
        </p:style>
      </p:pic>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Business Regulation Of Starting and Operating a Business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The government has set any </a:t>
            </a:r>
            <a:r>
              <a:rPr lang="en-US" sz="2400" b="1" dirty="0" smtClean="0">
                <a:latin typeface="Times New Roman" pitchFamily="18" charset="0"/>
                <a:cs typeface="Times New Roman" pitchFamily="18" charset="0"/>
              </a:rPr>
              <a:t>business</a:t>
            </a:r>
            <a:r>
              <a:rPr lang="en-US" sz="2400" dirty="0" smtClean="0">
                <a:latin typeface="Times New Roman" pitchFamily="18" charset="0"/>
                <a:cs typeface="Times New Roman" pitchFamily="18" charset="0"/>
              </a:rPr>
              <a:t> regulations in place to protect employees' rights, protect the environment and hold </a:t>
            </a:r>
            <a:r>
              <a:rPr lang="en-US" sz="2400" b="1" dirty="0" smtClean="0">
                <a:latin typeface="Times New Roman" pitchFamily="18" charset="0"/>
                <a:cs typeface="Times New Roman" pitchFamily="18" charset="0"/>
              </a:rPr>
              <a:t>corporations</a:t>
            </a:r>
            <a:r>
              <a:rPr lang="en-US" sz="2400" dirty="0" smtClean="0">
                <a:latin typeface="Times New Roman" pitchFamily="18" charset="0"/>
                <a:cs typeface="Times New Roman" pitchFamily="18" charset="0"/>
              </a:rPr>
              <a:t> accountable for the amount of power they have in a very </a:t>
            </a:r>
            <a:r>
              <a:rPr lang="en-US" sz="2400" b="1" dirty="0" smtClean="0">
                <a:latin typeface="Times New Roman" pitchFamily="18" charset="0"/>
                <a:cs typeface="Times New Roman" pitchFamily="18" charset="0"/>
              </a:rPr>
              <a:t>business</a:t>
            </a:r>
            <a:r>
              <a:rPr lang="en-US" sz="2400" dirty="0" smtClean="0">
                <a:latin typeface="Times New Roman" pitchFamily="18" charset="0"/>
                <a:cs typeface="Times New Roman" pitchFamily="18" charset="0"/>
              </a:rPr>
              <a:t>-driven society.</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543800" cy="1066800"/>
          </a:xfrm>
        </p:spPr>
        <p:txBody>
          <a:bodyPr>
            <a:normAutofit fontScale="90000"/>
          </a:bodyPr>
          <a:lstStyle/>
          <a:p>
            <a:r>
              <a:rPr lang="en-US" b="1" dirty="0" smtClean="0">
                <a:latin typeface="Times New Roman" pitchFamily="18" charset="0"/>
                <a:cs typeface="Times New Roman" pitchFamily="18" charset="0"/>
              </a:rPr>
              <a:t>Here’s a rundown of the business regulation categories to look out for:</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371600"/>
            <a:ext cx="7620000" cy="51816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400" b="1" dirty="0" smtClean="0">
                <a:latin typeface="Times New Roman" pitchFamily="18" charset="0"/>
                <a:cs typeface="Times New Roman" pitchFamily="18" charset="0"/>
              </a:rPr>
              <a:t>1. Tax Code</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most small business owners, government regulation questions almost always begin with taxes. But there’s more to taxes than merely paying them—knowing which </a:t>
            </a:r>
            <a:r>
              <a:rPr lang="en-US" sz="2400" dirty="0" smtClean="0">
                <a:latin typeface="Times New Roman" pitchFamily="18" charset="0"/>
                <a:cs typeface="Times New Roman" pitchFamily="18" charset="0"/>
                <a:hlinkClick r:id="rId2"/>
              </a:rPr>
              <a:t>business taxes </a:t>
            </a:r>
            <a:r>
              <a:rPr lang="en-US" sz="2400" dirty="0" smtClean="0">
                <a:latin typeface="Times New Roman" pitchFamily="18" charset="0"/>
                <a:cs typeface="Times New Roman" pitchFamily="18" charset="0"/>
              </a:rPr>
              <a:t>to pay, when to pay them, and how to set up your business to account for future tax payments can spare you a ton of headaches when it comes time to write the government a check.</a:t>
            </a:r>
          </a:p>
          <a:p>
            <a:pPr>
              <a:buNone/>
            </a:pP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81000"/>
            <a:ext cx="7467600" cy="6172200"/>
          </a:xfrm>
        </p:spPr>
        <p:style>
          <a:lnRef idx="2">
            <a:schemeClr val="accent4"/>
          </a:lnRef>
          <a:fillRef idx="1">
            <a:schemeClr val="lt1"/>
          </a:fillRef>
          <a:effectRef idx="0">
            <a:schemeClr val="accent4"/>
          </a:effectRef>
          <a:fontRef idx="minor">
            <a:schemeClr val="dk1"/>
          </a:fontRef>
        </p:style>
        <p:txBody>
          <a:bodyPr>
            <a:normAutofit fontScale="92500"/>
          </a:bodyPr>
          <a:lstStyle/>
          <a:p>
            <a:pPr>
              <a:buNone/>
            </a:pPr>
            <a:r>
              <a:rPr lang="en-US" sz="2200" b="1" dirty="0" smtClean="0">
                <a:latin typeface="Times New Roman" pitchFamily="18" charset="0"/>
                <a:cs typeface="Times New Roman" pitchFamily="18" charset="0"/>
              </a:rPr>
              <a:t>2. Employment and Labor Law</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There are also many government regulations on businesses that employ workers and independent contractors, in the form of federal and state labor laws. </a:t>
            </a:r>
          </a:p>
          <a:p>
            <a:r>
              <a:rPr lang="en-US" sz="2200" dirty="0" smtClean="0">
                <a:latin typeface="Times New Roman" pitchFamily="18" charset="0"/>
                <a:cs typeface="Times New Roman" pitchFamily="18" charset="0"/>
              </a:rPr>
              <a:t>Thankfully, if you’re just starting out, you can take advantage of the Department of Labor’s </a:t>
            </a:r>
            <a:r>
              <a:rPr lang="en-US" sz="2200" dirty="0" err="1" smtClean="0">
                <a:latin typeface="Times New Roman" pitchFamily="18" charset="0"/>
                <a:cs typeface="Times New Roman" pitchFamily="18" charset="0"/>
                <a:hlinkClick r:id="rId2"/>
              </a:rPr>
              <a:t>FirstStep</a:t>
            </a:r>
            <a:r>
              <a:rPr lang="en-US" sz="2200" dirty="0" smtClean="0">
                <a:latin typeface="Times New Roman" pitchFamily="18" charset="0"/>
                <a:cs typeface="Times New Roman" pitchFamily="18" charset="0"/>
                <a:hlinkClick r:id="rId2"/>
              </a:rPr>
              <a:t> Employment Law Advisor</a:t>
            </a:r>
            <a:r>
              <a:rPr lang="en-US" sz="2200" dirty="0" smtClean="0">
                <a:latin typeface="Times New Roman" pitchFamily="18" charset="0"/>
                <a:cs typeface="Times New Roman" pitchFamily="18" charset="0"/>
              </a:rPr>
              <a:t>.</a:t>
            </a:r>
          </a:p>
          <a:p>
            <a:pPr>
              <a:buNone/>
            </a:pPr>
            <a:r>
              <a:rPr lang="en-US" sz="2200" b="1" dirty="0" smtClean="0">
                <a:latin typeface="Times New Roman" pitchFamily="18" charset="0"/>
                <a:cs typeface="Times New Roman" pitchFamily="18" charset="0"/>
              </a:rPr>
              <a:t>3. Antitrust Laws</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Any time a company conspires with its competitors, third-party vendors, or other relevant parties, it may run afoul of antitrust laws. </a:t>
            </a:r>
          </a:p>
          <a:p>
            <a:r>
              <a:rPr lang="en-US" sz="2200" dirty="0" smtClean="0">
                <a:latin typeface="Times New Roman" pitchFamily="18" charset="0"/>
                <a:cs typeface="Times New Roman" pitchFamily="18" charset="0"/>
              </a:rPr>
              <a:t>You can easily familiarize yourself with the SBA’s handy list of issues that antitrust laws strive to address, such as the following:</a:t>
            </a:r>
          </a:p>
          <a:p>
            <a:r>
              <a:rPr lang="en-US" sz="2200" b="1" dirty="0" smtClean="0">
                <a:latin typeface="Times New Roman" pitchFamily="18" charset="0"/>
                <a:cs typeface="Times New Roman" pitchFamily="18" charset="0"/>
              </a:rPr>
              <a:t>Conspiring to fix market prices</a:t>
            </a:r>
          </a:p>
          <a:p>
            <a:r>
              <a:rPr lang="en-US" sz="2200" b="1" dirty="0" smtClean="0">
                <a:latin typeface="Times New Roman" pitchFamily="18" charset="0"/>
                <a:cs typeface="Times New Roman" pitchFamily="18" charset="0"/>
              </a:rPr>
              <a:t>Price discrimination</a:t>
            </a:r>
          </a:p>
          <a:p>
            <a:r>
              <a:rPr lang="en-US" sz="2200" b="1" dirty="0" smtClean="0">
                <a:latin typeface="Times New Roman" pitchFamily="18" charset="0"/>
                <a:cs typeface="Times New Roman" pitchFamily="18" charset="0"/>
              </a:rPr>
              <a:t>Monopolization: </a:t>
            </a:r>
            <a:endParaRPr lang="en-US" sz="2200" dirty="0" smtClean="0">
              <a:latin typeface="Times New Roman" pitchFamily="18" charset="0"/>
              <a:cs typeface="Times New Roman" pitchFamily="18" charset="0"/>
            </a:endParaRP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04800"/>
            <a:ext cx="7467600" cy="6248400"/>
          </a:xfrm>
        </p:spPr>
        <p:style>
          <a:lnRef idx="2">
            <a:schemeClr val="accent4"/>
          </a:lnRef>
          <a:fillRef idx="1">
            <a:schemeClr val="lt1"/>
          </a:fillRef>
          <a:effectRef idx="0">
            <a:schemeClr val="accent4"/>
          </a:effectRef>
          <a:fontRef idx="minor">
            <a:schemeClr val="dk1"/>
          </a:fontRef>
        </p:style>
        <p:txBody>
          <a:bodyPr>
            <a:normAutofit/>
          </a:bodyPr>
          <a:lstStyle/>
          <a:p>
            <a:pPr algn="just">
              <a:buNone/>
            </a:pPr>
            <a:r>
              <a:rPr lang="en-US" sz="2000" b="1" dirty="0" smtClean="0">
                <a:latin typeface="Times New Roman" pitchFamily="18" charset="0"/>
                <a:cs typeface="Times New Roman" pitchFamily="18" charset="0"/>
              </a:rPr>
              <a:t>4. Advertising</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 good </a:t>
            </a:r>
            <a:r>
              <a:rPr lang="en-US" sz="2000" dirty="0" smtClean="0">
                <a:latin typeface="Times New Roman" pitchFamily="18" charset="0"/>
                <a:cs typeface="Times New Roman" pitchFamily="18" charset="0"/>
                <a:hlinkClick r:id="rId2"/>
              </a:rPr>
              <a:t>advertising strategy</a:t>
            </a:r>
            <a:r>
              <a:rPr lang="en-US" sz="2000" dirty="0" smtClean="0">
                <a:latin typeface="Times New Roman" pitchFamily="18" charset="0"/>
                <a:cs typeface="Times New Roman" pitchFamily="18" charset="0"/>
              </a:rPr>
              <a:t> can do wonders for your business. But before you dive in, you’ll need to make sure that you’re playing by the rules and government regulations. </a:t>
            </a:r>
          </a:p>
          <a:p>
            <a:pPr algn="just"/>
            <a:r>
              <a:rPr lang="en-US" sz="2000" dirty="0" smtClean="0">
                <a:latin typeface="Times New Roman" pitchFamily="18" charset="0"/>
                <a:cs typeface="Times New Roman" pitchFamily="18" charset="0"/>
              </a:rPr>
              <a:t>For example, you have to make sure the claims in your ads are not untruthful or purposely deceptive. Violating these rules can result in fines, which defeats the purpose of your advertising in the first place.</a:t>
            </a:r>
          </a:p>
          <a:p>
            <a:pPr algn="just">
              <a:buNone/>
            </a:pPr>
            <a:r>
              <a:rPr lang="en-US" sz="2000" b="1" dirty="0" smtClean="0">
                <a:latin typeface="Times New Roman" pitchFamily="18" charset="0"/>
                <a:cs typeface="Times New Roman" pitchFamily="18" charset="0"/>
              </a:rPr>
              <a:t>5. Environmental Regulations</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You might need to acquaint yourself with various environmental protection laws, depending on your industry or business. </a:t>
            </a:r>
          </a:p>
          <a:p>
            <a:pPr algn="just"/>
            <a:r>
              <a:rPr lang="en-US" sz="2000" dirty="0" smtClean="0">
                <a:latin typeface="Times New Roman" pitchFamily="18" charset="0"/>
                <a:cs typeface="Times New Roman" pitchFamily="18" charset="0"/>
              </a:rPr>
              <a:t>This is especially pertinent if you’re marketing, say, cleaning products, food, or anything with claims to be natural, organic, or eco-friendly. </a:t>
            </a:r>
          </a:p>
          <a:p>
            <a:pPr algn="just"/>
            <a:r>
              <a:rPr lang="en-US" sz="2000" dirty="0" smtClean="0">
                <a:latin typeface="Times New Roman" pitchFamily="18" charset="0"/>
                <a:cs typeface="Times New Roman" pitchFamily="18" charset="0"/>
              </a:rPr>
              <a:t>You’ll find dozens of environmental rules and regulations that might affect your small business, both at the federal and state level.</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543800" cy="61722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400" b="1" dirty="0" smtClean="0">
                <a:latin typeface="Times New Roman" pitchFamily="18" charset="0"/>
                <a:cs typeface="Times New Roman" pitchFamily="18" charset="0"/>
              </a:rPr>
              <a:t>6. Privacy</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Businesses with staff and employees wind up amassing a ton of sensitive personal information about their employees. </a:t>
            </a:r>
          </a:p>
          <a:p>
            <a:r>
              <a:rPr lang="en-US" sz="2400" dirty="0" smtClean="0">
                <a:latin typeface="Times New Roman" pitchFamily="18" charset="0"/>
                <a:cs typeface="Times New Roman" pitchFamily="18" charset="0"/>
              </a:rPr>
              <a:t>As a result, there are a variety of rules and regulations about how employers must save and secure this data.</a:t>
            </a:r>
          </a:p>
          <a:p>
            <a:pPr>
              <a:buNone/>
            </a:pPr>
            <a:r>
              <a:rPr lang="en-US" sz="2400" b="1" dirty="0" smtClean="0">
                <a:latin typeface="Times New Roman" pitchFamily="18" charset="0"/>
                <a:cs typeface="Times New Roman" pitchFamily="18" charset="0"/>
              </a:rPr>
              <a:t>7. State Licensing</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We’ve focused on federal laws and government regulations on business so far, but that doesn’t meant that there aren’t ample state regulations to consider for your small business.</a:t>
            </a:r>
          </a:p>
          <a:p>
            <a:r>
              <a:rPr lang="en-US" sz="2400" dirty="0" smtClean="0">
                <a:latin typeface="Times New Roman" pitchFamily="18" charset="0"/>
                <a:cs typeface="Times New Roman" pitchFamily="18" charset="0"/>
              </a:rPr>
              <a:t> Many state and local governments have their own requirements for businesses, and they’re just as important to understand as their federal counterparts. </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itchFamily="18" charset="0"/>
                <a:cs typeface="Times New Roman" pitchFamily="18" charset="0"/>
              </a:rPr>
              <a:t>START-UP ECOSYSTEM</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941909" y="1371600"/>
            <a:ext cx="6686550" cy="51816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Startup ecosystem is comprised of many players who create it. First and foremost are the startups themselves. </a:t>
            </a:r>
          </a:p>
          <a:p>
            <a:r>
              <a:rPr lang="en-US" sz="2400" dirty="0" smtClean="0">
                <a:latin typeface="Times New Roman" pitchFamily="18" charset="0"/>
                <a:cs typeface="Times New Roman" pitchFamily="18" charset="0"/>
              </a:rPr>
              <a:t>However, in order for startups to be successful, they need help from the other players, mainly Investors, but also service providers, accelerators, co working spaces (who promote events that bring the ecosystem together), startup organizations and tech reporters.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artupEcosystem.png"/>
          <p:cNvPicPr>
            <a:picLocks noGrp="1" noChangeAspect="1"/>
          </p:cNvPicPr>
          <p:nvPr>
            <p:ph idx="1"/>
          </p:nvPr>
        </p:nvPicPr>
        <p:blipFill>
          <a:blip r:embed="rId2"/>
          <a:stretch>
            <a:fillRect/>
          </a:stretch>
        </p:blipFill>
        <p:spPr>
          <a:xfrm>
            <a:off x="1219200" y="228600"/>
            <a:ext cx="7696200" cy="6400800"/>
          </a:xfrm>
        </p:spPr>
        <p:style>
          <a:lnRef idx="2">
            <a:schemeClr val="accent4"/>
          </a:lnRef>
          <a:fillRef idx="1">
            <a:schemeClr val="lt1"/>
          </a:fillRef>
          <a:effectRef idx="0">
            <a:schemeClr val="accent4"/>
          </a:effectRef>
          <a:fontRef idx="minor">
            <a:schemeClr val="dk1"/>
          </a:fontRef>
        </p:style>
      </p:pic>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Times New Roman" pitchFamily="18" charset="0"/>
                <a:cs typeface="Times New Roman" pitchFamily="18" charset="0"/>
              </a:rPr>
              <a:t>POSITIONING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941909" y="1524000"/>
            <a:ext cx="6686550" cy="4387222"/>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In </a:t>
            </a:r>
            <a:r>
              <a:rPr lang="en-US" sz="2400" b="1" dirty="0" smtClean="0">
                <a:latin typeface="Times New Roman" pitchFamily="18" charset="0"/>
                <a:cs typeface="Times New Roman" pitchFamily="18" charset="0"/>
              </a:rPr>
              <a:t>Marketing</a:t>
            </a:r>
            <a:r>
              <a:rPr lang="en-US" sz="2400" dirty="0" smtClean="0">
                <a:latin typeface="Times New Roman" pitchFamily="18" charset="0"/>
                <a:cs typeface="Times New Roman" pitchFamily="18" charset="0"/>
              </a:rPr>
              <a:t> and business strategy, </a:t>
            </a:r>
            <a:r>
              <a:rPr lang="en-US" sz="2400" b="1" dirty="0" smtClean="0">
                <a:latin typeface="Times New Roman" pitchFamily="18" charset="0"/>
                <a:cs typeface="Times New Roman" pitchFamily="18" charset="0"/>
              </a:rPr>
              <a:t>market position</a:t>
            </a:r>
            <a:r>
              <a:rPr lang="en-US" sz="2400" dirty="0" smtClean="0">
                <a:latin typeface="Times New Roman" pitchFamily="18" charset="0"/>
                <a:cs typeface="Times New Roman" pitchFamily="18" charset="0"/>
              </a:rPr>
              <a:t> refers to the consumer's perception of a brand or product in relation to competing brands or products. </a:t>
            </a:r>
          </a:p>
          <a:p>
            <a:pPr>
              <a:buNone/>
            </a:pP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Market positioning</a:t>
            </a:r>
            <a:r>
              <a:rPr lang="en-US" sz="2400" dirty="0" smtClean="0">
                <a:latin typeface="Times New Roman" pitchFamily="18" charset="0"/>
                <a:cs typeface="Times New Roman" pitchFamily="18" charset="0"/>
              </a:rPr>
              <a:t> refers to the process of establishing the image or identity of a brand or product so that consumers perceive it in a certain way</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6683765" cy="595090"/>
          </a:xfrm>
        </p:spPr>
        <p:txBody>
          <a:bodyPr>
            <a:normAutofit fontScale="90000"/>
          </a:bodyPr>
          <a:lstStyle/>
          <a:p>
            <a:pPr algn="ctr"/>
            <a:r>
              <a:rPr lang="en-US" dirty="0" smtClean="0">
                <a:latin typeface="Times New Roman" pitchFamily="18" charset="0"/>
                <a:cs typeface="Times New Roman" pitchFamily="18" charset="0"/>
              </a:rPr>
              <a:t>Government Schemes</a:t>
            </a:r>
            <a:endParaRPr lang="en-US" dirty="0"/>
          </a:p>
        </p:txBody>
      </p:sp>
      <p:sp>
        <p:nvSpPr>
          <p:cNvPr id="3" name="Content Placeholder 2"/>
          <p:cNvSpPr>
            <a:spLocks noGrp="1"/>
          </p:cNvSpPr>
          <p:nvPr>
            <p:ph idx="1"/>
          </p:nvPr>
        </p:nvSpPr>
        <p:spPr>
          <a:xfrm>
            <a:off x="1447800" y="838200"/>
            <a:ext cx="7467600" cy="57150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a:buFont typeface="+mj-lt"/>
              <a:buAutoNum type="arabicPeriod"/>
            </a:pPr>
            <a:r>
              <a:rPr lang="en-US" sz="2400" dirty="0" smtClean="0">
                <a:solidFill>
                  <a:schemeClr val="tx1"/>
                </a:solidFill>
                <a:latin typeface="Times New Roman" pitchFamily="18" charset="0"/>
                <a:cs typeface="Times New Roman" pitchFamily="18" charset="0"/>
              </a:rPr>
              <a:t>Make In India</a:t>
            </a:r>
          </a:p>
          <a:p>
            <a:pPr>
              <a:buFont typeface="+mj-lt"/>
              <a:buAutoNum type="arabicPeriod"/>
            </a:pPr>
            <a:r>
              <a:rPr lang="en-US" sz="2400" dirty="0" smtClean="0">
                <a:solidFill>
                  <a:schemeClr val="tx1"/>
                </a:solidFill>
                <a:latin typeface="Times New Roman" pitchFamily="18" charset="0"/>
                <a:cs typeface="Times New Roman" pitchFamily="18" charset="0"/>
              </a:rPr>
              <a:t>Start-up India</a:t>
            </a:r>
          </a:p>
          <a:p>
            <a:pPr>
              <a:buFont typeface="+mj-lt"/>
              <a:buAutoNum type="arabicPeriod"/>
            </a:pPr>
            <a:r>
              <a:rPr lang="en-US" sz="2400" dirty="0" smtClean="0">
                <a:solidFill>
                  <a:schemeClr val="tx1"/>
                </a:solidFill>
                <a:latin typeface="Times New Roman" pitchFamily="18" charset="0"/>
                <a:cs typeface="Times New Roman" pitchFamily="18" charset="0"/>
              </a:rPr>
              <a:t>Atal Innovation Mission (Aim)</a:t>
            </a:r>
          </a:p>
          <a:p>
            <a:pPr>
              <a:buFont typeface="+mj-lt"/>
              <a:buAutoNum type="arabicPeriod"/>
            </a:pPr>
            <a:r>
              <a:rPr lang="en-US" sz="2400" dirty="0" smtClean="0">
                <a:solidFill>
                  <a:schemeClr val="tx1"/>
                </a:solidFill>
                <a:latin typeface="Times New Roman" pitchFamily="18" charset="0"/>
                <a:cs typeface="Times New Roman" pitchFamily="18" charset="0"/>
              </a:rPr>
              <a:t>Support To Training And Employment Programme For Women (Step)</a:t>
            </a:r>
          </a:p>
          <a:p>
            <a:pPr>
              <a:buFont typeface="+mj-lt"/>
              <a:buAutoNum type="arabicPeriod"/>
            </a:pPr>
            <a:r>
              <a:rPr lang="en-US" sz="2400" dirty="0" smtClean="0">
                <a:solidFill>
                  <a:schemeClr val="tx1"/>
                </a:solidFill>
                <a:latin typeface="Times New Roman" pitchFamily="18" charset="0"/>
                <a:cs typeface="Times New Roman" pitchFamily="18" charset="0"/>
              </a:rPr>
              <a:t>Jan </a:t>
            </a:r>
            <a:r>
              <a:rPr lang="en-US" sz="2400" dirty="0" err="1" smtClean="0">
                <a:solidFill>
                  <a:schemeClr val="tx1"/>
                </a:solidFill>
                <a:latin typeface="Times New Roman" pitchFamily="18" charset="0"/>
                <a:cs typeface="Times New Roman" pitchFamily="18" charset="0"/>
              </a:rPr>
              <a:t>Dhan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Aadhaar</a:t>
            </a:r>
            <a:r>
              <a:rPr lang="en-US" sz="2400" dirty="0" smtClean="0">
                <a:solidFill>
                  <a:schemeClr val="tx1"/>
                </a:solidFill>
                <a:latin typeface="Times New Roman" pitchFamily="18" charset="0"/>
                <a:cs typeface="Times New Roman" pitchFamily="18" charset="0"/>
              </a:rPr>
              <a:t>- Mobile (JAM)</a:t>
            </a:r>
          </a:p>
          <a:p>
            <a:pPr>
              <a:buFont typeface="+mj-lt"/>
              <a:buAutoNum type="arabicPeriod"/>
            </a:pPr>
            <a:r>
              <a:rPr lang="en-US" sz="2400" dirty="0" smtClean="0">
                <a:solidFill>
                  <a:schemeClr val="tx1"/>
                </a:solidFill>
                <a:latin typeface="Times New Roman" pitchFamily="18" charset="0"/>
                <a:cs typeface="Times New Roman" pitchFamily="18" charset="0"/>
              </a:rPr>
              <a:t>Stand-up India</a:t>
            </a:r>
          </a:p>
          <a:p>
            <a:pPr>
              <a:buFont typeface="+mj-lt"/>
              <a:buAutoNum type="arabicPeriod"/>
            </a:pPr>
            <a:r>
              <a:rPr lang="en-US" sz="2400" dirty="0" smtClean="0">
                <a:solidFill>
                  <a:schemeClr val="tx1"/>
                </a:solidFill>
                <a:latin typeface="Times New Roman" pitchFamily="18" charset="0"/>
                <a:cs typeface="Times New Roman" pitchFamily="18" charset="0"/>
              </a:rPr>
              <a:t>Biotechnology Industry Research Assistance Council (BIRAC)</a:t>
            </a:r>
          </a:p>
          <a:p>
            <a:pPr>
              <a:buFont typeface="+mj-lt"/>
              <a:buAutoNum type="arabicPeriod"/>
            </a:pPr>
            <a:r>
              <a:rPr lang="en-US" sz="2400" dirty="0" smtClean="0">
                <a:solidFill>
                  <a:schemeClr val="tx1"/>
                </a:solidFill>
                <a:latin typeface="Times New Roman" pitchFamily="18" charset="0"/>
                <a:cs typeface="Times New Roman" pitchFamily="18" charset="0"/>
              </a:rPr>
              <a:t>Trade Related Entrepreneurship Assistance And Development (TREAD)</a:t>
            </a:r>
          </a:p>
          <a:p>
            <a:pPr>
              <a:buFont typeface="+mj-lt"/>
              <a:buAutoNum type="arabicPeriod"/>
            </a:pPr>
            <a:r>
              <a:rPr lang="en-US" sz="2400" dirty="0" err="1" smtClean="0">
                <a:solidFill>
                  <a:schemeClr val="tx1"/>
                </a:solidFill>
                <a:latin typeface="Times New Roman" pitchFamily="18" charset="0"/>
                <a:cs typeface="Times New Roman" pitchFamily="18" charset="0"/>
              </a:rPr>
              <a:t>Pradhan</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Mantri</a:t>
            </a:r>
            <a:r>
              <a:rPr lang="en-US" sz="2400" dirty="0" smtClean="0">
                <a:solidFill>
                  <a:schemeClr val="tx1"/>
                </a:solidFill>
                <a:latin typeface="Times New Roman" pitchFamily="18" charset="0"/>
                <a:cs typeface="Times New Roman" pitchFamily="18" charset="0"/>
              </a:rPr>
              <a:t> Kaushal </a:t>
            </a:r>
            <a:r>
              <a:rPr lang="en-US" sz="2400" dirty="0" err="1" smtClean="0">
                <a:solidFill>
                  <a:schemeClr val="tx1"/>
                </a:solidFill>
                <a:latin typeface="Times New Roman" pitchFamily="18" charset="0"/>
                <a:cs typeface="Times New Roman" pitchFamily="18" charset="0"/>
              </a:rPr>
              <a:t>Vikas</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Yojana</a:t>
            </a:r>
            <a:r>
              <a:rPr lang="en-US" sz="2400" dirty="0" smtClean="0">
                <a:solidFill>
                  <a:schemeClr val="tx1"/>
                </a:solidFill>
                <a:latin typeface="Times New Roman" pitchFamily="18" charset="0"/>
                <a:cs typeface="Times New Roman" pitchFamily="18" charset="0"/>
              </a:rPr>
              <a:t> (PMKVY)</a:t>
            </a:r>
          </a:p>
          <a:p>
            <a:pPr>
              <a:buFont typeface="+mj-lt"/>
              <a:buAutoNum type="arabicPeriod"/>
            </a:pPr>
            <a:r>
              <a:rPr lang="en-US" sz="2400" dirty="0" smtClean="0">
                <a:solidFill>
                  <a:schemeClr val="tx1"/>
                </a:solidFill>
                <a:latin typeface="Times New Roman" pitchFamily="18" charset="0"/>
                <a:cs typeface="Times New Roman" pitchFamily="18" charset="0"/>
              </a:rPr>
              <a:t>National Skill Development Mission</a:t>
            </a:r>
          </a:p>
          <a:p>
            <a:pPr>
              <a:buFont typeface="+mj-lt"/>
              <a:buAutoNum type="arabicPeriod"/>
            </a:pPr>
            <a:endParaRPr lang="en-US" dirty="0" smtClean="0">
              <a:solidFill>
                <a:srgbClr val="C00000"/>
              </a:solidFill>
              <a:latin typeface="Times New Roman" pitchFamily="18" charset="0"/>
              <a:cs typeface="Times New Roman" pitchFamily="18" charset="0"/>
            </a:endParaRPr>
          </a:p>
          <a:p>
            <a:pPr>
              <a:buFont typeface="+mj-lt"/>
              <a:buAutoNum type="arabicPeriod"/>
            </a:pPr>
            <a:endParaRPr lang="en-US" b="1" dirty="0" smtClean="0">
              <a:solidFill>
                <a:srgbClr val="C00000"/>
              </a:solidFill>
              <a:latin typeface="Times New Roman" pitchFamily="18" charset="0"/>
              <a:cs typeface="Times New Roman" pitchFamily="18" charset="0"/>
            </a:endParaRPr>
          </a:p>
          <a:p>
            <a:pPr>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6683765" cy="595090"/>
          </a:xfrm>
        </p:spPr>
        <p:txBody>
          <a:bodyPr>
            <a:normAutofit/>
          </a:bodyPr>
          <a:lstStyle/>
          <a:p>
            <a:pPr algn="ctr"/>
            <a:r>
              <a:rPr lang="en-US" sz="3200" dirty="0" smtClean="0">
                <a:latin typeface="Times New Roman" pitchFamily="18" charset="0"/>
                <a:cs typeface="Times New Roman" pitchFamily="18" charset="0"/>
              </a:rPr>
              <a:t>Government Schemes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219200" y="685800"/>
            <a:ext cx="7772400" cy="59436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algn="just"/>
            <a:r>
              <a:rPr lang="en-US" sz="2400" dirty="0" smtClean="0">
                <a:latin typeface="Times New Roman" pitchFamily="18" charset="0"/>
                <a:cs typeface="Times New Roman" pitchFamily="18" charset="0"/>
              </a:rPr>
              <a:t>The Government of India has undertaken several initiatives and instituted policy measures to foster a culture of innovation and entrepreneurship in the country. </a:t>
            </a:r>
          </a:p>
          <a:p>
            <a:pPr algn="just"/>
            <a:r>
              <a:rPr lang="en-US" sz="2400" dirty="0" smtClean="0">
                <a:latin typeface="Times New Roman" pitchFamily="18" charset="0"/>
                <a:cs typeface="Times New Roman" pitchFamily="18" charset="0"/>
              </a:rPr>
              <a:t>With a significant and unique demographic advantage, India, however, has immense potential to innovate, raise entrepreneurs and create jobs for the benefit of the nation and the world.</a:t>
            </a:r>
          </a:p>
          <a:p>
            <a:pPr marL="457200" indent="-457200" algn="just">
              <a:buAutoNum type="arabicPeriod"/>
            </a:pPr>
            <a:r>
              <a:rPr lang="en-US" sz="2400" b="1" dirty="0" smtClean="0">
                <a:solidFill>
                  <a:srgbClr val="C00000"/>
                </a:solidFill>
                <a:latin typeface="Times New Roman" pitchFamily="18" charset="0"/>
                <a:cs typeface="Times New Roman" pitchFamily="18" charset="0"/>
              </a:rPr>
              <a:t>MAKE IN INDIA</a:t>
            </a:r>
            <a:r>
              <a:rPr lang="en-US" sz="2400" dirty="0" smtClean="0">
                <a:latin typeface="Times New Roman" pitchFamily="18" charset="0"/>
                <a:cs typeface="Times New Roman" pitchFamily="18" charset="0"/>
              </a:rPr>
              <a:t>: The make in India initiative was launched in September 2014. </a:t>
            </a:r>
          </a:p>
          <a:p>
            <a:pPr marL="457200" indent="-457200" algn="just"/>
            <a:r>
              <a:rPr lang="en-US" sz="2400" dirty="0" smtClean="0">
                <a:latin typeface="Times New Roman" pitchFamily="18" charset="0"/>
                <a:cs typeface="Times New Roman" pitchFamily="18" charset="0"/>
              </a:rPr>
              <a:t>       It came as a powerful call to India's citizens and business leaders, and an invitation to potential partners and investors around the world to overhaul out-dated processes and policies, and centralize information about opportunities in India's manufacturing sector. </a:t>
            </a:r>
          </a:p>
          <a:p>
            <a:pPr marL="457200" indent="-457200" algn="just"/>
            <a:r>
              <a:rPr lang="en-US" sz="2400" dirty="0" smtClean="0">
                <a:latin typeface="Times New Roman" pitchFamily="18" charset="0"/>
                <a:cs typeface="Times New Roman" pitchFamily="18" charset="0"/>
              </a:rPr>
              <a:t>       This has in turn helped procure investments, foster innovation, develop skills, protect intellectual</a:t>
            </a: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543800" cy="61722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algn="just">
              <a:buNone/>
            </a:pPr>
            <a:r>
              <a:rPr lang="en-US" sz="2400" dirty="0" smtClean="0">
                <a:latin typeface="Times New Roman" pitchFamily="18" charset="0"/>
                <a:cs typeface="Times New Roman" pitchFamily="18" charset="0"/>
              </a:rPr>
              <a:t>2. </a:t>
            </a:r>
            <a:r>
              <a:rPr lang="en-US" sz="2400" dirty="0" smtClean="0">
                <a:solidFill>
                  <a:srgbClr val="C00000"/>
                </a:solidFill>
                <a:latin typeface="Times New Roman" pitchFamily="18" charset="0"/>
                <a:cs typeface="Times New Roman" pitchFamily="18" charset="0"/>
              </a:rPr>
              <a:t>START-UP INDIA</a:t>
            </a:r>
            <a:r>
              <a:rPr lang="en-US" sz="2400" dirty="0" smtClean="0">
                <a:latin typeface="Times New Roman" pitchFamily="18" charset="0"/>
                <a:cs typeface="Times New Roman" pitchFamily="18" charset="0"/>
              </a:rPr>
              <a:t>: Through the Startup India initiative, Government of India promotes entrepreneurship by mentoring, nurturing and facilitating startups throughout their life cycle. </a:t>
            </a:r>
          </a:p>
          <a:p>
            <a:pPr algn="just"/>
            <a:r>
              <a:rPr lang="en-US" sz="2400" dirty="0" smtClean="0">
                <a:latin typeface="Times New Roman" pitchFamily="18" charset="0"/>
                <a:cs typeface="Times New Roman" pitchFamily="18" charset="0"/>
              </a:rPr>
              <a:t>     With a 360 degree approach to enable startups, the initiative provides a comprehensive four-week free online learning program. More importantly, a ‘Fund of Funds’ has been created.</a:t>
            </a:r>
          </a:p>
          <a:p>
            <a:pPr algn="just">
              <a:buNone/>
            </a:pPr>
            <a:r>
              <a:rPr lang="en-US" sz="2400" dirty="0" smtClean="0">
                <a:latin typeface="Times New Roman" pitchFamily="18" charset="0"/>
                <a:cs typeface="Times New Roman" pitchFamily="18" charset="0"/>
              </a:rPr>
              <a:t>3.</a:t>
            </a:r>
            <a:r>
              <a:rPr lang="en-US" sz="2400" dirty="0" smtClean="0"/>
              <a:t> </a:t>
            </a:r>
            <a:r>
              <a:rPr lang="en-US" sz="2400" dirty="0" smtClean="0">
                <a:solidFill>
                  <a:srgbClr val="C00000"/>
                </a:solidFill>
                <a:latin typeface="Times New Roman" pitchFamily="18" charset="0"/>
                <a:cs typeface="Times New Roman" pitchFamily="18" charset="0"/>
              </a:rPr>
              <a:t>ATAL INNOVATION MISSION (AIM): </a:t>
            </a:r>
            <a:r>
              <a:rPr lang="en-US" sz="2400" dirty="0" smtClean="0">
                <a:latin typeface="Times New Roman" pitchFamily="18" charset="0"/>
                <a:cs typeface="Times New Roman" pitchFamily="18" charset="0"/>
              </a:rPr>
              <a:t>AIM is the Government of India’s Endeavour to promote a culture of innovation and entrepreneurship, in technology driven areas.  </a:t>
            </a:r>
          </a:p>
          <a:p>
            <a:pPr algn="just"/>
            <a:r>
              <a:rPr lang="en-US" sz="2400" dirty="0" smtClean="0">
                <a:latin typeface="Times New Roman" pitchFamily="18" charset="0"/>
                <a:cs typeface="Times New Roman" pitchFamily="18" charset="0"/>
              </a:rPr>
              <a:t>In order to foster curiosity, creativity and imagination right at the school, Atal Incubation Centers (AICs) are another programme of AIM created to build innovative start-up businesses as scalable and sustainable enterprises.</a:t>
            </a:r>
          </a:p>
          <a:p>
            <a:pPr>
              <a:buNone/>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620000" cy="62484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dirty="0" smtClean="0"/>
              <a:t>4</a:t>
            </a:r>
            <a:r>
              <a:rPr lang="en-US" sz="2400" dirty="0" smtClean="0">
                <a:latin typeface="Times New Roman" pitchFamily="18" charset="0"/>
                <a:cs typeface="Times New Roman" pitchFamily="18" charset="0"/>
              </a:rPr>
              <a:t>. </a:t>
            </a:r>
            <a:r>
              <a:rPr lang="en-US" sz="2400" dirty="0" smtClean="0">
                <a:solidFill>
                  <a:srgbClr val="C00000"/>
                </a:solidFill>
                <a:latin typeface="Times New Roman" pitchFamily="18" charset="0"/>
                <a:cs typeface="Times New Roman" pitchFamily="18" charset="0"/>
              </a:rPr>
              <a:t>SUPPORT TO TRAINING AND EMPLOYMENT PROGRAMME FOR WOMEN (STEP</a:t>
            </a:r>
            <a:r>
              <a:rPr lang="en-US" sz="2400" dirty="0" smtClean="0">
                <a:latin typeface="Times New Roman" pitchFamily="18" charset="0"/>
                <a:cs typeface="Times New Roman" pitchFamily="18" charset="0"/>
              </a:rPr>
              <a:t>): STEP was launched by the Government of India’s Ministry of Women and Child Development to train women with no access to formal skill training facilities, especially in rural India. </a:t>
            </a:r>
          </a:p>
          <a:p>
            <a:r>
              <a:rPr lang="en-US" sz="2400" dirty="0" smtClean="0">
                <a:latin typeface="Times New Roman" pitchFamily="18" charset="0"/>
                <a:cs typeface="Times New Roman" pitchFamily="18" charset="0"/>
              </a:rPr>
              <a:t>The Ministry of Skill Development &amp; Entrepreneurship and NITI Aayog recently redrafted the Guidelines to reaches out to all Indian women above 16 years of age.</a:t>
            </a:r>
          </a:p>
          <a:p>
            <a:r>
              <a:rPr lang="en-US" sz="2400" dirty="0" smtClean="0">
                <a:latin typeface="Times New Roman" pitchFamily="18" charset="0"/>
                <a:cs typeface="Times New Roman" pitchFamily="18" charset="0"/>
              </a:rPr>
              <a:t> To impart skills in several sectors such as agriculture, horticulture, food processing, handlooms, traditional crafts like embroidery, travel and tourism, hospitality, computer and IT services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543800" cy="6248400"/>
          </a:xfrm>
        </p:spPr>
        <p:style>
          <a:lnRef idx="2">
            <a:schemeClr val="accent4"/>
          </a:lnRef>
          <a:fillRef idx="1">
            <a:schemeClr val="lt1"/>
          </a:fillRef>
          <a:effectRef idx="0">
            <a:schemeClr val="accent4"/>
          </a:effectRef>
          <a:fontRef idx="minor">
            <a:schemeClr val="dk1"/>
          </a:fontRef>
        </p:style>
        <p:txBody>
          <a:bodyPr>
            <a:normAutofit/>
          </a:bodyPr>
          <a:lstStyle/>
          <a:p>
            <a:pPr algn="just">
              <a:buNone/>
            </a:pPr>
            <a:r>
              <a:rPr lang="en-US" sz="2400" dirty="0" smtClean="0">
                <a:solidFill>
                  <a:srgbClr val="C00000"/>
                </a:solidFill>
                <a:latin typeface="Times New Roman" pitchFamily="18" charset="0"/>
                <a:cs typeface="Times New Roman" pitchFamily="18" charset="0"/>
              </a:rPr>
              <a:t>5. JAN DHAN- AADHAAR- MOBILE (JAM): </a:t>
            </a:r>
            <a:r>
              <a:rPr lang="en-US" sz="2400" dirty="0" smtClean="0">
                <a:latin typeface="Times New Roman" pitchFamily="18" charset="0"/>
                <a:cs typeface="Times New Roman" pitchFamily="18" charset="0"/>
              </a:rPr>
              <a:t>JAM, for the first time, is a technological intervention that enables direct transfer of subsidies to intended beneficiaries and, therefore, eliminates all intermediaries and leakages in the system, which has a potential impact on the lives of millions of Indian citizens. </a:t>
            </a:r>
          </a:p>
          <a:p>
            <a:pPr algn="just"/>
            <a:r>
              <a:rPr lang="en-US" sz="2400" dirty="0" smtClean="0">
                <a:latin typeface="Times New Roman" pitchFamily="18" charset="0"/>
                <a:cs typeface="Times New Roman" pitchFamily="18" charset="0"/>
              </a:rPr>
              <a:t>Besides serving as a vital check on corruption, JAM provides for accounts to all underserved regions, in order to make banking services</a:t>
            </a:r>
          </a:p>
          <a:p>
            <a:pPr algn="just">
              <a:buNone/>
            </a:pPr>
            <a:r>
              <a:rPr lang="en-US" sz="2400" dirty="0" smtClean="0">
                <a:solidFill>
                  <a:srgbClr val="C00000"/>
                </a:solidFill>
                <a:latin typeface="Times New Roman" pitchFamily="18" charset="0"/>
                <a:cs typeface="Times New Roman" pitchFamily="18" charset="0"/>
              </a:rPr>
              <a:t>6. STAND-UP INDIA: </a:t>
            </a:r>
            <a:r>
              <a:rPr lang="en-US" sz="2400" dirty="0" smtClean="0">
                <a:latin typeface="Times New Roman" pitchFamily="18" charset="0"/>
                <a:cs typeface="Times New Roman" pitchFamily="18" charset="0"/>
              </a:rPr>
              <a:t>Launched in 2015, Stand-Up India seeks to leverage institutional credit for the benefit of India’s underprivileged. </a:t>
            </a:r>
          </a:p>
          <a:p>
            <a:pPr algn="just"/>
            <a:r>
              <a:rPr lang="en-US" sz="2400" dirty="0" smtClean="0">
                <a:latin typeface="Times New Roman" pitchFamily="18" charset="0"/>
                <a:cs typeface="Times New Roman" pitchFamily="18" charset="0"/>
              </a:rPr>
              <a:t>It aims to enable economic participation of, and share the benefits of India’s growth, among women entrepreneurs, Scheduled Castes and Scheduled Tribes.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543800" cy="6248400"/>
          </a:xfrm>
        </p:spPr>
        <p:style>
          <a:lnRef idx="2">
            <a:schemeClr val="accent4"/>
          </a:lnRef>
          <a:fillRef idx="1">
            <a:schemeClr val="lt1"/>
          </a:fillRef>
          <a:effectRef idx="0">
            <a:schemeClr val="accent4"/>
          </a:effectRef>
          <a:fontRef idx="minor">
            <a:schemeClr val="dk1"/>
          </a:fontRef>
        </p:style>
        <p:txBody>
          <a:bodyPr>
            <a:noAutofit/>
          </a:bodyPr>
          <a:lstStyle/>
          <a:p>
            <a:pPr>
              <a:buNone/>
            </a:pPr>
            <a:r>
              <a:rPr lang="en-US" sz="2400" dirty="0" smtClean="0">
                <a:latin typeface="Times New Roman" pitchFamily="18" charset="0"/>
                <a:cs typeface="Times New Roman" pitchFamily="18" charset="0"/>
              </a:rPr>
              <a:t>7. </a:t>
            </a:r>
            <a:r>
              <a:rPr lang="en-US" sz="2400" dirty="0" smtClean="0">
                <a:solidFill>
                  <a:srgbClr val="C00000"/>
                </a:solidFill>
                <a:latin typeface="Times New Roman" pitchFamily="18" charset="0"/>
                <a:cs typeface="Times New Roman" pitchFamily="18" charset="0"/>
              </a:rPr>
              <a:t>BIOTECHNOLOGY INDUSTRY RESEARCH ASSISTANCE COUNCIL (BIRAC): </a:t>
            </a:r>
            <a:r>
              <a:rPr lang="en-US" sz="2400" dirty="0" smtClean="0">
                <a:latin typeface="Times New Roman" pitchFamily="18" charset="0"/>
                <a:cs typeface="Times New Roman" pitchFamily="18" charset="0"/>
              </a:rPr>
              <a:t>BIRAC is a not-for-profit Public-Sector Enterprise, set up by Department of Biotechnology to strengthen and empower emerging biotechnology enterprises. </a:t>
            </a:r>
          </a:p>
          <a:p>
            <a:r>
              <a:rPr lang="en-US" sz="2400" dirty="0" smtClean="0">
                <a:latin typeface="Times New Roman" pitchFamily="18" charset="0"/>
                <a:cs typeface="Times New Roman" pitchFamily="18" charset="0"/>
              </a:rPr>
              <a:t>It aims to embed strategic research and innovation in all biotech enterprises, and bridge the existing gaps between industry and academia. </a:t>
            </a:r>
          </a:p>
          <a:p>
            <a:r>
              <a:rPr lang="en-US" sz="2400" dirty="0" smtClean="0">
                <a:latin typeface="Times New Roman" pitchFamily="18" charset="0"/>
                <a:cs typeface="Times New Roman" pitchFamily="18" charset="0"/>
              </a:rPr>
              <a:t>BIRAC has initiated partnerships with several national and global partners for building capacities of the Indian biotech industry, particularly start-ups and SME’s.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543800" cy="62484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000" dirty="0" smtClean="0">
                <a:latin typeface="Times New Roman" pitchFamily="18" charset="0"/>
                <a:cs typeface="Times New Roman" pitchFamily="18" charset="0"/>
              </a:rPr>
              <a:t>8</a:t>
            </a:r>
            <a:r>
              <a:rPr lang="en-US" dirty="0" smtClean="0"/>
              <a:t>. </a:t>
            </a:r>
            <a:r>
              <a:rPr lang="en-US" sz="2400" dirty="0" smtClean="0">
                <a:solidFill>
                  <a:srgbClr val="C00000"/>
                </a:solidFill>
                <a:latin typeface="Times New Roman" pitchFamily="18" charset="0"/>
                <a:cs typeface="Times New Roman" pitchFamily="18" charset="0"/>
              </a:rPr>
              <a:t>TRADE RELATED ENTREPRENEURSHIP ASSISTANCE AND DEVELOPMENT (TREAD): </a:t>
            </a:r>
          </a:p>
          <a:p>
            <a:r>
              <a:rPr lang="en-US" sz="2400" dirty="0" smtClean="0">
                <a:latin typeface="Times New Roman" pitchFamily="18" charset="0"/>
                <a:cs typeface="Times New Roman" pitchFamily="18" charset="0"/>
              </a:rPr>
              <a:t>To address the critical issues of access to credit among India’s underprivileged women, the TREAD programme enables credit availability to interested women through non-governmental organizations (NGOs). </a:t>
            </a:r>
          </a:p>
          <a:p>
            <a:r>
              <a:rPr lang="en-US" sz="2400" dirty="0" smtClean="0">
                <a:latin typeface="Times New Roman" pitchFamily="18" charset="0"/>
                <a:cs typeface="Times New Roman" pitchFamily="18" charset="0"/>
              </a:rPr>
              <a:t>As such, women can receive support of registered NGOs in both accessing loan facilities, and receiving counseling and training opportunities to kick-start proposed enterprises, in order to provide pathways for women to take up non-farm activities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28600"/>
            <a:ext cx="7467600" cy="6324600"/>
          </a:xfrm>
        </p:spPr>
        <p:style>
          <a:lnRef idx="2">
            <a:schemeClr val="accent4"/>
          </a:lnRef>
          <a:fillRef idx="1">
            <a:schemeClr val="lt1"/>
          </a:fillRef>
          <a:effectRef idx="0">
            <a:schemeClr val="accent4"/>
          </a:effectRef>
          <a:fontRef idx="minor">
            <a:schemeClr val="dk1"/>
          </a:fontRef>
        </p:style>
        <p:txBody>
          <a:bodyPr>
            <a:normAutofit/>
          </a:bodyPr>
          <a:lstStyle/>
          <a:p>
            <a:pPr algn="just">
              <a:buNone/>
            </a:pPr>
            <a:r>
              <a:rPr lang="en-US" sz="2400" dirty="0" smtClean="0">
                <a:latin typeface="Times New Roman" pitchFamily="18" charset="0"/>
                <a:cs typeface="Times New Roman" pitchFamily="18" charset="0"/>
              </a:rPr>
              <a:t>9. </a:t>
            </a:r>
            <a:r>
              <a:rPr lang="en-US" sz="2400" dirty="0" smtClean="0">
                <a:solidFill>
                  <a:srgbClr val="C00000"/>
                </a:solidFill>
                <a:latin typeface="Times New Roman" pitchFamily="18" charset="0"/>
                <a:cs typeface="Times New Roman" pitchFamily="18" charset="0"/>
              </a:rPr>
              <a:t>PRADHAN MANTRI KAUSHAL VIKAS YOJANA (PMKVY): </a:t>
            </a:r>
          </a:p>
          <a:p>
            <a:pPr algn="just"/>
            <a:r>
              <a:rPr lang="en-US" sz="2400" dirty="0" smtClean="0">
                <a:latin typeface="Times New Roman" pitchFamily="18" charset="0"/>
                <a:cs typeface="Times New Roman" pitchFamily="18" charset="0"/>
              </a:rPr>
              <a:t>A flagship initiative of the Ministry of Skill Development &amp; Entrepreneurship (MSDE), this is a Skill Certification initiative that aims to train youth in industry-relevant skills to enhance opportunities for livelihood creation and employability (Training and Assessment fees are entirely borne by the Government under this program).</a:t>
            </a:r>
          </a:p>
          <a:p>
            <a:pPr algn="just">
              <a:buNone/>
            </a:pPr>
            <a:r>
              <a:rPr lang="en-US" sz="2400" dirty="0" smtClean="0">
                <a:latin typeface="Times New Roman" pitchFamily="18" charset="0"/>
                <a:cs typeface="Times New Roman" pitchFamily="18" charset="0"/>
              </a:rPr>
              <a:t>10. </a:t>
            </a:r>
            <a:r>
              <a:rPr lang="en-US" sz="2400" dirty="0" smtClean="0">
                <a:solidFill>
                  <a:srgbClr val="C00000"/>
                </a:solidFill>
                <a:latin typeface="Times New Roman" pitchFamily="18" charset="0"/>
                <a:cs typeface="Times New Roman" pitchFamily="18" charset="0"/>
              </a:rPr>
              <a:t>NATIONAL SKILL DEVELOPMENT MISSION</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The seven sub-missions proposed across India are: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Institutional Training (ii) Infrastructure (iii) Convergence (iv) Trainers (v) Overseas Employment (vi) Sustainable Livelihoods (vii) Leveraging Public Infrastructure</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6683765" cy="457200"/>
          </a:xfrm>
        </p:spPr>
        <p:txBody>
          <a:bodyPr>
            <a:normAutofit fontScale="90000"/>
          </a:bodyPr>
          <a:lstStyle/>
          <a:p>
            <a:pPr algn="ctr"/>
            <a:r>
              <a:rPr lang="en-US" sz="3200" b="1" dirty="0" smtClean="0">
                <a:latin typeface="Times New Roman" pitchFamily="18" charset="0"/>
                <a:cs typeface="Times New Roman" pitchFamily="18" charset="0"/>
              </a:rPr>
              <a:t>Positioning Strategies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762000"/>
            <a:ext cx="3352800" cy="5867400"/>
          </a:xfrm>
        </p:spPr>
        <p:style>
          <a:lnRef idx="2">
            <a:schemeClr val="accent4"/>
          </a:lnRef>
          <a:fillRef idx="1">
            <a:schemeClr val="lt1"/>
          </a:fillRef>
          <a:effectRef idx="0">
            <a:schemeClr val="accent4"/>
          </a:effectRef>
          <a:fontRef idx="minor">
            <a:schemeClr val="dk1"/>
          </a:fontRef>
        </p:style>
        <p:txBody>
          <a:bodyPr>
            <a:normAutofit fontScale="92500"/>
          </a:bodyPr>
          <a:lstStyle/>
          <a:p>
            <a:r>
              <a:rPr lang="en-US" sz="2400" dirty="0" smtClean="0">
                <a:latin typeface="Times New Roman" pitchFamily="18" charset="0"/>
                <a:cs typeface="Times New Roman" pitchFamily="18" charset="0"/>
                <a:hlinkClick r:id="rId2"/>
              </a:rPr>
              <a:t>Positioning</a:t>
            </a:r>
            <a:r>
              <a:rPr lang="en-US" sz="2400" dirty="0" smtClean="0">
                <a:latin typeface="Times New Roman" pitchFamily="18" charset="0"/>
                <a:cs typeface="Times New Roman" pitchFamily="18" charset="0"/>
              </a:rPr>
              <a:t> strategies can be conceived and developed in a variety of ways. </a:t>
            </a:r>
          </a:p>
          <a:p>
            <a:r>
              <a:rPr lang="en-US" sz="2400" dirty="0" smtClean="0">
                <a:latin typeface="Times New Roman" pitchFamily="18" charset="0"/>
                <a:cs typeface="Times New Roman" pitchFamily="18" charset="0"/>
              </a:rPr>
              <a:t>It can be derived from the object attributes, competition, application, the types of consumers involved, or the characteristics of the </a:t>
            </a:r>
            <a:r>
              <a:rPr lang="en-US" sz="2400" dirty="0" smtClean="0">
                <a:latin typeface="Times New Roman" pitchFamily="18" charset="0"/>
                <a:cs typeface="Times New Roman" pitchFamily="18" charset="0"/>
                <a:hlinkClick r:id="rId3"/>
              </a:rPr>
              <a:t>product</a:t>
            </a:r>
            <a:r>
              <a:rPr lang="en-US" sz="2400" dirty="0" smtClean="0">
                <a:latin typeface="Times New Roman" pitchFamily="18" charset="0"/>
                <a:cs typeface="Times New Roman" pitchFamily="18" charset="0"/>
              </a:rPr>
              <a:t> class. </a:t>
            </a:r>
          </a:p>
          <a:p>
            <a:r>
              <a:rPr lang="en-US" sz="2400" dirty="0" smtClean="0">
                <a:latin typeface="Times New Roman" pitchFamily="18" charset="0"/>
                <a:cs typeface="Times New Roman" pitchFamily="18" charset="0"/>
              </a:rPr>
              <a:t>All these attributes represent a different approach in developing positioning strategies</a:t>
            </a:r>
            <a:endParaRPr lang="en-US" sz="2400" dirty="0">
              <a:latin typeface="Times New Roman" pitchFamily="18" charset="0"/>
              <a:cs typeface="Times New Roman" pitchFamily="18" charset="0"/>
            </a:endParaRPr>
          </a:p>
        </p:txBody>
      </p:sp>
      <p:pic>
        <p:nvPicPr>
          <p:cNvPr id="4" name="Picture 2" descr="C:\Users\Admin\Desktop\marketing-positioning-strategies-3-728.jpg"/>
          <p:cNvPicPr>
            <a:picLocks noChangeAspect="1" noChangeArrowheads="1"/>
          </p:cNvPicPr>
          <p:nvPr/>
        </p:nvPicPr>
        <p:blipFill>
          <a:blip r:embed="rId4"/>
          <a:srcRect/>
          <a:stretch>
            <a:fillRect/>
          </a:stretch>
        </p:blipFill>
        <p:spPr bwMode="auto">
          <a:xfrm>
            <a:off x="4572000" y="762000"/>
            <a:ext cx="4343400" cy="5867400"/>
          </a:xfrm>
          <a:prstGeom prst="rect">
            <a:avLst/>
          </a:prstGeom>
        </p:spPr>
        <p:style>
          <a:lnRef idx="2">
            <a:schemeClr val="accent4"/>
          </a:lnRef>
          <a:fillRef idx="1">
            <a:schemeClr val="lt1"/>
          </a:fillRef>
          <a:effectRef idx="0">
            <a:schemeClr val="accent4"/>
          </a:effectRef>
          <a:fontRef idx="minor">
            <a:schemeClr val="dk1"/>
          </a:fontRef>
        </p:style>
      </p:pic>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6683765" cy="823690"/>
          </a:xfrm>
        </p:spPr>
        <p:txBody>
          <a:bodyPr>
            <a:normAutofit fontScale="90000"/>
          </a:bodyPr>
          <a:lstStyle/>
          <a:p>
            <a:pPr algn="ctr"/>
            <a:r>
              <a:rPr lang="en-US" b="1" dirty="0" smtClean="0">
                <a:latin typeface="Times New Roman" pitchFamily="18" charset="0"/>
                <a:cs typeface="Times New Roman" pitchFamily="18" charset="0"/>
              </a:rPr>
              <a:t>Building Digital Presence and Leveraging Social Media</a:t>
            </a:r>
            <a:r>
              <a:rPr lang="en-US" dirty="0" smtClean="0"/>
              <a:t/>
            </a:r>
            <a:br>
              <a:rPr lang="en-US" dirty="0" smtClean="0"/>
            </a:br>
            <a:endParaRPr lang="en-US" dirty="0"/>
          </a:p>
        </p:txBody>
      </p:sp>
      <p:sp>
        <p:nvSpPr>
          <p:cNvPr id="3" name="Content Placeholder 2"/>
          <p:cNvSpPr>
            <a:spLocks noGrp="1"/>
          </p:cNvSpPr>
          <p:nvPr>
            <p:ph idx="1"/>
          </p:nvPr>
        </p:nvSpPr>
        <p:spPr>
          <a:xfrm>
            <a:off x="1371600" y="1447800"/>
            <a:ext cx="7543800" cy="50292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400" b="1" dirty="0" smtClean="0">
                <a:latin typeface="Times New Roman" pitchFamily="18" charset="0"/>
                <a:cs typeface="Times New Roman" pitchFamily="18" charset="0"/>
              </a:rPr>
              <a:t>Digital Presence</a:t>
            </a:r>
            <a:r>
              <a:rPr lang="en-US" sz="2400" dirty="0" smtClean="0">
                <a:latin typeface="Times New Roman" pitchFamily="18" charset="0"/>
                <a:cs typeface="Times New Roman" pitchFamily="18" charset="0"/>
              </a:rPr>
              <a:t> means you occupy space online, 10 years ago </a:t>
            </a:r>
            <a:r>
              <a:rPr lang="en-US" sz="2400" b="1" dirty="0" smtClean="0">
                <a:latin typeface="Times New Roman" pitchFamily="18" charset="0"/>
                <a:cs typeface="Times New Roman" pitchFamily="18" charset="0"/>
              </a:rPr>
              <a:t>digital presence </a:t>
            </a:r>
            <a:r>
              <a:rPr lang="en-US" sz="2400" dirty="0" smtClean="0">
                <a:latin typeface="Times New Roman" pitchFamily="18" charset="0"/>
                <a:cs typeface="Times New Roman" pitchFamily="18" charset="0"/>
              </a:rPr>
              <a:t>meant having a web site, today we have social media, mobile, and all forms of online advertising to consider when it comes to creating </a:t>
            </a:r>
            <a:r>
              <a:rPr lang="en-US" sz="2400" b="1" dirty="0" smtClean="0">
                <a:latin typeface="Times New Roman" pitchFamily="18" charset="0"/>
                <a:cs typeface="Times New Roman" pitchFamily="18" charset="0"/>
              </a:rPr>
              <a:t>digital presence</a:t>
            </a:r>
            <a:r>
              <a:rPr lang="en-US" sz="2400" dirty="0" smtClean="0">
                <a:latin typeface="Times New Roman" pitchFamily="18" charset="0"/>
                <a:cs typeface="Times New Roman" pitchFamily="18" charset="0"/>
              </a:rPr>
              <a:t> and it encompasses so much more than just a web site.</a:t>
            </a:r>
          </a:p>
          <a:p>
            <a:pPr algn="just"/>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importance</a:t>
            </a:r>
            <a:r>
              <a:rPr lang="en-US" sz="2400" dirty="0" smtClean="0">
                <a:latin typeface="Times New Roman" pitchFamily="18" charset="0"/>
                <a:cs typeface="Times New Roman" pitchFamily="18" charset="0"/>
              </a:rPr>
              <a:t> of </a:t>
            </a:r>
            <a:r>
              <a:rPr lang="en-US" sz="2400" b="1" dirty="0" smtClean="0">
                <a:latin typeface="Times New Roman" pitchFamily="18" charset="0"/>
                <a:cs typeface="Times New Roman" pitchFamily="18" charset="0"/>
              </a:rPr>
              <a:t>digital presence</a:t>
            </a:r>
            <a:r>
              <a:rPr lang="en-US" sz="2400" dirty="0" smtClean="0">
                <a:latin typeface="Times New Roman" pitchFamily="18" charset="0"/>
                <a:cs typeface="Times New Roman" pitchFamily="18" charset="0"/>
              </a:rPr>
              <a:t>. ... This is very </a:t>
            </a:r>
            <a:r>
              <a:rPr lang="en-US" sz="2400" b="1" dirty="0" smtClean="0">
                <a:latin typeface="Times New Roman" pitchFamily="18" charset="0"/>
                <a:cs typeface="Times New Roman" pitchFamily="18" charset="0"/>
              </a:rPr>
              <a:t>important</a:t>
            </a:r>
            <a:r>
              <a:rPr lang="en-US" sz="2400" dirty="0" smtClean="0">
                <a:latin typeface="Times New Roman" pitchFamily="18" charset="0"/>
                <a:cs typeface="Times New Roman" pitchFamily="18" charset="0"/>
              </a:rPr>
              <a:t> because of the major online media that enables a two-way relationship where the consumer can communicate with the company and wide open, exposing their problems as well as complaints and questions.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543800" cy="518890"/>
          </a:xfrm>
        </p:spPr>
        <p:txBody>
          <a:bodyPr>
            <a:normAutofit fontScale="90000"/>
          </a:bodyPr>
          <a:lstStyle/>
          <a:p>
            <a:pPr algn="ctr"/>
            <a:r>
              <a:rPr lang="en-US" dirty="0" smtClean="0">
                <a:latin typeface="Times New Roman" pitchFamily="18" charset="0"/>
                <a:cs typeface="Times New Roman" pitchFamily="18" charset="0"/>
              </a:rPr>
              <a:t>Measuring Effectiveness of Channels</a:t>
            </a:r>
            <a:endParaRPr lang="en-US" dirty="0">
              <a:latin typeface="Times New Roman" pitchFamily="18" charset="0"/>
              <a:cs typeface="Times New Roman" pitchFamily="18" charset="0"/>
            </a:endParaRPr>
          </a:p>
        </p:txBody>
      </p:sp>
      <p:pic>
        <p:nvPicPr>
          <p:cNvPr id="5" name="Content Placeholder 4" descr="internet pic.jpg"/>
          <p:cNvPicPr>
            <a:picLocks noGrp="1" noChangeAspect="1"/>
          </p:cNvPicPr>
          <p:nvPr>
            <p:ph idx="1"/>
          </p:nvPr>
        </p:nvPicPr>
        <p:blipFill>
          <a:blip r:embed="rId2"/>
          <a:stretch>
            <a:fillRect/>
          </a:stretch>
        </p:blipFill>
        <p:spPr>
          <a:xfrm>
            <a:off x="1219200" y="685800"/>
            <a:ext cx="7696200" cy="5943600"/>
          </a:xfrm>
        </p:spPr>
        <p:style>
          <a:lnRef idx="2">
            <a:schemeClr val="accent4"/>
          </a:lnRef>
          <a:fillRef idx="1">
            <a:schemeClr val="lt1"/>
          </a:fillRef>
          <a:effectRef idx="0">
            <a:schemeClr val="accent4"/>
          </a:effectRef>
          <a:fontRef idx="minor">
            <a:schemeClr val="dk1"/>
          </a:fontRef>
        </p:style>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7239000" cy="1143000"/>
          </a:xfrm>
        </p:spPr>
        <p:txBody>
          <a:bodyPr>
            <a:normAutofit fontScale="90000"/>
          </a:bodyPr>
          <a:lstStyle/>
          <a:p>
            <a:pPr algn="just"/>
            <a:r>
              <a:rPr lang="en-US" b="1" dirty="0" smtClean="0">
                <a:latin typeface="Times New Roman" pitchFamily="18" charset="0"/>
                <a:cs typeface="Times New Roman" pitchFamily="18" charset="0"/>
              </a:rPr>
              <a:t>Customer Decision Making Process</a:t>
            </a:r>
            <a:br>
              <a:rPr lang="en-US" b="1"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consumer goes through several stages before purchasing a product or service</a:t>
            </a:r>
            <a:r>
              <a:rPr lang="en-US" dirty="0" smtClean="0"/>
              <a:t>.</a:t>
            </a:r>
            <a:endParaRPr lang="en-US" dirty="0"/>
          </a:p>
        </p:txBody>
      </p:sp>
      <p:pic>
        <p:nvPicPr>
          <p:cNvPr id="2050" name="Picture 2" descr="C:\Users\Admin\Desktop\consumer-decision-making-process-10-638.jpg"/>
          <p:cNvPicPr>
            <a:picLocks noGrp="1" noChangeAspect="1" noChangeArrowheads="1"/>
          </p:cNvPicPr>
          <p:nvPr>
            <p:ph idx="1"/>
          </p:nvPr>
        </p:nvPicPr>
        <p:blipFill>
          <a:blip r:embed="rId2"/>
          <a:stretch>
            <a:fillRect/>
          </a:stretch>
        </p:blipFill>
        <p:spPr bwMode="auto">
          <a:xfrm>
            <a:off x="1600200" y="1752600"/>
            <a:ext cx="7086600" cy="4724401"/>
          </a:xfrm>
          <a:prstGeom prst="rect">
            <a:avLst/>
          </a:prstGeom>
        </p:spPr>
        <p:style>
          <a:lnRef idx="2">
            <a:schemeClr val="accent4"/>
          </a:lnRef>
          <a:fillRef idx="1">
            <a:schemeClr val="lt1"/>
          </a:fillRef>
          <a:effectRef idx="0">
            <a:schemeClr val="accent4"/>
          </a:effectRef>
          <a:fontRef idx="minor">
            <a:schemeClr val="dk1"/>
          </a:fontRef>
        </p:style>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5000" y="304800"/>
            <a:ext cx="6683765" cy="595090"/>
          </a:xfrm>
        </p:spPr>
        <p:txBody>
          <a:bodyPr>
            <a:normAutofit/>
          </a:bodyPr>
          <a:lstStyle/>
          <a:p>
            <a:pPr algn="ctr"/>
            <a:r>
              <a:rPr lang="en-US" sz="3200" b="1" dirty="0" smtClean="0">
                <a:latin typeface="Times New Roman" pitchFamily="18" charset="0"/>
                <a:cs typeface="Times New Roman" pitchFamily="18" charset="0"/>
              </a:rPr>
              <a:t>Sales Plan and Targets</a:t>
            </a:r>
            <a:endParaRPr lang="en-US" sz="3200" b="1" dirty="0">
              <a:latin typeface="Times New Roman" pitchFamily="18" charset="0"/>
              <a:cs typeface="Times New Roman" pitchFamily="18" charset="0"/>
            </a:endParaRPr>
          </a:p>
        </p:txBody>
      </p:sp>
      <p:sp>
        <p:nvSpPr>
          <p:cNvPr id="2" name="Content Placeholder 1"/>
          <p:cNvSpPr>
            <a:spLocks noGrp="1"/>
          </p:cNvSpPr>
          <p:nvPr>
            <p:ph idx="1"/>
          </p:nvPr>
        </p:nvSpPr>
        <p:spPr>
          <a:xfrm>
            <a:off x="1371600" y="990600"/>
            <a:ext cx="7467600" cy="4920622"/>
          </a:xfrm>
        </p:spPr>
        <p:style>
          <a:lnRef idx="2">
            <a:schemeClr val="accent4"/>
          </a:lnRef>
          <a:fillRef idx="1">
            <a:schemeClr val="lt1"/>
          </a:fillRef>
          <a:effectRef idx="0">
            <a:schemeClr val="accent4"/>
          </a:effectRef>
          <a:fontRef idx="minor">
            <a:schemeClr val="dk1"/>
          </a:fontRef>
        </p:style>
        <p:txBody>
          <a:bodyPr/>
          <a:lstStyle/>
          <a:p>
            <a:pPr algn="just"/>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sales plan</a:t>
            </a:r>
            <a:r>
              <a:rPr lang="en-US" sz="2400" dirty="0" smtClean="0">
                <a:latin typeface="Times New Roman" pitchFamily="18" charset="0"/>
                <a:cs typeface="Times New Roman" pitchFamily="18" charset="0"/>
              </a:rPr>
              <a:t> is a </a:t>
            </a:r>
            <a:r>
              <a:rPr lang="en-US" sz="2400" b="1" dirty="0" smtClean="0">
                <a:latin typeface="Times New Roman" pitchFamily="18" charset="0"/>
                <a:cs typeface="Times New Roman" pitchFamily="18" charset="0"/>
              </a:rPr>
              <a:t>strategy</a:t>
            </a:r>
            <a:r>
              <a:rPr lang="en-US" sz="2400" dirty="0" smtClean="0">
                <a:latin typeface="Times New Roman" pitchFamily="18" charset="0"/>
                <a:cs typeface="Times New Roman" pitchFamily="18" charset="0"/>
              </a:rPr>
              <a:t> that sets out </a:t>
            </a:r>
            <a:r>
              <a:rPr lang="en-US" sz="2400" b="1" dirty="0" smtClean="0">
                <a:latin typeface="Times New Roman" pitchFamily="18" charset="0"/>
                <a:cs typeface="Times New Roman" pitchFamily="18" charset="0"/>
              </a:rPr>
              <a:t>sales targets</a:t>
            </a:r>
            <a:r>
              <a:rPr lang="en-US" sz="2400" dirty="0" smtClean="0">
                <a:latin typeface="Times New Roman" pitchFamily="18" charset="0"/>
                <a:cs typeface="Times New Roman" pitchFamily="18" charset="0"/>
              </a:rPr>
              <a:t> and tactics for your business, and identifies the steps you will take to meet your </a:t>
            </a:r>
            <a:r>
              <a:rPr lang="en-US" sz="2400" b="1" dirty="0" smtClean="0">
                <a:latin typeface="Times New Roman" pitchFamily="18" charset="0"/>
                <a:cs typeface="Times New Roman" pitchFamily="18" charset="0"/>
              </a:rPr>
              <a:t>targets</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sales plan</a:t>
            </a:r>
            <a:r>
              <a:rPr lang="en-US" sz="2400" dirty="0" smtClean="0">
                <a:latin typeface="Times New Roman" pitchFamily="18" charset="0"/>
                <a:cs typeface="Times New Roman" pitchFamily="18" charset="0"/>
              </a:rPr>
              <a:t> will help you: define a set of </a:t>
            </a:r>
            <a:r>
              <a:rPr lang="en-US" sz="2400" b="1" dirty="0" smtClean="0">
                <a:latin typeface="Times New Roman" pitchFamily="18" charset="0"/>
                <a:cs typeface="Times New Roman" pitchFamily="18" charset="0"/>
              </a:rPr>
              <a:t>sales targets</a:t>
            </a:r>
            <a:r>
              <a:rPr lang="en-US" sz="2400" dirty="0" smtClean="0">
                <a:latin typeface="Times New Roman" pitchFamily="18" charset="0"/>
                <a:cs typeface="Times New Roman" pitchFamily="18" charset="0"/>
              </a:rPr>
              <a:t> for your business. ... activate, motivate and focus your </a:t>
            </a:r>
            <a:r>
              <a:rPr lang="en-US" sz="2400" b="1" dirty="0" smtClean="0">
                <a:latin typeface="Times New Roman" pitchFamily="18" charset="0"/>
                <a:cs typeface="Times New Roman" pitchFamily="18" charset="0"/>
              </a:rPr>
              <a:t>sales</a:t>
            </a:r>
            <a:r>
              <a:rPr lang="en-US" sz="2400" dirty="0" smtClean="0">
                <a:latin typeface="Times New Roman" pitchFamily="18" charset="0"/>
                <a:cs typeface="Times New Roman" pitchFamily="18" charset="0"/>
              </a:rPr>
              <a:t> team</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An Effective Action Plan to Improve Sales Performance</a:t>
            </a:r>
            <a:r>
              <a:rPr lang="en-US" dirty="0" smtClean="0"/>
              <a:t/>
            </a:r>
            <a:br>
              <a:rPr lang="en-US" dirty="0" smtClean="0"/>
            </a:br>
            <a:endParaRPr lang="en-US" dirty="0"/>
          </a:p>
        </p:txBody>
      </p:sp>
      <p:sp>
        <p:nvSpPr>
          <p:cNvPr id="3" name="Content Placeholder 2"/>
          <p:cNvSpPr>
            <a:spLocks noGrp="1"/>
          </p:cNvSpPr>
          <p:nvPr>
            <p:ph idx="1"/>
          </p:nvPr>
        </p:nvSpPr>
        <p:spPr>
          <a:xfrm>
            <a:off x="1941909" y="1828800"/>
            <a:ext cx="6686550" cy="45720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Create a daily task list and stick to it.</a:t>
            </a:r>
          </a:p>
          <a:p>
            <a:r>
              <a:rPr lang="en-US" sz="2400" dirty="0" smtClean="0">
                <a:latin typeface="Times New Roman" pitchFamily="18" charset="0"/>
                <a:cs typeface="Times New Roman" pitchFamily="18" charset="0"/>
              </a:rPr>
              <a:t>Establish a plan for your team and hold them accountable.</a:t>
            </a:r>
          </a:p>
          <a:p>
            <a:r>
              <a:rPr lang="en-US" sz="2400" dirty="0" smtClean="0">
                <a:latin typeface="Times New Roman" pitchFamily="18" charset="0"/>
                <a:cs typeface="Times New Roman" pitchFamily="18" charset="0"/>
              </a:rPr>
              <a:t>Identify prime selling time.</a:t>
            </a:r>
          </a:p>
          <a:p>
            <a:r>
              <a:rPr lang="en-US" sz="2400" dirty="0" smtClean="0">
                <a:latin typeface="Times New Roman" pitchFamily="18" charset="0"/>
                <a:cs typeface="Times New Roman" pitchFamily="18" charset="0"/>
              </a:rPr>
              <a:t>Work on narrowing the revenue gap with cross-selling.</a:t>
            </a:r>
          </a:p>
          <a:p>
            <a:r>
              <a:rPr lang="en-US" sz="2400" dirty="0" smtClean="0">
                <a:latin typeface="Times New Roman" pitchFamily="18" charset="0"/>
                <a:cs typeface="Times New Roman" pitchFamily="18" charset="0"/>
              </a:rPr>
              <a:t>Call the right customers with the right offer.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Times New Roman" pitchFamily="18" charset="0"/>
                <a:cs typeface="Times New Roman" pitchFamily="18" charset="0"/>
              </a:rPr>
              <a:t>UNIQUE SALES PROPOSITION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941909" y="1447800"/>
            <a:ext cx="6686550" cy="4463422"/>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Unique</a:t>
            </a:r>
            <a:r>
              <a:rPr lang="en-US" sz="2400" dirty="0" smtClean="0">
                <a:latin typeface="Times New Roman" pitchFamily="18" charset="0"/>
                <a:cs typeface="Times New Roman" pitchFamily="18" charset="0"/>
              </a:rPr>
              <a:t> selling proposition (</a:t>
            </a:r>
            <a:r>
              <a:rPr lang="en-US" sz="2400" b="1" dirty="0" smtClean="0">
                <a:latin typeface="Times New Roman" pitchFamily="18" charset="0"/>
                <a:cs typeface="Times New Roman" pitchFamily="18" charset="0"/>
              </a:rPr>
              <a:t>USP</a:t>
            </a:r>
            <a:r>
              <a:rPr lang="en-US" sz="2400" dirty="0" smtClean="0">
                <a:latin typeface="Times New Roman" pitchFamily="18" charset="0"/>
                <a:cs typeface="Times New Roman" pitchFamily="18" charset="0"/>
              </a:rPr>
              <a:t>, also seen as </a:t>
            </a:r>
            <a:r>
              <a:rPr lang="en-US" sz="2400" b="1" dirty="0" smtClean="0">
                <a:latin typeface="Times New Roman" pitchFamily="18" charset="0"/>
                <a:cs typeface="Times New Roman" pitchFamily="18" charset="0"/>
              </a:rPr>
              <a:t>unique selling point</a:t>
            </a:r>
            <a:r>
              <a:rPr lang="en-US" sz="2400" dirty="0" smtClean="0">
                <a:latin typeface="Times New Roman" pitchFamily="18" charset="0"/>
                <a:cs typeface="Times New Roman" pitchFamily="18" charset="0"/>
              </a:rPr>
              <a:t>) is a factor that differentiates a product from its competitors, such as the lowest cost, the highest quality or the first-ever product of its kind. </a:t>
            </a:r>
          </a:p>
          <a:p>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USP</a:t>
            </a:r>
            <a:r>
              <a:rPr lang="en-US" sz="2400" dirty="0" smtClean="0">
                <a:latin typeface="Times New Roman" pitchFamily="18" charset="0"/>
                <a:cs typeface="Times New Roman" pitchFamily="18" charset="0"/>
              </a:rPr>
              <a:t> could be thought of as “what you have that competitors don't.”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TF00001235</Template>
  <TotalTime>80</TotalTime>
  <Words>1286</Words>
  <Application>Microsoft Office PowerPoint</Application>
  <PresentationFormat>On-screen Show (4:3)</PresentationFormat>
  <Paragraphs>140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Wisp</vt:lpstr>
      <vt:lpstr>MARKETING &amp; BUSINESS REGULATION</vt:lpstr>
      <vt:lpstr>POSITIONING</vt:lpstr>
      <vt:lpstr>Positioning Strategies</vt:lpstr>
      <vt:lpstr>Building Digital Presence and Leveraging Social Media </vt:lpstr>
      <vt:lpstr>Measuring Effectiveness of Channels</vt:lpstr>
      <vt:lpstr>Customer Decision Making Process A consumer goes through several stages before purchasing a product or service.</vt:lpstr>
      <vt:lpstr>Sales Plan and Targets</vt:lpstr>
      <vt:lpstr>An Effective Action Plan to Improve Sales Performance </vt:lpstr>
      <vt:lpstr>UNIQUE SALES PROPOSITION</vt:lpstr>
      <vt:lpstr>Slide 10</vt:lpstr>
      <vt:lpstr>Follow Up and Close Sales</vt:lpstr>
      <vt:lpstr>Slide 12</vt:lpstr>
      <vt:lpstr>Business Regulation Of Starting and Operating a Business</vt:lpstr>
      <vt:lpstr>Here’s a rundown of the business regulation categories to look out for:</vt:lpstr>
      <vt:lpstr>Slide 15</vt:lpstr>
      <vt:lpstr>Slide 16</vt:lpstr>
      <vt:lpstr>Slide 17</vt:lpstr>
      <vt:lpstr>START-UP ECOSYSTEM</vt:lpstr>
      <vt:lpstr>Slide 19</vt:lpstr>
      <vt:lpstr>Government Schemes</vt:lpstr>
      <vt:lpstr>Government Schemes</vt:lpstr>
      <vt:lpstr>Slide 22</vt:lpstr>
      <vt:lpstr>Slide 23</vt:lpstr>
      <vt:lpstr>Slide 24</vt:lpstr>
      <vt:lpstr>Slide 25</vt:lpstr>
      <vt:lpstr>Slide 26</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plan and targets</dc:title>
  <dc:creator>Admin</dc:creator>
  <cp:lastModifiedBy>Admin</cp:lastModifiedBy>
  <cp:revision>23</cp:revision>
  <dcterms:created xsi:type="dcterms:W3CDTF">2006-08-16T00:00:00Z</dcterms:created>
  <dcterms:modified xsi:type="dcterms:W3CDTF">2019-04-09T10:50:55Z</dcterms:modified>
</cp:coreProperties>
</file>