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6"/>
  </p:notesMasterIdLst>
  <p:sldIdLst>
    <p:sldId id="256"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52" r:id="rId32"/>
    <p:sldId id="344" r:id="rId33"/>
    <p:sldId id="345" r:id="rId34"/>
    <p:sldId id="346" r:id="rId35"/>
    <p:sldId id="351" r:id="rId36"/>
    <p:sldId id="348" r:id="rId37"/>
    <p:sldId id="349" r:id="rId38"/>
    <p:sldId id="350" r:id="rId39"/>
    <p:sldId id="353" r:id="rId40"/>
    <p:sldId id="354" r:id="rId41"/>
    <p:sldId id="355" r:id="rId42"/>
    <p:sldId id="356" r:id="rId43"/>
    <p:sldId id="357" r:id="rId44"/>
    <p:sldId id="35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276" autoAdjust="0"/>
  </p:normalViewPr>
  <p:slideViewPr>
    <p:cSldViewPr>
      <p:cViewPr varScale="1">
        <p:scale>
          <a:sx n="63" d="100"/>
          <a:sy n="63" d="100"/>
        </p:scale>
        <p:origin x="-7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5C99B-DA55-4CF8-AF50-A7A568084518}" type="datetimeFigureOut">
              <a:rPr lang="en-US" smtClean="0"/>
              <a:pPr/>
              <a:t>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66DC7-F7B1-4D5A-A393-2BA79CFF6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11565E-F3C5-481A-B5E0-2D3742658957}"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31D9F-7DD4-4AE1-B700-3F9413E2F15B}"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0E388-82FD-43EC-8740-8ED28B228E04}"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294500-1F44-4B56-8B6D-41BF85DF3DE1}"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73F352-98D5-49C5-A670-6E69AEE32711}"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402D0F-83C4-4A01-8E69-8797DB4F3682}"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926CE-C04B-473C-97BD-687D53033150}"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625DD-DBDD-430B-B01C-28A4995A8908}"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D59081-ED71-4838-A2D7-2ED80BF4D720}"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FC749-A321-4DEC-AE9B-3DD0E17B27CE}" type="datetime1">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45CB36-C08E-401E-8CDC-F600731C7C6F}"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598B91-F453-428D-BCE9-285CCD24ED09}" type="datetime1">
              <a:rPr lang="en-US" smtClean="0"/>
              <a:pPr/>
              <a:t>1/28/2019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25CD41-4EC2-48B6-96DE-5C71A1B12F4D}" type="datetime1">
              <a:rPr lang="en-US" smtClean="0"/>
              <a:pPr/>
              <a:t>1/28/2019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8CCB-626C-403E-B759-48B0A4B4FECB}" type="datetime1">
              <a:rPr lang="en-US" smtClean="0"/>
              <a:pPr/>
              <a:t>1/28/2019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22808-CDEA-48D2-A182-17139BCDA47A}"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0A1F1-D6C7-4FC3-96A8-CEE25351D4E1}" type="datetime1">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C344E-8023-4C70-86D8-F90D08F21BEB}" type="datetime1">
              <a:rPr lang="en-US" smtClean="0"/>
              <a:pPr/>
              <a:t>1/28/2019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4DB3EEF2-CE3D-45D7-BA44-009F12DD21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6991349" cy="2262781"/>
          </a:xfrm>
        </p:spPr>
        <p:txBody>
          <a:bodyPr>
            <a:noAutofit/>
          </a:bodyPr>
          <a:lstStyle/>
          <a:p>
            <a:pPr algn="ctr"/>
            <a:r>
              <a:rPr lang="en-US" sz="4800" b="1" dirty="0" smtClean="0">
                <a:latin typeface="Times New Roman" pitchFamily="18" charset="0"/>
                <a:cs typeface="Times New Roman" pitchFamily="18" charset="0"/>
              </a:rPr>
              <a:t>Unit – II</a:t>
            </a:r>
            <a:br>
              <a:rPr lang="en-US" sz="4800" b="1" dirty="0" smtClean="0">
                <a:latin typeface="Times New Roman" pitchFamily="18" charset="0"/>
                <a:cs typeface="Times New Roman" pitchFamily="18" charset="0"/>
              </a:rPr>
            </a:br>
            <a:r>
              <a:rPr lang="en-US" sz="4800" b="1" dirty="0" smtClean="0">
                <a:latin typeface="Times New Roman" pitchFamily="18" charset="0"/>
                <a:cs typeface="Times New Roman" pitchFamily="18" charset="0"/>
              </a:rPr>
              <a:t>Opportunity and Customer Analysis</a:t>
            </a:r>
            <a:endParaRPr lang="en-US" sz="4800" dirty="0"/>
          </a:p>
        </p:txBody>
      </p:sp>
      <p:sp>
        <p:nvSpPr>
          <p:cNvPr id="3" name="Slide Number Placeholder 2"/>
          <p:cNvSpPr>
            <a:spLocks noGrp="1"/>
          </p:cNvSpPr>
          <p:nvPr>
            <p:ph type="sldNum" sz="quarter" idx="12"/>
          </p:nvPr>
        </p:nvSpPr>
        <p:spPr/>
        <p:txBody>
          <a:bodyPr/>
          <a:lstStyle/>
          <a:p>
            <a:fld id="{4DB3EEF2-CE3D-45D7-BA44-009F12DD215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457200"/>
            <a:ext cx="7162800" cy="6019800"/>
          </a:xfrm>
        </p:spPr>
        <p:style>
          <a:lnRef idx="2">
            <a:schemeClr val="accent4"/>
          </a:lnRef>
          <a:fillRef idx="1">
            <a:schemeClr val="lt1"/>
          </a:fillRef>
          <a:effectRef idx="0">
            <a:schemeClr val="accent4"/>
          </a:effectRef>
          <a:fontRef idx="minor">
            <a:schemeClr val="dk1"/>
          </a:fontRef>
        </p:style>
        <p:txBody>
          <a:bodyPr/>
          <a:lstStyle/>
          <a:p>
            <a:r>
              <a:rPr lang="en-US" sz="2400" dirty="0" smtClean="0">
                <a:latin typeface="Times New Roman" pitchFamily="18" charset="0"/>
                <a:cs typeface="Times New Roman" pitchFamily="18" charset="0"/>
              </a:rPr>
              <a:t>Direct observations of a potential customer’s activities will provide those insights. </a:t>
            </a:r>
          </a:p>
          <a:p>
            <a:r>
              <a:rPr lang="en-US" sz="2400" dirty="0" smtClean="0">
                <a:latin typeface="Times New Roman" pitchFamily="18" charset="0"/>
                <a:cs typeface="Times New Roman" pitchFamily="18" charset="0"/>
              </a:rPr>
              <a:t>Some companies (developing apps) use a “test and learn” method of releasing a beta version of their app to see how customers use it and gather direct customer feedback.  </a:t>
            </a:r>
          </a:p>
          <a:p>
            <a:r>
              <a:rPr lang="en-US" sz="2400" dirty="0" smtClean="0">
                <a:latin typeface="Times New Roman" pitchFamily="18" charset="0"/>
                <a:cs typeface="Times New Roman" pitchFamily="18" charset="0"/>
              </a:rPr>
              <a:t>Over a period of time, refinements are made to the app until is it considered ready or out of beta testing. </a:t>
            </a:r>
          </a:p>
          <a:p>
            <a:r>
              <a:rPr lang="en-US" sz="2400" dirty="0" smtClean="0">
                <a:latin typeface="Times New Roman" pitchFamily="18" charset="0"/>
                <a:cs typeface="Times New Roman" pitchFamily="18" charset="0"/>
              </a:rPr>
              <a:t> Sometimes at this point, the developer shifts from a free app to a for purchase app because they have discovered most of their customers needs and wants and have now met them.</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000" b="1" dirty="0" smtClean="0">
                <a:latin typeface="Times New Roman" pitchFamily="18" charset="0"/>
                <a:cs typeface="Times New Roman" pitchFamily="18" charset="0"/>
              </a:rPr>
              <a:t>2. How do we design business model to give customers what they want? </a:t>
            </a:r>
          </a:p>
          <a:p>
            <a:r>
              <a:rPr lang="en-US" sz="2000" dirty="0" smtClean="0">
                <a:latin typeface="Times New Roman" pitchFamily="18" charset="0"/>
                <a:cs typeface="Times New Roman" pitchFamily="18" charset="0"/>
              </a:rPr>
              <a:t>We deliver those services or products in a distinctive way. This is as important or even more important than knowing what customers wanted in the first place.</a:t>
            </a:r>
          </a:p>
          <a:p>
            <a:r>
              <a:rPr lang="en-US" sz="2000" dirty="0" smtClean="0">
                <a:latin typeface="Times New Roman" pitchFamily="18" charset="0"/>
                <a:cs typeface="Times New Roman" pitchFamily="18" charset="0"/>
              </a:rPr>
              <a:t>Unfortunately, many companies struggle to deliver because they fail to change how they operate. </a:t>
            </a:r>
          </a:p>
          <a:p>
            <a:pPr>
              <a:buNone/>
            </a:pPr>
            <a:r>
              <a:rPr lang="en-US" sz="2000" dirty="0" smtClean="0">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EXAMPLE : </a:t>
            </a:r>
            <a:r>
              <a:rPr lang="en-US" sz="2000" dirty="0" smtClean="0">
                <a:latin typeface="Times New Roman" pitchFamily="18" charset="0"/>
                <a:cs typeface="Times New Roman" pitchFamily="18" charset="0"/>
              </a:rPr>
              <a:t>A client who set up a large standardized back office to facilitate customer/vendor billing. </a:t>
            </a:r>
          </a:p>
          <a:p>
            <a:r>
              <a:rPr lang="en-US" sz="2000" dirty="0" smtClean="0">
                <a:latin typeface="Times New Roman" pitchFamily="18" charset="0"/>
                <a:cs typeface="Times New Roman" pitchFamily="18" charset="0"/>
              </a:rPr>
              <a:t>Although the support services were very efficient and met internal productivity requirements, they proved difficult for customers to navigate and ultimately drove customers away. </a:t>
            </a:r>
          </a:p>
          <a:p>
            <a:r>
              <a:rPr lang="en-US" sz="2000" dirty="0" smtClean="0">
                <a:latin typeface="Times New Roman" pitchFamily="18" charset="0"/>
                <a:cs typeface="Times New Roman" pitchFamily="18" charset="0"/>
              </a:rPr>
              <a:t>The result was very happy internal users but frustrated external customers. </a:t>
            </a:r>
          </a:p>
          <a:p>
            <a:r>
              <a:rPr lang="en-US" sz="2000" dirty="0" smtClean="0">
                <a:latin typeface="Times New Roman" pitchFamily="18" charset="0"/>
                <a:cs typeface="Times New Roman" pitchFamily="18" charset="0"/>
              </a:rPr>
              <a:t>Instead of structuring the organization to better deliver services to customers, the company was distracted by the internal operational ease.</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0" y="457200"/>
            <a:ext cx="7239000" cy="6019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To avoid this, ensure that the business model is a reflection of the key customer problem(s)  plan solve. </a:t>
            </a:r>
          </a:p>
          <a:p>
            <a:r>
              <a:rPr lang="en-US" sz="2400" dirty="0" smtClean="0">
                <a:latin typeface="Times New Roman" pitchFamily="18" charset="0"/>
                <a:cs typeface="Times New Roman" pitchFamily="18" charset="0"/>
              </a:rPr>
              <a:t>Then, we must align  work activities, reward systems, metrics, culture, and structures to the strategy and business model. </a:t>
            </a:r>
          </a:p>
          <a:p>
            <a:r>
              <a:rPr lang="en-US" sz="2400" dirty="0" smtClean="0">
                <a:latin typeface="Times New Roman" pitchFamily="18" charset="0"/>
                <a:cs typeface="Times New Roman" pitchFamily="18" charset="0"/>
              </a:rPr>
              <a:t>This alignment approach is not a quick shuffling of the organization chart, but it is a thoughtful (and in some cases, ongoing) effort to holistically align the entire organization and the related processes, systems, structures, metrics, rewards, and talent.</a:t>
            </a:r>
          </a:p>
          <a:p>
            <a:endParaRPr lang="en-US" dirty="0"/>
          </a:p>
        </p:txBody>
      </p:sp>
      <p:sp>
        <p:nvSpPr>
          <p:cNvPr id="3" name="Slide Number Placeholder 2"/>
          <p:cNvSpPr>
            <a:spLocks noGrp="1"/>
          </p:cNvSpPr>
          <p:nvPr>
            <p:ph type="sldNum" sz="quarter" idx="12"/>
          </p:nvPr>
        </p:nvSpPr>
        <p:spPr/>
        <p:txBody>
          <a:bodyPr/>
          <a:lstStyle/>
          <a:p>
            <a:fld id="{4DB3EEF2-CE3D-45D7-BA44-009F12DD215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67600" cy="671290"/>
          </a:xfrm>
        </p:spPr>
        <p:txBody>
          <a:bodyPr>
            <a:normAutofit/>
          </a:bodyPr>
          <a:lstStyle/>
          <a:p>
            <a:pPr algn="ctr"/>
            <a:r>
              <a:rPr lang="en-US" sz="3200" b="1" dirty="0" smtClean="0">
                <a:latin typeface="Times New Roman" pitchFamily="18" charset="0"/>
                <a:cs typeface="Times New Roman" pitchFamily="18" charset="0"/>
              </a:rPr>
              <a:t>Design Thinking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762000"/>
            <a:ext cx="7467600" cy="58674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latin typeface="Times New Roman" pitchFamily="18" charset="0"/>
                <a:cs typeface="Times New Roman" pitchFamily="18" charset="0"/>
              </a:rPr>
              <a:t>The dynamic concept of ‘design thinking’ that fully caters to the user-oriented, prototype-centered process of innovation ideally suited for product, service and business design.</a:t>
            </a:r>
          </a:p>
          <a:p>
            <a:r>
              <a:rPr lang="en-US" sz="2400" dirty="0" smtClean="0">
                <a:latin typeface="Times New Roman" pitchFamily="18" charset="0"/>
                <a:cs typeface="Times New Roman" pitchFamily="18" charset="0"/>
              </a:rPr>
              <a:t>Design thinking is a systematic approach to handling problems and generating new opportunities. The concept is pertinent to any field and purpose. </a:t>
            </a:r>
          </a:p>
          <a:p>
            <a:r>
              <a:rPr lang="en-US" sz="2400" dirty="0" smtClean="0">
                <a:latin typeface="Times New Roman" pitchFamily="18" charset="0"/>
                <a:cs typeface="Times New Roman" pitchFamily="18" charset="0"/>
              </a:rPr>
              <a:t>To build a new product or customer experience or even take the business to the next level, this approach touches everywhere.</a:t>
            </a:r>
          </a:p>
          <a:p>
            <a:r>
              <a:rPr lang="en-US" sz="2400" dirty="0" smtClean="0">
                <a:latin typeface="Times New Roman" pitchFamily="18" charset="0"/>
                <a:cs typeface="Times New Roman" pitchFamily="18" charset="0"/>
              </a:rPr>
              <a:t>It is seen that the design principles contribute significantly in elevating the success rate for innovation. </a:t>
            </a:r>
          </a:p>
          <a:p>
            <a:r>
              <a:rPr lang="en-US" sz="2400" b="1" dirty="0" smtClean="0">
                <a:latin typeface="Times New Roman" pitchFamily="18" charset="0"/>
                <a:cs typeface="Times New Roman" pitchFamily="18" charset="0"/>
              </a:rPr>
              <a:t>Even the design-centric firms like Apple, IBM, Coca-Cola have delivered extraordinary performance in the last 10 years by achieving 219% in S&amp;P 500</a:t>
            </a:r>
            <a:endParaRPr lang="en-US" sz="24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7162800" cy="747490"/>
          </a:xfrm>
        </p:spPr>
        <p:txBody>
          <a:bodyPr/>
          <a:lstStyle/>
          <a:p>
            <a:pPr algn="ctr"/>
            <a:r>
              <a:rPr lang="en-US" sz="3200" b="1" dirty="0" smtClean="0">
                <a:latin typeface="Times New Roman" pitchFamily="18" charset="0"/>
                <a:cs typeface="Times New Roman" pitchFamily="18" charset="0"/>
              </a:rPr>
              <a:t>Process of Design Thinking</a:t>
            </a:r>
            <a:endParaRPr lang="en-US" sz="3200" b="1" dirty="0"/>
          </a:p>
        </p:txBody>
      </p:sp>
      <p:pic>
        <p:nvPicPr>
          <p:cNvPr id="4" name="Picture 2"/>
          <p:cNvPicPr>
            <a:picLocks noGrp="1" noChangeAspect="1" noChangeArrowheads="1"/>
          </p:cNvPicPr>
          <p:nvPr>
            <p:ph idx="1"/>
          </p:nvPr>
        </p:nvPicPr>
        <p:blipFill>
          <a:blip r:embed="rId2"/>
          <a:stretch>
            <a:fillRect/>
          </a:stretch>
        </p:blipFill>
        <p:spPr bwMode="auto">
          <a:xfrm>
            <a:off x="1371600" y="990600"/>
            <a:ext cx="7467600" cy="5486400"/>
          </a:xfrm>
          <a:prstGeom prst="rect">
            <a:avLst/>
          </a:prstGeom>
          <a:ln>
            <a:headEnd/>
            <a:tailEnd/>
          </a:ln>
        </p:spPr>
        <p:style>
          <a:lnRef idx="2">
            <a:schemeClr val="accent4"/>
          </a:lnRef>
          <a:fillRef idx="1">
            <a:schemeClr val="lt1"/>
          </a:fillRef>
          <a:effectRef idx="0">
            <a:schemeClr val="accent4"/>
          </a:effectRef>
          <a:fontRef idx="minor">
            <a:schemeClr val="dk1"/>
          </a:fontRef>
        </p:style>
      </p:pic>
      <p:sp>
        <p:nvSpPr>
          <p:cNvPr id="5" name="Slide Number Placeholder 4"/>
          <p:cNvSpPr>
            <a:spLocks noGrp="1"/>
          </p:cNvSpPr>
          <p:nvPr>
            <p:ph type="sldNum" sz="quarter" idx="12"/>
          </p:nvPr>
        </p:nvSpPr>
        <p:spPr/>
        <p:txBody>
          <a:bodyPr/>
          <a:lstStyle/>
          <a:p>
            <a:fld id="{4DB3EEF2-CE3D-45D7-BA44-009F12DD215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96200" cy="6096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Let us distinguish the design thinking process with the usual innovation process. The regular innovation process consists of four stages – Ideate, Define, Design and Develop. </a:t>
            </a:r>
          </a:p>
          <a:p>
            <a:r>
              <a:rPr lang="en-US" sz="2400" dirty="0" smtClean="0">
                <a:latin typeface="Times New Roman" pitchFamily="18" charset="0"/>
                <a:cs typeface="Times New Roman" pitchFamily="18" charset="0"/>
              </a:rPr>
              <a:t>These stages have to be synced efficiently so as to foster innovation in an organization. On the other hand, design thinking process has five stages- </a:t>
            </a:r>
          </a:p>
          <a:p>
            <a:pPr marL="457200" indent="-457200">
              <a:buNone/>
            </a:pPr>
            <a:endParaRPr lang="en-US" sz="2400" dirty="0" smtClean="0">
              <a:latin typeface="Times New Roman" pitchFamily="18" charset="0"/>
              <a:cs typeface="Times New Roman" pitchFamily="18" charset="0"/>
            </a:endParaRPr>
          </a:p>
          <a:p>
            <a:pPr marL="457200" indent="-457200">
              <a:buNone/>
            </a:pPr>
            <a:endParaRPr lang="en-US" sz="2400" dirty="0">
              <a:latin typeface="Times New Roman" pitchFamily="18" charset="0"/>
              <a:cs typeface="Times New Roman" pitchFamily="18" charset="0"/>
            </a:endParaRPr>
          </a:p>
        </p:txBody>
      </p:sp>
      <p:sp>
        <p:nvSpPr>
          <p:cNvPr id="4" name="Rounded Rectangle 3"/>
          <p:cNvSpPr/>
          <p:nvPr/>
        </p:nvSpPr>
        <p:spPr>
          <a:xfrm>
            <a:off x="4191000" y="31242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Empathize</a:t>
            </a:r>
            <a:endParaRPr lang="en-US" dirty="0"/>
          </a:p>
        </p:txBody>
      </p:sp>
      <p:sp>
        <p:nvSpPr>
          <p:cNvPr id="5" name="Rounded Rectangle 4"/>
          <p:cNvSpPr/>
          <p:nvPr/>
        </p:nvSpPr>
        <p:spPr>
          <a:xfrm>
            <a:off x="2667000" y="41148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Define</a:t>
            </a:r>
            <a:endParaRPr lang="en-US" dirty="0"/>
          </a:p>
        </p:txBody>
      </p:sp>
      <p:sp>
        <p:nvSpPr>
          <p:cNvPr id="6" name="Rounded Rectangle 5"/>
          <p:cNvSpPr/>
          <p:nvPr/>
        </p:nvSpPr>
        <p:spPr>
          <a:xfrm>
            <a:off x="3276600" y="53340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Ideate</a:t>
            </a:r>
            <a:endParaRPr lang="en-US" dirty="0"/>
          </a:p>
        </p:txBody>
      </p:sp>
      <p:sp>
        <p:nvSpPr>
          <p:cNvPr id="7" name="Rounded Rectangle 6"/>
          <p:cNvSpPr/>
          <p:nvPr/>
        </p:nvSpPr>
        <p:spPr>
          <a:xfrm>
            <a:off x="5105400" y="53340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457200" indent="-457200"/>
            <a:r>
              <a:rPr lang="en-US" dirty="0" smtClean="0">
                <a:latin typeface="Times New Roman" pitchFamily="18" charset="0"/>
                <a:cs typeface="Times New Roman" pitchFamily="18" charset="0"/>
              </a:rPr>
              <a:t>Prototype</a:t>
            </a:r>
          </a:p>
        </p:txBody>
      </p:sp>
      <p:sp>
        <p:nvSpPr>
          <p:cNvPr id="8" name="Rounded Rectangle 7"/>
          <p:cNvSpPr/>
          <p:nvPr/>
        </p:nvSpPr>
        <p:spPr>
          <a:xfrm>
            <a:off x="5715000" y="41148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Test</a:t>
            </a:r>
            <a:endParaRPr lang="en-US" dirty="0"/>
          </a:p>
        </p:txBody>
      </p:sp>
      <p:sp>
        <p:nvSpPr>
          <p:cNvPr id="9" name="TextBox 8"/>
          <p:cNvSpPr txBox="1"/>
          <p:nvPr/>
        </p:nvSpPr>
        <p:spPr>
          <a:xfrm>
            <a:off x="4038600" y="4114800"/>
            <a:ext cx="1752600" cy="1200329"/>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Five Stages of Design Thinking Process </a:t>
            </a:r>
            <a:endParaRPr lang="en-US" b="1" dirty="0"/>
          </a:p>
        </p:txBody>
      </p:sp>
      <p:cxnSp>
        <p:nvCxnSpPr>
          <p:cNvPr id="11" name="Straight Arrow Connector 10"/>
          <p:cNvCxnSpPr/>
          <p:nvPr/>
        </p:nvCxnSpPr>
        <p:spPr>
          <a:xfrm rot="10800000" flipV="1">
            <a:off x="3124200" y="3429000"/>
            <a:ext cx="1066800" cy="6858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a:endCxn id="6" idx="1"/>
          </p:cNvCxnSpPr>
          <p:nvPr/>
        </p:nvCxnSpPr>
        <p:spPr>
          <a:xfrm rot="16200000" flipH="1">
            <a:off x="2762250" y="5314950"/>
            <a:ext cx="723900" cy="3048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9" name="Straight Arrow Connector 28"/>
          <p:cNvCxnSpPr/>
          <p:nvPr/>
        </p:nvCxnSpPr>
        <p:spPr>
          <a:xfrm>
            <a:off x="4724400" y="6019800"/>
            <a:ext cx="381000" cy="15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1" name="Straight Arrow Connector 30"/>
          <p:cNvCxnSpPr/>
          <p:nvPr/>
        </p:nvCxnSpPr>
        <p:spPr>
          <a:xfrm rot="5400000" flipH="1" flipV="1">
            <a:off x="6362700" y="5295900"/>
            <a:ext cx="838200" cy="4572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4" name="Straight Arrow Connector 33"/>
          <p:cNvCxnSpPr/>
          <p:nvPr/>
        </p:nvCxnSpPr>
        <p:spPr>
          <a:xfrm rot="10800000">
            <a:off x="5638800" y="3505200"/>
            <a:ext cx="1143000" cy="6096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37" name="TextBox 36"/>
          <p:cNvSpPr txBox="1"/>
          <p:nvPr/>
        </p:nvSpPr>
        <p:spPr>
          <a:xfrm>
            <a:off x="4724400" y="3200400"/>
            <a:ext cx="260931"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1</a:t>
            </a:r>
            <a:endParaRPr lang="en-US" sz="1600" b="1" dirty="0">
              <a:latin typeface="Times New Roman" pitchFamily="18" charset="0"/>
              <a:cs typeface="Times New Roman" pitchFamily="18" charset="0"/>
            </a:endParaRPr>
          </a:p>
        </p:txBody>
      </p:sp>
      <p:sp>
        <p:nvSpPr>
          <p:cNvPr id="38" name="TextBox 37"/>
          <p:cNvSpPr txBox="1"/>
          <p:nvPr/>
        </p:nvSpPr>
        <p:spPr>
          <a:xfrm>
            <a:off x="3276600" y="4191000"/>
            <a:ext cx="260931"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2</a:t>
            </a:r>
            <a:endParaRPr lang="en-US" sz="1600" b="1" dirty="0">
              <a:latin typeface="Times New Roman" pitchFamily="18" charset="0"/>
              <a:cs typeface="Times New Roman" pitchFamily="18" charset="0"/>
            </a:endParaRPr>
          </a:p>
        </p:txBody>
      </p:sp>
      <p:sp>
        <p:nvSpPr>
          <p:cNvPr id="39" name="TextBox 38"/>
          <p:cNvSpPr txBox="1"/>
          <p:nvPr/>
        </p:nvSpPr>
        <p:spPr>
          <a:xfrm>
            <a:off x="3886200" y="5410200"/>
            <a:ext cx="260931"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3</a:t>
            </a:r>
            <a:endParaRPr lang="en-US" sz="1600" b="1" dirty="0">
              <a:latin typeface="Times New Roman" pitchFamily="18" charset="0"/>
              <a:cs typeface="Times New Roman" pitchFamily="18" charset="0"/>
            </a:endParaRPr>
          </a:p>
        </p:txBody>
      </p:sp>
      <p:sp>
        <p:nvSpPr>
          <p:cNvPr id="40" name="TextBox 39"/>
          <p:cNvSpPr txBox="1"/>
          <p:nvPr/>
        </p:nvSpPr>
        <p:spPr>
          <a:xfrm>
            <a:off x="5638800" y="5410200"/>
            <a:ext cx="260931"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4</a:t>
            </a:r>
            <a:endParaRPr lang="en-US" sz="1600" b="1" dirty="0">
              <a:latin typeface="Times New Roman" pitchFamily="18" charset="0"/>
              <a:cs typeface="Times New Roman" pitchFamily="18" charset="0"/>
            </a:endParaRPr>
          </a:p>
        </p:txBody>
      </p:sp>
      <p:sp>
        <p:nvSpPr>
          <p:cNvPr id="41" name="TextBox 40"/>
          <p:cNvSpPr txBox="1"/>
          <p:nvPr/>
        </p:nvSpPr>
        <p:spPr>
          <a:xfrm>
            <a:off x="6324600" y="4191000"/>
            <a:ext cx="260931"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5</a:t>
            </a:r>
            <a:endParaRPr lang="en-US" sz="1600" b="1" dirty="0">
              <a:latin typeface="Times New Roman" pitchFamily="18" charset="0"/>
              <a:cs typeface="Times New Roman" pitchFamily="18" charset="0"/>
            </a:endParaRPr>
          </a:p>
        </p:txBody>
      </p:sp>
      <p:sp>
        <p:nvSpPr>
          <p:cNvPr id="19" name="Slide Number Placeholder 18"/>
          <p:cNvSpPr>
            <a:spLocks noGrp="1"/>
          </p:cNvSpPr>
          <p:nvPr>
            <p:ph type="sldNum" sz="quarter" idx="12"/>
          </p:nvPr>
        </p:nvSpPr>
        <p:spPr/>
        <p:txBody>
          <a:bodyPr/>
          <a:lstStyle/>
          <a:p>
            <a:fld id="{4DB3EEF2-CE3D-45D7-BA44-009F12DD215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28600"/>
            <a:ext cx="7315200" cy="6400800"/>
          </a:xfrm>
        </p:spPr>
        <p:style>
          <a:lnRef idx="2">
            <a:schemeClr val="accent4"/>
          </a:lnRef>
          <a:fillRef idx="1">
            <a:schemeClr val="lt1"/>
          </a:fillRef>
          <a:effectRef idx="0">
            <a:schemeClr val="accent4"/>
          </a:effectRef>
          <a:fontRef idx="minor">
            <a:schemeClr val="dk1"/>
          </a:fontRef>
        </p:style>
        <p:txBody>
          <a:bodyPr>
            <a:normAutofit fontScale="92500"/>
          </a:bodyPr>
          <a:lstStyle/>
          <a:p>
            <a:pPr>
              <a:buFont typeface="+mj-lt"/>
              <a:buAutoNum type="arabicPeriod"/>
            </a:pPr>
            <a:r>
              <a:rPr lang="en-US" sz="2600" b="1" dirty="0" smtClean="0">
                <a:latin typeface="Times New Roman" pitchFamily="18" charset="0"/>
                <a:cs typeface="Times New Roman" pitchFamily="18" charset="0"/>
              </a:rPr>
              <a:t>Empathize: </a:t>
            </a:r>
          </a:p>
          <a:p>
            <a:r>
              <a:rPr lang="en-US" sz="2600" dirty="0" smtClean="0">
                <a:latin typeface="Times New Roman" pitchFamily="18" charset="0"/>
                <a:cs typeface="Times New Roman" pitchFamily="18" charset="0"/>
              </a:rPr>
              <a:t>Empathizing is central to the design thinking process. </a:t>
            </a:r>
          </a:p>
          <a:p>
            <a:r>
              <a:rPr lang="en-US" sz="2600" dirty="0" smtClean="0">
                <a:latin typeface="Times New Roman" pitchFamily="18" charset="0"/>
                <a:cs typeface="Times New Roman" pitchFamily="18" charset="0"/>
              </a:rPr>
              <a:t>It highlights the significance of listening to the requirements and wants of our customers relative to the particular problem. </a:t>
            </a:r>
          </a:p>
          <a:p>
            <a:r>
              <a:rPr lang="en-US" sz="2600" dirty="0" smtClean="0">
                <a:latin typeface="Times New Roman" pitchFamily="18" charset="0"/>
                <a:cs typeface="Times New Roman" pitchFamily="18" charset="0"/>
              </a:rPr>
              <a:t>The approach aids us in saving our discoveries and learning's during this stage in a systematic way such as empathy maps.</a:t>
            </a:r>
          </a:p>
          <a:p>
            <a:pPr marL="457200" indent="-457200">
              <a:buNone/>
            </a:pPr>
            <a:r>
              <a:rPr lang="en-US" sz="2600" b="1" dirty="0" smtClean="0">
                <a:latin typeface="Times New Roman" pitchFamily="18" charset="0"/>
                <a:cs typeface="Times New Roman" pitchFamily="18" charset="0"/>
              </a:rPr>
              <a:t>2. Define</a:t>
            </a:r>
          </a:p>
          <a:p>
            <a:r>
              <a:rPr lang="en-US" sz="2600" dirty="0" smtClean="0">
                <a:latin typeface="Times New Roman" pitchFamily="18" charset="0"/>
                <a:cs typeface="Times New Roman" pitchFamily="18" charset="0"/>
              </a:rPr>
              <a:t>Here we combine all the insights collected at the time of listening and observing people. That means we start to define a problem. </a:t>
            </a:r>
          </a:p>
          <a:p>
            <a:r>
              <a:rPr lang="en-US" sz="2600" dirty="0" smtClean="0">
                <a:latin typeface="Times New Roman" pitchFamily="18" charset="0"/>
                <a:cs typeface="Times New Roman" pitchFamily="18" charset="0"/>
              </a:rPr>
              <a:t>An aspect that design thinking proves vital at is framing a problem in a clear manner so that we end up devising solutions and exploring opportunities.</a:t>
            </a: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3246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None/>
            </a:pPr>
            <a:r>
              <a:rPr lang="en-US" sz="2400" b="1" dirty="0" smtClean="0">
                <a:latin typeface="Times New Roman" pitchFamily="18" charset="0"/>
                <a:cs typeface="Times New Roman" pitchFamily="18" charset="0"/>
              </a:rPr>
              <a:t>3. Ideate</a:t>
            </a:r>
          </a:p>
          <a:p>
            <a:r>
              <a:rPr lang="en-US" sz="2400" dirty="0" smtClean="0">
                <a:latin typeface="Times New Roman" pitchFamily="18" charset="0"/>
                <a:cs typeface="Times New Roman" pitchFamily="18" charset="0"/>
              </a:rPr>
              <a:t>So, now as the problem or the opportunity is clearly framed, we can search for methods to handle it. We should spur as many ideas as possible. Yes, we brainstorm or ideate. </a:t>
            </a:r>
          </a:p>
          <a:p>
            <a:r>
              <a:rPr lang="en-US" sz="2400" dirty="0" smtClean="0">
                <a:latin typeface="Times New Roman" pitchFamily="18" charset="0"/>
                <a:cs typeface="Times New Roman" pitchFamily="18" charset="0"/>
              </a:rPr>
              <a:t>Design thinking stresses that during this phase we shouldn’t ignore ideas that seem obvious or easy. Any idea can sprout a brilliant concept. </a:t>
            </a:r>
          </a:p>
          <a:p>
            <a:pPr>
              <a:buNone/>
            </a:pPr>
            <a:r>
              <a:rPr lang="en-US" sz="2400" b="1" dirty="0" smtClean="0">
                <a:latin typeface="Times New Roman" pitchFamily="18" charset="0"/>
                <a:cs typeface="Times New Roman" pitchFamily="18" charset="0"/>
              </a:rPr>
              <a:t>4. Prototype</a:t>
            </a:r>
          </a:p>
          <a:p>
            <a:r>
              <a:rPr lang="en-US" sz="2400" dirty="0" smtClean="0">
                <a:latin typeface="Times New Roman" pitchFamily="18" charset="0"/>
                <a:cs typeface="Times New Roman" pitchFamily="18" charset="0"/>
              </a:rPr>
              <a:t>Prototyping brings the solutions into vision. Different methods are involved in it such as sketching, rapid prototyping and many others.</a:t>
            </a:r>
          </a:p>
          <a:p>
            <a:r>
              <a:rPr lang="en-US" sz="2400" dirty="0" smtClean="0">
                <a:latin typeface="Times New Roman" pitchFamily="18" charset="0"/>
                <a:cs typeface="Times New Roman" pitchFamily="18" charset="0"/>
              </a:rPr>
              <a:t> No matter whatever method you opt, the core purpose of this stage remains the same, that is, we intend to create rough drafts of solutions to decide if these will prove beneficial for the problem.</a:t>
            </a:r>
          </a:p>
          <a:p>
            <a:pPr>
              <a:buNone/>
            </a:pPr>
            <a:r>
              <a:rPr lang="en-US" sz="2400" b="1" dirty="0" smtClean="0">
                <a:latin typeface="Times New Roman" pitchFamily="18" charset="0"/>
                <a:cs typeface="Times New Roman" pitchFamily="18" charset="0"/>
              </a:rPr>
              <a:t>5. Test</a:t>
            </a:r>
          </a:p>
          <a:p>
            <a:r>
              <a:rPr lang="en-US" sz="2400" dirty="0" smtClean="0">
                <a:latin typeface="Times New Roman" pitchFamily="18" charset="0"/>
                <a:cs typeface="Times New Roman" pitchFamily="18" charset="0"/>
              </a:rPr>
              <a:t> In this stage, we test our prototype with the customers so as to monitor the response and deem whether the solution satisfied them or not.</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457200"/>
            <a:ext cx="7162800" cy="60198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The Power of Design Thinking </a:t>
            </a:r>
          </a:p>
          <a:p>
            <a:r>
              <a:rPr lang="en-US" sz="2400" dirty="0" smtClean="0">
                <a:latin typeface="Times New Roman" pitchFamily="18" charset="0"/>
                <a:cs typeface="Times New Roman" pitchFamily="18" charset="0"/>
              </a:rPr>
              <a:t>Thinking in design empowers the designers to create the right features for the right people. </a:t>
            </a:r>
          </a:p>
          <a:p>
            <a:r>
              <a:rPr lang="en-US" sz="2400" dirty="0" smtClean="0">
                <a:latin typeface="Times New Roman" pitchFamily="18" charset="0"/>
                <a:cs typeface="Times New Roman" pitchFamily="18" charset="0"/>
              </a:rPr>
              <a:t>It ensures that designers deal with real user problems and thus avoid creating something that is undesirable. </a:t>
            </a:r>
          </a:p>
          <a:p>
            <a:r>
              <a:rPr lang="en-US" sz="2400" dirty="0" smtClean="0">
                <a:latin typeface="Times New Roman" pitchFamily="18" charset="0"/>
                <a:cs typeface="Times New Roman" pitchFamily="18" charset="0"/>
              </a:rPr>
              <a:t>Design thinking gives the edge to pass the right decisions when it comes to forming features.</a:t>
            </a:r>
          </a:p>
          <a:p>
            <a:r>
              <a:rPr lang="en-US" sz="2400" dirty="0" smtClean="0">
                <a:latin typeface="Times New Roman" pitchFamily="18" charset="0"/>
                <a:cs typeface="Times New Roman" pitchFamily="18" charset="0"/>
              </a:rPr>
              <a:t>The concept allows the designers to pose right questions, create right features and engage with the clients effectively. </a:t>
            </a:r>
          </a:p>
          <a:p>
            <a:r>
              <a:rPr lang="en-US" sz="2400" dirty="0" smtClean="0">
                <a:latin typeface="Times New Roman" pitchFamily="18" charset="0"/>
                <a:cs typeface="Times New Roman" pitchFamily="18" charset="0"/>
              </a:rPr>
              <a:t>They can do the calculation as to whether a particular feature will fit in the product or not or if it will serve a real user problem?</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543800" cy="990600"/>
          </a:xfrm>
        </p:spPr>
        <p:txBody>
          <a:bodyPr>
            <a:normAutofit fontScale="90000"/>
          </a:bodyPr>
          <a:lstStyle/>
          <a:p>
            <a:pPr algn="ctr"/>
            <a:r>
              <a:rPr lang="en-US" b="1" dirty="0" smtClean="0">
                <a:latin typeface="Times New Roman" pitchFamily="18" charset="0"/>
                <a:cs typeface="Times New Roman" pitchFamily="18" charset="0"/>
              </a:rPr>
              <a:t>Identify Potential Problems, Customer Segmentation and Targeting</a:t>
            </a:r>
            <a:endParaRPr lang="en-US" b="1" dirty="0"/>
          </a:p>
        </p:txBody>
      </p:sp>
      <p:sp>
        <p:nvSpPr>
          <p:cNvPr id="3" name="Content Placeholder 2"/>
          <p:cNvSpPr>
            <a:spLocks noGrp="1"/>
          </p:cNvSpPr>
          <p:nvPr>
            <p:ph idx="1"/>
          </p:nvPr>
        </p:nvSpPr>
        <p:spPr>
          <a:xfrm>
            <a:off x="1371600" y="1371600"/>
            <a:ext cx="7467600" cy="5257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Targeting, or “segmenting” these people means you’ll be able to build, efficiently using your resources to impress and attract your potential customers.</a:t>
            </a:r>
          </a:p>
          <a:p>
            <a:r>
              <a:rPr lang="en-US" sz="2400" dirty="0" smtClean="0">
                <a:latin typeface="Times New Roman" pitchFamily="18" charset="0"/>
                <a:cs typeface="Times New Roman" pitchFamily="18" charset="0"/>
              </a:rPr>
              <a:t>First, figure out the need for your product or service, focusing on what problem it can solve.</a:t>
            </a:r>
          </a:p>
          <a:p>
            <a:r>
              <a:rPr lang="en-US" sz="2400" dirty="0" smtClean="0">
                <a:latin typeface="Times New Roman" pitchFamily="18" charset="0"/>
                <a:cs typeface="Times New Roman" pitchFamily="18" charset="0"/>
              </a:rPr>
              <a:t>Then refine your target market by identifying who has bought your product or service already. </a:t>
            </a:r>
          </a:p>
          <a:p>
            <a:r>
              <a:rPr lang="en-US" sz="2400" dirty="0" smtClean="0">
                <a:latin typeface="Times New Roman" pitchFamily="18" charset="0"/>
                <a:cs typeface="Times New Roman" pitchFamily="18" charset="0"/>
              </a:rPr>
              <a:t>This includes target demographics, audience type, and any other attributes about your target customer segment.</a:t>
            </a:r>
          </a:p>
          <a:p>
            <a:r>
              <a:rPr lang="en-US" sz="2400" dirty="0" smtClean="0">
                <a:latin typeface="Times New Roman" pitchFamily="18" charset="0"/>
                <a:cs typeface="Times New Roman" pitchFamily="18" charset="0"/>
              </a:rPr>
              <a:t> If your product or service is brand new, a good alternative might be looking at your competitors to get additional insights.</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838200"/>
            <a:ext cx="7315200" cy="57912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As a business owner or business professional there is great value in understanding our entrepreneurial style.</a:t>
            </a:r>
          </a:p>
          <a:p>
            <a:r>
              <a:rPr lang="en-US" sz="2000" dirty="0" smtClean="0">
                <a:latin typeface="Times New Roman" pitchFamily="18" charset="0"/>
                <a:cs typeface="Times New Roman" pitchFamily="18" charset="0"/>
              </a:rPr>
              <a:t>We are all unique. We have natural strengths and weaknesses. We have experience and knowledge gained over the years.</a:t>
            </a:r>
          </a:p>
          <a:p>
            <a:r>
              <a:rPr lang="en-US" sz="2000" dirty="0" smtClean="0">
                <a:latin typeface="Times New Roman" pitchFamily="18" charset="0"/>
                <a:cs typeface="Times New Roman" pitchFamily="18" charset="0"/>
              </a:rPr>
              <a:t>When we do we can put ourselves in situations that suit our natural entrepreneurial style. We can be more successful with less effort. </a:t>
            </a:r>
          </a:p>
          <a:p>
            <a:r>
              <a:rPr lang="en-US" sz="2000" dirty="0" smtClean="0">
                <a:latin typeface="Times New Roman" pitchFamily="18" charset="0"/>
                <a:cs typeface="Times New Roman" pitchFamily="18" charset="0"/>
              </a:rPr>
              <a:t>Decisions become easier and more natural. Activities become more enjoyable. Work becomes a pleasure. Confidence builds and radiates.</a:t>
            </a:r>
          </a:p>
          <a:p>
            <a:r>
              <a:rPr lang="en-US" sz="2000" dirty="0" smtClean="0">
                <a:latin typeface="Times New Roman" pitchFamily="18" charset="0"/>
                <a:cs typeface="Times New Roman" pitchFamily="18" charset="0"/>
              </a:rPr>
              <a:t>It also allows us to identify roles and activities that are not natural for us. In these situations we can find partners or suppliers with complimentary strengths.</a:t>
            </a:r>
          </a:p>
          <a:p>
            <a:r>
              <a:rPr lang="en-US" sz="2000" dirty="0" smtClean="0">
                <a:latin typeface="Times New Roman" pitchFamily="18" charset="0"/>
                <a:cs typeface="Times New Roman" pitchFamily="18" charset="0"/>
              </a:rPr>
              <a:t>Entrepreneurs are leaders who can see into the future with inspired vision, championing highly competent teams to make the seemingly impossible possible. </a:t>
            </a:r>
          </a:p>
          <a:p>
            <a:endParaRPr lang="en-US" sz="2200"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a:xfrm>
            <a:off x="1600200" y="228600"/>
            <a:ext cx="7028259" cy="533400"/>
          </a:xfrm>
        </p:spPr>
        <p:txBody>
          <a:bodyPr>
            <a:normAutofit fontScale="90000"/>
          </a:bodyPr>
          <a:lstStyle/>
          <a:p>
            <a:pPr algn="ctr"/>
            <a:r>
              <a:rPr lang="en-US" b="1" dirty="0" smtClean="0">
                <a:latin typeface="Times New Roman" pitchFamily="18" charset="0"/>
                <a:cs typeface="Times New Roman" pitchFamily="18" charset="0"/>
              </a:rPr>
              <a:t>Determining Your Entrepreneur Style</a:t>
            </a:r>
            <a:r>
              <a:rPr lang="en-US" b="1" dirty="0" smtClean="0"/>
              <a:t/>
            </a:r>
            <a:br>
              <a:rPr lang="en-US" b="1" dirty="0" smtClean="0"/>
            </a:br>
            <a:endParaRPr lang="en-US" dirty="0"/>
          </a:p>
        </p:txBody>
      </p:sp>
      <p:sp>
        <p:nvSpPr>
          <p:cNvPr id="5" name="Slide Number Placeholder 4"/>
          <p:cNvSpPr>
            <a:spLocks noGrp="1"/>
          </p:cNvSpPr>
          <p:nvPr>
            <p:ph type="sldNum" sz="quarter" idx="12"/>
          </p:nvPr>
        </p:nvSpPr>
        <p:spPr/>
        <p:txBody>
          <a:bodyPr/>
          <a:lstStyle/>
          <a:p>
            <a:fld id="{4DB3EEF2-CE3D-45D7-BA44-009F12DD215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3246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b="1" dirty="0" smtClean="0">
                <a:latin typeface="Times New Roman" pitchFamily="18" charset="0"/>
                <a:cs typeface="Times New Roman" pitchFamily="18" charset="0"/>
              </a:rPr>
              <a:t>How to Identify and Analyze the Target Market</a:t>
            </a:r>
          </a:p>
          <a:p>
            <a:pPr marL="457200" indent="-457200">
              <a:buFont typeface="+mj-lt"/>
              <a:buAutoNum type="arabicPeriod"/>
            </a:pPr>
            <a:r>
              <a:rPr lang="en-US" sz="2400" dirty="0" smtClean="0">
                <a:latin typeface="Times New Roman" pitchFamily="18" charset="0"/>
                <a:cs typeface="Times New Roman" pitchFamily="18" charset="0"/>
              </a:rPr>
              <a:t>What are the features of your business, products or services?</a:t>
            </a:r>
          </a:p>
          <a:p>
            <a:pPr marL="457200" indent="-457200">
              <a:buFont typeface="+mj-lt"/>
              <a:buAutoNum type="arabicPeriod"/>
            </a:pPr>
            <a:r>
              <a:rPr lang="en-US" sz="2400" dirty="0" smtClean="0">
                <a:latin typeface="Times New Roman" pitchFamily="18" charset="0"/>
                <a:cs typeface="Times New Roman" pitchFamily="18" charset="0"/>
              </a:rPr>
              <a:t>What are the benefits of these features?</a:t>
            </a:r>
          </a:p>
          <a:p>
            <a:pPr marL="457200" indent="-457200">
              <a:buFont typeface="+mj-lt"/>
              <a:buAutoNum type="arabicPeriod"/>
            </a:pPr>
            <a:r>
              <a:rPr lang="en-US" sz="2400" dirty="0" smtClean="0">
                <a:latin typeface="Times New Roman" pitchFamily="18" charset="0"/>
                <a:cs typeface="Times New Roman" pitchFamily="18" charset="0"/>
              </a:rPr>
              <a:t>How do the benefits help the user?</a:t>
            </a:r>
          </a:p>
          <a:p>
            <a:pPr marL="457200" indent="-457200">
              <a:buFont typeface="+mj-lt"/>
              <a:buAutoNum type="arabicPeriod"/>
            </a:pPr>
            <a:r>
              <a:rPr lang="en-US" sz="2400" dirty="0" smtClean="0">
                <a:latin typeface="Times New Roman" pitchFamily="18" charset="0"/>
                <a:cs typeface="Times New Roman" pitchFamily="18" charset="0"/>
              </a:rPr>
              <a:t>How does your target market shop?</a:t>
            </a:r>
          </a:p>
          <a:p>
            <a:pPr marL="457200" indent="-457200">
              <a:buFont typeface="+mj-lt"/>
              <a:buAutoNum type="arabicPeriod"/>
            </a:pPr>
            <a:r>
              <a:rPr lang="en-US" sz="2400" dirty="0" smtClean="0">
                <a:latin typeface="Times New Roman" pitchFamily="18" charset="0"/>
                <a:cs typeface="Times New Roman" pitchFamily="18" charset="0"/>
              </a:rPr>
              <a:t>What is the typical age and gender of your target market?</a:t>
            </a:r>
          </a:p>
          <a:p>
            <a:pPr marL="457200" indent="-457200">
              <a:buFont typeface="+mj-lt"/>
              <a:buAutoNum type="arabicPeriod"/>
            </a:pPr>
            <a:r>
              <a:rPr lang="en-US" sz="2400" dirty="0" smtClean="0">
                <a:latin typeface="Times New Roman" pitchFamily="18" charset="0"/>
                <a:cs typeface="Times New Roman" pitchFamily="18" charset="0"/>
              </a:rPr>
              <a:t>What is their average income and education?</a:t>
            </a:r>
          </a:p>
          <a:p>
            <a:pPr marL="457200" indent="-457200">
              <a:buFont typeface="+mj-lt"/>
              <a:buAutoNum type="arabicPeriod"/>
            </a:pPr>
            <a:r>
              <a:rPr lang="en-US" sz="2400" dirty="0" smtClean="0">
                <a:latin typeface="Times New Roman" pitchFamily="18" charset="0"/>
                <a:cs typeface="Times New Roman" pitchFamily="18" charset="0"/>
              </a:rPr>
              <a:t>What are their common interests? These can include attitudes, values and lifestyle.</a:t>
            </a:r>
          </a:p>
          <a:p>
            <a:pPr marL="457200" indent="-457200">
              <a:buFont typeface="+mj-lt"/>
              <a:buAutoNum type="arabicPeriod"/>
            </a:pPr>
            <a:r>
              <a:rPr lang="en-US" sz="2400" dirty="0" smtClean="0">
                <a:latin typeface="Times New Roman" pitchFamily="18" charset="0"/>
                <a:cs typeface="Times New Roman" pitchFamily="18" charset="0"/>
              </a:rPr>
              <a:t>Is your target market comfortable with online? </a:t>
            </a:r>
          </a:p>
          <a:p>
            <a:pPr marL="457200" indent="-457200">
              <a:buFont typeface="+mj-lt"/>
              <a:buAutoNum type="arabicPeriod"/>
            </a:pPr>
            <a:r>
              <a:rPr lang="en-US" sz="2400" dirty="0" smtClean="0">
                <a:latin typeface="Times New Roman" pitchFamily="18" charset="0"/>
                <a:cs typeface="Times New Roman" pitchFamily="18" charset="0"/>
              </a:rPr>
              <a:t>What are the web and offline marketing methods engage them?</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3048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1. Gather Information.</a:t>
            </a:r>
          </a:p>
          <a:p>
            <a:pPr>
              <a:buNone/>
            </a:pPr>
            <a:r>
              <a:rPr lang="en-US" sz="2400" dirty="0" smtClean="0">
                <a:latin typeface="Times New Roman" pitchFamily="18" charset="0"/>
                <a:cs typeface="Times New Roman" pitchFamily="18" charset="0"/>
              </a:rPr>
              <a:t>Some of the business questions you’ll be addressing include:</a:t>
            </a:r>
          </a:p>
          <a:p>
            <a:pPr marL="514350" indent="-514350">
              <a:buFont typeface="+mj-lt"/>
              <a:buAutoNum type="romanLcPeriod"/>
            </a:pPr>
            <a:r>
              <a:rPr lang="en-US" sz="2400" dirty="0" smtClean="0">
                <a:latin typeface="Times New Roman" pitchFamily="18" charset="0"/>
                <a:cs typeface="Times New Roman" pitchFamily="18" charset="0"/>
              </a:rPr>
              <a:t>Is the potential market for your product or service large enough?</a:t>
            </a:r>
          </a:p>
          <a:p>
            <a:pPr marL="514350" indent="-514350">
              <a:buFont typeface="+mj-lt"/>
              <a:buAutoNum type="romanLcPeriod"/>
            </a:pPr>
            <a:r>
              <a:rPr lang="en-US" sz="2400" dirty="0" smtClean="0">
                <a:latin typeface="Times New Roman" pitchFamily="18" charset="0"/>
                <a:cs typeface="Times New Roman" pitchFamily="18" charset="0"/>
              </a:rPr>
              <a:t>Do you need to alter your business idea to best appeal to this audience?</a:t>
            </a:r>
          </a:p>
          <a:p>
            <a:pPr marL="514350" indent="-514350">
              <a:buFont typeface="+mj-lt"/>
              <a:buAutoNum type="romanLcPeriod"/>
            </a:pPr>
            <a:r>
              <a:rPr lang="en-US" sz="2400" dirty="0" smtClean="0">
                <a:latin typeface="Times New Roman" pitchFamily="18" charset="0"/>
                <a:cs typeface="Times New Roman" pitchFamily="18" charset="0"/>
              </a:rPr>
              <a:t>Should you tailor your product or service in some way to maximize effectiveness?</a:t>
            </a:r>
          </a:p>
          <a:p>
            <a:pPr marL="514350" indent="-514350">
              <a:buFont typeface="+mj-lt"/>
              <a:buAutoNum type="romanLcPeriod"/>
            </a:pPr>
            <a:r>
              <a:rPr lang="en-US" sz="2400" dirty="0" smtClean="0">
                <a:latin typeface="Times New Roman" pitchFamily="18" charset="0"/>
                <a:cs typeface="Times New Roman" pitchFamily="18" charset="0"/>
              </a:rPr>
              <a:t>How can you target your marketing efforts to optimize reach with the most promising potential buyers?</a:t>
            </a:r>
          </a:p>
          <a:p>
            <a:pPr>
              <a:buNone/>
            </a:pP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DB3EEF2-CE3D-45D7-BA44-009F12DD215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4008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buNone/>
            </a:pPr>
            <a:r>
              <a:rPr lang="en-US" sz="2800" b="1" dirty="0" smtClean="0">
                <a:latin typeface="Times New Roman" pitchFamily="18" charset="0"/>
                <a:cs typeface="Times New Roman" pitchFamily="18" charset="0"/>
              </a:rPr>
              <a:t>2. Create Customer Profiles and Market Segments. Those</a:t>
            </a:r>
            <a:r>
              <a:rPr lang="en-US" sz="2800" dirty="0" smtClean="0">
                <a:latin typeface="Times New Roman" pitchFamily="18" charset="0"/>
                <a:cs typeface="Times New Roman" pitchFamily="18" charset="0"/>
              </a:rPr>
              <a:t> consumers who find your product or service appealing often share similar characteristics.</a:t>
            </a:r>
          </a:p>
          <a:p>
            <a:pPr>
              <a:buNone/>
            </a:pPr>
            <a:r>
              <a:rPr lang="en-US" sz="2800" b="1" dirty="0" smtClean="0">
                <a:latin typeface="Times New Roman" pitchFamily="18" charset="0"/>
                <a:cs typeface="Times New Roman" pitchFamily="18" charset="0"/>
              </a:rPr>
              <a:t>Demographic criteria will include:</a:t>
            </a:r>
          </a:p>
          <a:p>
            <a:r>
              <a:rPr lang="en-US" sz="2800" dirty="0" smtClean="0">
                <a:latin typeface="Times New Roman" pitchFamily="18" charset="0"/>
                <a:cs typeface="Times New Roman" pitchFamily="18" charset="0"/>
              </a:rPr>
              <a:t>Age, Gender ,Location</a:t>
            </a:r>
          </a:p>
          <a:p>
            <a:r>
              <a:rPr lang="en-US" sz="2800" dirty="0" smtClean="0">
                <a:latin typeface="Times New Roman" pitchFamily="18" charset="0"/>
                <a:cs typeface="Times New Roman" pitchFamily="18" charset="0"/>
              </a:rPr>
              <a:t>Education level,  Income level</a:t>
            </a:r>
          </a:p>
          <a:p>
            <a:r>
              <a:rPr lang="en-US" sz="2800" dirty="0" smtClean="0">
                <a:latin typeface="Times New Roman" pitchFamily="18" charset="0"/>
                <a:cs typeface="Times New Roman" pitchFamily="18" charset="0"/>
              </a:rPr>
              <a:t>Marital or family status, Occupation</a:t>
            </a:r>
          </a:p>
          <a:p>
            <a:r>
              <a:rPr lang="en-US" sz="2800" dirty="0" smtClean="0">
                <a:latin typeface="Times New Roman" pitchFamily="18" charset="0"/>
                <a:cs typeface="Times New Roman" pitchFamily="18" charset="0"/>
              </a:rPr>
              <a:t>Ethnic background</a:t>
            </a:r>
          </a:p>
          <a:p>
            <a:pPr>
              <a:buNone/>
            </a:pPr>
            <a:r>
              <a:rPr lang="en-US" sz="2800" b="1" dirty="0" smtClean="0">
                <a:latin typeface="Times New Roman" pitchFamily="18" charset="0"/>
                <a:cs typeface="Times New Roman" pitchFamily="18" charset="0"/>
              </a:rPr>
              <a:t>Psychographic Criteria : </a:t>
            </a:r>
            <a:r>
              <a:rPr lang="en-US" sz="2800" dirty="0" smtClean="0">
                <a:latin typeface="Times New Roman" pitchFamily="18" charset="0"/>
                <a:cs typeface="Times New Roman" pitchFamily="18" charset="0"/>
              </a:rPr>
              <a:t>Goes a little deeper, painting a more complete picture of your audience:</a:t>
            </a:r>
          </a:p>
          <a:p>
            <a:r>
              <a:rPr lang="en-US" sz="2800" dirty="0" smtClean="0">
                <a:latin typeface="Times New Roman" pitchFamily="18" charset="0"/>
                <a:cs typeface="Times New Roman" pitchFamily="18" charset="0"/>
              </a:rPr>
              <a:t>Interests, Hobbies</a:t>
            </a:r>
          </a:p>
          <a:p>
            <a:r>
              <a:rPr lang="en-US" sz="2800" dirty="0" smtClean="0">
                <a:latin typeface="Times New Roman" pitchFamily="18" charset="0"/>
                <a:cs typeface="Times New Roman" pitchFamily="18" charset="0"/>
              </a:rPr>
              <a:t>Values, Attitudes</a:t>
            </a:r>
          </a:p>
          <a:p>
            <a:r>
              <a:rPr lang="en-US" sz="2800" dirty="0" smtClean="0">
                <a:latin typeface="Times New Roman" pitchFamily="18" charset="0"/>
                <a:cs typeface="Times New Roman" pitchFamily="18" charset="0"/>
              </a:rPr>
              <a:t>Behaviors, Lifestyle preferences</a:t>
            </a:r>
          </a:p>
          <a:p>
            <a:pPr>
              <a:buNone/>
            </a:pPr>
            <a:r>
              <a:rPr lang="en-US" sz="2800" dirty="0" smtClean="0">
                <a:latin typeface="Times New Roman" pitchFamily="18" charset="0"/>
                <a:cs typeface="Times New Roman" pitchFamily="18" charset="0"/>
              </a:rPr>
              <a:t>Every industry, business and product is different, so these lists are by no means the end-all-be-all — more of a starting point to evaluate market segment size and opportunity.</a:t>
            </a:r>
          </a:p>
          <a:p>
            <a:endParaRPr lang="en-US" dirty="0" smtClean="0">
              <a:latin typeface="Times New Roman" pitchFamily="18" charset="0"/>
              <a:cs typeface="Times New Roman" pitchFamily="18" charset="0"/>
            </a:endParaRPr>
          </a:p>
          <a:p>
            <a:endParaRPr lang="en-US" sz="800" dirty="0" smtClean="0"/>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72400" cy="64770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None/>
            </a:pPr>
            <a:r>
              <a:rPr lang="en-US" sz="2400" b="1" dirty="0" smtClean="0">
                <a:latin typeface="Times New Roman" pitchFamily="18" charset="0"/>
                <a:cs typeface="Times New Roman" pitchFamily="18" charset="0"/>
              </a:rPr>
              <a:t>3. Be specific.</a:t>
            </a:r>
          </a:p>
          <a:p>
            <a:r>
              <a:rPr lang="en-US" sz="2400" dirty="0" smtClean="0">
                <a:latin typeface="Times New Roman" pitchFamily="18" charset="0"/>
                <a:cs typeface="Times New Roman" pitchFamily="18" charset="0"/>
              </a:rPr>
              <a:t>Narrowly defining your target customer is more of an art than a science. Try to be as specific as possible.</a:t>
            </a:r>
          </a:p>
          <a:p>
            <a:r>
              <a:rPr lang="en-US" sz="2400" dirty="0" smtClean="0">
                <a:latin typeface="Times New Roman" pitchFamily="18" charset="0"/>
                <a:cs typeface="Times New Roman" pitchFamily="18" charset="0"/>
              </a:rPr>
              <a:t>In reality, identifying a specific target audience helps ensure that you make decisions that are dictated by your customers, which sets you up for long-term success.</a:t>
            </a:r>
          </a:p>
          <a:p>
            <a:r>
              <a:rPr lang="en-US" sz="2400" dirty="0" smtClean="0">
                <a:latin typeface="Times New Roman" pitchFamily="18" charset="0"/>
                <a:cs typeface="Times New Roman" pitchFamily="18" charset="0"/>
              </a:rPr>
              <a:t>Drill down to the audience truly  their attitudes, Beliefs and Pain points</a:t>
            </a:r>
          </a:p>
          <a:p>
            <a:r>
              <a:rPr lang="en-US" sz="2400" dirty="0" smtClean="0">
                <a:latin typeface="Times New Roman" pitchFamily="18" charset="0"/>
                <a:cs typeface="Times New Roman" pitchFamily="18" charset="0"/>
              </a:rPr>
              <a:t>Understanding their age and income is the first step, but drilling down to the core customer problem is what will help set your products — and brand — apart from the competition.</a:t>
            </a:r>
          </a:p>
          <a:p>
            <a:pPr>
              <a:buNone/>
            </a:pPr>
            <a:r>
              <a:rPr lang="en-US" sz="2400" b="1" dirty="0" smtClean="0">
                <a:latin typeface="Times New Roman" pitchFamily="18" charset="0"/>
                <a:cs typeface="Times New Roman" pitchFamily="18" charset="0"/>
              </a:rPr>
              <a:t>4. Tap existing resources.</a:t>
            </a:r>
          </a:p>
          <a:p>
            <a:r>
              <a:rPr lang="en-US" sz="2400" dirty="0" smtClean="0">
                <a:latin typeface="Times New Roman" pitchFamily="18" charset="0"/>
                <a:cs typeface="Times New Roman" pitchFamily="18" charset="0"/>
              </a:rPr>
              <a:t>Doing a quick search online, will often find existing resources that can help  pull together information about the industry, the market segment, the competition and the ideal potential customer.</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1909" y="533400"/>
            <a:ext cx="6686550" cy="5377822"/>
          </a:xfrm>
        </p:spPr>
        <p:txBody>
          <a:bodyPr>
            <a:normAutofit/>
          </a:bodyPr>
          <a:lstStyle/>
          <a:p>
            <a:pPr>
              <a:buNone/>
            </a:pPr>
            <a:r>
              <a:rPr lang="en-US" b="1" dirty="0" smtClean="0"/>
              <a:t>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sp>
        <p:nvSpPr>
          <p:cNvPr id="4" name="Rectangle 3"/>
          <p:cNvSpPr/>
          <p:nvPr/>
        </p:nvSpPr>
        <p:spPr>
          <a:xfrm>
            <a:off x="1219200" y="228601"/>
            <a:ext cx="7620000" cy="600164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buNone/>
            </a:pPr>
            <a:r>
              <a:rPr lang="en-US" sz="2400" b="1" dirty="0" smtClean="0">
                <a:latin typeface="Times New Roman" pitchFamily="18" charset="0"/>
                <a:cs typeface="Times New Roman" pitchFamily="18" charset="0"/>
              </a:rPr>
              <a:t>5. Look at your competition.</a:t>
            </a:r>
          </a:p>
          <a:p>
            <a:pPr marL="457200" indent="-457200">
              <a:buFont typeface="+mj-lt"/>
              <a:buAutoNum type="arabicPeriod"/>
            </a:pPr>
            <a:r>
              <a:rPr lang="en-US" sz="2400" dirty="0" smtClean="0">
                <a:latin typeface="Times New Roman" pitchFamily="18" charset="0"/>
                <a:cs typeface="Times New Roman" pitchFamily="18" charset="0"/>
              </a:rPr>
              <a:t>What’s their market positioning? </a:t>
            </a:r>
          </a:p>
          <a:p>
            <a:pPr marL="457200" indent="-457200">
              <a:buFont typeface="+mj-lt"/>
              <a:buAutoNum type="arabicPeriod"/>
            </a:pPr>
            <a:r>
              <a:rPr lang="en-US" sz="2400" dirty="0" smtClean="0">
                <a:latin typeface="Times New Roman" pitchFamily="18" charset="0"/>
                <a:cs typeface="Times New Roman" pitchFamily="18" charset="0"/>
              </a:rPr>
              <a:t>What are customers actually purchasing from them?</a:t>
            </a:r>
          </a:p>
          <a:p>
            <a:pPr marL="457200" indent="-457200">
              <a:buFont typeface="+mj-lt"/>
              <a:buAutoNum type="arabicPeriod"/>
            </a:pPr>
            <a:r>
              <a:rPr lang="en-US" sz="2400" dirty="0" smtClean="0">
                <a:latin typeface="Times New Roman" pitchFamily="18" charset="0"/>
                <a:cs typeface="Times New Roman" pitchFamily="18" charset="0"/>
              </a:rPr>
              <a:t>How about their pricing? </a:t>
            </a:r>
          </a:p>
          <a:p>
            <a:pPr marL="457200" indent="-457200">
              <a:buFont typeface="+mj-lt"/>
              <a:buAutoNum type="arabicPeriod"/>
            </a:pPr>
            <a:r>
              <a:rPr lang="en-US" sz="2400" dirty="0" smtClean="0">
                <a:latin typeface="Times New Roman" pitchFamily="18" charset="0"/>
                <a:cs typeface="Times New Roman" pitchFamily="18" charset="0"/>
              </a:rPr>
              <a:t>What are their customers willing to pay? </a:t>
            </a:r>
          </a:p>
          <a:p>
            <a:pPr marL="457200" indent="-457200">
              <a:buFont typeface="+mj-lt"/>
              <a:buAutoNum type="arabicPeriod"/>
            </a:pPr>
            <a:r>
              <a:rPr lang="en-US" sz="2400" dirty="0" smtClean="0">
                <a:latin typeface="Times New Roman" pitchFamily="18" charset="0"/>
                <a:cs typeface="Times New Roman" pitchFamily="18" charset="0"/>
              </a:rPr>
              <a:t>Would they pay more if you offered something extra?</a:t>
            </a:r>
          </a:p>
          <a:p>
            <a:pPr marL="457200" indent="-457200">
              <a:buFont typeface="+mj-lt"/>
              <a:buAutoNum type="arabicPeriod"/>
            </a:pPr>
            <a:r>
              <a:rPr lang="en-US" sz="2400" dirty="0" smtClean="0">
                <a:latin typeface="Times New Roman" pitchFamily="18" charset="0"/>
                <a:cs typeface="Times New Roman" pitchFamily="18" charset="0"/>
              </a:rPr>
              <a:t>What are customers saying on social media? </a:t>
            </a:r>
          </a:p>
          <a:p>
            <a:pPr marL="457200" indent="-457200">
              <a:buFont typeface="+mj-lt"/>
              <a:buAutoNum type="arabicPeriod"/>
            </a:pPr>
            <a:r>
              <a:rPr lang="en-US" sz="2400" dirty="0" smtClean="0">
                <a:latin typeface="Times New Roman" pitchFamily="18" charset="0"/>
                <a:cs typeface="Times New Roman" pitchFamily="18" charset="0"/>
              </a:rPr>
              <a:t>What social media channels are they interacting with the most? </a:t>
            </a:r>
          </a:p>
          <a:p>
            <a:pPr marL="457200" indent="-457200">
              <a:buFont typeface="+mj-lt"/>
              <a:buAutoNum type="arabicPeriod"/>
            </a:pPr>
            <a:r>
              <a:rPr lang="en-US" sz="2400" dirty="0" smtClean="0">
                <a:latin typeface="Times New Roman" pitchFamily="18" charset="0"/>
                <a:cs typeface="Times New Roman" pitchFamily="18" charset="0"/>
              </a:rPr>
              <a:t>What other interests do they list on their personal social media pages? </a:t>
            </a:r>
          </a:p>
          <a:p>
            <a:pPr>
              <a:buNone/>
            </a:pPr>
            <a:r>
              <a:rPr lang="en-US" sz="2400" b="1" dirty="0" smtClean="0">
                <a:latin typeface="Times New Roman" pitchFamily="18" charset="0"/>
                <a:cs typeface="Times New Roman" pitchFamily="18" charset="0"/>
              </a:rPr>
              <a:t>6. Conduct your own primary research.</a:t>
            </a:r>
          </a:p>
          <a:p>
            <a:r>
              <a:rPr lang="en-US" sz="2400" dirty="0" smtClean="0">
                <a:latin typeface="Times New Roman" pitchFamily="18" charset="0"/>
                <a:cs typeface="Times New Roman" pitchFamily="18" charset="0"/>
              </a:rPr>
              <a:t>It involves gathering data directly from consumers.</a:t>
            </a:r>
          </a:p>
          <a:p>
            <a:r>
              <a:rPr lang="en-US" sz="2400" b="1" dirty="0" smtClean="0">
                <a:latin typeface="Times New Roman" pitchFamily="18" charset="0"/>
                <a:cs typeface="Times New Roman" pitchFamily="18" charset="0"/>
              </a:rPr>
              <a:t>Focus groups:</a:t>
            </a:r>
            <a:r>
              <a:rPr lang="en-US" sz="2400" dirty="0" smtClean="0">
                <a:latin typeface="Times New Roman" pitchFamily="18" charset="0"/>
                <a:cs typeface="Times New Roman" pitchFamily="18" charset="0"/>
              </a:rPr>
              <a:t> Get feedback from a small group of consumers who fit your ideal customer profile via Q&amp;A sessions and group discussion</a:t>
            </a:r>
            <a:r>
              <a:rPr lang="en-US" sz="2000" dirty="0" smtClean="0">
                <a:latin typeface="Times New Roman" pitchFamily="18" charset="0"/>
                <a:cs typeface="Times New Roman" pitchFamily="18" charset="0"/>
              </a:rPr>
              <a:t>s.</a:t>
            </a:r>
          </a:p>
        </p:txBody>
      </p:sp>
      <p:sp>
        <p:nvSpPr>
          <p:cNvPr id="5" name="Slide Number Placeholder 4"/>
          <p:cNvSpPr>
            <a:spLocks noGrp="1"/>
          </p:cNvSpPr>
          <p:nvPr>
            <p:ph type="sldNum" sz="quarter" idx="12"/>
          </p:nvPr>
        </p:nvSpPr>
        <p:spPr/>
        <p:txBody>
          <a:bodyPr/>
          <a:lstStyle/>
          <a:p>
            <a:fld id="{4DB3EEF2-CE3D-45D7-BA44-009F12DD2151}"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543800" cy="63246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sz="2400" b="1" dirty="0" smtClean="0">
                <a:latin typeface="Times New Roman" pitchFamily="18" charset="0"/>
                <a:cs typeface="Times New Roman" pitchFamily="18" charset="0"/>
              </a:rPr>
              <a:t>7. Business in a fresh light.</a:t>
            </a:r>
          </a:p>
          <a:p>
            <a:r>
              <a:rPr lang="en-US" sz="2400" dirty="0" smtClean="0">
                <a:latin typeface="Times New Roman" pitchFamily="18" charset="0"/>
                <a:cs typeface="Times New Roman" pitchFamily="18" charset="0"/>
              </a:rPr>
              <a:t>Do you feel there are enough potential customers within your target audience to start a brand new business?</a:t>
            </a:r>
          </a:p>
          <a:p>
            <a:r>
              <a:rPr lang="en-US" sz="2400" dirty="0" smtClean="0">
                <a:latin typeface="Times New Roman" pitchFamily="18" charset="0"/>
                <a:cs typeface="Times New Roman" pitchFamily="18" charset="0"/>
              </a:rPr>
              <a:t>Will your target market benefit from your product or service?</a:t>
            </a:r>
          </a:p>
          <a:p>
            <a:r>
              <a:rPr lang="en-US" sz="2400" dirty="0" smtClean="0">
                <a:latin typeface="Times New Roman" pitchFamily="18" charset="0"/>
                <a:cs typeface="Times New Roman" pitchFamily="18" charset="0"/>
              </a:rPr>
              <a:t>Will this target market see a true need for it? Will they come back repeatedly to purchase?</a:t>
            </a:r>
          </a:p>
          <a:p>
            <a:r>
              <a:rPr lang="en-US" sz="2400" dirty="0" smtClean="0">
                <a:latin typeface="Times New Roman" pitchFamily="18" charset="0"/>
                <a:cs typeface="Times New Roman" pitchFamily="18" charset="0"/>
              </a:rPr>
              <a:t>Do you understand what drives your target market to make buying decisions?</a:t>
            </a:r>
          </a:p>
          <a:p>
            <a:r>
              <a:rPr lang="en-US" sz="2400" dirty="0" smtClean="0">
                <a:latin typeface="Times New Roman" pitchFamily="18" charset="0"/>
                <a:cs typeface="Times New Roman" pitchFamily="18" charset="0"/>
              </a:rPr>
              <a:t>Can your target market afford your product or service? If so, how frequently can they buy?</a:t>
            </a:r>
          </a:p>
          <a:p>
            <a:r>
              <a:rPr lang="en-US" sz="2400" dirty="0" smtClean="0">
                <a:latin typeface="Times New Roman" pitchFamily="18" charset="0"/>
                <a:cs typeface="Times New Roman" pitchFamily="18" charset="0"/>
              </a:rPr>
              <a:t>Answering these questions will help  understand if we are truly ready to jump into business  to appeal to a different market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543800" cy="595090"/>
          </a:xfrm>
        </p:spPr>
        <p:txBody>
          <a:bodyPr>
            <a:normAutofit fontScale="90000"/>
          </a:bodyPr>
          <a:lstStyle/>
          <a:p>
            <a:pPr algn="ctr"/>
            <a:r>
              <a:rPr lang="en-US" b="1" dirty="0" smtClean="0">
                <a:latin typeface="Times New Roman" pitchFamily="18" charset="0"/>
                <a:cs typeface="Times New Roman" pitchFamily="18" charset="0"/>
              </a:rPr>
              <a:t>Consumer Adoption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990600"/>
            <a:ext cx="7543800" cy="56388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000" dirty="0" smtClean="0">
                <a:latin typeface="Times New Roman" pitchFamily="18" charset="0"/>
                <a:cs typeface="Times New Roman" pitchFamily="18" charset="0"/>
              </a:rPr>
              <a:t>Philip Kotler considers five steps in consumer adoption process, such as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On the other hand, William Stanton considers six steps, such as</a:t>
            </a:r>
          </a:p>
          <a:p>
            <a:pPr>
              <a:buFont typeface="+mj-lt"/>
              <a:buAutoNum type="arabicPeriod"/>
            </a:pPr>
            <a:endParaRPr lang="en-US" sz="2000" dirty="0" smtClean="0">
              <a:latin typeface="Times New Roman" pitchFamily="18" charset="0"/>
              <a:cs typeface="Times New Roman" pitchFamily="18" charset="0"/>
            </a:endParaRPr>
          </a:p>
          <a:p>
            <a:endParaRPr lang="en-US" dirty="0"/>
          </a:p>
        </p:txBody>
      </p:sp>
      <p:sp>
        <p:nvSpPr>
          <p:cNvPr id="4" name="Rounded Rectangle 3"/>
          <p:cNvSpPr/>
          <p:nvPr/>
        </p:nvSpPr>
        <p:spPr>
          <a:xfrm>
            <a:off x="3657600" y="1676400"/>
            <a:ext cx="3581400" cy="1828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buFont typeface="+mj-lt"/>
              <a:buAutoNum type="arabicPeriod"/>
            </a:pPr>
            <a:r>
              <a:rPr lang="en-US" dirty="0" smtClean="0">
                <a:latin typeface="Times New Roman" pitchFamily="18" charset="0"/>
                <a:cs typeface="Times New Roman" pitchFamily="18" charset="0"/>
              </a:rPr>
              <a:t>Awareness </a:t>
            </a:r>
          </a:p>
          <a:p>
            <a:pPr>
              <a:buFont typeface="+mj-lt"/>
              <a:buAutoNum type="arabicPeriod"/>
            </a:pPr>
            <a:r>
              <a:rPr lang="en-US" dirty="0" smtClean="0">
                <a:latin typeface="Times New Roman" pitchFamily="18" charset="0"/>
                <a:cs typeface="Times New Roman" pitchFamily="18" charset="0"/>
              </a:rPr>
              <a:t>Interest </a:t>
            </a:r>
          </a:p>
          <a:p>
            <a:pPr>
              <a:buFont typeface="+mj-lt"/>
              <a:buAutoNum type="arabicPeriod"/>
            </a:pPr>
            <a:r>
              <a:rPr lang="en-US" dirty="0" smtClean="0">
                <a:latin typeface="Times New Roman" pitchFamily="18" charset="0"/>
                <a:cs typeface="Times New Roman" pitchFamily="18" charset="0"/>
              </a:rPr>
              <a:t>Evaluation </a:t>
            </a:r>
          </a:p>
          <a:p>
            <a:pPr>
              <a:buFont typeface="+mj-lt"/>
              <a:buAutoNum type="arabicPeriod"/>
            </a:pPr>
            <a:r>
              <a:rPr lang="en-US" dirty="0" smtClean="0">
                <a:latin typeface="Times New Roman" pitchFamily="18" charset="0"/>
                <a:cs typeface="Times New Roman" pitchFamily="18" charset="0"/>
              </a:rPr>
              <a:t>Trial </a:t>
            </a:r>
          </a:p>
          <a:p>
            <a:pPr>
              <a:buFont typeface="+mj-lt"/>
              <a:buAutoNum type="arabicPeriod"/>
            </a:pPr>
            <a:r>
              <a:rPr lang="en-US" dirty="0" smtClean="0">
                <a:latin typeface="Times New Roman" pitchFamily="18" charset="0"/>
                <a:cs typeface="Times New Roman" pitchFamily="18" charset="0"/>
              </a:rPr>
              <a:t>Adoption</a:t>
            </a:r>
          </a:p>
        </p:txBody>
      </p:sp>
      <p:sp>
        <p:nvSpPr>
          <p:cNvPr id="7" name="Flowchart: Sequential Access Storage 6"/>
          <p:cNvSpPr/>
          <p:nvPr/>
        </p:nvSpPr>
        <p:spPr>
          <a:xfrm>
            <a:off x="1371600" y="1600200"/>
            <a:ext cx="2133600" cy="914400"/>
          </a:xfrm>
          <a:prstGeom prst="flowChartMagneticTap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Philip Kotler </a:t>
            </a:r>
            <a:endParaRPr lang="en-US" dirty="0"/>
          </a:p>
        </p:txBody>
      </p:sp>
      <p:sp>
        <p:nvSpPr>
          <p:cNvPr id="8" name="Rounded Rectangle 7"/>
          <p:cNvSpPr/>
          <p:nvPr/>
        </p:nvSpPr>
        <p:spPr>
          <a:xfrm>
            <a:off x="3733800" y="4191000"/>
            <a:ext cx="3581400" cy="228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buFont typeface="+mj-lt"/>
              <a:buAutoNum type="arabicPeriod"/>
            </a:pPr>
            <a:r>
              <a:rPr lang="en-US" dirty="0" smtClean="0">
                <a:latin typeface="Times New Roman" pitchFamily="18" charset="0"/>
                <a:cs typeface="Times New Roman" pitchFamily="18" charset="0"/>
              </a:rPr>
              <a:t>Awareness Stage,</a:t>
            </a:r>
          </a:p>
          <a:p>
            <a:pPr>
              <a:buFont typeface="+mj-lt"/>
              <a:buAutoNum type="arabicPeriod"/>
            </a:pPr>
            <a:r>
              <a:rPr lang="en-US" dirty="0" smtClean="0">
                <a:latin typeface="Times New Roman" pitchFamily="18" charset="0"/>
                <a:cs typeface="Times New Roman" pitchFamily="18" charset="0"/>
              </a:rPr>
              <a:t>Interest and Information Stage, </a:t>
            </a:r>
          </a:p>
          <a:p>
            <a:pPr>
              <a:buFont typeface="+mj-lt"/>
              <a:buAutoNum type="arabicPeriod"/>
            </a:pPr>
            <a:r>
              <a:rPr lang="en-US" dirty="0" smtClean="0">
                <a:latin typeface="Times New Roman" pitchFamily="18" charset="0"/>
                <a:cs typeface="Times New Roman" pitchFamily="18" charset="0"/>
              </a:rPr>
              <a:t>Evaluation Stage,</a:t>
            </a:r>
          </a:p>
          <a:p>
            <a:pPr>
              <a:buFont typeface="+mj-lt"/>
              <a:buAutoNum type="arabicPeriod"/>
            </a:pPr>
            <a:r>
              <a:rPr lang="en-US" dirty="0" smtClean="0">
                <a:latin typeface="Times New Roman" pitchFamily="18" charset="0"/>
                <a:cs typeface="Times New Roman" pitchFamily="18" charset="0"/>
              </a:rPr>
              <a:t>Trial Stage, </a:t>
            </a:r>
          </a:p>
          <a:p>
            <a:pPr>
              <a:buFont typeface="+mj-lt"/>
              <a:buAutoNum type="arabicPeriod"/>
            </a:pPr>
            <a:r>
              <a:rPr lang="en-US" dirty="0" smtClean="0">
                <a:latin typeface="Times New Roman" pitchFamily="18" charset="0"/>
                <a:cs typeface="Times New Roman" pitchFamily="18" charset="0"/>
              </a:rPr>
              <a:t>Adoption Stage, </a:t>
            </a:r>
          </a:p>
          <a:p>
            <a:pPr>
              <a:buFont typeface="+mj-lt"/>
              <a:buAutoNum type="arabicPeriod"/>
            </a:pPr>
            <a:r>
              <a:rPr lang="en-US" dirty="0" smtClean="0">
                <a:latin typeface="Times New Roman" pitchFamily="18" charset="0"/>
                <a:cs typeface="Times New Roman" pitchFamily="18" charset="0"/>
              </a:rPr>
              <a:t>Post-adoption Stage</a:t>
            </a:r>
          </a:p>
        </p:txBody>
      </p:sp>
      <p:sp>
        <p:nvSpPr>
          <p:cNvPr id="14" name="Flowchart: Sequential Access Storage 13"/>
          <p:cNvSpPr/>
          <p:nvPr/>
        </p:nvSpPr>
        <p:spPr>
          <a:xfrm>
            <a:off x="1447800" y="4191000"/>
            <a:ext cx="2133600" cy="914400"/>
          </a:xfrm>
          <a:prstGeom prst="flowChartMagneticTap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William Stanton </a:t>
            </a:r>
            <a:endParaRPr lang="en-US" dirty="0"/>
          </a:p>
        </p:txBody>
      </p:sp>
      <p:sp>
        <p:nvSpPr>
          <p:cNvPr id="9" name="Slide Number Placeholder 8"/>
          <p:cNvSpPr>
            <a:spLocks noGrp="1"/>
          </p:cNvSpPr>
          <p:nvPr>
            <p:ph type="sldNum" sz="quarter" idx="12"/>
          </p:nvPr>
        </p:nvSpPr>
        <p:spPr/>
        <p:txBody>
          <a:bodyPr/>
          <a:lstStyle/>
          <a:p>
            <a:fld id="{4DB3EEF2-CE3D-45D7-BA44-009F12DD2151}"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72400" cy="64008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None/>
            </a:pPr>
            <a:r>
              <a:rPr lang="en-US" sz="2400" b="1" dirty="0" smtClean="0">
                <a:latin typeface="Times New Roman" pitchFamily="18" charset="0"/>
                <a:cs typeface="Times New Roman" pitchFamily="18" charset="0"/>
              </a:rPr>
              <a:t>1. Awareness Stage: </a:t>
            </a:r>
          </a:p>
          <a:p>
            <a:r>
              <a:rPr lang="en-US" sz="2400" dirty="0" smtClean="0">
                <a:latin typeface="Times New Roman" pitchFamily="18" charset="0"/>
                <a:cs typeface="Times New Roman" pitchFamily="18" charset="0"/>
              </a:rPr>
              <a:t>Individual consumer becomes aware of the innovation. He is exposed to innovation but knows very little regarding the innovation. </a:t>
            </a:r>
          </a:p>
          <a:p>
            <a:r>
              <a:rPr lang="en-US" sz="2400" dirty="0" smtClean="0">
                <a:latin typeface="Times New Roman" pitchFamily="18" charset="0"/>
                <a:cs typeface="Times New Roman" pitchFamily="18" charset="0"/>
              </a:rPr>
              <a:t>He has only limited information about it. He is aware of either by discussion with friends, relatives, salesmen, or dealers. </a:t>
            </a:r>
          </a:p>
          <a:p>
            <a:r>
              <a:rPr lang="en-US" sz="2400" dirty="0" smtClean="0">
                <a:latin typeface="Times New Roman" pitchFamily="18" charset="0"/>
                <a:cs typeface="Times New Roman" pitchFamily="18" charset="0"/>
              </a:rPr>
              <a:t>He gets idea about a new product from various means of advertising like newspapers, magazines, Internet, television, outdoor media, etc. </a:t>
            </a:r>
          </a:p>
          <a:p>
            <a:r>
              <a:rPr lang="en-US" sz="2400" dirty="0" smtClean="0">
                <a:latin typeface="Times New Roman" pitchFamily="18" charset="0"/>
                <a:cs typeface="Times New Roman" pitchFamily="18" charset="0"/>
              </a:rPr>
              <a:t>At this stage, he doesn’t give much attention to the new product. </a:t>
            </a:r>
          </a:p>
          <a:p>
            <a:pPr>
              <a:buNone/>
            </a:pPr>
            <a:r>
              <a:rPr lang="en-US" sz="2400" b="1" dirty="0" smtClean="0">
                <a:latin typeface="Times New Roman" pitchFamily="18" charset="0"/>
                <a:cs typeface="Times New Roman" pitchFamily="18" charset="0"/>
              </a:rPr>
              <a:t>2. Interest and Information Stage: </a:t>
            </a:r>
          </a:p>
          <a:p>
            <a:r>
              <a:rPr lang="en-US" sz="2400" dirty="0" smtClean="0">
                <a:latin typeface="Times New Roman" pitchFamily="18" charset="0"/>
                <a:cs typeface="Times New Roman" pitchFamily="18" charset="0"/>
              </a:rPr>
              <a:t>In this stage, the consumer becomes interested in innovation and tries to collect more information. </a:t>
            </a:r>
          </a:p>
          <a:p>
            <a:r>
              <a:rPr lang="en-US" sz="2400" dirty="0" smtClean="0">
                <a:latin typeface="Times New Roman" pitchFamily="18" charset="0"/>
                <a:cs typeface="Times New Roman" pitchFamily="18" charset="0"/>
              </a:rPr>
              <a:t>He collects information from advertising media, salesmen, dealers, current users, or directly from company. </a:t>
            </a:r>
          </a:p>
          <a:p>
            <a:r>
              <a:rPr lang="en-US" sz="2400" dirty="0" smtClean="0">
                <a:latin typeface="Times New Roman" pitchFamily="18" charset="0"/>
                <a:cs typeface="Times New Roman" pitchFamily="18" charset="0"/>
              </a:rPr>
              <a:t>He tries to know about qualities, features, functions, risk, producers, brand, color, shape, price, incentives, availability, services, and other relevant aspects. </a:t>
            </a:r>
          </a:p>
          <a:p>
            <a:r>
              <a:rPr lang="en-US" sz="2400" dirty="0" smtClean="0">
                <a:latin typeface="Times New Roman" pitchFamily="18" charset="0"/>
                <a:cs typeface="Times New Roman" pitchFamily="18" charset="0"/>
              </a:rPr>
              <a:t>Simply, he collects as much information as he can. </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4008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None/>
            </a:pPr>
            <a:r>
              <a:rPr lang="en-US" sz="2600" b="1" dirty="0" smtClean="0">
                <a:latin typeface="Times New Roman" pitchFamily="18" charset="0"/>
                <a:cs typeface="Times New Roman" pitchFamily="18" charset="0"/>
              </a:rPr>
              <a:t>3. Evaluation Stage: </a:t>
            </a:r>
          </a:p>
          <a:p>
            <a:r>
              <a:rPr lang="en-US" sz="2600" dirty="0" smtClean="0">
                <a:latin typeface="Times New Roman" pitchFamily="18" charset="0"/>
                <a:cs typeface="Times New Roman" pitchFamily="18" charset="0"/>
              </a:rPr>
              <a:t>Now, accumulated information is used to evaluate the innovation. </a:t>
            </a:r>
          </a:p>
          <a:p>
            <a:r>
              <a:rPr lang="en-US" sz="2600" dirty="0" smtClean="0">
                <a:latin typeface="Times New Roman" pitchFamily="18" charset="0"/>
                <a:cs typeface="Times New Roman" pitchFamily="18" charset="0"/>
              </a:rPr>
              <a:t>The consumer considers all the significant aspects to judge the worth of innovation.</a:t>
            </a:r>
          </a:p>
          <a:p>
            <a:r>
              <a:rPr lang="en-US" sz="2600" dirty="0" smtClean="0">
                <a:latin typeface="Times New Roman" pitchFamily="18" charset="0"/>
                <a:cs typeface="Times New Roman" pitchFamily="18" charset="0"/>
              </a:rPr>
              <a:t> He compares different aspects of innovation like qualities, features, performance, price, after-sales services, etc., with the existing products to arrive at the decision whether the innovation should be tried out. </a:t>
            </a:r>
          </a:p>
          <a:p>
            <a:pPr>
              <a:buNone/>
            </a:pPr>
            <a:r>
              <a:rPr lang="en-US" sz="2600" b="1" dirty="0" smtClean="0">
                <a:latin typeface="Times New Roman" pitchFamily="18" charset="0"/>
                <a:cs typeface="Times New Roman" pitchFamily="18" charset="0"/>
              </a:rPr>
              <a:t>4. Trial Stage: </a:t>
            </a:r>
          </a:p>
          <a:p>
            <a:r>
              <a:rPr lang="en-US" sz="2600" dirty="0" smtClean="0">
                <a:latin typeface="Times New Roman" pitchFamily="18" charset="0"/>
                <a:cs typeface="Times New Roman" pitchFamily="18" charset="0"/>
              </a:rPr>
              <a:t>Consumer is ready to try or test the new product. He practically examines it.</a:t>
            </a:r>
          </a:p>
          <a:p>
            <a:r>
              <a:rPr lang="en-US" sz="2600" dirty="0" smtClean="0">
                <a:latin typeface="Times New Roman" pitchFamily="18" charset="0"/>
                <a:cs typeface="Times New Roman" pitchFamily="18" charset="0"/>
              </a:rPr>
              <a:t> He tries out the innovation in a small scale to get self-experience. </a:t>
            </a:r>
          </a:p>
          <a:p>
            <a:r>
              <a:rPr lang="en-US" sz="2600" dirty="0" smtClean="0">
                <a:latin typeface="Times New Roman" pitchFamily="18" charset="0"/>
                <a:cs typeface="Times New Roman" pitchFamily="18" charset="0"/>
              </a:rPr>
              <a:t>He can buy the product, or can use free samples.</a:t>
            </a:r>
          </a:p>
          <a:p>
            <a:r>
              <a:rPr lang="en-US" sz="2600" dirty="0" smtClean="0">
                <a:latin typeface="Times New Roman" pitchFamily="18" charset="0"/>
                <a:cs typeface="Times New Roman" pitchFamily="18" charset="0"/>
              </a:rPr>
              <a:t> This is an important stage as it determines whether to buy it. </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5. Adoption Stage: </a:t>
            </a:r>
          </a:p>
          <a:p>
            <a:r>
              <a:rPr lang="en-US" sz="2400" dirty="0" smtClean="0">
                <a:latin typeface="Times New Roman" pitchFamily="18" charset="0"/>
                <a:cs typeface="Times New Roman" pitchFamily="18" charset="0"/>
              </a:rPr>
              <a:t>If trial produces satisfactory results, finally the consumer decides to adopt or buy the innovation.</a:t>
            </a:r>
          </a:p>
          <a:p>
            <a:r>
              <a:rPr lang="en-US" sz="2400" dirty="0" smtClean="0">
                <a:latin typeface="Times New Roman" pitchFamily="18" charset="0"/>
                <a:cs typeface="Times New Roman" pitchFamily="18" charset="0"/>
              </a:rPr>
              <a:t> He decides on quantity, type, model, dealer, payment, and other issues. </a:t>
            </a:r>
          </a:p>
          <a:p>
            <a:r>
              <a:rPr lang="en-US" sz="2400" dirty="0" smtClean="0">
                <a:latin typeface="Times New Roman" pitchFamily="18" charset="0"/>
                <a:cs typeface="Times New Roman" pitchFamily="18" charset="0"/>
              </a:rPr>
              <a:t>He purchases the product and consumes individually or jointly with other members. </a:t>
            </a:r>
          </a:p>
          <a:p>
            <a:pPr>
              <a:buNone/>
            </a:pPr>
            <a:r>
              <a:rPr lang="en-US" sz="2400" b="1" dirty="0" smtClean="0">
                <a:latin typeface="Times New Roman" pitchFamily="18" charset="0"/>
                <a:cs typeface="Times New Roman" pitchFamily="18" charset="0"/>
              </a:rPr>
              <a:t>6. Post Adoption Behavior Stage: </a:t>
            </a:r>
          </a:p>
          <a:p>
            <a:r>
              <a:rPr lang="en-US" sz="2400" dirty="0" smtClean="0">
                <a:latin typeface="Times New Roman" pitchFamily="18" charset="0"/>
                <a:cs typeface="Times New Roman" pitchFamily="18" charset="0"/>
              </a:rPr>
              <a:t>This is the last stage of consumer adoption. </a:t>
            </a:r>
          </a:p>
          <a:p>
            <a:r>
              <a:rPr lang="en-US" sz="2400" dirty="0" smtClean="0">
                <a:latin typeface="Times New Roman" pitchFamily="18" charset="0"/>
                <a:cs typeface="Times New Roman" pitchFamily="18" charset="0"/>
              </a:rPr>
              <a:t>If a consumer satisfies with a new product and related services, he continues buying it frequently, and vice-versa.</a:t>
            </a:r>
          </a:p>
          <a:p>
            <a:r>
              <a:rPr lang="en-US" sz="2400" dirty="0" smtClean="0">
                <a:latin typeface="Times New Roman" pitchFamily="18" charset="0"/>
                <a:cs typeface="Times New Roman" pitchFamily="18" charset="0"/>
              </a:rPr>
              <a:t> He becomes a regular user of innovation and also talks favorable to others. This is a crucial step for a marketer.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20000" cy="457200"/>
          </a:xfrm>
        </p:spPr>
        <p:txBody>
          <a:bodyPr>
            <a:normAutofit fontScale="90000"/>
          </a:bodyPr>
          <a:lstStyle/>
          <a:p>
            <a:r>
              <a:rPr lang="en-US" b="1" dirty="0" smtClean="0">
                <a:latin typeface="Times New Roman" pitchFamily="18" charset="0"/>
                <a:cs typeface="Times New Roman" pitchFamily="18" charset="0"/>
              </a:rPr>
              <a:t>The Eight Entrepreneurial Style Profiles</a:t>
            </a:r>
            <a:r>
              <a:rPr lang="en-US" b="1" dirty="0" smtClean="0"/>
              <a:t/>
            </a:r>
            <a:br>
              <a:rPr lang="en-US" b="1" dirty="0" smtClean="0"/>
            </a:br>
            <a:endParaRPr lang="en-US" dirty="0"/>
          </a:p>
        </p:txBody>
      </p:sp>
      <p:graphicFrame>
        <p:nvGraphicFramePr>
          <p:cNvPr id="5" name="Content Placeholder 4"/>
          <p:cNvGraphicFramePr>
            <a:graphicFrameLocks noGrp="1"/>
          </p:cNvGraphicFramePr>
          <p:nvPr>
            <p:ph idx="1"/>
          </p:nvPr>
        </p:nvGraphicFramePr>
        <p:xfrm>
          <a:off x="1219200" y="1752434"/>
          <a:ext cx="7620000" cy="4910796"/>
        </p:xfrm>
        <a:graphic>
          <a:graphicData uri="http://schemas.openxmlformats.org/drawingml/2006/table">
            <a:tbl>
              <a:tblPr firstRow="1" bandRow="1">
                <a:solidFill>
                  <a:schemeClr val="accent5">
                    <a:lumMod val="40000"/>
                    <a:lumOff val="60000"/>
                  </a:schemeClr>
                </a:solidFill>
                <a:tableStyleId>{5940675A-B579-460E-94D1-54222C63F5DA}</a:tableStyleId>
              </a:tblPr>
              <a:tblGrid>
                <a:gridCol w="2042474"/>
                <a:gridCol w="2652678"/>
                <a:gridCol w="2924848"/>
              </a:tblGrid>
              <a:tr h="414950">
                <a:tc>
                  <a:txBody>
                    <a:bodyPr/>
                    <a:lstStyle/>
                    <a:p>
                      <a:r>
                        <a:rPr lang="en-US" b="1" dirty="0" smtClean="0">
                          <a:solidFill>
                            <a:schemeClr val="tx1"/>
                          </a:solidFill>
                          <a:latin typeface="Times New Roman" pitchFamily="18" charset="0"/>
                          <a:cs typeface="Times New Roman" pitchFamily="18" charset="0"/>
                        </a:rPr>
                        <a:t>CREATOR</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Create a better product</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Bill Gates, Steve Jobs, </a:t>
                      </a:r>
                      <a:endParaRPr lang="en-US" dirty="0">
                        <a:solidFill>
                          <a:schemeClr val="tx1"/>
                        </a:solidFill>
                        <a:latin typeface="Times New Roman" pitchFamily="18" charset="0"/>
                        <a:cs typeface="Times New Roman" pitchFamily="18" charset="0"/>
                      </a:endParaRPr>
                    </a:p>
                  </a:txBody>
                  <a:tcPr/>
                </a:tc>
              </a:tr>
              <a:tr h="616347">
                <a:tc>
                  <a:txBody>
                    <a:bodyPr/>
                    <a:lstStyle/>
                    <a:p>
                      <a:r>
                        <a:rPr lang="en-US" b="1" dirty="0" smtClean="0">
                          <a:solidFill>
                            <a:schemeClr val="tx1"/>
                          </a:solidFill>
                          <a:latin typeface="Times New Roman" pitchFamily="18" charset="0"/>
                          <a:cs typeface="Times New Roman" pitchFamily="18" charset="0"/>
                        </a:rPr>
                        <a:t>STAR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Create a Unique Brand</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Oprah Winfrey, Martha Stewart, </a:t>
                      </a:r>
                      <a:endParaRPr lang="en-US" dirty="0">
                        <a:solidFill>
                          <a:schemeClr val="tx1"/>
                        </a:solidFill>
                        <a:latin typeface="Times New Roman" pitchFamily="18" charset="0"/>
                        <a:cs typeface="Times New Roman" pitchFamily="18" charset="0"/>
                      </a:endParaRPr>
                    </a:p>
                  </a:txBody>
                  <a:tcPr/>
                </a:tc>
              </a:tr>
              <a:tr h="414950">
                <a:tc>
                  <a:txBody>
                    <a:bodyPr/>
                    <a:lstStyle/>
                    <a:p>
                      <a:r>
                        <a:rPr lang="en-US" b="1" dirty="0" smtClean="0">
                          <a:solidFill>
                            <a:schemeClr val="tx1"/>
                          </a:solidFill>
                          <a:latin typeface="Times New Roman" pitchFamily="18" charset="0"/>
                          <a:cs typeface="Times New Roman" pitchFamily="18" charset="0"/>
                        </a:rPr>
                        <a:t>SUPPORTER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Leading the Team</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Jack Welch, Meg Whitman</a:t>
                      </a:r>
                      <a:endParaRPr lang="en-US" dirty="0">
                        <a:solidFill>
                          <a:schemeClr val="tx1"/>
                        </a:solidFill>
                        <a:latin typeface="Times New Roman" pitchFamily="18" charset="0"/>
                        <a:cs typeface="Times New Roman" pitchFamily="18" charset="0"/>
                      </a:endParaRPr>
                    </a:p>
                  </a:txBody>
                  <a:tcPr/>
                </a:tc>
              </a:tr>
              <a:tr h="616347">
                <a:tc>
                  <a:txBody>
                    <a:bodyPr/>
                    <a:lstStyle/>
                    <a:p>
                      <a:r>
                        <a:rPr lang="en-US" b="1" dirty="0" smtClean="0">
                          <a:solidFill>
                            <a:schemeClr val="tx1"/>
                          </a:solidFill>
                          <a:latin typeface="Times New Roman" pitchFamily="18" charset="0"/>
                          <a:cs typeface="Times New Roman" pitchFamily="18" charset="0"/>
                        </a:rPr>
                        <a:t>DEAL MAKER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Bringing People Together</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Donald Trump, Rupert Murdoch</a:t>
                      </a:r>
                      <a:endParaRPr lang="en-US" dirty="0">
                        <a:solidFill>
                          <a:schemeClr val="tx1"/>
                        </a:solidFill>
                        <a:latin typeface="Times New Roman" pitchFamily="18" charset="0"/>
                        <a:cs typeface="Times New Roman" pitchFamily="18" charset="0"/>
                      </a:endParaRPr>
                    </a:p>
                  </a:txBody>
                  <a:tcPr/>
                </a:tc>
              </a:tr>
              <a:tr h="616347">
                <a:tc>
                  <a:txBody>
                    <a:bodyPr/>
                    <a:lstStyle/>
                    <a:p>
                      <a:r>
                        <a:rPr lang="en-US" b="1" dirty="0" smtClean="0">
                          <a:solidFill>
                            <a:schemeClr val="tx1"/>
                          </a:solidFill>
                          <a:latin typeface="Times New Roman" pitchFamily="18" charset="0"/>
                          <a:cs typeface="Times New Roman" pitchFamily="18" charset="0"/>
                        </a:rPr>
                        <a:t>TRADER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Buying Low, Selling High</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George Soros, John Templeton</a:t>
                      </a:r>
                      <a:endParaRPr lang="en-US" dirty="0">
                        <a:solidFill>
                          <a:schemeClr val="tx1"/>
                        </a:solidFill>
                        <a:latin typeface="Times New Roman" pitchFamily="18" charset="0"/>
                        <a:cs typeface="Times New Roman" pitchFamily="18" charset="0"/>
                      </a:endParaRPr>
                    </a:p>
                  </a:txBody>
                  <a:tcPr/>
                </a:tc>
              </a:tr>
              <a:tr h="616347">
                <a:tc>
                  <a:txBody>
                    <a:bodyPr/>
                    <a:lstStyle/>
                    <a:p>
                      <a:r>
                        <a:rPr lang="en-US" b="1" dirty="0" smtClean="0">
                          <a:solidFill>
                            <a:schemeClr val="tx1"/>
                          </a:solidFill>
                          <a:latin typeface="Times New Roman" pitchFamily="18" charset="0"/>
                          <a:cs typeface="Times New Roman" pitchFamily="18" charset="0"/>
                        </a:rPr>
                        <a:t>ACCUMULATOR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Collecting Appreciating Assets</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Warren Buffet, Paul Allen</a:t>
                      </a:r>
                      <a:endParaRPr lang="en-US" dirty="0">
                        <a:solidFill>
                          <a:schemeClr val="tx1"/>
                        </a:solidFill>
                        <a:latin typeface="Times New Roman" pitchFamily="18" charset="0"/>
                        <a:cs typeface="Times New Roman" pitchFamily="18" charset="0"/>
                      </a:endParaRPr>
                    </a:p>
                  </a:txBody>
                  <a:tcPr/>
                </a:tc>
              </a:tr>
              <a:tr h="616347">
                <a:tc>
                  <a:txBody>
                    <a:bodyPr/>
                    <a:lstStyle/>
                    <a:p>
                      <a:r>
                        <a:rPr lang="en-US" b="1" dirty="0" smtClean="0">
                          <a:solidFill>
                            <a:schemeClr val="tx1"/>
                          </a:solidFill>
                          <a:latin typeface="Times New Roman" pitchFamily="18" charset="0"/>
                          <a:cs typeface="Times New Roman" pitchFamily="18" charset="0"/>
                        </a:rPr>
                        <a:t>LORD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Controlling Cash Generating Assets      </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Andrew Carnegie, Sergey </a:t>
                      </a:r>
                      <a:r>
                        <a:rPr lang="en-US" dirty="0" err="1" smtClean="0">
                          <a:solidFill>
                            <a:schemeClr val="tx1"/>
                          </a:solidFill>
                          <a:latin typeface="Times New Roman" pitchFamily="18" charset="0"/>
                          <a:cs typeface="Times New Roman" pitchFamily="18" charset="0"/>
                        </a:rPr>
                        <a:t>Brin</a:t>
                      </a:r>
                      <a:endParaRPr lang="en-US" dirty="0">
                        <a:solidFill>
                          <a:schemeClr val="tx1"/>
                        </a:solidFill>
                        <a:latin typeface="Times New Roman" pitchFamily="18" charset="0"/>
                        <a:cs typeface="Times New Roman" pitchFamily="18" charset="0"/>
                      </a:endParaRPr>
                    </a:p>
                  </a:txBody>
                  <a:tcPr/>
                </a:tc>
              </a:tr>
              <a:tr h="880496">
                <a:tc>
                  <a:txBody>
                    <a:bodyPr/>
                    <a:lstStyle/>
                    <a:p>
                      <a:r>
                        <a:rPr lang="en-US" b="1" dirty="0" smtClean="0">
                          <a:solidFill>
                            <a:schemeClr val="tx1"/>
                          </a:solidFill>
                          <a:latin typeface="Times New Roman" pitchFamily="18" charset="0"/>
                          <a:cs typeface="Times New Roman" pitchFamily="18" charset="0"/>
                        </a:rPr>
                        <a:t>MECHANIC   </a:t>
                      </a:r>
                      <a:endParaRPr lang="en-US" b="1"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Creating a Better System </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Henry Ford, Ingvar </a:t>
                      </a:r>
                      <a:r>
                        <a:rPr lang="en-US" dirty="0" err="1" smtClean="0">
                          <a:solidFill>
                            <a:schemeClr val="tx1"/>
                          </a:solidFill>
                          <a:latin typeface="Times New Roman" pitchFamily="18" charset="0"/>
                          <a:cs typeface="Times New Roman" pitchFamily="18" charset="0"/>
                        </a:rPr>
                        <a:t>Kamprad</a:t>
                      </a:r>
                      <a:r>
                        <a:rPr lang="en-US" dirty="0" smtClean="0">
                          <a:solidFill>
                            <a:schemeClr val="tx1"/>
                          </a:solidFill>
                          <a:latin typeface="Times New Roman" pitchFamily="18" charset="0"/>
                          <a:cs typeface="Times New Roman" pitchFamily="18" charset="0"/>
                        </a:rPr>
                        <a:t> (IKEA), Michael Dell</a:t>
                      </a:r>
                      <a:endParaRPr lang="en-US" dirty="0">
                        <a:solidFill>
                          <a:schemeClr val="tx1"/>
                        </a:solidFill>
                        <a:latin typeface="Times New Roman" pitchFamily="18" charset="0"/>
                        <a:cs typeface="Times New Roman" pitchFamily="18" charset="0"/>
                      </a:endParaRPr>
                    </a:p>
                  </a:txBody>
                  <a:tcPr/>
                </a:tc>
              </a:tr>
            </a:tbl>
          </a:graphicData>
        </a:graphic>
      </p:graphicFrame>
      <p:sp>
        <p:nvSpPr>
          <p:cNvPr id="6" name="Rectangle 5"/>
          <p:cNvSpPr/>
          <p:nvPr/>
        </p:nvSpPr>
        <p:spPr>
          <a:xfrm>
            <a:off x="1219200" y="685801"/>
            <a:ext cx="7620000"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000" dirty="0" smtClean="0">
                <a:latin typeface="Times New Roman" pitchFamily="18" charset="0"/>
                <a:cs typeface="Times New Roman" pitchFamily="18" charset="0"/>
              </a:rPr>
              <a:t>Fore each profile there are identifiable role models who have made their fortunes by applying their innate entrepreneurial style and approach to a suitable business model.</a:t>
            </a: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4DB3EEF2-CE3D-45D7-BA44-009F12DD2151}"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683765" cy="595090"/>
          </a:xfrm>
        </p:spPr>
        <p:txBody>
          <a:bodyPr>
            <a:normAutofit fontScale="90000"/>
          </a:bodyPr>
          <a:lstStyle/>
          <a:p>
            <a:pPr algn="ctr"/>
            <a:r>
              <a:rPr lang="en-US" sz="3200" b="1" dirty="0" smtClean="0">
                <a:latin typeface="Times New Roman" pitchFamily="18" charset="0"/>
                <a:cs typeface="Times New Roman" pitchFamily="18" charset="0"/>
              </a:rPr>
              <a:t>Value Proposition</a:t>
            </a:r>
            <a:r>
              <a:rPr lang="en-US" b="1" dirty="0" smtClean="0"/>
              <a:t/>
            </a:r>
            <a:br>
              <a:rPr lang="en-US" b="1" dirty="0" smtClean="0"/>
            </a:br>
            <a:endParaRPr lang="en-US" dirty="0"/>
          </a:p>
        </p:txBody>
      </p:sp>
      <p:sp>
        <p:nvSpPr>
          <p:cNvPr id="3" name="Content Placeholder 2"/>
          <p:cNvSpPr>
            <a:spLocks noGrp="1"/>
          </p:cNvSpPr>
          <p:nvPr>
            <p:ph idx="1"/>
          </p:nvPr>
        </p:nvSpPr>
        <p:spPr>
          <a:xfrm>
            <a:off x="1371600" y="838200"/>
            <a:ext cx="7467600" cy="57912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A value proposition defines the benefits your company's products and services offer to the customer. </a:t>
            </a:r>
          </a:p>
          <a:p>
            <a:r>
              <a:rPr lang="en-US" sz="2400" dirty="0" smtClean="0">
                <a:latin typeface="Times New Roman" pitchFamily="18" charset="0"/>
                <a:cs typeface="Times New Roman" pitchFamily="18" charset="0"/>
              </a:rPr>
              <a:t>This short statement, based on your Business Concept Statement, should express the essence of your business in a way that compels the customer to buy.</a:t>
            </a:r>
          </a:p>
          <a:p>
            <a:r>
              <a:rPr lang="en-US" sz="2400" dirty="0" smtClean="0">
                <a:latin typeface="Times New Roman" pitchFamily="18" charset="0"/>
                <a:cs typeface="Times New Roman" pitchFamily="18" charset="0"/>
              </a:rPr>
              <a:t>It's important to expend the necessary time and effort to craft a compelling value proposition since it will form the basis for all your sales, marketing, and product development efforts. </a:t>
            </a:r>
          </a:p>
          <a:p>
            <a:r>
              <a:rPr lang="en-US" sz="2400" dirty="0" smtClean="0">
                <a:latin typeface="Times New Roman" pitchFamily="18" charset="0"/>
                <a:cs typeface="Times New Roman" pitchFamily="18" charset="0"/>
              </a:rPr>
              <a:t>The value proposition is also part of your Business Plan.</a:t>
            </a:r>
          </a:p>
          <a:p>
            <a:r>
              <a:rPr lang="en-US" sz="2400" dirty="0" smtClean="0">
                <a:latin typeface="Times New Roman" pitchFamily="18" charset="0"/>
                <a:cs typeface="Times New Roman" pitchFamily="18" charset="0"/>
              </a:rPr>
              <a:t>A value proposition is a valuable tool to guide your marketing efforts.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ages.jpg"/>
          <p:cNvPicPr>
            <a:picLocks noGrp="1" noChangeAspect="1"/>
          </p:cNvPicPr>
          <p:nvPr>
            <p:ph idx="1"/>
          </p:nvPr>
        </p:nvPicPr>
        <p:blipFill>
          <a:blip r:embed="rId2"/>
          <a:stretch>
            <a:fillRect/>
          </a:stretch>
        </p:blipFill>
        <p:spPr>
          <a:xfrm>
            <a:off x="1219200" y="304800"/>
            <a:ext cx="3505200" cy="62484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4DB3EEF2-CE3D-45D7-BA44-009F12DD2151}" type="slidenum">
              <a:rPr lang="en-US" smtClean="0"/>
              <a:pPr/>
              <a:t>31</a:t>
            </a:fld>
            <a:endParaRPr lang="en-US"/>
          </a:p>
        </p:txBody>
      </p:sp>
      <p:pic>
        <p:nvPicPr>
          <p:cNvPr id="6" name="Picture 5" descr="images.png"/>
          <p:cNvPicPr>
            <a:picLocks noChangeAspect="1"/>
          </p:cNvPicPr>
          <p:nvPr/>
        </p:nvPicPr>
        <p:blipFill>
          <a:blip r:embed="rId3"/>
          <a:stretch>
            <a:fillRect/>
          </a:stretch>
        </p:blipFill>
        <p:spPr>
          <a:xfrm>
            <a:off x="4648200" y="304800"/>
            <a:ext cx="4343400" cy="6248400"/>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304800"/>
            <a:ext cx="4572000" cy="6248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None/>
            </a:pPr>
            <a:r>
              <a:rPr lang="en-US" sz="2400" b="1" dirty="0" smtClean="0">
                <a:latin typeface="Times New Roman" pitchFamily="18" charset="0"/>
                <a:cs typeface="Times New Roman" pitchFamily="18" charset="0"/>
              </a:rPr>
              <a:t>Benefits of Value Proposition:</a:t>
            </a:r>
          </a:p>
          <a:p>
            <a:r>
              <a:rPr lang="en-US" sz="2400" smtClean="0">
                <a:latin typeface="Times New Roman" pitchFamily="18" charset="0"/>
                <a:cs typeface="Times New Roman" pitchFamily="18" charset="0"/>
              </a:rPr>
              <a:t>Creates </a:t>
            </a:r>
            <a:r>
              <a:rPr lang="en-US" sz="2400" dirty="0" smtClean="0">
                <a:latin typeface="Times New Roman" pitchFamily="18" charset="0"/>
                <a:cs typeface="Times New Roman" pitchFamily="18" charset="0"/>
              </a:rPr>
              <a:t>a strong differentiation between you and your competitors. </a:t>
            </a:r>
          </a:p>
          <a:p>
            <a:r>
              <a:rPr lang="en-US" sz="2400" dirty="0" smtClean="0">
                <a:latin typeface="Times New Roman" pitchFamily="18" charset="0"/>
                <a:cs typeface="Times New Roman" pitchFamily="18" charset="0"/>
              </a:rPr>
              <a:t>Increase not only the quantity but also the quality of prospective leads. </a:t>
            </a:r>
          </a:p>
          <a:p>
            <a:r>
              <a:rPr lang="en-US" sz="2400" dirty="0" smtClean="0">
                <a:latin typeface="Times New Roman" pitchFamily="18" charset="0"/>
                <a:cs typeface="Times New Roman" pitchFamily="18" charset="0"/>
              </a:rPr>
              <a:t>Gain market share in your targeted segments. </a:t>
            </a:r>
          </a:p>
          <a:p>
            <a:r>
              <a:rPr lang="en-US" sz="2400" dirty="0" smtClean="0">
                <a:latin typeface="Times New Roman" pitchFamily="18" charset="0"/>
                <a:cs typeface="Times New Roman" pitchFamily="18" charset="0"/>
              </a:rPr>
              <a:t>Improves your operation efficiency. </a:t>
            </a:r>
          </a:p>
          <a:p>
            <a:r>
              <a:rPr lang="en-US" sz="2400" dirty="0" smtClean="0">
                <a:latin typeface="Times New Roman" pitchFamily="18" charset="0"/>
                <a:cs typeface="Times New Roman" pitchFamily="18" charset="0"/>
              </a:rPr>
              <a:t>Increases your revenue. </a:t>
            </a:r>
          </a:p>
          <a:p>
            <a:r>
              <a:rPr lang="en-US" sz="2400" dirty="0" smtClean="0">
                <a:latin typeface="Times New Roman" pitchFamily="18" charset="0"/>
                <a:cs typeface="Times New Roman" pitchFamily="18" charset="0"/>
              </a:rPr>
              <a:t>Ensures that everyone in your company communicates the same message.</a:t>
            </a:r>
          </a:p>
          <a:p>
            <a:pPr>
              <a:buNone/>
            </a:pPr>
            <a:endParaRPr lang="en-US" dirty="0" smtClean="0"/>
          </a:p>
          <a:p>
            <a:endParaRPr lang="en-US" dirty="0"/>
          </a:p>
        </p:txBody>
      </p:sp>
      <p:pic>
        <p:nvPicPr>
          <p:cNvPr id="4" name="Picture 2"/>
          <p:cNvPicPr>
            <a:picLocks noChangeAspect="1" noChangeArrowheads="1"/>
          </p:cNvPicPr>
          <p:nvPr/>
        </p:nvPicPr>
        <p:blipFill>
          <a:blip r:embed="rId2"/>
          <a:stretch>
            <a:fillRect/>
          </a:stretch>
        </p:blipFill>
        <p:spPr bwMode="auto">
          <a:xfrm>
            <a:off x="1295400" y="304800"/>
            <a:ext cx="2971800" cy="6248400"/>
          </a:xfrm>
          <a:prstGeom prst="rect">
            <a:avLst/>
          </a:prstGeom>
          <a:ln>
            <a:headEnd/>
            <a:tailEnd/>
          </a:ln>
        </p:spPr>
        <p:style>
          <a:lnRef idx="2">
            <a:schemeClr val="accent4"/>
          </a:lnRef>
          <a:fillRef idx="1">
            <a:schemeClr val="lt1"/>
          </a:fillRef>
          <a:effectRef idx="0">
            <a:schemeClr val="accent4"/>
          </a:effectRef>
          <a:fontRef idx="minor">
            <a:schemeClr val="dk1"/>
          </a:fontRef>
        </p:style>
      </p:pic>
      <p:sp>
        <p:nvSpPr>
          <p:cNvPr id="5" name="Slide Number Placeholder 4"/>
          <p:cNvSpPr>
            <a:spLocks noGrp="1"/>
          </p:cNvSpPr>
          <p:nvPr>
            <p:ph type="sldNum" sz="quarter" idx="12"/>
          </p:nvPr>
        </p:nvSpPr>
        <p:spPr/>
        <p:txBody>
          <a:bodyPr/>
          <a:lstStyle/>
          <a:p>
            <a:fld id="{4DB3EEF2-CE3D-45D7-BA44-009F12DD215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595090"/>
          </a:xfrm>
        </p:spPr>
        <p:txBody>
          <a:bodyPr>
            <a:normAutofit/>
          </a:bodyPr>
          <a:lstStyle/>
          <a:p>
            <a:pPr algn="ctr"/>
            <a:r>
              <a:rPr lang="en-US" sz="3200" b="1" dirty="0" smtClean="0">
                <a:latin typeface="Times New Roman" pitchFamily="18" charset="0"/>
                <a:cs typeface="Times New Roman" pitchFamily="18" charset="0"/>
              </a:rPr>
              <a:t>Guidelines To Create A Value Proposition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762000"/>
            <a:ext cx="7696200" cy="57150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smtClean="0">
                <a:latin typeface="Times New Roman" pitchFamily="18" charset="0"/>
                <a:cs typeface="Times New Roman" pitchFamily="18" charset="0"/>
              </a:rPr>
              <a:t>Use the Business Concept Statement as a starting point for expressing the value proposition. </a:t>
            </a:r>
          </a:p>
          <a:p>
            <a:r>
              <a:rPr lang="en-US" sz="2000" dirty="0" smtClean="0">
                <a:latin typeface="Times New Roman" pitchFamily="18" charset="0"/>
                <a:cs typeface="Times New Roman" pitchFamily="18" charset="0"/>
              </a:rPr>
              <a:t>Address the needs of your target market. What problems do your target customers need to solve? What's not working for them? Where do they want to go? </a:t>
            </a:r>
          </a:p>
          <a:p>
            <a:r>
              <a:rPr lang="en-US" sz="2000" dirty="0" smtClean="0">
                <a:latin typeface="Times New Roman" pitchFamily="18" charset="0"/>
                <a:cs typeface="Times New Roman" pitchFamily="18" charset="0"/>
              </a:rPr>
              <a:t>Emphasize benefits, not features. </a:t>
            </a:r>
          </a:p>
          <a:p>
            <a:r>
              <a:rPr lang="en-US" sz="2000" dirty="0" smtClean="0">
                <a:latin typeface="Times New Roman" pitchFamily="18" charset="0"/>
                <a:cs typeface="Times New Roman" pitchFamily="18" charset="0"/>
              </a:rPr>
              <a:t>Don't explain what the technology does; explain what the buyer will get out of using the technology. Some examples of benefits are greater revenue opportunity, a competitive advantage, reduced costs and expenses, greater convenience, greater Return on Investment (ROI), and better results. </a:t>
            </a:r>
          </a:p>
          <a:p>
            <a:r>
              <a:rPr lang="en-US" sz="2000" dirty="0" smtClean="0">
                <a:latin typeface="Times New Roman" pitchFamily="18" charset="0"/>
                <a:cs typeface="Times New Roman" pitchFamily="18" charset="0"/>
              </a:rPr>
              <a:t>Use tangible examples. Be as precise and specific as possible. Include numbers, percentages, and time frames. </a:t>
            </a:r>
          </a:p>
          <a:p>
            <a:r>
              <a:rPr lang="en-US" sz="2000" dirty="0" smtClean="0">
                <a:latin typeface="Times New Roman" pitchFamily="18" charset="0"/>
                <a:cs typeface="Times New Roman" pitchFamily="18" charset="0"/>
              </a:rPr>
              <a:t>Differentiate yourself from the competition. What do you have that no one else has? And-most importantly-how is this an advantage to your customers? Research and test your value proposition.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543800" cy="671290"/>
          </a:xfrm>
        </p:spPr>
        <p:txBody>
          <a:bodyPr>
            <a:normAutofit/>
          </a:bodyPr>
          <a:lstStyle/>
          <a:p>
            <a:pPr algn="ctr"/>
            <a:r>
              <a:rPr lang="en-US" sz="3200" b="1" dirty="0" smtClean="0">
                <a:latin typeface="Times New Roman" pitchFamily="18" charset="0"/>
                <a:cs typeface="Times New Roman" pitchFamily="18" charset="0"/>
              </a:rPr>
              <a:t>Customer Driven Innovation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914400"/>
            <a:ext cx="7772400" cy="5638800"/>
          </a:xfrm>
        </p:spPr>
        <p:style>
          <a:lnRef idx="2">
            <a:schemeClr val="accent4"/>
          </a:lnRef>
          <a:fillRef idx="1">
            <a:schemeClr val="lt1"/>
          </a:fillRef>
          <a:effectRef idx="0">
            <a:schemeClr val="accent4"/>
          </a:effectRef>
          <a:fontRef idx="minor">
            <a:schemeClr val="dk1"/>
          </a:fontRef>
        </p:style>
        <p:txBody>
          <a:bodyPr>
            <a:normAutofit fontScale="55000" lnSpcReduction="20000"/>
          </a:bodyPr>
          <a:lstStyle/>
          <a:p>
            <a:pPr>
              <a:buNone/>
            </a:pPr>
            <a:r>
              <a:rPr lang="en-US" sz="3800" b="1" dirty="0" smtClean="0">
                <a:latin typeface="Times New Roman" pitchFamily="18" charset="0"/>
                <a:cs typeface="Times New Roman" pitchFamily="18" charset="0"/>
              </a:rPr>
              <a:t>Customer Driven Innovation </a:t>
            </a:r>
            <a:r>
              <a:rPr lang="en-US" sz="3800" dirty="0" smtClean="0">
                <a:latin typeface="Times New Roman" pitchFamily="18" charset="0"/>
                <a:cs typeface="Times New Roman" pitchFamily="18" charset="0"/>
              </a:rPr>
              <a:t>means customers looking forward for more innovative product and service , so you have to develop your company to satisfy customers needs. </a:t>
            </a:r>
          </a:p>
          <a:p>
            <a:r>
              <a:rPr lang="en-US" sz="3800" dirty="0" smtClean="0">
                <a:latin typeface="Times New Roman" pitchFamily="18" charset="0"/>
                <a:cs typeface="Times New Roman" pitchFamily="18" charset="0"/>
              </a:rPr>
              <a:t>But customer driven influence means customers looking forward for brand names and more promoted goods and service in markets .</a:t>
            </a:r>
          </a:p>
          <a:p>
            <a:endParaRPr lang="en-US" sz="3800" b="1" dirty="0" smtClean="0">
              <a:latin typeface="Times New Roman" pitchFamily="18" charset="0"/>
              <a:cs typeface="Times New Roman" pitchFamily="18" charset="0"/>
            </a:endParaRPr>
          </a:p>
          <a:p>
            <a:pPr>
              <a:buNone/>
            </a:pPr>
            <a:r>
              <a:rPr lang="en-US" sz="3800" b="1" dirty="0" smtClean="0">
                <a:latin typeface="Times New Roman" pitchFamily="18" charset="0"/>
                <a:cs typeface="Times New Roman" pitchFamily="18" charset="0"/>
              </a:rPr>
              <a:t>Shifting to consumer-driven innovation</a:t>
            </a:r>
          </a:p>
          <a:p>
            <a:r>
              <a:rPr lang="en-US" sz="3800" dirty="0" smtClean="0">
                <a:latin typeface="Times New Roman" pitchFamily="18" charset="0"/>
                <a:cs typeface="Times New Roman" pitchFamily="18" charset="0"/>
              </a:rPr>
              <a:t>Innovation is about businesses trying to keep up with consumer expectations faster than the competition.</a:t>
            </a:r>
          </a:p>
          <a:p>
            <a:r>
              <a:rPr lang="en-US" sz="3800" dirty="0" smtClean="0">
                <a:latin typeface="Times New Roman" pitchFamily="18" charset="0"/>
                <a:cs typeface="Times New Roman" pitchFamily="18" charset="0"/>
              </a:rPr>
              <a:t>Customers no longer think about brands within the confines of the industry they operate on. </a:t>
            </a:r>
          </a:p>
          <a:p>
            <a:r>
              <a:rPr lang="en-US" sz="3800" dirty="0" smtClean="0">
                <a:latin typeface="Times New Roman" pitchFamily="18" charset="0"/>
                <a:cs typeface="Times New Roman" pitchFamily="18" charset="0"/>
              </a:rPr>
              <a:t>When it comes to customer service we don’t just compare a brand to its direct competitors, but to the best customer service we receive from anywhere. </a:t>
            </a:r>
          </a:p>
          <a:p>
            <a:pPr>
              <a:buNone/>
            </a:pPr>
            <a:r>
              <a:rPr lang="en-US" sz="3800" dirty="0" smtClean="0">
                <a:latin typeface="Times New Roman" pitchFamily="18" charset="0"/>
                <a:cs typeface="Times New Roman" pitchFamily="18" charset="0"/>
              </a:rPr>
              <a:t>          Ex: We get frustrated when an airline is unresponsive on social media because our broadband provider responds in under 10 minutes.</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DB3EEF2-CE3D-45D7-BA44-009F12DD2151}" type="slidenum">
              <a:rPr lang="en-US" smtClean="0"/>
              <a:pPr/>
              <a:t>35</a:t>
            </a:fld>
            <a:endParaRPr lang="en-US"/>
          </a:p>
        </p:txBody>
      </p:sp>
      <p:sp>
        <p:nvSpPr>
          <p:cNvPr id="5" name="Title 1"/>
          <p:cNvSpPr txBox="1">
            <a:spLocks/>
          </p:cNvSpPr>
          <p:nvPr/>
        </p:nvSpPr>
        <p:spPr>
          <a:xfrm>
            <a:off x="1524000" y="228600"/>
            <a:ext cx="6683765" cy="442690"/>
          </a:xfrm>
          <a:prstGeom prst="rect">
            <a:avLst/>
          </a:prstGeom>
        </p:spPr>
        <p:txBody>
          <a:bodyPr vert="horz" lIns="91440" tIns="45720" rIns="91440" bIns="45720" rtlCol="0" anchor="t">
            <a:normAutofit fontScale="8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t>TEN KEYS OF VALUE INNOVATION</a:t>
            </a:r>
            <a:endParaRPr kumimoji="0" lang="en-US" sz="32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7" name="Rounded Rectangle 6"/>
          <p:cNvSpPr/>
          <p:nvPr/>
        </p:nvSpPr>
        <p:spPr>
          <a:xfrm>
            <a:off x="2209800" y="46482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latin typeface="Times New Roman" pitchFamily="18" charset="0"/>
                <a:cs typeface="Times New Roman" pitchFamily="18" charset="0"/>
              </a:rPr>
              <a:t>Customer Focus</a:t>
            </a:r>
            <a:endParaRPr lang="en-US" sz="1600" dirty="0">
              <a:latin typeface="Times New Roman" pitchFamily="18" charset="0"/>
              <a:cs typeface="Times New Roman" pitchFamily="18" charset="0"/>
            </a:endParaRPr>
          </a:p>
        </p:txBody>
      </p:sp>
      <p:sp>
        <p:nvSpPr>
          <p:cNvPr id="8" name="Rounded Rectangle 7"/>
          <p:cNvSpPr/>
          <p:nvPr/>
        </p:nvSpPr>
        <p:spPr>
          <a:xfrm>
            <a:off x="2209800" y="53340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Customer Empathy</a:t>
            </a:r>
            <a:endParaRPr lang="en-US" dirty="0">
              <a:latin typeface="Times New Roman" pitchFamily="18" charset="0"/>
              <a:cs typeface="Times New Roman" pitchFamily="18" charset="0"/>
            </a:endParaRPr>
          </a:p>
        </p:txBody>
      </p:sp>
      <p:sp>
        <p:nvSpPr>
          <p:cNvPr id="9" name="Rounded Rectangle 8"/>
          <p:cNvSpPr/>
          <p:nvPr/>
        </p:nvSpPr>
        <p:spPr>
          <a:xfrm>
            <a:off x="2209800" y="27432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Customer Insight</a:t>
            </a:r>
            <a:endParaRPr lang="en-US" dirty="0">
              <a:latin typeface="Times New Roman" pitchFamily="18" charset="0"/>
              <a:cs typeface="Times New Roman" pitchFamily="18" charset="0"/>
            </a:endParaRPr>
          </a:p>
        </p:txBody>
      </p:sp>
      <p:sp>
        <p:nvSpPr>
          <p:cNvPr id="10" name="Rounded Rectangle 9"/>
          <p:cNvSpPr/>
          <p:nvPr/>
        </p:nvSpPr>
        <p:spPr>
          <a:xfrm>
            <a:off x="2209800" y="33528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Customer Involvement</a:t>
            </a:r>
            <a:endParaRPr lang="en-US" dirty="0">
              <a:latin typeface="Times New Roman" pitchFamily="18" charset="0"/>
              <a:cs typeface="Times New Roman" pitchFamily="18" charset="0"/>
            </a:endParaRPr>
          </a:p>
        </p:txBody>
      </p:sp>
      <p:sp>
        <p:nvSpPr>
          <p:cNvPr id="11" name="Rounded Rectangle 10"/>
          <p:cNvSpPr/>
          <p:nvPr/>
        </p:nvSpPr>
        <p:spPr>
          <a:xfrm>
            <a:off x="2209800" y="39624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Customer Feedback</a:t>
            </a:r>
            <a:endParaRPr lang="en-US" dirty="0">
              <a:latin typeface="Times New Roman" pitchFamily="18" charset="0"/>
              <a:cs typeface="Times New Roman" pitchFamily="18" charset="0"/>
            </a:endParaRPr>
          </a:p>
        </p:txBody>
      </p:sp>
      <p:sp>
        <p:nvSpPr>
          <p:cNvPr id="12" name="Rounded Rectangle 11"/>
          <p:cNvSpPr/>
          <p:nvPr/>
        </p:nvSpPr>
        <p:spPr>
          <a:xfrm>
            <a:off x="5029200" y="46482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Observing people</a:t>
            </a:r>
            <a:endParaRPr lang="en-US" dirty="0">
              <a:latin typeface="Times New Roman" pitchFamily="18" charset="0"/>
              <a:cs typeface="Times New Roman" pitchFamily="18" charset="0"/>
            </a:endParaRPr>
          </a:p>
        </p:txBody>
      </p:sp>
      <p:sp>
        <p:nvSpPr>
          <p:cNvPr id="13" name="Rounded Rectangle 12"/>
          <p:cNvSpPr/>
          <p:nvPr/>
        </p:nvSpPr>
        <p:spPr>
          <a:xfrm>
            <a:off x="5029200" y="53340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Competitive Intelligence</a:t>
            </a:r>
            <a:endParaRPr lang="en-US" dirty="0">
              <a:latin typeface="Times New Roman" pitchFamily="18" charset="0"/>
              <a:cs typeface="Times New Roman" pitchFamily="18" charset="0"/>
            </a:endParaRPr>
          </a:p>
        </p:txBody>
      </p:sp>
      <p:sp>
        <p:nvSpPr>
          <p:cNvPr id="14" name="Rounded Rectangle 13"/>
          <p:cNvSpPr/>
          <p:nvPr/>
        </p:nvSpPr>
        <p:spPr>
          <a:xfrm>
            <a:off x="5029200" y="27432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Beta Testing</a:t>
            </a:r>
            <a:endParaRPr lang="en-US" dirty="0">
              <a:latin typeface="Times New Roman" pitchFamily="18" charset="0"/>
              <a:cs typeface="Times New Roman" pitchFamily="18" charset="0"/>
            </a:endParaRPr>
          </a:p>
        </p:txBody>
      </p:sp>
      <p:sp>
        <p:nvSpPr>
          <p:cNvPr id="15" name="Rounded Rectangle 14"/>
          <p:cNvSpPr/>
          <p:nvPr/>
        </p:nvSpPr>
        <p:spPr>
          <a:xfrm>
            <a:off x="5029200" y="33528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Continuous Improvement</a:t>
            </a:r>
            <a:endParaRPr lang="en-US" dirty="0">
              <a:latin typeface="Times New Roman" pitchFamily="18" charset="0"/>
              <a:cs typeface="Times New Roman" pitchFamily="18" charset="0"/>
            </a:endParaRPr>
          </a:p>
        </p:txBody>
      </p:sp>
      <p:sp>
        <p:nvSpPr>
          <p:cNvPr id="16" name="Rounded Rectangle 15"/>
          <p:cNvSpPr/>
          <p:nvPr/>
        </p:nvSpPr>
        <p:spPr>
          <a:xfrm>
            <a:off x="5029200" y="3962400"/>
            <a:ext cx="26670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Strategic Intent</a:t>
            </a:r>
            <a:endParaRPr lang="en-US" dirty="0">
              <a:latin typeface="Times New Roman" pitchFamily="18" charset="0"/>
              <a:cs typeface="Times New Roman" pitchFamily="18" charset="0"/>
            </a:endParaRPr>
          </a:p>
        </p:txBody>
      </p:sp>
      <p:sp>
        <p:nvSpPr>
          <p:cNvPr id="20" name="Slide Number Placeholder 17"/>
          <p:cNvSpPr txBox="1">
            <a:spLocks/>
          </p:cNvSpPr>
          <p:nvPr/>
        </p:nvSpPr>
        <p:spPr bwMode="gray">
          <a:xfrm>
            <a:off x="398860" y="787783"/>
            <a:ext cx="584825"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4DB3EEF2-CE3D-45D7-BA44-009F12DD2151}" type="slidenum">
              <a:rPr kumimoji="0" lang="en-US" sz="2000" b="0" i="0" u="none" strike="noStrike" kern="1200" cap="none" spc="0" normalizeH="0" baseline="0" noProof="0" smtClean="0">
                <a:ln>
                  <a:noFill/>
                </a:ln>
                <a:solidFill>
                  <a:srgbClr val="FE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000" b="0" i="0" u="none" strike="noStrike" kern="1200" cap="none" spc="0" normalizeH="0" baseline="0" noProof="0">
              <a:ln>
                <a:noFill/>
              </a:ln>
              <a:solidFill>
                <a:srgbClr val="FEFFFF"/>
              </a:solidFill>
              <a:effectLst/>
              <a:uLnTx/>
              <a:uFillTx/>
              <a:latin typeface="+mn-lt"/>
              <a:ea typeface="+mn-ea"/>
              <a:cs typeface="+mn-cs"/>
            </a:endParaRPr>
          </a:p>
        </p:txBody>
      </p:sp>
      <p:pic>
        <p:nvPicPr>
          <p:cNvPr id="21" name="Picture 20" descr="images.jpg"/>
          <p:cNvPicPr>
            <a:picLocks noChangeAspect="1"/>
          </p:cNvPicPr>
          <p:nvPr/>
        </p:nvPicPr>
        <p:blipFill>
          <a:blip r:embed="rId2"/>
          <a:stretch>
            <a:fillRect/>
          </a:stretch>
        </p:blipFill>
        <p:spPr>
          <a:xfrm rot="678939">
            <a:off x="3464182" y="904556"/>
            <a:ext cx="2601977" cy="159280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838200"/>
          </a:xfrm>
        </p:spPr>
        <p:txBody>
          <a:bodyPr>
            <a:normAutofit fontScale="90000"/>
          </a:bodyPr>
          <a:lstStyle/>
          <a:p>
            <a:pPr algn="ctr"/>
            <a:r>
              <a:rPr lang="en-US" b="1" dirty="0" smtClean="0">
                <a:latin typeface="Times New Roman" pitchFamily="18" charset="0"/>
                <a:cs typeface="Times New Roman" pitchFamily="18" charset="0"/>
              </a:rPr>
              <a:t>Seven Practice Tips For Customer - Driven Innovation</a:t>
            </a:r>
            <a:r>
              <a:rPr lang="en-US" dirty="0" smtClean="0"/>
              <a:t/>
            </a:r>
            <a:br>
              <a:rPr lang="en-US" dirty="0" smtClean="0"/>
            </a:br>
            <a:endParaRPr lang="en-US" dirty="0"/>
          </a:p>
        </p:txBody>
      </p:sp>
      <p:sp>
        <p:nvSpPr>
          <p:cNvPr id="3" name="Content Placeholder 2"/>
          <p:cNvSpPr>
            <a:spLocks noGrp="1"/>
          </p:cNvSpPr>
          <p:nvPr>
            <p:ph idx="1"/>
          </p:nvPr>
        </p:nvSpPr>
        <p:spPr>
          <a:xfrm>
            <a:off x="1219200" y="1143000"/>
            <a:ext cx="7696200" cy="54102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Observe People</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to understand hidden and unarticulated customer needs. </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Empathize </a:t>
            </a:r>
            <a:r>
              <a:rPr lang="en-US" sz="2400" dirty="0" smtClean="0">
                <a:solidFill>
                  <a:schemeClr val="tx1"/>
                </a:solidFill>
                <a:latin typeface="Times New Roman" pitchFamily="18" charset="0"/>
                <a:cs typeface="Times New Roman" pitchFamily="18" charset="0"/>
              </a:rPr>
              <a:t>with your customers, live their life, "walk a mile in the shoes of your customer". </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Involve Everyone</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require every person, regardless of their position, to spend time on customer contact and services activities. </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Involve Customers </a:t>
            </a:r>
            <a:r>
              <a:rPr lang="en-US" sz="2400" dirty="0" smtClean="0">
                <a:solidFill>
                  <a:schemeClr val="tx1"/>
                </a:solidFill>
                <a:latin typeface="Times New Roman" pitchFamily="18" charset="0"/>
                <a:cs typeface="Times New Roman" pitchFamily="18" charset="0"/>
              </a:rPr>
              <a:t>in testing the prototype of your new product. </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Help Your Employees</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to understand the customer's needs by involving them in listening to customer feedback after a new product launch.</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Watch How The Customers Use Your Product</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to learn what works and what doesn't work. </a:t>
            </a:r>
          </a:p>
          <a:p>
            <a:pPr marL="457200" indent="-457200">
              <a:buFont typeface="+mj-lt"/>
              <a:buAutoNum type="arabicPeriod"/>
            </a:pPr>
            <a:r>
              <a:rPr lang="en-US" sz="2400" b="1" dirty="0" smtClean="0">
                <a:solidFill>
                  <a:srgbClr val="C00000"/>
                </a:solidFill>
                <a:latin typeface="Times New Roman" pitchFamily="18" charset="0"/>
                <a:cs typeface="Times New Roman" pitchFamily="18" charset="0"/>
              </a:rPr>
              <a:t>Ingrain</a:t>
            </a:r>
            <a:r>
              <a:rPr lang="en-US" sz="2400" dirty="0" smtClean="0">
                <a:solidFill>
                  <a:schemeClr val="tx1"/>
                </a:solidFill>
                <a:latin typeface="Times New Roman" pitchFamily="18" charset="0"/>
                <a:cs typeface="Times New Roman" pitchFamily="18" charset="0"/>
              </a:rPr>
              <a:t> customer-driven innovation in your corporate culture and operations of your company.</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1280890"/>
          </a:xfrm>
        </p:spPr>
        <p:txBody>
          <a:bodyPr>
            <a:normAutofit/>
          </a:bodyPr>
          <a:lstStyle/>
          <a:p>
            <a:pPr algn="ctr"/>
            <a:r>
              <a:rPr lang="en-US" sz="3200" b="1" dirty="0" smtClean="0">
                <a:latin typeface="Times New Roman" pitchFamily="18" charset="0"/>
                <a:cs typeface="Times New Roman" pitchFamily="18" charset="0"/>
              </a:rPr>
              <a:t>Drivers of Innovation</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914400"/>
            <a:ext cx="7333059" cy="5486400"/>
          </a:xfrm>
        </p:spPr>
        <p:style>
          <a:lnRef idx="2">
            <a:schemeClr val="accent4"/>
          </a:lnRef>
          <a:fillRef idx="1">
            <a:schemeClr val="lt1"/>
          </a:fillRef>
          <a:effectRef idx="0">
            <a:schemeClr val="accent4"/>
          </a:effectRef>
          <a:fontRef idx="minor">
            <a:schemeClr val="dk1"/>
          </a:fontRef>
        </p:style>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latin typeface="Times New Roman" pitchFamily="18" charset="0"/>
                <a:cs typeface="Times New Roman" pitchFamily="18" charset="0"/>
              </a:rPr>
              <a:t>Coming up with new ideas for products and services</a:t>
            </a:r>
          </a:p>
          <a:p>
            <a:r>
              <a:rPr lang="en-US" sz="2400" dirty="0" smtClean="0">
                <a:latin typeface="Times New Roman" pitchFamily="18" charset="0"/>
                <a:cs typeface="Times New Roman" pitchFamily="18" charset="0"/>
              </a:rPr>
              <a:t>Listening to customers</a:t>
            </a:r>
          </a:p>
          <a:p>
            <a:r>
              <a:rPr lang="en-US" sz="2400" dirty="0" smtClean="0">
                <a:latin typeface="Times New Roman" pitchFamily="18" charset="0"/>
                <a:cs typeface="Times New Roman" pitchFamily="18" charset="0"/>
              </a:rPr>
              <a:t>Continuous efforts to improve current products</a:t>
            </a:r>
          </a:p>
          <a:p>
            <a:r>
              <a:rPr lang="en-US" sz="2400" dirty="0" smtClean="0">
                <a:latin typeface="Times New Roman" pitchFamily="18" charset="0"/>
                <a:cs typeface="Times New Roman" pitchFamily="18" charset="0"/>
              </a:rPr>
              <a:t>Offering a unique product</a:t>
            </a:r>
          </a:p>
          <a:p>
            <a:r>
              <a:rPr lang="en-US" sz="2400" dirty="0" smtClean="0">
                <a:latin typeface="Times New Roman" pitchFamily="18" charset="0"/>
                <a:cs typeface="Times New Roman" pitchFamily="18" charset="0"/>
              </a:rPr>
              <a:t>Excellent customer service</a:t>
            </a:r>
            <a:endParaRPr lang="en-US" sz="2400" dirty="0">
              <a:latin typeface="Times New Roman" pitchFamily="18" charset="0"/>
              <a:cs typeface="Times New Roman" pitchFamily="18" charset="0"/>
            </a:endParaRPr>
          </a:p>
        </p:txBody>
      </p:sp>
      <p:sp>
        <p:nvSpPr>
          <p:cNvPr id="4" name="Cloud Callout 3"/>
          <p:cNvSpPr/>
          <p:nvPr/>
        </p:nvSpPr>
        <p:spPr>
          <a:xfrm rot="665943">
            <a:off x="5562600" y="1143000"/>
            <a:ext cx="2743200" cy="1981200"/>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Times New Roman" pitchFamily="18" charset="0"/>
                <a:cs typeface="Times New Roman" pitchFamily="18" charset="0"/>
              </a:rPr>
              <a:t> What makes a Company Innovative</a:t>
            </a:r>
            <a:endParaRPr lang="en-US" sz="2400" b="1" dirty="0"/>
          </a:p>
        </p:txBody>
      </p:sp>
      <p:sp>
        <p:nvSpPr>
          <p:cNvPr id="5" name="Slide Number Placeholder 4"/>
          <p:cNvSpPr>
            <a:spLocks noGrp="1"/>
          </p:cNvSpPr>
          <p:nvPr>
            <p:ph type="sldNum" sz="quarter" idx="12"/>
          </p:nvPr>
        </p:nvSpPr>
        <p:spPr/>
        <p:txBody>
          <a:bodyPr/>
          <a:lstStyle/>
          <a:p>
            <a:fld id="{4DB3EEF2-CE3D-45D7-BA44-009F12DD215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899890"/>
          </a:xfrm>
        </p:spPr>
        <p:txBody>
          <a:bodyPr>
            <a:normAutofit fontScale="90000"/>
          </a:bodyPr>
          <a:lstStyle/>
          <a:p>
            <a:pPr algn="ctr"/>
            <a:r>
              <a:rPr lang="en-US" sz="3200" b="1" dirty="0" smtClean="0">
                <a:latin typeface="Times New Roman" pitchFamily="18" charset="0"/>
                <a:cs typeface="Times New Roman" pitchFamily="18" charset="0"/>
              </a:rPr>
              <a:t>Few Examples of Customer Driven Innovations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19200"/>
            <a:ext cx="7696200" cy="5334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smtClean="0">
                <a:latin typeface="Times New Roman" pitchFamily="18" charset="0"/>
                <a:cs typeface="Times New Roman" pitchFamily="18" charset="0"/>
              </a:rPr>
              <a:t>Amazon.com: </a:t>
            </a:r>
            <a:r>
              <a:rPr lang="en-US" sz="2400" dirty="0" smtClean="0">
                <a:latin typeface="Times New Roman" pitchFamily="18" charset="0"/>
                <a:cs typeface="Times New Roman" pitchFamily="18" charset="0"/>
              </a:rPr>
              <a:t>With the vision statement as “We seek to become Earth’s most customer centric company”, </a:t>
            </a:r>
          </a:p>
          <a:p>
            <a:r>
              <a:rPr lang="en-US" sz="2400" b="1" dirty="0" smtClean="0">
                <a:latin typeface="Times New Roman" pitchFamily="18" charset="0"/>
                <a:cs typeface="Times New Roman" pitchFamily="18" charset="0"/>
              </a:rPr>
              <a:t>Sony: </a:t>
            </a:r>
            <a:r>
              <a:rPr lang="en-US" sz="2400" dirty="0" smtClean="0">
                <a:latin typeface="Times New Roman" pitchFamily="18" charset="0"/>
                <a:cs typeface="Times New Roman" pitchFamily="18" charset="0"/>
              </a:rPr>
              <a:t>They have over 5,300 customer service locations across the globe</a:t>
            </a:r>
          </a:p>
          <a:p>
            <a:r>
              <a:rPr lang="en-US" sz="2400" b="1" dirty="0" smtClean="0">
                <a:latin typeface="Times New Roman" pitchFamily="18" charset="0"/>
                <a:cs typeface="Times New Roman" pitchFamily="18" charset="0"/>
              </a:rPr>
              <a:t>Netflix</a:t>
            </a:r>
            <a:r>
              <a:rPr lang="en-US" sz="2400" dirty="0" smtClean="0">
                <a:latin typeface="Times New Roman" pitchFamily="18" charset="0"/>
                <a:cs typeface="Times New Roman" pitchFamily="18" charset="0"/>
              </a:rPr>
              <a:t> : Netflix collects a huge amount of data on customers to create hyper-personalized recommendations.</a:t>
            </a:r>
          </a:p>
          <a:p>
            <a:r>
              <a:rPr lang="en-US" sz="2400" b="1" dirty="0" smtClean="0">
                <a:latin typeface="Times New Roman" pitchFamily="18" charset="0"/>
                <a:cs typeface="Times New Roman" pitchFamily="18" charset="0"/>
              </a:rPr>
              <a:t>Dollar Shave Club: </a:t>
            </a:r>
            <a:r>
              <a:rPr lang="en-US" sz="2400" dirty="0" smtClean="0">
                <a:latin typeface="Times New Roman" pitchFamily="18" charset="0"/>
                <a:cs typeface="Times New Roman" pitchFamily="18" charset="0"/>
              </a:rPr>
              <a:t> There is a lot of competition in the subscription beauty industry, but Dollar Shave Club stands out because of its focus on customers. “We don’t respond to situations; we respond to people”.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620000" cy="914400"/>
          </a:xfrm>
        </p:spPr>
        <p:txBody>
          <a:bodyPr>
            <a:normAutofit fontScale="90000"/>
          </a:bodyPr>
          <a:lstStyle/>
          <a:p>
            <a:r>
              <a:rPr lang="en-US" sz="3100" b="1" dirty="0" smtClean="0">
                <a:latin typeface="Times New Roman" pitchFamily="18" charset="0"/>
                <a:cs typeface="Times New Roman" pitchFamily="18" charset="0"/>
              </a:rPr>
              <a:t>Never underestimate your Clients' Complaint, no matter how funny it might be!</a:t>
            </a:r>
            <a:r>
              <a:rPr lang="en-US" b="1" dirty="0" smtClean="0"/>
              <a:t/>
            </a:r>
            <a:br>
              <a:rPr lang="en-US" b="1" dirty="0" smtClean="0"/>
            </a:br>
            <a:endParaRPr lang="en-US" dirty="0"/>
          </a:p>
        </p:txBody>
      </p:sp>
      <p:sp>
        <p:nvSpPr>
          <p:cNvPr id="3" name="Content Placeholder 2"/>
          <p:cNvSpPr>
            <a:spLocks noGrp="1"/>
          </p:cNvSpPr>
          <p:nvPr>
            <p:ph idx="1"/>
          </p:nvPr>
        </p:nvSpPr>
        <p:spPr>
          <a:xfrm>
            <a:off x="1371600" y="1371600"/>
            <a:ext cx="7256859" cy="50292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This is a real story that happened between the customer of General Motors and its Customer-Care Executive.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complaint was received by the Pontiac Division of General Motors: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This is the second time I have written to you, and I don't blame you for not answering me, because I sounded crazy, but it is a fact that we have a tradition in our family of Ice-Cream for dessert after dinner each night.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747490"/>
          </a:xfrm>
        </p:spPr>
        <p:txBody>
          <a:bodyPr>
            <a:normAutofit fontScale="90000"/>
          </a:bodyPr>
          <a:lstStyle/>
          <a:p>
            <a:pPr algn="ctr"/>
            <a:r>
              <a:rPr lang="en-US" sz="3200" b="1" dirty="0" smtClean="0">
                <a:latin typeface="Times New Roman" pitchFamily="18" charset="0"/>
                <a:cs typeface="Times New Roman" pitchFamily="18" charset="0"/>
              </a:rPr>
              <a:t>Identify More Business Opportunities</a:t>
            </a:r>
            <a:endParaRPr lang="en-US" sz="3200" b="1" dirty="0"/>
          </a:p>
        </p:txBody>
      </p:sp>
      <p:sp>
        <p:nvSpPr>
          <p:cNvPr id="4" name="Content Placeholder 2"/>
          <p:cNvSpPr>
            <a:spLocks noGrp="1"/>
          </p:cNvSpPr>
          <p:nvPr>
            <p:ph idx="1"/>
          </p:nvPr>
        </p:nvSpPr>
        <p:spPr>
          <a:xfrm>
            <a:off x="1295400" y="914400"/>
            <a:ext cx="7543799" cy="5715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To be successful entrepreneurs, we need to be continually innovating and looking for opportunities to grow our startups.</a:t>
            </a:r>
            <a:r>
              <a:rPr lang="en-US" sz="2400" b="1"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Four ways to identify more business opportunities.</a:t>
            </a:r>
          </a:p>
          <a:p>
            <a:pPr marL="514350" indent="-514350" algn="just">
              <a:buFont typeface="+mj-lt"/>
              <a:buAutoNum type="arabicPeriod"/>
            </a:pPr>
            <a:r>
              <a:rPr lang="en-US" sz="2400" b="1" dirty="0" smtClean="0">
                <a:latin typeface="Times New Roman" pitchFamily="18" charset="0"/>
                <a:cs typeface="Times New Roman" pitchFamily="18" charset="0"/>
              </a:rPr>
              <a:t>Listen to the Potential Clients </a:t>
            </a:r>
          </a:p>
          <a:p>
            <a:pPr marL="514350" indent="-514350" algn="just">
              <a:buFont typeface="+mj-lt"/>
              <a:buAutoNum type="arabicPeriod"/>
            </a:pPr>
            <a:r>
              <a:rPr lang="en-US" sz="2400" b="1" dirty="0" smtClean="0">
                <a:latin typeface="Times New Roman" pitchFamily="18" charset="0"/>
                <a:cs typeface="Times New Roman" pitchFamily="18" charset="0"/>
              </a:rPr>
              <a:t>Listen to the Customers</a:t>
            </a:r>
          </a:p>
          <a:p>
            <a:pPr marL="514350" indent="-514350" algn="just">
              <a:buFont typeface="+mj-lt"/>
              <a:buAutoNum type="arabicPeriod"/>
            </a:pPr>
            <a:r>
              <a:rPr lang="en-US" sz="2400" b="1" dirty="0" smtClean="0">
                <a:latin typeface="Times New Roman" pitchFamily="18" charset="0"/>
                <a:cs typeface="Times New Roman" pitchFamily="18" charset="0"/>
              </a:rPr>
              <a:t>Look at the Competitors</a:t>
            </a:r>
          </a:p>
          <a:p>
            <a:pPr marL="514350" indent="-514350" algn="just">
              <a:buFont typeface="+mj-lt"/>
              <a:buAutoNum type="arabicPeriod"/>
            </a:pPr>
            <a:r>
              <a:rPr lang="en-US" sz="2400" b="1" dirty="0" smtClean="0">
                <a:latin typeface="Times New Roman" pitchFamily="18" charset="0"/>
                <a:cs typeface="Times New Roman" pitchFamily="18" charset="0"/>
              </a:rPr>
              <a:t>Look at Industry Trends </a:t>
            </a:r>
          </a:p>
          <a:p>
            <a:pPr marL="514350" indent="-514350" algn="just">
              <a:buNone/>
            </a:pPr>
            <a:r>
              <a:rPr lang="en-US" sz="2400" b="1" dirty="0" smtClean="0">
                <a:latin typeface="Times New Roman" pitchFamily="18" charset="0"/>
                <a:cs typeface="Times New Roman" pitchFamily="18" charset="0"/>
              </a:rPr>
              <a:t>       and Insights</a:t>
            </a:r>
          </a:p>
          <a:p>
            <a:pPr>
              <a:buNone/>
            </a:pPr>
            <a:endParaRPr lang="en-US" dirty="0"/>
          </a:p>
        </p:txBody>
      </p:sp>
      <p:sp>
        <p:nvSpPr>
          <p:cNvPr id="5" name="Slide Number Placeholder 4"/>
          <p:cNvSpPr>
            <a:spLocks noGrp="1"/>
          </p:cNvSpPr>
          <p:nvPr>
            <p:ph type="sldNum" sz="quarter" idx="12"/>
          </p:nvPr>
        </p:nvSpPr>
        <p:spPr/>
        <p:txBody>
          <a:bodyPr/>
          <a:lstStyle/>
          <a:p>
            <a:fld id="{4DB3EEF2-CE3D-45D7-BA44-009F12DD2151}" type="slidenum">
              <a:rPr lang="en-US" smtClean="0"/>
              <a:pPr/>
              <a:t>4</a:t>
            </a:fld>
            <a:endParaRPr lang="en-US"/>
          </a:p>
        </p:txBody>
      </p:sp>
      <p:pic>
        <p:nvPicPr>
          <p:cNvPr id="6" name="Picture 5" descr="index.jpg"/>
          <p:cNvPicPr>
            <a:picLocks noChangeAspect="1"/>
          </p:cNvPicPr>
          <p:nvPr/>
        </p:nvPicPr>
        <p:blipFill>
          <a:blip r:embed="rId2"/>
          <a:stretch>
            <a:fillRect/>
          </a:stretch>
        </p:blipFill>
        <p:spPr>
          <a:xfrm>
            <a:off x="5867400" y="2590800"/>
            <a:ext cx="2905125" cy="38100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543800" cy="6096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But the kind of ice cream varies so, every night, after we've eaten the whole family votes on which kind of ice cream we should have and I drive down to the store to get it. It's also a fact that I recently purchased a new Pontiac and since then my trips to the store have created a problem.</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You see, every time I buy a vanilla ice-cream, when I start back from the store my car won't start. If I get any other kind of ice cream, the car starts just fine.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 want you to know I'm serious about this question, no matter how silly it sounds: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"What is there about a Pontiac that makes it not start when I get vanilla ice cream, and easy to start whenever I get any other kind?"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467600" cy="6096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The Pontiac President was understandably skeptical about the letter, but sent an Engineer to check it out anyway. </a:t>
            </a:r>
          </a:p>
          <a:p>
            <a:r>
              <a:rPr lang="en-US" sz="2400" dirty="0" smtClean="0">
                <a:latin typeface="Times New Roman" pitchFamily="18" charset="0"/>
                <a:cs typeface="Times New Roman" pitchFamily="18" charset="0"/>
              </a:rPr>
              <a:t>The latter was surprised to be greeted by a successful, obviously well educated man in a fine neighborhood.  </a:t>
            </a:r>
          </a:p>
          <a:p>
            <a:r>
              <a:rPr lang="en-US" sz="2400" dirty="0" smtClean="0">
                <a:latin typeface="Times New Roman" pitchFamily="18" charset="0"/>
                <a:cs typeface="Times New Roman" pitchFamily="18" charset="0"/>
              </a:rPr>
              <a:t>He had arranged to meet the man just after dinnertime, so the two hopped into the car and drove to the ice cream store. </a:t>
            </a:r>
          </a:p>
          <a:p>
            <a:r>
              <a:rPr lang="en-US" sz="2400" dirty="0" smtClean="0">
                <a:latin typeface="Times New Roman" pitchFamily="18" charset="0"/>
                <a:cs typeface="Times New Roman" pitchFamily="18" charset="0"/>
              </a:rPr>
              <a:t>It was vanilla ice cream that night and, sure enough, after they came back to the car, it wouldn't start. The Engineer returned for three more nights. The first night, they got chocolate. </a:t>
            </a:r>
          </a:p>
          <a:p>
            <a:r>
              <a:rPr lang="en-US" sz="2400" dirty="0" smtClean="0">
                <a:latin typeface="Times New Roman" pitchFamily="18" charset="0"/>
                <a:cs typeface="Times New Roman" pitchFamily="18" charset="0"/>
              </a:rPr>
              <a:t>The car started. The second night, he got strawberry. The car started. The third night he ordered vanilla. The car failed to start.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543800" cy="64008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sz="2400" dirty="0" smtClean="0">
                <a:latin typeface="Times New Roman" pitchFamily="18" charset="0"/>
                <a:cs typeface="Times New Roman" pitchFamily="18" charset="0"/>
              </a:rPr>
              <a:t>Now the Engineer, being a logical man, refused to believe that this man's car was allergic to vanilla ice cream. He arranged, therefore, to continue his visits for as long as it took to solve the problem. </a:t>
            </a:r>
          </a:p>
          <a:p>
            <a:pPr algn="just"/>
            <a:r>
              <a:rPr lang="en-US" sz="2400" dirty="0" smtClean="0">
                <a:latin typeface="Times New Roman" pitchFamily="18" charset="0"/>
                <a:cs typeface="Times New Roman" pitchFamily="18" charset="0"/>
              </a:rPr>
              <a:t>And toward this end he began to take notes: he jotted down all sorts of data: time of day, type of gas uses, time to drive back and forth etc. </a:t>
            </a:r>
          </a:p>
          <a:p>
            <a:r>
              <a:rPr lang="en-US" sz="2400" dirty="0" smtClean="0">
                <a:latin typeface="Times New Roman" pitchFamily="18" charset="0"/>
                <a:cs typeface="Times New Roman" pitchFamily="18" charset="0"/>
              </a:rPr>
              <a:t>In a short time, he had a clue: the man took less time to buy vanilla than any other flavor.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Why? The answer was in the layout of the store. Vanilla, being the most popular flavor, was in a separate case at the front of the store for quick pickup. </a:t>
            </a:r>
          </a:p>
          <a:p>
            <a:r>
              <a:rPr lang="en-US" sz="2400" dirty="0" smtClean="0">
                <a:latin typeface="Times New Roman" pitchFamily="18" charset="0"/>
                <a:cs typeface="Times New Roman" pitchFamily="18" charset="0"/>
              </a:rPr>
              <a:t>All the other flavors were kept in the back of the store at a different counter where it took considerably longer to check out the flavor. </a:t>
            </a:r>
          </a:p>
          <a:p>
            <a:r>
              <a:rPr lang="en-US" sz="2400" dirty="0" smtClean="0">
                <a:latin typeface="Times New Roman" pitchFamily="18" charset="0"/>
                <a:cs typeface="Times New Roman" pitchFamily="18" charset="0"/>
              </a:rPr>
              <a:t>Now, the question for the Engineer was why the car wouldn't start when it took less time.</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7391400" cy="5943600"/>
          </a:xfrm>
        </p:spPr>
        <p:style>
          <a:lnRef idx="2">
            <a:schemeClr val="accent4"/>
          </a:lnRef>
          <a:fillRef idx="1">
            <a:schemeClr val="lt1"/>
          </a:fillRef>
          <a:effectRef idx="0">
            <a:schemeClr val="accent4"/>
          </a:effectRef>
          <a:fontRef idx="minor">
            <a:schemeClr val="dk1"/>
          </a:fontRef>
        </p:style>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Eureka - Time was now the problem - not the vanilla ice cream!!!! The engineer quickly came up with the answer: "vapor lock". </a:t>
            </a:r>
          </a:p>
          <a:p>
            <a:r>
              <a:rPr lang="en-US" sz="2400" dirty="0" smtClean="0">
                <a:latin typeface="Times New Roman" pitchFamily="18" charset="0"/>
                <a:cs typeface="Times New Roman" pitchFamily="18" charset="0"/>
              </a:rPr>
              <a:t>It was  happening every night; but the extra time taken to get the other flavors allowed the engine to cool down sufficiently to start. </a:t>
            </a:r>
          </a:p>
          <a:p>
            <a:r>
              <a:rPr lang="en-US" sz="2400" dirty="0" smtClean="0">
                <a:latin typeface="Times New Roman" pitchFamily="18" charset="0"/>
                <a:cs typeface="Times New Roman" pitchFamily="18" charset="0"/>
              </a:rPr>
              <a:t>When the man got vanilla, the engine was still too hot for the vapor lock to dissipate.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391400" cy="747490"/>
          </a:xfrm>
        </p:spPr>
        <p:txBody>
          <a:bodyPr>
            <a:normAutofit fontScale="90000"/>
          </a:bodyPr>
          <a:lstStyle/>
          <a:p>
            <a:pPr algn="ctr"/>
            <a:r>
              <a:rPr lang="en-US" sz="3200" b="1" dirty="0" smtClean="0">
                <a:latin typeface="Times New Roman" pitchFamily="18" charset="0"/>
                <a:cs typeface="Times New Roman" pitchFamily="18" charset="0"/>
              </a:rPr>
              <a:t>Remember</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295400"/>
            <a:ext cx="7391400" cy="4953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Even crazy looking problems are sometimes real and all problems seem to be simple only when we find the solution with cool thinking. </a:t>
            </a:r>
          </a:p>
          <a:p>
            <a:r>
              <a:rPr lang="en-US" sz="2400" dirty="0" smtClean="0">
                <a:latin typeface="Times New Roman" pitchFamily="18" charset="0"/>
                <a:cs typeface="Times New Roman" pitchFamily="18" charset="0"/>
              </a:rPr>
              <a:t>Don't just say its </a:t>
            </a:r>
            <a:r>
              <a:rPr lang="en-US" sz="2400" b="1" dirty="0" smtClean="0">
                <a:latin typeface="Times New Roman" pitchFamily="18" charset="0"/>
                <a:cs typeface="Times New Roman" pitchFamily="18" charset="0"/>
              </a:rPr>
              <a:t>"IMPOSSIBLE"</a:t>
            </a:r>
            <a:r>
              <a:rPr lang="en-US" sz="2400" dirty="0" smtClean="0">
                <a:latin typeface="Times New Roman" pitchFamily="18" charset="0"/>
                <a:cs typeface="Times New Roman" pitchFamily="18" charset="0"/>
              </a:rPr>
              <a:t> without putting a sincere effort... Observe the word "IMPOSSIBLE" carefully... Looking closer you will see, </a:t>
            </a:r>
            <a:r>
              <a:rPr lang="en-US" sz="2400" b="1" dirty="0" smtClean="0">
                <a:latin typeface="Times New Roman" pitchFamily="18" charset="0"/>
                <a:cs typeface="Times New Roman" pitchFamily="18" charset="0"/>
              </a:rPr>
              <a:t>"I' M POSSIBLE"... </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What really matters is your attitude and your perception”.</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457200"/>
          </a:xfrm>
        </p:spPr>
        <p:txBody>
          <a:bodyPr>
            <a:normAutofit fontScale="90000"/>
          </a:bodyPr>
          <a:lstStyle/>
          <a:p>
            <a:pPr marL="742950" indent="-742950" algn="ctr">
              <a:buFont typeface="+mj-lt"/>
              <a:buAutoNum type="arabicPeriod"/>
            </a:pPr>
            <a:r>
              <a:rPr lang="en-US" b="1" dirty="0" smtClean="0">
                <a:latin typeface="Times New Roman" pitchFamily="18" charset="0"/>
                <a:cs typeface="Times New Roman" pitchFamily="18" charset="0"/>
              </a:rPr>
              <a:t>Listen to the Potential Clients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19200" y="914400"/>
            <a:ext cx="7696200" cy="57150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buFont typeface="+mj-lt"/>
              <a:buAutoNum type="arabicPeriod"/>
            </a:pPr>
            <a:r>
              <a:rPr lang="en-US" sz="2400" dirty="0" smtClean="0">
                <a:latin typeface="Times New Roman" pitchFamily="18" charset="0"/>
                <a:cs typeface="Times New Roman" pitchFamily="18" charset="0"/>
              </a:rPr>
              <a:t>When  targeting potential customers listen to their needs, wants, challenges and frustrations with the industry. </a:t>
            </a:r>
          </a:p>
          <a:p>
            <a:pPr marL="457200" indent="-457200">
              <a:buFont typeface="+mj-lt"/>
              <a:buAutoNum type="arabicPeriod"/>
            </a:pPr>
            <a:r>
              <a:rPr lang="en-US" sz="2400" dirty="0" smtClean="0">
                <a:latin typeface="Times New Roman" pitchFamily="18" charset="0"/>
                <a:cs typeface="Times New Roman" pitchFamily="18" charset="0"/>
              </a:rPr>
              <a:t>Have they used similar products and services before? </a:t>
            </a:r>
          </a:p>
          <a:p>
            <a:pPr marL="457200" indent="-457200">
              <a:buFont typeface="+mj-lt"/>
              <a:buAutoNum type="arabicPeriod"/>
            </a:pPr>
            <a:r>
              <a:rPr lang="en-US" sz="2400" dirty="0" smtClean="0">
                <a:latin typeface="Times New Roman" pitchFamily="18" charset="0"/>
                <a:cs typeface="Times New Roman" pitchFamily="18" charset="0"/>
              </a:rPr>
              <a:t>What did they like and dislike? </a:t>
            </a:r>
          </a:p>
          <a:p>
            <a:pPr marL="457200" indent="-457200">
              <a:buFont typeface="+mj-lt"/>
              <a:buAutoNum type="arabicPeriod"/>
            </a:pPr>
            <a:r>
              <a:rPr lang="en-US" sz="2400" dirty="0" smtClean="0">
                <a:latin typeface="Times New Roman" pitchFamily="18" charset="0"/>
                <a:cs typeface="Times New Roman" pitchFamily="18" charset="0"/>
              </a:rPr>
              <a:t>Why did they come to us? </a:t>
            </a:r>
          </a:p>
          <a:p>
            <a:pPr marL="457200" indent="-457200">
              <a:buFont typeface="+mj-lt"/>
              <a:buAutoNum type="arabicPeriod"/>
            </a:pPr>
            <a:r>
              <a:rPr lang="en-US" sz="2400" dirty="0" smtClean="0">
                <a:latin typeface="Times New Roman" pitchFamily="18" charset="0"/>
                <a:cs typeface="Times New Roman" pitchFamily="18" charset="0"/>
              </a:rPr>
              <a:t>What are their objections to </a:t>
            </a:r>
          </a:p>
          <a:p>
            <a:pPr marL="457200" indent="-457200">
              <a:buNone/>
            </a:pPr>
            <a:r>
              <a:rPr lang="en-US" sz="2400" dirty="0" smtClean="0">
                <a:latin typeface="Times New Roman" pitchFamily="18" charset="0"/>
                <a:cs typeface="Times New Roman" pitchFamily="18" charset="0"/>
              </a:rPr>
              <a:t>       our products or services?</a:t>
            </a: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will help us to find opportunities to develop more tailored products and services, hone your target market and identify and overcome common objections.</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5</a:t>
            </a:fld>
            <a:endParaRPr lang="en-US"/>
          </a:p>
        </p:txBody>
      </p:sp>
      <p:pic>
        <p:nvPicPr>
          <p:cNvPr id="5" name="Picture 4" descr="images.jpg"/>
          <p:cNvPicPr>
            <a:picLocks noChangeAspect="1"/>
          </p:cNvPicPr>
          <p:nvPr/>
        </p:nvPicPr>
        <p:blipFill>
          <a:blip r:embed="rId2"/>
          <a:stretch>
            <a:fillRect/>
          </a:stretch>
        </p:blipFill>
        <p:spPr>
          <a:xfrm>
            <a:off x="5638800" y="2209800"/>
            <a:ext cx="3200400" cy="31242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595090"/>
          </a:xfrm>
        </p:spPr>
        <p:txBody>
          <a:bodyPr>
            <a:normAutofit fontScale="90000"/>
          </a:bodyPr>
          <a:lstStyle/>
          <a:p>
            <a:pPr marL="742950" indent="-742950" algn="ctr"/>
            <a:r>
              <a:rPr lang="en-US" sz="3200" b="1" dirty="0" smtClean="0">
                <a:latin typeface="Times New Roman" pitchFamily="18" charset="0"/>
                <a:cs typeface="Times New Roman" pitchFamily="18" charset="0"/>
              </a:rPr>
              <a:t>2. Listen to the Customers</a:t>
            </a:r>
            <a:br>
              <a:rPr lang="en-US" sz="3200" b="1"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1219200" y="838200"/>
            <a:ext cx="7772400" cy="5791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457200" indent="-457200">
              <a:buFont typeface="+mj-lt"/>
              <a:buAutoNum type="arabicPeriod"/>
            </a:pPr>
            <a:r>
              <a:rPr lang="en-US" sz="2400" dirty="0" smtClean="0">
                <a:latin typeface="Times New Roman" pitchFamily="18" charset="0"/>
                <a:cs typeface="Times New Roman" pitchFamily="18" charset="0"/>
              </a:rPr>
              <a:t>When  talking to the customers listen to what they saying about the industry, products and services. </a:t>
            </a:r>
          </a:p>
          <a:p>
            <a:pPr marL="457200" indent="-457200">
              <a:buFont typeface="+mj-lt"/>
              <a:buAutoNum type="arabicPeriod"/>
            </a:pPr>
            <a:r>
              <a:rPr lang="en-US" sz="2400" dirty="0" smtClean="0">
                <a:latin typeface="Times New Roman" pitchFamily="18" charset="0"/>
                <a:cs typeface="Times New Roman" pitchFamily="18" charset="0"/>
              </a:rPr>
              <a:t>What are their frequently asked questions? </a:t>
            </a:r>
          </a:p>
          <a:p>
            <a:pPr marL="457200" indent="-457200">
              <a:buFont typeface="+mj-lt"/>
              <a:buAutoNum type="arabicPeriod"/>
            </a:pPr>
            <a:r>
              <a:rPr lang="en-US" sz="2400" dirty="0" smtClean="0">
                <a:latin typeface="Times New Roman" pitchFamily="18" charset="0"/>
                <a:cs typeface="Times New Roman" pitchFamily="18" charset="0"/>
              </a:rPr>
              <a:t>What are their Experiences? </a:t>
            </a:r>
          </a:p>
          <a:p>
            <a:pPr marL="457200" indent="-457200">
              <a:buFont typeface="+mj-lt"/>
              <a:buAutoNum type="arabicPeriod"/>
            </a:pPr>
            <a:r>
              <a:rPr lang="en-US" sz="2400" dirty="0" smtClean="0">
                <a:latin typeface="Times New Roman" pitchFamily="18" charset="0"/>
                <a:cs typeface="Times New Roman" pitchFamily="18" charset="0"/>
              </a:rPr>
              <a:t>What are their Frustrations? </a:t>
            </a:r>
          </a:p>
          <a:p>
            <a:pPr marL="457200" indent="-457200">
              <a:buFont typeface="+mj-lt"/>
              <a:buAutoNum type="arabicPeriod"/>
            </a:pPr>
            <a:r>
              <a:rPr lang="en-US" sz="2400" dirty="0" smtClean="0">
                <a:latin typeface="Times New Roman" pitchFamily="18" charset="0"/>
                <a:cs typeface="Times New Roman" pitchFamily="18" charset="0"/>
              </a:rPr>
              <a:t>What are their Feedback </a:t>
            </a:r>
          </a:p>
          <a:p>
            <a:pPr marL="457200" indent="-457200">
              <a:buNone/>
            </a:pPr>
            <a:r>
              <a:rPr lang="en-US" sz="2400" dirty="0" smtClean="0">
                <a:latin typeface="Times New Roman" pitchFamily="18" charset="0"/>
                <a:cs typeface="Times New Roman" pitchFamily="18" charset="0"/>
              </a:rPr>
              <a:t>       and complaints?</a:t>
            </a:r>
          </a:p>
          <a:p>
            <a:pPr marL="457200" indent="-457200">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valuable customer information will help  identify key business opportunities to expand and develop  current products and services.</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6</a:t>
            </a:fld>
            <a:endParaRPr lang="en-US"/>
          </a:p>
        </p:txBody>
      </p:sp>
      <p:pic>
        <p:nvPicPr>
          <p:cNvPr id="6" name="Picture 5" descr="images.jpg"/>
          <p:cNvPicPr>
            <a:picLocks noChangeAspect="1"/>
          </p:cNvPicPr>
          <p:nvPr/>
        </p:nvPicPr>
        <p:blipFill>
          <a:blip r:embed="rId2"/>
          <a:stretch>
            <a:fillRect/>
          </a:stretch>
        </p:blipFill>
        <p:spPr>
          <a:xfrm>
            <a:off x="5257800" y="2057400"/>
            <a:ext cx="3657600" cy="32766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683765" cy="671290"/>
          </a:xfrm>
        </p:spPr>
        <p:txBody>
          <a:bodyPr>
            <a:normAutofit fontScale="90000"/>
          </a:bodyPr>
          <a:lstStyle/>
          <a:p>
            <a:pPr algn="ctr"/>
            <a:r>
              <a:rPr lang="en-US" b="1" dirty="0" smtClean="0">
                <a:latin typeface="Times New Roman" pitchFamily="18" charset="0"/>
                <a:cs typeface="Times New Roman" pitchFamily="18" charset="0"/>
              </a:rPr>
              <a:t>3. Look at the Competitors</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95400" y="1066800"/>
            <a:ext cx="7620000" cy="53340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Font typeface="+mj-lt"/>
              <a:buAutoNum type="arabicPeriod"/>
            </a:pPr>
            <a:r>
              <a:rPr lang="en-US" sz="2600" dirty="0" smtClean="0">
                <a:latin typeface="Times New Roman" pitchFamily="18" charset="0"/>
                <a:cs typeface="Times New Roman" pitchFamily="18" charset="0"/>
              </a:rPr>
              <a:t>A little competitive analysis  is done to see what other startups are doing, and more importantly, not doing? </a:t>
            </a:r>
          </a:p>
          <a:p>
            <a:pPr>
              <a:buFont typeface="+mj-lt"/>
              <a:buAutoNum type="arabicPeriod"/>
            </a:pPr>
            <a:r>
              <a:rPr lang="en-US" sz="2600" dirty="0" smtClean="0">
                <a:latin typeface="Times New Roman" pitchFamily="18" charset="0"/>
                <a:cs typeface="Times New Roman" pitchFamily="18" charset="0"/>
              </a:rPr>
              <a:t>Where are they falling down? </a:t>
            </a:r>
          </a:p>
          <a:p>
            <a:pPr>
              <a:buFont typeface="+mj-lt"/>
              <a:buAutoNum type="arabicPeriod"/>
            </a:pPr>
            <a:r>
              <a:rPr lang="en-US" sz="2600" dirty="0" smtClean="0">
                <a:latin typeface="Times New Roman" pitchFamily="18" charset="0"/>
                <a:cs typeface="Times New Roman" pitchFamily="18" charset="0"/>
              </a:rPr>
              <a:t>Are they doing right? </a:t>
            </a:r>
          </a:p>
          <a:p>
            <a:pPr>
              <a:buFont typeface="+mj-lt"/>
              <a:buAutoNum type="arabicPeriod"/>
            </a:pPr>
            <a:r>
              <a:rPr lang="en-US" sz="2600" dirty="0" smtClean="0">
                <a:latin typeface="Times New Roman" pitchFamily="18" charset="0"/>
                <a:cs typeface="Times New Roman" pitchFamily="18" charset="0"/>
              </a:rPr>
              <a:t>What makes customers go </a:t>
            </a:r>
          </a:p>
          <a:p>
            <a:pPr>
              <a:buNone/>
            </a:pPr>
            <a:r>
              <a:rPr lang="en-US" sz="2600" dirty="0" smtClean="0">
                <a:latin typeface="Times New Roman" pitchFamily="18" charset="0"/>
                <a:cs typeface="Times New Roman" pitchFamily="18" charset="0"/>
              </a:rPr>
              <a:t>     to them over you?</a:t>
            </a:r>
          </a:p>
          <a:p>
            <a:pPr>
              <a:buNone/>
            </a:pPr>
            <a:endParaRPr lang="en-US" sz="26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Analyzing the competitors will help you identify key business opportunities to expand your market reach and develop your products and services.</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7</a:t>
            </a:fld>
            <a:endParaRPr lang="en-US"/>
          </a:p>
        </p:txBody>
      </p:sp>
      <p:pic>
        <p:nvPicPr>
          <p:cNvPr id="5" name="Picture 4" descr="images.jpg"/>
          <p:cNvPicPr>
            <a:picLocks noChangeAspect="1"/>
          </p:cNvPicPr>
          <p:nvPr/>
        </p:nvPicPr>
        <p:blipFill>
          <a:blip r:embed="rId2"/>
          <a:stretch>
            <a:fillRect/>
          </a:stretch>
        </p:blipFill>
        <p:spPr>
          <a:xfrm>
            <a:off x="5334000" y="1676400"/>
            <a:ext cx="3276600" cy="3352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369565" cy="685800"/>
          </a:xfrm>
        </p:spPr>
        <p:txBody>
          <a:bodyPr>
            <a:normAutofit fontScale="90000"/>
          </a:bodyPr>
          <a:lstStyle/>
          <a:p>
            <a:pPr algn="ctr"/>
            <a:r>
              <a:rPr lang="en-US" b="1" dirty="0" smtClean="0">
                <a:latin typeface="Times New Roman" pitchFamily="18" charset="0"/>
                <a:cs typeface="Times New Roman" pitchFamily="18" charset="0"/>
              </a:rPr>
              <a:t>4. Look at Industry Trends and Insights</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19200" y="762000"/>
            <a:ext cx="7620000" cy="5715000"/>
          </a:xfrm>
        </p:spPr>
        <p:style>
          <a:lnRef idx="2">
            <a:schemeClr val="accent4"/>
          </a:lnRef>
          <a:fillRef idx="1">
            <a:schemeClr val="lt1"/>
          </a:fillRef>
          <a:effectRef idx="0">
            <a:schemeClr val="accent4"/>
          </a:effectRef>
          <a:fontRef idx="minor">
            <a:schemeClr val="dk1"/>
          </a:fontRef>
        </p:style>
        <p:txBody>
          <a:bodyPr/>
          <a:lstStyle/>
          <a:p>
            <a:r>
              <a:rPr lang="en-US" sz="2400" dirty="0" smtClean="0">
                <a:latin typeface="Times New Roman" pitchFamily="18" charset="0"/>
                <a:cs typeface="Times New Roman" pitchFamily="18" charset="0"/>
              </a:rPr>
              <a:t>Industry publications, join relevant associations, set Google alerts for key industry terms and news and follow other industry experts on social media.</a:t>
            </a:r>
          </a:p>
          <a:p>
            <a:r>
              <a:rPr lang="en-US" sz="2400" dirty="0" smtClean="0">
                <a:latin typeface="Times New Roman" pitchFamily="18" charset="0"/>
                <a:cs typeface="Times New Roman" pitchFamily="18" charset="0"/>
              </a:rPr>
              <a:t>Closely absorb  in the industry and continually educate yourself on the latest techniques and trends.</a:t>
            </a:r>
          </a:p>
          <a:p>
            <a:pPr>
              <a:buNone/>
            </a:pPr>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8</a:t>
            </a:fld>
            <a:endParaRPr lang="en-US"/>
          </a:p>
        </p:txBody>
      </p:sp>
      <p:pic>
        <p:nvPicPr>
          <p:cNvPr id="5" name="Picture 4" descr="images.png"/>
          <p:cNvPicPr>
            <a:picLocks noChangeAspect="1"/>
          </p:cNvPicPr>
          <p:nvPr/>
        </p:nvPicPr>
        <p:blipFill>
          <a:blip r:embed="rId2"/>
          <a:stretch>
            <a:fillRect/>
          </a:stretch>
        </p:blipFill>
        <p:spPr>
          <a:xfrm>
            <a:off x="1371600" y="5257800"/>
            <a:ext cx="2590801" cy="1152525"/>
          </a:xfrm>
          <a:prstGeom prst="rect">
            <a:avLst/>
          </a:prstGeom>
        </p:spPr>
      </p:pic>
      <p:pic>
        <p:nvPicPr>
          <p:cNvPr id="6" name="Picture 5" descr="images.png"/>
          <p:cNvPicPr>
            <a:picLocks noChangeAspect="1"/>
          </p:cNvPicPr>
          <p:nvPr/>
        </p:nvPicPr>
        <p:blipFill>
          <a:blip r:embed="rId3"/>
          <a:stretch>
            <a:fillRect/>
          </a:stretch>
        </p:blipFill>
        <p:spPr>
          <a:xfrm>
            <a:off x="6781800" y="3429000"/>
            <a:ext cx="2009775" cy="2895601"/>
          </a:xfrm>
          <a:prstGeom prst="rect">
            <a:avLst/>
          </a:prstGeom>
        </p:spPr>
      </p:pic>
      <p:pic>
        <p:nvPicPr>
          <p:cNvPr id="7" name="Picture 6" descr="images.jpg"/>
          <p:cNvPicPr>
            <a:picLocks noChangeAspect="1"/>
          </p:cNvPicPr>
          <p:nvPr/>
        </p:nvPicPr>
        <p:blipFill>
          <a:blip r:embed="rId4"/>
          <a:stretch>
            <a:fillRect/>
          </a:stretch>
        </p:blipFill>
        <p:spPr>
          <a:xfrm>
            <a:off x="4038600" y="4876799"/>
            <a:ext cx="2743200" cy="1447801"/>
          </a:xfrm>
          <a:prstGeom prst="rect">
            <a:avLst/>
          </a:prstGeom>
        </p:spPr>
      </p:pic>
      <p:pic>
        <p:nvPicPr>
          <p:cNvPr id="8" name="Picture 7" descr="images.jpg"/>
          <p:cNvPicPr>
            <a:picLocks noChangeAspect="1"/>
          </p:cNvPicPr>
          <p:nvPr/>
        </p:nvPicPr>
        <p:blipFill>
          <a:blip r:embed="rId5"/>
          <a:stretch>
            <a:fillRect/>
          </a:stretch>
        </p:blipFill>
        <p:spPr>
          <a:xfrm>
            <a:off x="5334001" y="2971800"/>
            <a:ext cx="1981200" cy="1743075"/>
          </a:xfrm>
          <a:prstGeom prst="rect">
            <a:avLst/>
          </a:prstGeom>
        </p:spPr>
      </p:pic>
      <p:pic>
        <p:nvPicPr>
          <p:cNvPr id="9" name="Picture 8" descr="images.jpg"/>
          <p:cNvPicPr>
            <a:picLocks noChangeAspect="1"/>
          </p:cNvPicPr>
          <p:nvPr/>
        </p:nvPicPr>
        <p:blipFill>
          <a:blip r:embed="rId6"/>
          <a:stretch>
            <a:fillRect/>
          </a:stretch>
        </p:blipFill>
        <p:spPr>
          <a:xfrm>
            <a:off x="1371601" y="3276599"/>
            <a:ext cx="1447800" cy="1828801"/>
          </a:xfrm>
          <a:prstGeom prst="rect">
            <a:avLst/>
          </a:prstGeom>
        </p:spPr>
      </p:pic>
      <p:pic>
        <p:nvPicPr>
          <p:cNvPr id="10" name="Picture 9" descr="images.jpg"/>
          <p:cNvPicPr>
            <a:picLocks noChangeAspect="1"/>
          </p:cNvPicPr>
          <p:nvPr/>
        </p:nvPicPr>
        <p:blipFill>
          <a:blip r:embed="rId7"/>
          <a:stretch>
            <a:fillRect/>
          </a:stretch>
        </p:blipFill>
        <p:spPr>
          <a:xfrm>
            <a:off x="2971800" y="2819400"/>
            <a:ext cx="2181225" cy="2095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256859" cy="609600"/>
          </a:xfrm>
        </p:spPr>
        <p:txBody>
          <a:bodyPr>
            <a:noAutofit/>
          </a:bodyPr>
          <a:lstStyle/>
          <a:p>
            <a:pPr algn="ctr"/>
            <a:r>
              <a:rPr lang="en-US" sz="3200" b="1" dirty="0" smtClean="0">
                <a:latin typeface="Times New Roman" pitchFamily="18" charset="0"/>
                <a:cs typeface="Times New Roman" pitchFamily="18" charset="0"/>
              </a:rPr>
              <a:t>Methods Of Finding and Understanding Customer Problems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676400"/>
            <a:ext cx="7620000" cy="4876800"/>
          </a:xfrm>
        </p:spPr>
        <p:style>
          <a:lnRef idx="2">
            <a:schemeClr val="accent4"/>
          </a:lnRef>
          <a:fillRef idx="1">
            <a:schemeClr val="lt1"/>
          </a:fillRef>
          <a:effectRef idx="0">
            <a:schemeClr val="accent4"/>
          </a:effectRef>
          <a:fontRef idx="minor">
            <a:schemeClr val="dk1"/>
          </a:fontRef>
        </p:style>
        <p:txBody>
          <a:bodyPr>
            <a:normAutofit/>
          </a:bodyPr>
          <a:lstStyle/>
          <a:p>
            <a:pPr>
              <a:buFont typeface="+mj-lt"/>
              <a:buAutoNum type="arabicPeriod"/>
            </a:pPr>
            <a:r>
              <a:rPr lang="en-US" sz="2400" b="1" dirty="0" smtClean="0">
                <a:latin typeface="Times New Roman" pitchFamily="18" charset="0"/>
                <a:cs typeface="Times New Roman" pitchFamily="18" charset="0"/>
              </a:rPr>
              <a:t>How do Entrepreneurs learn what my customer really needs or wants?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There are many traditional methods of obtaining data about customers such as surveys, focus groups, interviews, and secondary research. </a:t>
            </a:r>
          </a:p>
          <a:p>
            <a:r>
              <a:rPr lang="en-US" sz="2400" dirty="0" smtClean="0">
                <a:latin typeface="Times New Roman" pitchFamily="18" charset="0"/>
                <a:cs typeface="Times New Roman" pitchFamily="18" charset="0"/>
              </a:rPr>
              <a:t>These methods are very effective and in the right situations can provide insights about customers that inform business models and organization designs.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1106</TotalTime>
  <Words>3645</Words>
  <Application>Microsoft Office PowerPoint</Application>
  <PresentationFormat>On-screen Show (4:3)</PresentationFormat>
  <Paragraphs>381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Wisp</vt:lpstr>
      <vt:lpstr>Unit – II Opportunity and Customer Analysis</vt:lpstr>
      <vt:lpstr>Determining Your Entrepreneur Style </vt:lpstr>
      <vt:lpstr>The Eight Entrepreneurial Style Profiles </vt:lpstr>
      <vt:lpstr>Identify More Business Opportunities</vt:lpstr>
      <vt:lpstr>Listen to the Potential Clients  </vt:lpstr>
      <vt:lpstr>2. Listen to the Customers </vt:lpstr>
      <vt:lpstr>3. Look at the Competitors </vt:lpstr>
      <vt:lpstr>4. Look at Industry Trends and Insights </vt:lpstr>
      <vt:lpstr>Methods Of Finding and Understanding Customer Problems</vt:lpstr>
      <vt:lpstr>Slide 10</vt:lpstr>
      <vt:lpstr>Slide 11</vt:lpstr>
      <vt:lpstr>Slide 12</vt:lpstr>
      <vt:lpstr>Design Thinking</vt:lpstr>
      <vt:lpstr>Process of Design Thinking</vt:lpstr>
      <vt:lpstr>Slide 15</vt:lpstr>
      <vt:lpstr>Slide 16</vt:lpstr>
      <vt:lpstr>Slide 17</vt:lpstr>
      <vt:lpstr>Slide 18</vt:lpstr>
      <vt:lpstr>Identify Potential Problems, Customer Segmentation and Targeting</vt:lpstr>
      <vt:lpstr>Slide 20</vt:lpstr>
      <vt:lpstr>Slide 21</vt:lpstr>
      <vt:lpstr>Slide 22</vt:lpstr>
      <vt:lpstr>Slide 23</vt:lpstr>
      <vt:lpstr>Slide 24</vt:lpstr>
      <vt:lpstr>Slide 25</vt:lpstr>
      <vt:lpstr>Consumer Adoption Process</vt:lpstr>
      <vt:lpstr>Slide 27</vt:lpstr>
      <vt:lpstr>Slide 28</vt:lpstr>
      <vt:lpstr>Slide 29</vt:lpstr>
      <vt:lpstr>Value Proposition </vt:lpstr>
      <vt:lpstr>Slide 31</vt:lpstr>
      <vt:lpstr>Slide 32</vt:lpstr>
      <vt:lpstr>Guidelines To Create A Value Proposition</vt:lpstr>
      <vt:lpstr>Customer Driven Innovation</vt:lpstr>
      <vt:lpstr>Slide 35</vt:lpstr>
      <vt:lpstr>Seven Practice Tips For Customer - Driven Innovation </vt:lpstr>
      <vt:lpstr>Drivers of Innovation </vt:lpstr>
      <vt:lpstr>Few Examples of Customer Driven Innovations</vt:lpstr>
      <vt:lpstr>Never underestimate your Clients' Complaint, no matter how funny it might be! </vt:lpstr>
      <vt:lpstr>Slide 40</vt:lpstr>
      <vt:lpstr>Slide 41</vt:lpstr>
      <vt:lpstr>Slide 42</vt:lpstr>
      <vt:lpstr>Slide 43</vt:lpstr>
      <vt:lpstr>Remember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LAKSHMI</dc:creator>
  <cp:lastModifiedBy>Admin</cp:lastModifiedBy>
  <cp:revision>137</cp:revision>
  <dcterms:created xsi:type="dcterms:W3CDTF">2019-01-10T04:11:24Z</dcterms:created>
  <dcterms:modified xsi:type="dcterms:W3CDTF">2019-01-28T06:22:45Z</dcterms:modified>
</cp:coreProperties>
</file>