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sldIdLst>
    <p:sldId id="256" r:id="rId2"/>
    <p:sldId id="385" r:id="rId3"/>
    <p:sldId id="315" r:id="rId4"/>
    <p:sldId id="359" r:id="rId5"/>
    <p:sldId id="362" r:id="rId6"/>
    <p:sldId id="364" r:id="rId7"/>
    <p:sldId id="365" r:id="rId8"/>
    <p:sldId id="366" r:id="rId9"/>
    <p:sldId id="374" r:id="rId10"/>
    <p:sldId id="375" r:id="rId11"/>
    <p:sldId id="367" r:id="rId12"/>
    <p:sldId id="376" r:id="rId13"/>
    <p:sldId id="316" r:id="rId14"/>
    <p:sldId id="368" r:id="rId15"/>
    <p:sldId id="382" r:id="rId16"/>
    <p:sldId id="369" r:id="rId17"/>
    <p:sldId id="377" r:id="rId18"/>
    <p:sldId id="378" r:id="rId19"/>
    <p:sldId id="379" r:id="rId20"/>
    <p:sldId id="380" r:id="rId21"/>
    <p:sldId id="381" r:id="rId22"/>
    <p:sldId id="370" r:id="rId23"/>
    <p:sldId id="371" r:id="rId24"/>
    <p:sldId id="372" r:id="rId25"/>
    <p:sldId id="373" r:id="rId26"/>
    <p:sldId id="383" r:id="rId27"/>
    <p:sldId id="3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76" autoAdjust="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F5C99B-DA55-4CF8-AF50-A7A568084518}" type="datetimeFigureOut">
              <a:rPr lang="en-US" smtClean="0"/>
              <a:pPr/>
              <a:t>2/10/2019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966DC7-F7B1-4D5A-A393-2BA79CFF6D3E}" type="slidenum">
              <a:rPr lang="en-US" smtClean="0"/>
              <a:pPr/>
              <a:t>‹#›</a:t>
            </a:fld>
            <a:endParaRPr lang="en-US"/>
          </a:p>
        </p:txBody>
      </p:sp>
    </p:spTree>
    <p:extLst>
      <p:ext uri="{BB962C8B-B14F-4D97-AF65-F5344CB8AC3E}">
        <p14:creationId xmlns:p14="http://schemas.microsoft.com/office/powerpoint/2010/main" val="947207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11565E-F3C5-481A-B5E0-2D3742658957}" type="datetime1">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B31D9F-7DD4-4AE1-B700-3F9413E2F15B}" type="datetime1">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0E388-82FD-43EC-8740-8ED28B228E04}" type="datetime1">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4DB3EEF2-CE3D-45D7-BA44-009F12DD2151}" type="slidenum">
              <a:rPr lang="en-US" smtClean="0"/>
              <a:pPr/>
              <a:t>‹#›</a:t>
            </a:fld>
            <a:endParaRPr lang="en-US"/>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C294500-1F44-4B56-8B6D-41BF85DF3DE1}" type="datetime1">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73F352-98D5-49C5-A670-6E69AEE32711}" type="datetime1">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4DB3EEF2-CE3D-45D7-BA44-009F12DD2151}" type="slidenum">
              <a:rPr lang="en-US" smtClean="0"/>
              <a:pPr/>
              <a:t>‹#›</a:t>
            </a:fld>
            <a:endParaRPr lang="en-US"/>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4402D0F-83C4-4A01-8E69-8797DB4F3682}" type="datetime1">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0926CE-C04B-473C-97BD-687D53033150}" type="datetime1">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B3EEF2-CE3D-45D7-BA44-009F12DD215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C625DD-DBDD-430B-B01C-28A4995A8908}" type="datetime1">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B3EEF2-CE3D-45D7-BA44-009F12DD21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D59081-ED71-4838-A2D7-2ED80BF4D720}" type="datetime1">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B3EEF2-CE3D-45D7-BA44-009F12DD21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5FC749-A321-4DEC-AE9B-3DD0E17B27CE}" type="datetime1">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45CB36-C08E-401E-8CDC-F600731C7C6F}" type="datetime1">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598B91-F453-428D-BCE9-285CCD24ED09}" type="datetime1">
              <a:rPr lang="en-US" smtClean="0"/>
              <a:pPr/>
              <a:t>2/10/2019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25CD41-4EC2-48B6-96DE-5C71A1B12F4D}" type="datetime1">
              <a:rPr lang="en-US" smtClean="0"/>
              <a:pPr/>
              <a:t>2/10/2019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B3EEF2-CE3D-45D7-BA44-009F12DD21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78CCB-626C-403E-B759-48B0A4B4FECB}" type="datetime1">
              <a:rPr lang="en-US" smtClean="0"/>
              <a:pPr/>
              <a:t>2/10/2019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B3EEF2-CE3D-45D7-BA44-009F12DD21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22808-CDEA-48D2-A182-17139BCDA47A}" type="datetime1">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B3EEF2-CE3D-45D7-BA44-009F12DD21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0A1F1-D6C7-4FC3-96A8-CEE25351D4E1}" type="datetime1">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4DB3EEF2-CE3D-45D7-BA44-009F12DD21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EC344E-8023-4C70-86D8-F90D08F21BEB}" type="datetime1">
              <a:rPr lang="en-US" smtClean="0"/>
              <a:pPr/>
              <a:t>2/10/2019</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4DB3EEF2-CE3D-45D7-BA44-009F12DD21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foodonthetable.com/mobile/shutdown.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eedough.com/revenue-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52600"/>
            <a:ext cx="6991349" cy="2262781"/>
          </a:xfrm>
        </p:spPr>
        <p:txBody>
          <a:bodyPr>
            <a:noAutofit/>
          </a:bodyPr>
          <a:lstStyle/>
          <a:p>
            <a:pPr algn="ctr"/>
            <a:r>
              <a:rPr lang="en-US" sz="4800" b="1" dirty="0" smtClean="0">
                <a:latin typeface="Times New Roman" pitchFamily="18" charset="0"/>
                <a:cs typeface="Times New Roman" pitchFamily="18" charset="0"/>
              </a:rPr>
              <a:t>Unit – III</a:t>
            </a:r>
            <a:br>
              <a:rPr lang="en-US" sz="4800" b="1" dirty="0" smtClean="0">
                <a:latin typeface="Times New Roman" pitchFamily="18" charset="0"/>
                <a:cs typeface="Times New Roman" pitchFamily="18" charset="0"/>
              </a:rPr>
            </a:br>
            <a:r>
              <a:rPr lang="en-US" sz="4800" b="1" dirty="0">
                <a:latin typeface="Times New Roman" pitchFamily="18" charset="0"/>
                <a:cs typeface="Times New Roman" pitchFamily="18" charset="0"/>
              </a:rPr>
              <a:t>Business Model &amp; </a:t>
            </a:r>
            <a:r>
              <a:rPr lang="en-US" sz="4800" b="1" dirty="0" smtClean="0">
                <a:latin typeface="Times New Roman" pitchFamily="18" charset="0"/>
                <a:cs typeface="Times New Roman" pitchFamily="18" charset="0"/>
              </a:rPr>
              <a:t>Validation</a:t>
            </a:r>
            <a:endParaRPr lang="en-US" sz="48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4DB3EEF2-CE3D-45D7-BA44-009F12DD215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838200"/>
            <a:ext cx="7467600" cy="5073022"/>
          </a:xfrm>
        </p:spPr>
        <p:style>
          <a:lnRef idx="2">
            <a:schemeClr val="accent4"/>
          </a:lnRef>
          <a:fillRef idx="1">
            <a:schemeClr val="lt1"/>
          </a:fillRef>
          <a:effectRef idx="0">
            <a:schemeClr val="accent4"/>
          </a:effectRef>
          <a:fontRef idx="minor">
            <a:schemeClr val="dk1"/>
          </a:fontRef>
        </p:style>
        <p:txBody>
          <a:bodyPr>
            <a:no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script starts out by setting the stage and setting a problem context, but the heart of the interview is around exploring your customer’s worldview because that’s where you gather empirical evidence that either supports or refutes your case.</a:t>
            </a:r>
          </a:p>
          <a:p>
            <a:r>
              <a:rPr lang="en-US" sz="2000" dirty="0">
                <a:latin typeface="Times New Roman" pitchFamily="18" charset="0"/>
                <a:cs typeface="Times New Roman" pitchFamily="18" charset="0"/>
              </a:rPr>
              <a:t>The only reliable way to gather this evidence is by exploring </a:t>
            </a:r>
            <a:r>
              <a:rPr lang="en-US" sz="2000" b="1" dirty="0">
                <a:latin typeface="Times New Roman" pitchFamily="18" charset="0"/>
                <a:cs typeface="Times New Roman" pitchFamily="18" charset="0"/>
              </a:rPr>
              <a:t>what customers did in the past or will do in the present</a:t>
            </a:r>
            <a:r>
              <a:rPr lang="en-US" sz="2000" dirty="0">
                <a:latin typeface="Times New Roman" pitchFamily="18" charset="0"/>
                <a:cs typeface="Times New Roman" pitchFamily="18" charset="0"/>
              </a:rPr>
              <a:t>. Asking them what they’ll do in the future, e.g. “Will you use…”, puts you in the land of biases and should be avoided.</a:t>
            </a:r>
          </a:p>
          <a:p>
            <a:r>
              <a:rPr lang="en-US" sz="2000" dirty="0">
                <a:latin typeface="Times New Roman" pitchFamily="18" charset="0"/>
                <a:cs typeface="Times New Roman" pitchFamily="18" charset="0"/>
              </a:rPr>
              <a:t>If you gather evidence that supports your problem assumptions (validation), you can pat yourself on the back and move to the next step of defining and testing a solution with a Solution Interview:</a:t>
            </a: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10</a:t>
            </a:fld>
            <a:endParaRPr lang="en-US"/>
          </a:p>
        </p:txBody>
      </p:sp>
    </p:spTree>
    <p:extLst>
      <p:ext uri="{BB962C8B-B14F-4D97-AF65-F5344CB8AC3E}">
        <p14:creationId xmlns:p14="http://schemas.microsoft.com/office/powerpoint/2010/main" val="2595433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140965" cy="518890"/>
          </a:xfrm>
        </p:spPr>
        <p:txBody>
          <a:bodyPr>
            <a:noAutofit/>
          </a:bodyPr>
          <a:lstStyle/>
          <a:p>
            <a:pPr algn="ctr"/>
            <a:r>
              <a:rPr lang="en-US" sz="3200" b="1" dirty="0" smtClean="0">
                <a:latin typeface="Times New Roman" pitchFamily="18" charset="0"/>
                <a:cs typeface="Times New Roman" pitchFamily="18" charset="0"/>
              </a:rPr>
              <a:t>SOLUTION INTERVIEW METHOD</a:t>
            </a:r>
            <a:endParaRPr lang="en-US" sz="32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11</a:t>
            </a:fld>
            <a:endParaRPr lang="en-US"/>
          </a:p>
        </p:txBody>
      </p:sp>
      <p:pic>
        <p:nvPicPr>
          <p:cNvPr id="5" name="Content Placeholder 4" descr="1 vtmDa2vrnsoy2iAD8zyixA.png"/>
          <p:cNvPicPr>
            <a:picLocks noGrp="1"/>
          </p:cNvPicPr>
          <p:nvPr>
            <p:ph idx="1"/>
          </p:nvPr>
        </p:nvPicPr>
        <p:blipFill>
          <a:blip r:embed="rId2"/>
          <a:stretch>
            <a:fillRect/>
          </a:stretch>
        </p:blipFill>
        <p:spPr>
          <a:xfrm>
            <a:off x="1447800" y="762000"/>
            <a:ext cx="7086600" cy="57912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717041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85800"/>
            <a:ext cx="7467600" cy="59436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a:latin typeface="Times New Roman" pitchFamily="18" charset="0"/>
                <a:cs typeface="Times New Roman" pitchFamily="18" charset="0"/>
              </a:rPr>
              <a:t>If, however, you don’t uncover evidence that supports your assumptions (invalidation), you have to dig deeper for new problems worth solving. This is where people stumble.</a:t>
            </a:r>
          </a:p>
          <a:p>
            <a:r>
              <a:rPr lang="en-US" sz="2400" dirty="0">
                <a:latin typeface="Times New Roman" pitchFamily="18" charset="0"/>
                <a:cs typeface="Times New Roman" pitchFamily="18" charset="0"/>
              </a:rPr>
              <a:t>Here are a couple of reasons why:</a:t>
            </a:r>
          </a:p>
          <a:p>
            <a:pPr marL="457200" indent="-457200">
              <a:buFont typeface="+mj-lt"/>
              <a:buAutoNum type="arabicPeriod"/>
            </a:pPr>
            <a:r>
              <a:rPr lang="en-US" sz="2400" dirty="0">
                <a:latin typeface="Times New Roman" pitchFamily="18" charset="0"/>
                <a:cs typeface="Times New Roman" pitchFamily="18" charset="0"/>
              </a:rPr>
              <a:t>Most of us unconsciously frame (or fake) problems around the solution we already want to build and then attempt to seek just enough evidence to convince ourselves we are on the right track.</a:t>
            </a:r>
          </a:p>
          <a:p>
            <a:pPr marL="457200" indent="-457200">
              <a:buFont typeface="+mj-lt"/>
              <a:buAutoNum type="arabicPeriod"/>
            </a:pPr>
            <a:r>
              <a:rPr lang="en-US" sz="2400" dirty="0">
                <a:latin typeface="Times New Roman" pitchFamily="18" charset="0"/>
                <a:cs typeface="Times New Roman" pitchFamily="18" charset="0"/>
              </a:rPr>
              <a:t>Next, if you start with a non-problem, even though you can often see invalidation pretty quickly during the interview, recovering from it isn’t always easy.</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12</a:t>
            </a:fld>
            <a:endParaRPr lang="en-US"/>
          </a:p>
        </p:txBody>
      </p:sp>
    </p:spTree>
    <p:extLst>
      <p:ext uri="{BB962C8B-B14F-4D97-AF65-F5344CB8AC3E}">
        <p14:creationId xmlns:p14="http://schemas.microsoft.com/office/powerpoint/2010/main" val="2007722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696200" cy="838200"/>
          </a:xfrm>
        </p:spPr>
        <p:txBody>
          <a:bodyPr>
            <a:noAutofit/>
          </a:bodyPr>
          <a:lstStyle/>
          <a:p>
            <a:r>
              <a:rPr lang="en-US" sz="2800" b="1" dirty="0" smtClean="0">
                <a:latin typeface="Times New Roman" pitchFamily="18" charset="0"/>
                <a:cs typeface="Times New Roman" pitchFamily="18" charset="0"/>
              </a:rPr>
              <a:t>CHARACTERISTICS OF START-UP AND SMALL BUSINESS</a:t>
            </a:r>
            <a:r>
              <a:rPr lang="en-US" sz="2800" b="1" dirty="0" smtClean="0"/>
              <a:t/>
            </a:r>
            <a:br>
              <a:rPr lang="en-US" sz="2800" b="1" dirty="0" smtClean="0"/>
            </a:br>
            <a:endParaRPr lang="en-US" sz="28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88427993"/>
              </p:ext>
            </p:extLst>
          </p:nvPr>
        </p:nvGraphicFramePr>
        <p:xfrm>
          <a:off x="1143000" y="1219200"/>
          <a:ext cx="7620000" cy="5355566"/>
        </p:xfrm>
        <a:graphic>
          <a:graphicData uri="http://schemas.openxmlformats.org/drawingml/2006/table">
            <a:tbl>
              <a:tblPr firstRow="1" bandRow="1">
                <a:solidFill>
                  <a:schemeClr val="accent5">
                    <a:lumMod val="40000"/>
                    <a:lumOff val="60000"/>
                  </a:schemeClr>
                </a:solidFill>
                <a:tableStyleId>{5940675A-B579-460E-94D1-54222C63F5DA}</a:tableStyleId>
              </a:tblPr>
              <a:tblGrid>
                <a:gridCol w="3886200"/>
                <a:gridCol w="3733800"/>
              </a:tblGrid>
              <a:tr h="678995">
                <a:tc>
                  <a:txBody>
                    <a:bodyPr/>
                    <a:lstStyle/>
                    <a:p>
                      <a:pPr algn="ctr"/>
                      <a:r>
                        <a:rPr lang="en-US" sz="2000" b="1" dirty="0" smtClean="0">
                          <a:latin typeface="Times New Roman" pitchFamily="18" charset="0"/>
                          <a:cs typeface="Times New Roman" pitchFamily="18" charset="0"/>
                        </a:rPr>
                        <a:t>START-UP</a:t>
                      </a:r>
                      <a:endParaRPr lang="en-US" sz="2000" dirty="0">
                        <a:solidFill>
                          <a:schemeClr val="tx1"/>
                        </a:solidFill>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SMALL BUSINESS</a:t>
                      </a:r>
                      <a:br>
                        <a:rPr lang="en-US" sz="2000" b="1" dirty="0" smtClean="0">
                          <a:latin typeface="Times New Roman" pitchFamily="18" charset="0"/>
                          <a:cs typeface="Times New Roman" pitchFamily="18" charset="0"/>
                        </a:rPr>
                      </a:br>
                      <a:endParaRPr lang="en-US" sz="2000" dirty="0">
                        <a:solidFill>
                          <a:schemeClr val="tx1"/>
                        </a:solidFill>
                        <a:latin typeface="Times New Roman" pitchFamily="18" charset="0"/>
                        <a:cs typeface="Times New Roman" pitchFamily="18" charset="0"/>
                      </a:endParaRPr>
                    </a:p>
                  </a:txBody>
                  <a:tcPr/>
                </a:tc>
              </a:tr>
              <a:tr h="6789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Start-Ups are fundamentally concerned with growth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Smaller Teams of Employees</a:t>
                      </a:r>
                    </a:p>
                    <a:p>
                      <a:endParaRPr lang="en-US" sz="2000" dirty="0">
                        <a:solidFill>
                          <a:schemeClr val="tx1"/>
                        </a:solidFill>
                        <a:latin typeface="Times New Roman" pitchFamily="18" charset="0"/>
                        <a:cs typeface="Times New Roman" pitchFamily="18" charset="0"/>
                      </a:endParaRPr>
                    </a:p>
                  </a:txBody>
                  <a:tcPr/>
                </a:tc>
              </a:tr>
              <a:tr h="6789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Start-Ups must exhibit economies of scale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Small Market Area</a:t>
                      </a:r>
                    </a:p>
                    <a:p>
                      <a:endParaRPr lang="en-US" sz="2000" dirty="0">
                        <a:solidFill>
                          <a:schemeClr val="tx1"/>
                        </a:solidFill>
                        <a:latin typeface="Times New Roman" pitchFamily="18" charset="0"/>
                        <a:cs typeface="Times New Roman" pitchFamily="18" charset="0"/>
                      </a:endParaRPr>
                    </a:p>
                  </a:txBody>
                  <a:tcPr/>
                </a:tc>
              </a:tr>
              <a:tr h="7924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Start-Ups must pursue large markets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Sole or Partnership Ownership and Taxes</a:t>
                      </a:r>
                    </a:p>
                    <a:p>
                      <a:endParaRPr lang="en-US" sz="2000" dirty="0">
                        <a:solidFill>
                          <a:schemeClr val="tx1"/>
                        </a:solidFill>
                        <a:latin typeface="Times New Roman" pitchFamily="18" charset="0"/>
                        <a:cs typeface="Times New Roman" pitchFamily="18" charset="0"/>
                      </a:endParaRPr>
                    </a:p>
                  </a:txBody>
                  <a:tcPr/>
                </a:tc>
              </a:tr>
              <a:tr h="112330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Start-Ups operate under conditions of extreme uncertainty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Limited Area of Fewer Locations</a:t>
                      </a:r>
                    </a:p>
                    <a:p>
                      <a:endParaRPr lang="en-US" sz="2000" dirty="0">
                        <a:solidFill>
                          <a:schemeClr val="tx1"/>
                        </a:solidFill>
                        <a:latin typeface="Times New Roman" pitchFamily="18" charset="0"/>
                        <a:cs typeface="Times New Roman" pitchFamily="18" charset="0"/>
                      </a:endParaRPr>
                    </a:p>
                  </a:txBody>
                  <a:tcPr/>
                </a:tc>
              </a:tr>
              <a:tr h="112330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Start-Ups market their </a:t>
                      </a:r>
                      <a:r>
                        <a:rPr lang="en-US" sz="2000" dirty="0" smtClean="0">
                          <a:latin typeface="Times New Roman" pitchFamily="18" charset="0"/>
                          <a:cs typeface="Times New Roman" pitchFamily="18" charset="0"/>
                        </a:rPr>
                        <a:t>products / services </a:t>
                      </a:r>
                      <a:r>
                        <a:rPr lang="en-US" sz="2000" dirty="0" smtClean="0">
                          <a:latin typeface="Times New Roman" pitchFamily="18" charset="0"/>
                          <a:cs typeface="Times New Roman" pitchFamily="18" charset="0"/>
                        </a:rPr>
                        <a:t>in very unique ways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Lower Revenue and Profitability</a:t>
                      </a:r>
                    </a:p>
                    <a:p>
                      <a:endParaRPr lang="en-US" sz="2000" dirty="0">
                        <a:solidFill>
                          <a:schemeClr val="tx1"/>
                        </a:solidFill>
                        <a:latin typeface="Times New Roman" pitchFamily="18" charset="0"/>
                        <a:cs typeface="Times New Roman" pitchFamily="18" charset="0"/>
                      </a:endParaRPr>
                    </a:p>
                  </a:txBody>
                  <a:tcPr/>
                </a:tc>
              </a:tr>
            </a:tbl>
          </a:graphicData>
        </a:graphic>
      </p:graphicFrame>
      <p:sp>
        <p:nvSpPr>
          <p:cNvPr id="7" name="Slide Number Placeholder 6"/>
          <p:cNvSpPr>
            <a:spLocks noGrp="1"/>
          </p:cNvSpPr>
          <p:nvPr>
            <p:ph type="sldNum" sz="quarter" idx="12"/>
          </p:nvPr>
        </p:nvSpPr>
        <p:spPr/>
        <p:txBody>
          <a:bodyPr/>
          <a:lstStyle/>
          <a:p>
            <a:fld id="{4DB3EEF2-CE3D-45D7-BA44-009F12DD2151}"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DB3EEF2-CE3D-45D7-BA44-009F12DD2151}" type="slidenum">
              <a:rPr lang="en-US" smtClean="0"/>
              <a:pPr/>
              <a:t>14</a:t>
            </a:fld>
            <a:endParaRPr lang="en-US"/>
          </a:p>
        </p:txBody>
      </p:sp>
      <p:pic>
        <p:nvPicPr>
          <p:cNvPr id="5" name="Content Placeholder 3" descr="C:\Users\Admin\Desktop\small-biz-vs-startup.png"/>
          <p:cNvPicPr>
            <a:picLocks noGrp="1"/>
          </p:cNvPicPr>
          <p:nvPr>
            <p:ph idx="1"/>
          </p:nvPr>
        </p:nvPicPr>
        <p:blipFill>
          <a:blip r:embed="rId2"/>
          <a:srcRect/>
          <a:stretch>
            <a:fillRect/>
          </a:stretch>
        </p:blipFill>
        <p:spPr bwMode="auto">
          <a:xfrm>
            <a:off x="1219200" y="304800"/>
            <a:ext cx="7620000" cy="6324600"/>
          </a:xfrm>
          <a:prstGeom prst="rect">
            <a:avLst/>
          </a:prstGeom>
          <a:ln>
            <a:headEnd/>
            <a:tailEnd/>
          </a:ln>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1108139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09600"/>
            <a:ext cx="7696200" cy="6019800"/>
          </a:xfrm>
        </p:spPr>
        <p:style>
          <a:lnRef idx="2">
            <a:schemeClr val="accent4"/>
          </a:lnRef>
          <a:fillRef idx="1">
            <a:schemeClr val="lt1"/>
          </a:fillRef>
          <a:effectRef idx="0">
            <a:schemeClr val="accent4"/>
          </a:effectRef>
          <a:fontRef idx="minor">
            <a:schemeClr val="dk1"/>
          </a:fontRef>
        </p:style>
        <p:txBody>
          <a:bodyPr>
            <a:normAutofit/>
          </a:bodyPr>
          <a:lstStyle/>
          <a:p>
            <a:pPr marL="0" indent="0">
              <a:buNone/>
            </a:pPr>
            <a:r>
              <a:rPr lang="en-US" sz="2000" dirty="0">
                <a:latin typeface="Times New Roman" pitchFamily="18" charset="0"/>
                <a:cs typeface="Times New Roman" pitchFamily="18" charset="0"/>
              </a:rPr>
              <a:t>An Industry is a system consisting of a group of manufacturers or businesses with the common objective of producing a particular kind of goods or services. There are different types of industries and industry sectors with a number of firms doing business with profit motivation.</a:t>
            </a:r>
          </a:p>
          <a:p>
            <a:endParaRPr lang="en-US" sz="2000"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15</a:t>
            </a:fld>
            <a:endParaRPr lang="en-US"/>
          </a:p>
        </p:txBody>
      </p:sp>
      <p:sp>
        <p:nvSpPr>
          <p:cNvPr id="5" name="Title 1"/>
          <p:cNvSpPr>
            <a:spLocks noGrp="1"/>
          </p:cNvSpPr>
          <p:nvPr>
            <p:ph type="title"/>
          </p:nvPr>
        </p:nvSpPr>
        <p:spPr>
          <a:xfrm>
            <a:off x="1219200" y="152400"/>
            <a:ext cx="7696200" cy="442690"/>
          </a:xfrm>
        </p:spPr>
        <p:txBody>
          <a:bodyPr>
            <a:noAutofit/>
          </a:bodyPr>
          <a:lstStyle/>
          <a:p>
            <a:pPr algn="ctr"/>
            <a:r>
              <a:rPr lang="en-US" sz="3200" b="1" dirty="0" smtClean="0">
                <a:latin typeface="Times New Roman" pitchFamily="18" charset="0"/>
                <a:cs typeface="Times New Roman" pitchFamily="18" charset="0"/>
              </a:rPr>
              <a:t>INDUSTRY ANALYSIS</a:t>
            </a:r>
            <a:endParaRPr lang="en-US" sz="3200" b="1" dirty="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78524494"/>
              </p:ext>
            </p:extLst>
          </p:nvPr>
        </p:nvGraphicFramePr>
        <p:xfrm>
          <a:off x="1219200" y="2133600"/>
          <a:ext cx="7696200" cy="4613190"/>
        </p:xfrm>
        <a:graphic>
          <a:graphicData uri="http://schemas.openxmlformats.org/drawingml/2006/table">
            <a:tbl>
              <a:tblPr firstRow="1" bandRow="1">
                <a:tableStyleId>{00A15C55-8517-42AA-B614-E9B94910E393}</a:tableStyleId>
              </a:tblPr>
              <a:tblGrid>
                <a:gridCol w="3848100"/>
                <a:gridCol w="3848100"/>
              </a:tblGrid>
              <a:tr h="324312">
                <a:tc>
                  <a:txBody>
                    <a:bodyPr/>
                    <a:lstStyle/>
                    <a:p>
                      <a:r>
                        <a:rPr lang="en-US" sz="1600" dirty="0" smtClean="0">
                          <a:latin typeface="Times New Roman" pitchFamily="18" charset="0"/>
                          <a:cs typeface="Times New Roman" pitchFamily="18" charset="0"/>
                        </a:rPr>
                        <a:t>Industry Sector Analysis</a:t>
                      </a:r>
                      <a:endParaRPr lang="en-US" sz="16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People Perception </a:t>
                      </a:r>
                      <a:r>
                        <a:rPr lang="en-US" sz="1600" baseline="0" dirty="0" smtClean="0">
                          <a:latin typeface="Times New Roman" pitchFamily="18" charset="0"/>
                          <a:cs typeface="Times New Roman" pitchFamily="18" charset="0"/>
                        </a:rPr>
                        <a:t>Analysis</a:t>
                      </a:r>
                      <a:endParaRPr lang="en-US" sz="1600" dirty="0" smtClean="0">
                        <a:latin typeface="Times New Roman" pitchFamily="18" charset="0"/>
                        <a:cs typeface="Times New Roman" pitchFamily="18" charset="0"/>
                      </a:endParaRPr>
                    </a:p>
                  </a:txBody>
                  <a:tcPr/>
                </a:tc>
              </a:tr>
              <a:tr h="324312">
                <a:tc>
                  <a:txBody>
                    <a:bodyPr/>
                    <a:lstStyle/>
                    <a:p>
                      <a:r>
                        <a:rPr lang="en-US" sz="1600" dirty="0" smtClean="0">
                          <a:latin typeface="Times New Roman" pitchFamily="18" charset="0"/>
                          <a:cs typeface="Times New Roman" pitchFamily="18" charset="0"/>
                        </a:rPr>
                        <a:t>Industry Trend Analysis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Industry Contribution To GDP</a:t>
                      </a:r>
                      <a:endParaRPr lang="en-US" sz="1600" dirty="0">
                        <a:latin typeface="Times New Roman" pitchFamily="18" charset="0"/>
                        <a:cs typeface="Times New Roman" pitchFamily="18" charset="0"/>
                      </a:endParaRPr>
                    </a:p>
                  </a:txBody>
                  <a:tcPr/>
                </a:tc>
              </a:tr>
              <a:tr h="324312">
                <a:tc>
                  <a:txBody>
                    <a:bodyPr/>
                    <a:lstStyle/>
                    <a:p>
                      <a:r>
                        <a:rPr lang="en-US" sz="1600" dirty="0" smtClean="0">
                          <a:latin typeface="Times New Roman" pitchFamily="18" charset="0"/>
                          <a:cs typeface="Times New Roman" pitchFamily="18" charset="0"/>
                        </a:rPr>
                        <a:t>Environmental Analysis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Market Demand Analysis</a:t>
                      </a:r>
                      <a:endParaRPr lang="en-US" sz="1600" dirty="0">
                        <a:latin typeface="Times New Roman" pitchFamily="18" charset="0"/>
                        <a:cs typeface="Times New Roman" pitchFamily="18" charset="0"/>
                      </a:endParaRPr>
                    </a:p>
                  </a:txBody>
                  <a:tcPr/>
                </a:tc>
              </a:tr>
              <a:tr h="324312">
                <a:tc>
                  <a:txBody>
                    <a:bodyPr/>
                    <a:lstStyle/>
                    <a:p>
                      <a:r>
                        <a:rPr lang="en-US" sz="1600" dirty="0" smtClean="0">
                          <a:latin typeface="Times New Roman" pitchFamily="18" charset="0"/>
                          <a:cs typeface="Times New Roman" pitchFamily="18" charset="0"/>
                        </a:rPr>
                        <a:t>Competitors</a:t>
                      </a:r>
                      <a:r>
                        <a:rPr lang="en-US" sz="1600" baseline="0" dirty="0" smtClean="0">
                          <a:latin typeface="Times New Roman" pitchFamily="18" charset="0"/>
                          <a:cs typeface="Times New Roman" pitchFamily="18" charset="0"/>
                        </a:rPr>
                        <a:t> Analysis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Opportunity Analysis</a:t>
                      </a:r>
                      <a:endParaRPr lang="en-US" sz="1600" dirty="0">
                        <a:latin typeface="Times New Roman" pitchFamily="18" charset="0"/>
                        <a:cs typeface="Times New Roman" pitchFamily="18" charset="0"/>
                      </a:endParaRPr>
                    </a:p>
                  </a:txBody>
                  <a:tcPr/>
                </a:tc>
              </a:tr>
              <a:tr h="3243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Alternative</a:t>
                      </a:r>
                      <a:r>
                        <a:rPr lang="en-US" sz="1600" baseline="0" dirty="0" smtClean="0">
                          <a:latin typeface="Times New Roman" pitchFamily="18" charset="0"/>
                          <a:cs typeface="Times New Roman" pitchFamily="18" charset="0"/>
                        </a:rPr>
                        <a:t> Product / Service </a:t>
                      </a:r>
                      <a:r>
                        <a:rPr lang="en-US" sz="1600" baseline="0" dirty="0" smtClean="0">
                          <a:latin typeface="Times New Roman" pitchFamily="18" charset="0"/>
                          <a:cs typeface="Times New Roman" pitchFamily="18" charset="0"/>
                        </a:rPr>
                        <a:t>Analysis</a:t>
                      </a:r>
                      <a:endParaRPr lang="en-US" sz="1600" dirty="0" smtClean="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Government Policy Analysis</a:t>
                      </a:r>
                      <a:endParaRPr lang="en-US" sz="1600" dirty="0">
                        <a:latin typeface="Times New Roman" pitchFamily="18" charset="0"/>
                        <a:cs typeface="Times New Roman" pitchFamily="18" charset="0"/>
                      </a:endParaRPr>
                    </a:p>
                  </a:txBody>
                  <a:tcPr/>
                </a:tc>
              </a:tr>
              <a:tr h="3243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Financial Performance </a:t>
                      </a:r>
                      <a:r>
                        <a:rPr lang="en-US" sz="1600" baseline="0" dirty="0" smtClean="0">
                          <a:latin typeface="Times New Roman" pitchFamily="18" charset="0"/>
                          <a:cs typeface="Times New Roman" pitchFamily="18" charset="0"/>
                        </a:rPr>
                        <a:t>Analysis</a:t>
                      </a:r>
                      <a:endParaRPr lang="en-US" sz="1600" dirty="0" smtClean="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Industry –Employment</a:t>
                      </a:r>
                      <a:r>
                        <a:rPr lang="en-US" sz="1600" baseline="0" dirty="0" smtClean="0">
                          <a:latin typeface="Times New Roman" pitchFamily="18" charset="0"/>
                          <a:cs typeface="Times New Roman" pitchFamily="18" charset="0"/>
                        </a:rPr>
                        <a:t> Generation</a:t>
                      </a:r>
                      <a:endParaRPr lang="en-US" sz="1600" dirty="0">
                        <a:latin typeface="Times New Roman" pitchFamily="18" charset="0"/>
                        <a:cs typeface="Times New Roman" pitchFamily="18" charset="0"/>
                      </a:endParaRPr>
                    </a:p>
                  </a:txBody>
                  <a:tcPr/>
                </a:tc>
              </a:tr>
              <a:tr h="3243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Industry ABCD </a:t>
                      </a:r>
                      <a:r>
                        <a:rPr lang="en-US" sz="1600" baseline="0" dirty="0" smtClean="0">
                          <a:latin typeface="Times New Roman" pitchFamily="18" charset="0"/>
                          <a:cs typeface="Times New Roman" pitchFamily="18" charset="0"/>
                        </a:rPr>
                        <a:t>Analysis</a:t>
                      </a:r>
                      <a:endParaRPr lang="en-US" sz="1600" dirty="0" smtClean="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Latest Industrial Development Analysis</a:t>
                      </a:r>
                      <a:endParaRPr lang="en-US" sz="1600" dirty="0" smtClean="0">
                        <a:latin typeface="Times New Roman" pitchFamily="18" charset="0"/>
                        <a:cs typeface="Times New Roman" pitchFamily="18" charset="0"/>
                      </a:endParaRPr>
                    </a:p>
                  </a:txBody>
                  <a:tcPr/>
                </a:tc>
              </a:tr>
              <a:tr h="3243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Industry SWOC </a:t>
                      </a:r>
                      <a:r>
                        <a:rPr lang="en-US" sz="1600" baseline="0" dirty="0" smtClean="0">
                          <a:latin typeface="Times New Roman" pitchFamily="18" charset="0"/>
                          <a:cs typeface="Times New Roman" pitchFamily="18" charset="0"/>
                        </a:rPr>
                        <a:t>Analysis</a:t>
                      </a:r>
                      <a:endParaRPr lang="en-US" sz="1600" dirty="0" smtClean="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Top Leading Companies In Industry</a:t>
                      </a:r>
                      <a:endParaRPr lang="en-US" sz="1600" dirty="0">
                        <a:latin typeface="Times New Roman" pitchFamily="18" charset="0"/>
                        <a:cs typeface="Times New Roman" pitchFamily="18" charset="0"/>
                      </a:endParaRPr>
                    </a:p>
                  </a:txBody>
                  <a:tcPr/>
                </a:tc>
              </a:tr>
              <a:tr h="56017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Product / Service </a:t>
                      </a:r>
                      <a:r>
                        <a:rPr lang="en-US" sz="1600" baseline="0" dirty="0" smtClean="0">
                          <a:latin typeface="Times New Roman" pitchFamily="18" charset="0"/>
                          <a:cs typeface="Times New Roman" pitchFamily="18" charset="0"/>
                        </a:rPr>
                        <a:t>Analysis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600" baseline="0" dirty="0" smtClean="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Cross Industry </a:t>
                      </a:r>
                      <a:r>
                        <a:rPr lang="en-US" sz="1600" baseline="0" dirty="0" smtClean="0">
                          <a:latin typeface="Times New Roman" pitchFamily="18" charset="0"/>
                          <a:cs typeface="Times New Roman" pitchFamily="18" charset="0"/>
                        </a:rPr>
                        <a:t>Analysis</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r>
              <a:tr h="4506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Investment </a:t>
                      </a:r>
                      <a:r>
                        <a:rPr lang="en-US" sz="1600" baseline="0" dirty="0" smtClean="0">
                          <a:latin typeface="Times New Roman" pitchFamily="18" charset="0"/>
                          <a:cs typeface="Times New Roman" pitchFamily="18" charset="0"/>
                        </a:rPr>
                        <a:t>Analysis</a:t>
                      </a:r>
                      <a:endParaRPr lang="en-US" sz="1600" dirty="0" smtClean="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Market Size </a:t>
                      </a:r>
                      <a:r>
                        <a:rPr lang="en-US" sz="1600" baseline="0" dirty="0" smtClean="0">
                          <a:latin typeface="Times New Roman" pitchFamily="18" charset="0"/>
                          <a:cs typeface="Times New Roman" pitchFamily="18" charset="0"/>
                        </a:rPr>
                        <a:t>Analysis</a:t>
                      </a:r>
                      <a:endParaRPr lang="en-US" sz="1600" dirty="0" smtClean="0">
                        <a:latin typeface="Times New Roman" pitchFamily="18" charset="0"/>
                        <a:cs typeface="Times New Roman" pitchFamily="18" charset="0"/>
                      </a:endParaRPr>
                    </a:p>
                  </a:txBody>
                  <a:tcPr/>
                </a:tc>
              </a:tr>
              <a:tr h="4506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Automation and Labor </a:t>
                      </a:r>
                      <a:r>
                        <a:rPr lang="en-US" sz="1600" baseline="0" dirty="0" smtClean="0">
                          <a:latin typeface="Times New Roman" pitchFamily="18" charset="0"/>
                          <a:cs typeface="Times New Roman" pitchFamily="18" charset="0"/>
                        </a:rPr>
                        <a:t>Analysis</a:t>
                      </a:r>
                      <a:endParaRPr lang="en-US" sz="1600" dirty="0" smtClean="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Information Technology </a:t>
                      </a:r>
                      <a:r>
                        <a:rPr lang="en-US" sz="1600" dirty="0" err="1" smtClean="0">
                          <a:latin typeface="Times New Roman" pitchFamily="18" charset="0"/>
                          <a:cs typeface="Times New Roman" pitchFamily="18" charset="0"/>
                        </a:rPr>
                        <a:t>Implementatio</a:t>
                      </a:r>
                      <a:endParaRPr lang="en-US" sz="1600" dirty="0" smtClean="0">
                        <a:latin typeface="Times New Roman" pitchFamily="18" charset="0"/>
                        <a:cs typeface="Times New Roman" pitchFamily="18" charset="0"/>
                      </a:endParaRPr>
                    </a:p>
                  </a:txBody>
                  <a:tcPr/>
                </a:tc>
              </a:tr>
              <a:tr h="45061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Studying Industry Innovations using Six</a:t>
                      </a:r>
                      <a:r>
                        <a:rPr lang="en-US" sz="1600" baseline="0" dirty="0" smtClean="0">
                          <a:latin typeface="Times New Roman" pitchFamily="18" charset="0"/>
                          <a:cs typeface="Times New Roman" pitchFamily="18" charset="0"/>
                        </a:rPr>
                        <a:t> Thinking Hats</a:t>
                      </a:r>
                      <a:endParaRPr lang="en-US" sz="1600" dirty="0" smtClean="0">
                        <a:latin typeface="Times New Roman" pitchFamily="18" charset="0"/>
                        <a:cs typeface="Times New Roman" pitchFamily="18" charset="0"/>
                      </a:endParaRPr>
                    </a:p>
                  </a:txBody>
                  <a:tcPr/>
                </a:tc>
                <a:tc hMerge="1">
                  <a:txBody>
                    <a:bodyPr/>
                    <a:lstStyle/>
                    <a:p>
                      <a:endParaRPr lang="en-US"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793035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67600" cy="595090"/>
          </a:xfrm>
        </p:spPr>
        <p:txBody>
          <a:bodyPr>
            <a:normAutofit/>
          </a:bodyPr>
          <a:lstStyle/>
          <a:p>
            <a:pPr algn="ctr"/>
            <a:r>
              <a:rPr lang="en-US" sz="3200" b="1" dirty="0" smtClean="0">
                <a:latin typeface="Times New Roman" pitchFamily="18" charset="0"/>
                <a:cs typeface="Times New Roman" pitchFamily="18" charset="0"/>
              </a:rPr>
              <a:t>INDUSTRY ANALYSIS Includes……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371600" y="990600"/>
            <a:ext cx="7467600" cy="5562600"/>
          </a:xfrm>
        </p:spPr>
        <p:style>
          <a:lnRef idx="2">
            <a:schemeClr val="accent4"/>
          </a:lnRef>
          <a:fillRef idx="1">
            <a:schemeClr val="lt1"/>
          </a:fillRef>
          <a:effectRef idx="0">
            <a:schemeClr val="accent4"/>
          </a:effectRef>
          <a:fontRef idx="minor">
            <a:schemeClr val="dk1"/>
          </a:fontRef>
        </p:style>
        <p:txBody>
          <a:bodyPr>
            <a:normAutofit fontScale="92500"/>
          </a:bodyPr>
          <a:lstStyle/>
          <a:p>
            <a:pPr marL="0" indent="0">
              <a:buNone/>
            </a:pPr>
            <a:r>
              <a:rPr lang="en-US" sz="2400" b="1" dirty="0" smtClean="0">
                <a:latin typeface="Times New Roman" pitchFamily="18" charset="0"/>
                <a:cs typeface="Times New Roman" pitchFamily="18" charset="0"/>
              </a:rPr>
              <a:t>1.Industry Sector Analysis</a:t>
            </a:r>
            <a:r>
              <a:rPr lang="en-US" sz="2400" dirty="0" smtClean="0">
                <a:latin typeface="Times New Roman" pitchFamily="18" charset="0"/>
                <a:cs typeface="Times New Roman" pitchFamily="18" charset="0"/>
              </a:rPr>
              <a:t>: An industry sector contains a segment of industries of a particular type in a given economy. </a:t>
            </a:r>
          </a:p>
          <a:p>
            <a:pPr marL="0" indent="0">
              <a:buNone/>
            </a:pPr>
            <a:r>
              <a:rPr lang="en-US" sz="2400" dirty="0" smtClean="0">
                <a:latin typeface="Times New Roman" pitchFamily="18" charset="0"/>
                <a:cs typeface="Times New Roman" pitchFamily="18" charset="0"/>
              </a:rPr>
              <a:t>Examples are materials sector, financial sector, food sector, energy sector, transportation sectors, health sector, education sector etc.</a:t>
            </a:r>
          </a:p>
          <a:p>
            <a:pPr marL="0" indent="0">
              <a:buNone/>
            </a:pPr>
            <a:r>
              <a:rPr lang="en-US" sz="2400" b="1" dirty="0" smtClean="0">
                <a:latin typeface="Times New Roman" pitchFamily="18" charset="0"/>
                <a:cs typeface="Times New Roman" pitchFamily="18" charset="0"/>
              </a:rPr>
              <a:t>2. Industry </a:t>
            </a:r>
            <a:r>
              <a:rPr lang="en-US" sz="2400" b="1" dirty="0">
                <a:latin typeface="Times New Roman" pitchFamily="18" charset="0"/>
                <a:cs typeface="Times New Roman" pitchFamily="18" charset="0"/>
              </a:rPr>
              <a:t>Trend Analysis: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present and future trend of a given industry are </a:t>
            </a:r>
            <a:r>
              <a:rPr lang="en-US" sz="2400" dirty="0" smtClean="0">
                <a:latin typeface="Times New Roman" pitchFamily="18" charset="0"/>
                <a:cs typeface="Times New Roman" pitchFamily="18" charset="0"/>
              </a:rPr>
              <a:t>analyzed </a:t>
            </a:r>
            <a:r>
              <a:rPr lang="en-US" sz="2400" dirty="0">
                <a:latin typeface="Times New Roman" pitchFamily="18" charset="0"/>
                <a:cs typeface="Times New Roman" pitchFamily="18" charset="0"/>
              </a:rPr>
              <a:t>in this stage. Based on changes in the </a:t>
            </a:r>
            <a:r>
              <a:rPr lang="en-US" sz="2400" dirty="0" smtClean="0">
                <a:latin typeface="Times New Roman" pitchFamily="18" charset="0"/>
                <a:cs typeface="Times New Roman" pitchFamily="18" charset="0"/>
              </a:rPr>
              <a:t>economy</a:t>
            </a:r>
            <a:r>
              <a:rPr lang="en-US" sz="2400" dirty="0">
                <a:latin typeface="Times New Roman" pitchFamily="18" charset="0"/>
                <a:cs typeface="Times New Roman" pitchFamily="18" charset="0"/>
              </a:rPr>
              <a:t>, technology, environment, and people aspirations, the opportunity and the growth trend of </a:t>
            </a:r>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industry are </a:t>
            </a:r>
            <a:r>
              <a:rPr lang="en-US" sz="2400" dirty="0" smtClean="0">
                <a:latin typeface="Times New Roman" pitchFamily="18" charset="0"/>
                <a:cs typeface="Times New Roman" pitchFamily="18" charset="0"/>
              </a:rPr>
              <a:t>affected.</a:t>
            </a:r>
          </a:p>
          <a:p>
            <a:pPr marL="0" indent="0">
              <a:buNone/>
            </a:pPr>
            <a:r>
              <a:rPr lang="en-US" sz="2400" b="1" dirty="0">
                <a:latin typeface="Times New Roman" pitchFamily="18" charset="0"/>
                <a:cs typeface="Times New Roman" pitchFamily="18" charset="0"/>
              </a:rPr>
              <a:t>3.Environmental Analysis </a:t>
            </a:r>
            <a:r>
              <a:rPr lang="en-US" sz="2400" dirty="0">
                <a:latin typeface="Times New Roman" pitchFamily="18" charset="0"/>
                <a:cs typeface="Times New Roman" pitchFamily="18" charset="0"/>
              </a:rPr>
              <a:t>: This includes analysis of challenges and opportunities for the growth of industries based on environmental factors. This may also include internal industry environment and external factors affecting the industry. </a:t>
            </a:r>
          </a:p>
          <a:p>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16</a:t>
            </a:fld>
            <a:endParaRPr lang="en-US"/>
          </a:p>
        </p:txBody>
      </p:sp>
    </p:spTree>
    <p:extLst>
      <p:ext uri="{BB962C8B-B14F-4D97-AF65-F5344CB8AC3E}">
        <p14:creationId xmlns:p14="http://schemas.microsoft.com/office/powerpoint/2010/main" val="349943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57200"/>
            <a:ext cx="7619999" cy="60960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marL="0" indent="0">
              <a:buNone/>
            </a:pPr>
            <a:r>
              <a:rPr lang="en-US" sz="2400" b="1" dirty="0" smtClean="0">
                <a:latin typeface="Times New Roman" pitchFamily="18" charset="0"/>
                <a:cs typeface="Times New Roman" pitchFamily="18" charset="0"/>
              </a:rPr>
              <a:t>4.The Competitor’s Analysis </a:t>
            </a:r>
            <a:r>
              <a:rPr lang="en-US" sz="2400" dirty="0" smtClean="0">
                <a:latin typeface="Times New Roman" pitchFamily="18" charset="0"/>
                <a:cs typeface="Times New Roman" pitchFamily="18" charset="0"/>
              </a:rPr>
              <a:t>can </a:t>
            </a:r>
            <a:r>
              <a:rPr lang="en-US" sz="2400" dirty="0">
                <a:latin typeface="Times New Roman" pitchFamily="18" charset="0"/>
                <a:cs typeface="Times New Roman" pitchFamily="18" charset="0"/>
              </a:rPr>
              <a:t>be done as per the guidelines in Porter's 5 Forces </a:t>
            </a:r>
            <a:r>
              <a:rPr lang="en-US" sz="2400" dirty="0" smtClean="0">
                <a:latin typeface="Times New Roman" pitchFamily="18" charset="0"/>
                <a:cs typeface="Times New Roman" pitchFamily="18" charset="0"/>
              </a:rPr>
              <a:t>Analysis. </a:t>
            </a:r>
            <a:r>
              <a:rPr lang="en-US" sz="2400" dirty="0">
                <a:latin typeface="Times New Roman" pitchFamily="18" charset="0"/>
                <a:cs typeface="Times New Roman" pitchFamily="18" charset="0"/>
              </a:rPr>
              <a:t>This include </a:t>
            </a:r>
          </a:p>
          <a:p>
            <a:pPr marL="857250" indent="-857250">
              <a:buFont typeface="+mj-lt"/>
              <a:buAutoNum type="romanLcPeriod"/>
            </a:pPr>
            <a:r>
              <a:rPr lang="en-US" sz="2400" dirty="0" smtClean="0">
                <a:latin typeface="Times New Roman" pitchFamily="18" charset="0"/>
                <a:cs typeface="Times New Roman" pitchFamily="18" charset="0"/>
              </a:rPr>
              <a:t>Threat </a:t>
            </a:r>
            <a:r>
              <a:rPr lang="en-US" sz="2400" dirty="0">
                <a:latin typeface="Times New Roman" pitchFamily="18" charset="0"/>
                <a:cs typeface="Times New Roman" pitchFamily="18" charset="0"/>
              </a:rPr>
              <a:t>of new entrants to the given industry. </a:t>
            </a:r>
          </a:p>
          <a:p>
            <a:pPr marL="857250" indent="-857250">
              <a:buFont typeface="+mj-lt"/>
              <a:buAutoNum type="romanLcPeriod"/>
            </a:pPr>
            <a:r>
              <a:rPr lang="en-US" sz="2400" dirty="0" smtClean="0">
                <a:latin typeface="Times New Roman" pitchFamily="18" charset="0"/>
                <a:cs typeface="Times New Roman" pitchFamily="18" charset="0"/>
              </a:rPr>
              <a:t>Threat </a:t>
            </a:r>
            <a:r>
              <a:rPr lang="en-US" sz="2400" dirty="0">
                <a:latin typeface="Times New Roman" pitchFamily="18" charset="0"/>
                <a:cs typeface="Times New Roman" pitchFamily="18" charset="0"/>
              </a:rPr>
              <a:t>of substituent products or services or technology in that industry. </a:t>
            </a:r>
          </a:p>
          <a:p>
            <a:pPr marL="857250" indent="-857250">
              <a:buFont typeface="+mj-lt"/>
              <a:buAutoNum type="romanLcPeriod"/>
            </a:pPr>
            <a:r>
              <a:rPr lang="en-US" sz="2400" dirty="0" smtClean="0">
                <a:latin typeface="Times New Roman" pitchFamily="18" charset="0"/>
                <a:cs typeface="Times New Roman" pitchFamily="18" charset="0"/>
              </a:rPr>
              <a:t>Bargaining </a:t>
            </a:r>
            <a:r>
              <a:rPr lang="en-US" sz="2400" dirty="0">
                <a:latin typeface="Times New Roman" pitchFamily="18" charset="0"/>
                <a:cs typeface="Times New Roman" pitchFamily="18" charset="0"/>
              </a:rPr>
              <a:t>power of customers on pricing, quality, and after-sales support. </a:t>
            </a:r>
            <a:endParaRPr lang="en-US" sz="2400" dirty="0" smtClean="0">
              <a:latin typeface="Times New Roman" pitchFamily="18" charset="0"/>
              <a:cs typeface="Times New Roman" pitchFamily="18" charset="0"/>
            </a:endParaRPr>
          </a:p>
          <a:p>
            <a:pPr marL="857250" indent="-857250">
              <a:buFont typeface="+mj-lt"/>
              <a:buAutoNum type="romanLcPeriod"/>
            </a:pPr>
            <a:r>
              <a:rPr lang="en-US" sz="2400" dirty="0" smtClean="0">
                <a:latin typeface="Times New Roman" pitchFamily="18" charset="0"/>
                <a:cs typeface="Times New Roman" pitchFamily="18" charset="0"/>
              </a:rPr>
              <a:t>Bargaining </a:t>
            </a:r>
            <a:r>
              <a:rPr lang="en-US" sz="2400" dirty="0">
                <a:latin typeface="Times New Roman" pitchFamily="18" charset="0"/>
                <a:cs typeface="Times New Roman" pitchFamily="18" charset="0"/>
              </a:rPr>
              <a:t>power of suppliers while supplying various resources in a given industry and the </a:t>
            </a:r>
            <a:r>
              <a:rPr lang="en-US" sz="2400" dirty="0" smtClean="0">
                <a:latin typeface="Times New Roman" pitchFamily="18" charset="0"/>
                <a:cs typeface="Times New Roman" pitchFamily="18" charset="0"/>
              </a:rPr>
              <a:t>ability </a:t>
            </a:r>
            <a:r>
              <a:rPr lang="en-US" sz="2400" dirty="0">
                <a:latin typeface="Times New Roman" pitchFamily="18" charset="0"/>
                <a:cs typeface="Times New Roman" pitchFamily="18" charset="0"/>
              </a:rPr>
              <a:t>of companies to sustain and negotiate. The strength of bargaining power of supplier </a:t>
            </a:r>
            <a:r>
              <a:rPr lang="en-US" sz="2400" dirty="0" smtClean="0">
                <a:latin typeface="Times New Roman" pitchFamily="18" charset="0"/>
                <a:cs typeface="Times New Roman" pitchFamily="18" charset="0"/>
              </a:rPr>
              <a:t>depends </a:t>
            </a:r>
            <a:r>
              <a:rPr lang="en-US" sz="2400" dirty="0">
                <a:latin typeface="Times New Roman" pitchFamily="18" charset="0"/>
                <a:cs typeface="Times New Roman" pitchFamily="18" charset="0"/>
              </a:rPr>
              <a:t>on their switching cost. </a:t>
            </a:r>
            <a:endParaRPr lang="en-US" sz="2400" dirty="0" smtClean="0">
              <a:latin typeface="Times New Roman" pitchFamily="18" charset="0"/>
              <a:cs typeface="Times New Roman" pitchFamily="18" charset="0"/>
            </a:endParaRPr>
          </a:p>
          <a:p>
            <a:pPr marL="857250" indent="-857250">
              <a:buFont typeface="+mj-lt"/>
              <a:buAutoNum type="romanLcPeriod"/>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competition among the revelry in the given industry and its consequence on their profit </a:t>
            </a:r>
            <a:r>
              <a:rPr lang="en-US" sz="2400" dirty="0" smtClean="0">
                <a:latin typeface="Times New Roman" pitchFamily="18" charset="0"/>
                <a:cs typeface="Times New Roman" pitchFamily="18" charset="0"/>
              </a:rPr>
              <a:t>and sustainability for Analysis</a:t>
            </a:r>
          </a:p>
          <a:p>
            <a:pPr marL="0" indent="0">
              <a:buNone/>
            </a:pPr>
            <a:r>
              <a:rPr lang="en-US" sz="2200" b="1" dirty="0" smtClean="0">
                <a:latin typeface="Times New Roman" pitchFamily="18" charset="0"/>
                <a:cs typeface="Times New Roman" pitchFamily="18" charset="0"/>
              </a:rPr>
              <a:t>5.Alternative </a:t>
            </a:r>
            <a:r>
              <a:rPr lang="en-US" sz="2200" b="1" dirty="0">
                <a:latin typeface="Times New Roman" pitchFamily="18" charset="0"/>
                <a:cs typeface="Times New Roman" pitchFamily="18" charset="0"/>
              </a:rPr>
              <a:t>Product/service Analysis</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Alternative products/service </a:t>
            </a:r>
            <a:r>
              <a:rPr lang="en-US" sz="2200" dirty="0">
                <a:latin typeface="Times New Roman" pitchFamily="18" charset="0"/>
                <a:cs typeface="Times New Roman" pitchFamily="18" charset="0"/>
              </a:rPr>
              <a:t>analysis may give rise to new innovative business models or processes in a given </a:t>
            </a:r>
            <a:r>
              <a:rPr lang="en-US" sz="2200" dirty="0" smtClean="0">
                <a:latin typeface="Times New Roman" pitchFamily="18" charset="0"/>
                <a:cs typeface="Times New Roman" pitchFamily="18" charset="0"/>
              </a:rPr>
              <a:t>industry</a:t>
            </a:r>
            <a:r>
              <a:rPr lang="en-US" sz="2200" dirty="0">
                <a:latin typeface="Times New Roman" pitchFamily="18" charset="0"/>
                <a:cs typeface="Times New Roman" pitchFamily="18" charset="0"/>
              </a:rPr>
              <a:t>. </a:t>
            </a:r>
          </a:p>
          <a:p>
            <a:pPr marL="0" indent="0">
              <a:buNone/>
            </a:pPr>
            <a:endParaRPr lang="en-US" sz="24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17</a:t>
            </a:fld>
            <a:endParaRPr lang="en-US"/>
          </a:p>
        </p:txBody>
      </p:sp>
    </p:spTree>
    <p:extLst>
      <p:ext uri="{BB962C8B-B14F-4D97-AF65-F5344CB8AC3E}">
        <p14:creationId xmlns:p14="http://schemas.microsoft.com/office/powerpoint/2010/main" val="2474451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696200" cy="6477000"/>
          </a:xfrm>
        </p:spPr>
        <p:style>
          <a:lnRef idx="2">
            <a:schemeClr val="accent4"/>
          </a:lnRef>
          <a:fillRef idx="1">
            <a:schemeClr val="lt1"/>
          </a:fillRef>
          <a:effectRef idx="0">
            <a:schemeClr val="accent4"/>
          </a:effectRef>
          <a:fontRef idx="minor">
            <a:schemeClr val="dk1"/>
          </a:fontRef>
        </p:style>
        <p:txBody>
          <a:bodyPr>
            <a:noAutofit/>
          </a:bodyPr>
          <a:lstStyle/>
          <a:p>
            <a:pPr marL="0" indent="0">
              <a:buNone/>
            </a:pPr>
            <a:r>
              <a:rPr lang="en-US" sz="2000" b="1" dirty="0" smtClean="0">
                <a:latin typeface="Times New Roman" pitchFamily="18" charset="0"/>
                <a:cs typeface="Times New Roman" pitchFamily="18" charset="0"/>
              </a:rPr>
              <a:t>6.Financial </a:t>
            </a:r>
            <a:r>
              <a:rPr lang="en-US" sz="2000" b="1" dirty="0">
                <a:latin typeface="Times New Roman" pitchFamily="18" charset="0"/>
                <a:cs typeface="Times New Roman" pitchFamily="18" charset="0"/>
              </a:rPr>
              <a:t>Performance Analysis</a:t>
            </a:r>
            <a:r>
              <a:rPr lang="en-US" sz="2000" dirty="0">
                <a:latin typeface="Times New Roman" pitchFamily="18" charset="0"/>
                <a:cs typeface="Times New Roman" pitchFamily="18" charset="0"/>
              </a:rPr>
              <a:t>: The average financial performance of an industry in terms of overall investment in a given </a:t>
            </a:r>
            <a:r>
              <a:rPr lang="en-US" sz="2000" dirty="0" smtClean="0">
                <a:latin typeface="Times New Roman" pitchFamily="18" charset="0"/>
                <a:cs typeface="Times New Roman" pitchFamily="18" charset="0"/>
              </a:rPr>
              <a:t>economy/country</a:t>
            </a:r>
            <a:r>
              <a:rPr lang="en-US" sz="2000" dirty="0">
                <a:latin typeface="Times New Roman" pitchFamily="18" charset="0"/>
                <a:cs typeface="Times New Roman" pitchFamily="18" charset="0"/>
              </a:rPr>
              <a:t>, in terms of initial investment, working capital and maintenance expenditure, the </a:t>
            </a:r>
            <a:r>
              <a:rPr lang="en-US" sz="2000" dirty="0" smtClean="0">
                <a:latin typeface="Times New Roman" pitchFamily="18" charset="0"/>
                <a:cs typeface="Times New Roman" pitchFamily="18" charset="0"/>
              </a:rPr>
              <a:t>average </a:t>
            </a:r>
            <a:r>
              <a:rPr lang="en-US" sz="2000" dirty="0">
                <a:latin typeface="Times New Roman" pitchFamily="18" charset="0"/>
                <a:cs typeface="Times New Roman" pitchFamily="18" charset="0"/>
              </a:rPr>
              <a:t>return on investment, comparison of share prices, assessment of current position, prediction </a:t>
            </a:r>
            <a:r>
              <a:rPr lang="en-US" sz="2000" dirty="0" smtClean="0">
                <a:latin typeface="Times New Roman" pitchFamily="18" charset="0"/>
                <a:cs typeface="Times New Roman" pitchFamily="18" charset="0"/>
              </a:rPr>
              <a:t>of </a:t>
            </a:r>
            <a:r>
              <a:rPr lang="en-US" sz="2000" dirty="0">
                <a:latin typeface="Times New Roman" pitchFamily="18" charset="0"/>
                <a:cs typeface="Times New Roman" pitchFamily="18" charset="0"/>
              </a:rPr>
              <a:t>current profitability &amp; growth prospects, and future investment opportunities &amp; returns have to be </a:t>
            </a:r>
            <a:r>
              <a:rPr lang="en-US" sz="2000" dirty="0" smtClean="0">
                <a:latin typeface="Times New Roman" pitchFamily="18" charset="0"/>
                <a:cs typeface="Times New Roman" pitchFamily="18" charset="0"/>
              </a:rPr>
              <a:t>analyzed.</a:t>
            </a:r>
          </a:p>
          <a:p>
            <a:pPr marL="0" indent="0">
              <a:buNone/>
            </a:pPr>
            <a:endParaRPr lang="en-US" sz="2000"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7.Industry </a:t>
            </a:r>
            <a:r>
              <a:rPr lang="en-US" sz="2000" b="1" dirty="0">
                <a:latin typeface="Times New Roman" pitchFamily="18" charset="0"/>
                <a:cs typeface="Times New Roman" pitchFamily="18" charset="0"/>
              </a:rPr>
              <a:t>ABCD Analysis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affecting </a:t>
            </a:r>
            <a:r>
              <a:rPr lang="en-US" sz="2000" dirty="0" smtClean="0">
                <a:latin typeface="Times New Roman" pitchFamily="18" charset="0"/>
                <a:cs typeface="Times New Roman" pitchFamily="18" charset="0"/>
              </a:rPr>
              <a:t>factors </a:t>
            </a:r>
            <a:r>
              <a:rPr lang="en-US" sz="2000" dirty="0">
                <a:latin typeface="Times New Roman" pitchFamily="18" charset="0"/>
                <a:cs typeface="Times New Roman" pitchFamily="18" charset="0"/>
              </a:rPr>
              <a:t>are identified under the constructs advantages, benefits, constraints, and disadvantages of </a:t>
            </a:r>
          </a:p>
          <a:p>
            <a:pPr marL="0" indent="0">
              <a:buNone/>
            </a:pPr>
            <a:r>
              <a:rPr lang="en-US" sz="2000" dirty="0">
                <a:latin typeface="Times New Roman" pitchFamily="18" charset="0"/>
                <a:cs typeface="Times New Roman" pitchFamily="18" charset="0"/>
              </a:rPr>
              <a:t>selected key </a:t>
            </a:r>
            <a:r>
              <a:rPr lang="en-US" sz="2000" dirty="0" smtClean="0">
                <a:latin typeface="Times New Roman" pitchFamily="18" charset="0"/>
                <a:cs typeface="Times New Roman" pitchFamily="18" charset="0"/>
              </a:rPr>
              <a:t>issues.</a:t>
            </a:r>
          </a:p>
          <a:p>
            <a:pPr marL="0" indent="0">
              <a:buNone/>
            </a:pPr>
            <a:endParaRPr lang="en-US" sz="2000"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8.Industry </a:t>
            </a:r>
            <a:r>
              <a:rPr lang="en-US" sz="2000" b="1" dirty="0">
                <a:latin typeface="Times New Roman" pitchFamily="18" charset="0"/>
                <a:cs typeface="Times New Roman" pitchFamily="18" charset="0"/>
              </a:rPr>
              <a:t>SWOC Analysis </a:t>
            </a:r>
            <a:r>
              <a:rPr lang="en-US" sz="2000" dirty="0" smtClean="0">
                <a:latin typeface="Times New Roman" pitchFamily="18" charset="0"/>
                <a:cs typeface="Times New Roman" pitchFamily="18" charset="0"/>
              </a:rPr>
              <a:t>: SWOC </a:t>
            </a:r>
            <a:r>
              <a:rPr lang="en-US" sz="2000" dirty="0">
                <a:latin typeface="Times New Roman" pitchFamily="18" charset="0"/>
                <a:cs typeface="Times New Roman" pitchFamily="18" charset="0"/>
              </a:rPr>
              <a:t>is an acronym for Strengths, Weaknesses, Opportunities and </a:t>
            </a:r>
            <a:r>
              <a:rPr lang="en-US" sz="2000" dirty="0" smtClean="0">
                <a:latin typeface="Times New Roman" pitchFamily="18" charset="0"/>
                <a:cs typeface="Times New Roman" pitchFamily="18" charset="0"/>
              </a:rPr>
              <a:t>Challenges, SWOC </a:t>
            </a:r>
            <a:r>
              <a:rPr lang="en-US" sz="2000" dirty="0">
                <a:latin typeface="Times New Roman" pitchFamily="18" charset="0"/>
                <a:cs typeface="Times New Roman" pitchFamily="18" charset="0"/>
              </a:rPr>
              <a:t>Analysis is the most renowned tool for audit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analysis of the overall strategic position of the industry and its environment. Its key purpose is to </a:t>
            </a:r>
            <a:r>
              <a:rPr lang="en-US" sz="2000" dirty="0" smtClean="0">
                <a:latin typeface="Times New Roman" pitchFamily="18" charset="0"/>
                <a:cs typeface="Times New Roman" pitchFamily="18" charset="0"/>
              </a:rPr>
              <a:t>identify </a:t>
            </a:r>
            <a:r>
              <a:rPr lang="en-US" sz="2000" dirty="0">
                <a:latin typeface="Times New Roman" pitchFamily="18" charset="0"/>
                <a:cs typeface="Times New Roman" pitchFamily="18" charset="0"/>
              </a:rPr>
              <a:t>the strategies that will create an industry specific business model that will best align the </a:t>
            </a:r>
            <a:r>
              <a:rPr lang="en-US" sz="2000" dirty="0" smtClean="0">
                <a:latin typeface="Times New Roman" pitchFamily="18" charset="0"/>
                <a:cs typeface="Times New Roman" pitchFamily="18" charset="0"/>
              </a:rPr>
              <a:t>available </a:t>
            </a:r>
            <a:r>
              <a:rPr lang="en-US" sz="2000" dirty="0">
                <a:latin typeface="Times New Roman" pitchFamily="18" charset="0"/>
                <a:cs typeface="Times New Roman" pitchFamily="18" charset="0"/>
              </a:rPr>
              <a:t>resources and capabilities to the requirements of the environment in which the firms in an </a:t>
            </a:r>
            <a:r>
              <a:rPr lang="en-US" sz="2000" dirty="0" smtClean="0">
                <a:latin typeface="Times New Roman" pitchFamily="18" charset="0"/>
                <a:cs typeface="Times New Roman" pitchFamily="18" charset="0"/>
              </a:rPr>
              <a:t>industry </a:t>
            </a:r>
            <a:r>
              <a:rPr lang="en-US" sz="2000" dirty="0">
                <a:latin typeface="Times New Roman" pitchFamily="18" charset="0"/>
                <a:cs typeface="Times New Roman" pitchFamily="18" charset="0"/>
              </a:rPr>
              <a:t>operates.</a:t>
            </a: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18</a:t>
            </a:fld>
            <a:endParaRPr lang="en-US"/>
          </a:p>
        </p:txBody>
      </p:sp>
    </p:spTree>
    <p:extLst>
      <p:ext uri="{BB962C8B-B14F-4D97-AF65-F5344CB8AC3E}">
        <p14:creationId xmlns:p14="http://schemas.microsoft.com/office/powerpoint/2010/main" val="3511817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533400"/>
            <a:ext cx="7696200" cy="6172200"/>
          </a:xfrm>
        </p:spPr>
        <p:style>
          <a:lnRef idx="2">
            <a:schemeClr val="accent4"/>
          </a:lnRef>
          <a:fillRef idx="1">
            <a:schemeClr val="lt1"/>
          </a:fillRef>
          <a:effectRef idx="0">
            <a:schemeClr val="accent4"/>
          </a:effectRef>
          <a:fontRef idx="minor">
            <a:schemeClr val="dk1"/>
          </a:fontRef>
        </p:style>
        <p:txBody>
          <a:bodyPr>
            <a:normAutofit/>
          </a:bodyPr>
          <a:lstStyle/>
          <a:p>
            <a:pPr marL="0" indent="0">
              <a:buNone/>
            </a:pPr>
            <a:r>
              <a:rPr lang="en-US" sz="2000" b="1" dirty="0">
                <a:latin typeface="Times New Roman" pitchFamily="18" charset="0"/>
                <a:cs typeface="Times New Roman" pitchFamily="18" charset="0"/>
              </a:rPr>
              <a:t>9</a:t>
            </a:r>
            <a:r>
              <a:rPr lang="en-US" sz="2000" b="1" dirty="0" smtClean="0">
                <a:latin typeface="Times New Roman" pitchFamily="18" charset="0"/>
                <a:cs typeface="Times New Roman" pitchFamily="18" charset="0"/>
              </a:rPr>
              <a:t>. Product/Service </a:t>
            </a:r>
            <a:r>
              <a:rPr lang="en-US" sz="2000" b="1" dirty="0">
                <a:latin typeface="Times New Roman" pitchFamily="18" charset="0"/>
                <a:cs typeface="Times New Roman" pitchFamily="18" charset="0"/>
              </a:rPr>
              <a:t>Analysis: </a:t>
            </a:r>
            <a:r>
              <a:rPr lang="en-US" sz="2000" dirty="0">
                <a:latin typeface="Times New Roman" pitchFamily="18" charset="0"/>
                <a:cs typeface="Times New Roman" pitchFamily="18" charset="0"/>
              </a:rPr>
              <a:t>The quality, suitability, durability, features, and acceptability of a product or service by its customers and further possible innovations are the main essences of product/service analysis. </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10. Investment </a:t>
            </a:r>
            <a:r>
              <a:rPr lang="en-US" sz="2000" b="1" dirty="0">
                <a:latin typeface="Times New Roman" pitchFamily="18" charset="0"/>
                <a:cs typeface="Times New Roman" pitchFamily="18" charset="0"/>
              </a:rPr>
              <a:t>Analysis: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factors </a:t>
            </a:r>
            <a:r>
              <a:rPr lang="en-US" sz="2000" dirty="0">
                <a:latin typeface="Times New Roman" pitchFamily="18" charset="0"/>
                <a:cs typeface="Times New Roman" pitchFamily="18" charset="0"/>
              </a:rPr>
              <a:t>that will be looked at include: </a:t>
            </a:r>
          </a:p>
          <a:p>
            <a:pPr marL="514350" indent="-514350">
              <a:buFont typeface="+mj-lt"/>
              <a:buAutoNum type="romanLcPeriod"/>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Revenues, expenses and income </a:t>
            </a:r>
          </a:p>
          <a:p>
            <a:pPr marL="514350" indent="-514350">
              <a:buFont typeface="+mj-lt"/>
              <a:buAutoNum type="romanLcPeriod"/>
            </a:pPr>
            <a:r>
              <a:rPr lang="en-US" sz="2000" dirty="0" smtClean="0">
                <a:latin typeface="Times New Roman" pitchFamily="18" charset="0"/>
                <a:cs typeface="Times New Roman" pitchFamily="18" charset="0"/>
              </a:rPr>
              <a:t>Growth </a:t>
            </a:r>
            <a:r>
              <a:rPr lang="en-US" sz="2000" dirty="0">
                <a:latin typeface="Times New Roman" pitchFamily="18" charset="0"/>
                <a:cs typeface="Times New Roman" pitchFamily="18" charset="0"/>
              </a:rPr>
              <a:t>prospects for the company </a:t>
            </a:r>
          </a:p>
          <a:p>
            <a:pPr marL="514350" indent="-514350">
              <a:buFont typeface="+mj-lt"/>
              <a:buAutoNum type="romanL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competitive factors the company faces </a:t>
            </a:r>
          </a:p>
          <a:p>
            <a:pPr marL="514350" indent="-514350">
              <a:buFont typeface="+mj-lt"/>
              <a:buAutoNum type="romanLcPeriod"/>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Expected return on equity or assets in the industry </a:t>
            </a:r>
          </a:p>
          <a:p>
            <a:pPr marL="0" indent="0">
              <a:buNone/>
            </a:pPr>
            <a:r>
              <a:rPr lang="en-US" sz="2200" b="1" dirty="0" smtClean="0">
                <a:latin typeface="Times New Roman" pitchFamily="18" charset="0"/>
                <a:cs typeface="Times New Roman" pitchFamily="18" charset="0"/>
              </a:rPr>
              <a:t>11. Automation </a:t>
            </a:r>
            <a:r>
              <a:rPr lang="en-US" sz="2200" b="1" dirty="0">
                <a:latin typeface="Times New Roman" pitchFamily="18" charset="0"/>
                <a:cs typeface="Times New Roman" pitchFamily="18" charset="0"/>
              </a:rPr>
              <a:t>&amp; </a:t>
            </a:r>
            <a:r>
              <a:rPr lang="en-US" sz="2200" b="1" dirty="0" smtClean="0">
                <a:latin typeface="Times New Roman" pitchFamily="18" charset="0"/>
                <a:cs typeface="Times New Roman" pitchFamily="18" charset="0"/>
              </a:rPr>
              <a:t>Labor </a:t>
            </a:r>
            <a:r>
              <a:rPr lang="en-US" sz="2200" b="1" dirty="0">
                <a:latin typeface="Times New Roman" pitchFamily="18" charset="0"/>
                <a:cs typeface="Times New Roman" pitchFamily="18" charset="0"/>
              </a:rPr>
              <a:t>Requirement Analysis </a:t>
            </a:r>
            <a:r>
              <a:rPr lang="en-US" sz="2200" dirty="0">
                <a:latin typeface="Times New Roman" pitchFamily="18" charset="0"/>
                <a:cs typeface="Times New Roman" pitchFamily="18" charset="0"/>
              </a:rPr>
              <a:t>:Based on the analysis, one can determine a given industry as capital intensive or </a:t>
            </a:r>
            <a:r>
              <a:rPr lang="en-US" sz="2200" dirty="0" smtClean="0">
                <a:latin typeface="Times New Roman" pitchFamily="18" charset="0"/>
                <a:cs typeface="Times New Roman" pitchFamily="18" charset="0"/>
              </a:rPr>
              <a:t>labor </a:t>
            </a:r>
            <a:r>
              <a:rPr lang="en-US" sz="2200" dirty="0">
                <a:latin typeface="Times New Roman" pitchFamily="18" charset="0"/>
                <a:cs typeface="Times New Roman" pitchFamily="18" charset="0"/>
              </a:rPr>
              <a:t>intensive. </a:t>
            </a:r>
            <a:endParaRPr lang="en-US" sz="2200" dirty="0" smtClean="0">
              <a:latin typeface="Times New Roman" pitchFamily="18" charset="0"/>
              <a:cs typeface="Times New Roman" pitchFamily="18" charset="0"/>
            </a:endParaRPr>
          </a:p>
          <a:p>
            <a:pPr marL="0" indent="0">
              <a:buNone/>
            </a:pPr>
            <a:r>
              <a:rPr lang="en-US" sz="2200" b="1" dirty="0" smtClean="0">
                <a:latin typeface="Times New Roman" pitchFamily="18" charset="0"/>
                <a:cs typeface="Times New Roman" pitchFamily="18" charset="0"/>
              </a:rPr>
              <a:t>12. People </a:t>
            </a:r>
            <a:r>
              <a:rPr lang="en-US" sz="2200" b="1" dirty="0">
                <a:latin typeface="Times New Roman" pitchFamily="18" charset="0"/>
                <a:cs typeface="Times New Roman" pitchFamily="18" charset="0"/>
              </a:rPr>
              <a:t>perception Analysis</a:t>
            </a:r>
            <a:r>
              <a:rPr lang="en-US" sz="2200" b="1" dirty="0" smtClean="0">
                <a:latin typeface="Times New Roman" pitchFamily="18" charset="0"/>
                <a:cs typeface="Times New Roman" pitchFamily="18" charset="0"/>
              </a:rPr>
              <a:t>: The </a:t>
            </a:r>
            <a:r>
              <a:rPr lang="en-US" sz="2200" dirty="0">
                <a:latin typeface="Times New Roman" pitchFamily="18" charset="0"/>
                <a:cs typeface="Times New Roman" pitchFamily="18" charset="0"/>
              </a:rPr>
              <a:t>perception about the given industry, its products or services, usefulness of that industry to the </a:t>
            </a:r>
            <a:r>
              <a:rPr lang="en-US" sz="2200" dirty="0" smtClean="0">
                <a:latin typeface="Times New Roman" pitchFamily="18" charset="0"/>
                <a:cs typeface="Times New Roman" pitchFamily="18" charset="0"/>
              </a:rPr>
              <a:t>society</a:t>
            </a:r>
            <a:r>
              <a:rPr lang="en-US" sz="2200" dirty="0">
                <a:latin typeface="Times New Roman" pitchFamily="18" charset="0"/>
                <a:cs typeface="Times New Roman" pitchFamily="18" charset="0"/>
              </a:rPr>
              <a:t>, environmental effect of that industry, contribution of that industry to the economical change </a:t>
            </a:r>
            <a:r>
              <a:rPr lang="en-US" sz="2200" dirty="0" smtClean="0">
                <a:latin typeface="Times New Roman" pitchFamily="18" charset="0"/>
                <a:cs typeface="Times New Roman" pitchFamily="18" charset="0"/>
              </a:rPr>
              <a:t>and </a:t>
            </a:r>
            <a:r>
              <a:rPr lang="en-US" sz="2200" dirty="0">
                <a:latin typeface="Times New Roman" pitchFamily="18" charset="0"/>
                <a:cs typeface="Times New Roman" pitchFamily="18" charset="0"/>
              </a:rPr>
              <a:t>social change of the country.</a:t>
            </a:r>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19</a:t>
            </a:fld>
            <a:endParaRPr lang="en-US"/>
          </a:p>
        </p:txBody>
      </p:sp>
    </p:spTree>
    <p:extLst>
      <p:ext uri="{BB962C8B-B14F-4D97-AF65-F5344CB8AC3E}">
        <p14:creationId xmlns:p14="http://schemas.microsoft.com/office/powerpoint/2010/main" val="405815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457200"/>
            <a:ext cx="7543800" cy="5867400"/>
          </a:xfrm>
        </p:spPr>
        <p:style>
          <a:lnRef idx="2">
            <a:schemeClr val="accent4"/>
          </a:lnRef>
          <a:fillRef idx="1">
            <a:schemeClr val="lt1"/>
          </a:fillRef>
          <a:effectRef idx="0">
            <a:schemeClr val="accent4"/>
          </a:effectRef>
          <a:fontRef idx="minor">
            <a:schemeClr val="dk1"/>
          </a:fontRef>
        </p:style>
        <p:txBody>
          <a:bodyPr>
            <a:noAutofit/>
          </a:bodyPr>
          <a:lstStyle/>
          <a:p>
            <a:pPr marL="0" indent="0">
              <a:buNone/>
            </a:pPr>
            <a:r>
              <a:rPr lang="en-US" sz="2800" b="1" dirty="0">
                <a:latin typeface="Times New Roman" pitchFamily="18" charset="0"/>
                <a:cs typeface="Times New Roman" pitchFamily="18" charset="0"/>
              </a:rPr>
              <a:t>Unit – III: Business Model &amp; Validation: - </a:t>
            </a:r>
            <a:endParaRPr lang="en-US" sz="2800" b="1" dirty="0" smtClean="0">
              <a:latin typeface="Times New Roman" pitchFamily="18" charset="0"/>
              <a:cs typeface="Times New Roman" pitchFamily="18" charset="0"/>
            </a:endParaRPr>
          </a:p>
          <a:p>
            <a:pPr marL="514350" indent="-514350">
              <a:buFont typeface="+mj-lt"/>
              <a:buAutoNum type="arabicPeriod"/>
            </a:pPr>
            <a:r>
              <a:rPr lang="en-US" sz="2800" dirty="0" smtClean="0">
                <a:latin typeface="Times New Roman" pitchFamily="18" charset="0"/>
                <a:cs typeface="Times New Roman" pitchFamily="18" charset="0"/>
              </a:rPr>
              <a:t>Types </a:t>
            </a:r>
            <a:r>
              <a:rPr lang="en-US" sz="2800" dirty="0">
                <a:latin typeface="Times New Roman" pitchFamily="18" charset="0"/>
                <a:cs typeface="Times New Roman" pitchFamily="18" charset="0"/>
              </a:rPr>
              <a:t>of Business </a:t>
            </a:r>
            <a:r>
              <a:rPr lang="en-US" sz="2800" dirty="0" smtClean="0">
                <a:latin typeface="Times New Roman" pitchFamily="18" charset="0"/>
                <a:cs typeface="Times New Roman" pitchFamily="18" charset="0"/>
              </a:rPr>
              <a:t>Models</a:t>
            </a:r>
          </a:p>
          <a:p>
            <a:pPr marL="514350" indent="-514350">
              <a:buFont typeface="+mj-lt"/>
              <a:buAutoNum type="arabicPeriod"/>
            </a:pPr>
            <a:r>
              <a:rPr lang="en-US" sz="2800" dirty="0" smtClean="0">
                <a:latin typeface="Times New Roman" pitchFamily="18" charset="0"/>
                <a:cs typeface="Times New Roman" pitchFamily="18" charset="0"/>
              </a:rPr>
              <a:t>Lean approach</a:t>
            </a:r>
          </a:p>
          <a:p>
            <a:pPr marL="514350" indent="-514350">
              <a:buFont typeface="+mj-lt"/>
              <a:buAutoNum type="arabicPeriod"/>
            </a:pPr>
            <a:r>
              <a:rPr lang="en-US" sz="2800" dirty="0" smtClean="0">
                <a:latin typeface="Times New Roman" pitchFamily="18" charset="0"/>
                <a:cs typeface="Times New Roman" pitchFamily="18" charset="0"/>
              </a:rPr>
              <a:t>The Problem-Solution </a:t>
            </a:r>
            <a:r>
              <a:rPr lang="en-US" sz="2800" dirty="0">
                <a:latin typeface="Times New Roman" pitchFamily="18" charset="0"/>
                <a:cs typeface="Times New Roman" pitchFamily="18" charset="0"/>
              </a:rPr>
              <a:t>Test, Solution Interview </a:t>
            </a:r>
            <a:r>
              <a:rPr lang="en-US" sz="2800" dirty="0" smtClean="0">
                <a:latin typeface="Times New Roman" pitchFamily="18" charset="0"/>
                <a:cs typeface="Times New Roman" pitchFamily="18" charset="0"/>
              </a:rPr>
              <a:t>Method </a:t>
            </a:r>
          </a:p>
          <a:p>
            <a:pPr marL="514350" indent="-514350">
              <a:buFont typeface="+mj-lt"/>
              <a:buAutoNum type="arabicPeriod"/>
            </a:pPr>
            <a:r>
              <a:rPr lang="en-US" sz="2800" dirty="0" smtClean="0">
                <a:latin typeface="Times New Roman" pitchFamily="18" charset="0"/>
                <a:cs typeface="Times New Roman" pitchFamily="18" charset="0"/>
              </a:rPr>
              <a:t>Difference between </a:t>
            </a:r>
            <a:r>
              <a:rPr lang="en-US" sz="2800" dirty="0">
                <a:latin typeface="Times New Roman" pitchFamily="18" charset="0"/>
                <a:cs typeface="Times New Roman" pitchFamily="18" charset="0"/>
              </a:rPr>
              <a:t>Start-up Venture and Small </a:t>
            </a:r>
            <a:r>
              <a:rPr lang="en-US" sz="2800" dirty="0" smtClean="0">
                <a:latin typeface="Times New Roman" pitchFamily="18" charset="0"/>
                <a:cs typeface="Times New Roman" pitchFamily="18" charset="0"/>
              </a:rPr>
              <a:t>Business </a:t>
            </a:r>
          </a:p>
          <a:p>
            <a:pPr marL="514350" indent="-514350">
              <a:buFont typeface="+mj-lt"/>
              <a:buAutoNum type="arabicPeriod"/>
            </a:pPr>
            <a:r>
              <a:rPr lang="en-US" sz="2800" dirty="0" smtClean="0">
                <a:latin typeface="Times New Roman" pitchFamily="18" charset="0"/>
                <a:cs typeface="Times New Roman" pitchFamily="18" charset="0"/>
              </a:rPr>
              <a:t>Industry Analysis</a:t>
            </a:r>
          </a:p>
          <a:p>
            <a:pPr marL="514350" indent="-514350">
              <a:buFont typeface="+mj-lt"/>
              <a:buAutoNum type="arabicPeriod"/>
            </a:pPr>
            <a:r>
              <a:rPr lang="en-US" sz="2800" dirty="0" smtClean="0">
                <a:latin typeface="Times New Roman" pitchFamily="18" charset="0"/>
                <a:cs typeface="Times New Roman" pitchFamily="18" charset="0"/>
              </a:rPr>
              <a:t>Identify </a:t>
            </a:r>
            <a:r>
              <a:rPr lang="en-US" sz="2800" dirty="0">
                <a:latin typeface="Times New Roman" pitchFamily="18" charset="0"/>
                <a:cs typeface="Times New Roman" pitchFamily="18" charset="0"/>
              </a:rPr>
              <a:t>Minimum Viable Product (MVP</a:t>
            </a:r>
            <a:r>
              <a:rPr lang="en-US" sz="2800" dirty="0" smtClean="0">
                <a:latin typeface="Times New Roman" pitchFamily="18" charset="0"/>
                <a:cs typeface="Times New Roman" pitchFamily="18" charset="0"/>
              </a:rPr>
              <a:t>)</a:t>
            </a:r>
          </a:p>
          <a:p>
            <a:pPr marL="514350" indent="-514350">
              <a:buFont typeface="+mj-lt"/>
              <a:buAutoNum type="arabicPeriod"/>
            </a:pPr>
            <a:r>
              <a:rPr lang="en-US" sz="2800" dirty="0" smtClean="0">
                <a:latin typeface="Times New Roman" pitchFamily="18" charset="0"/>
                <a:cs typeface="Times New Roman" pitchFamily="18" charset="0"/>
              </a:rPr>
              <a:t>Build-Measure-Lean </a:t>
            </a:r>
            <a:r>
              <a:rPr lang="en-US" sz="2800" dirty="0">
                <a:latin typeface="Times New Roman" pitchFamily="18" charset="0"/>
                <a:cs typeface="Times New Roman" pitchFamily="18" charset="0"/>
              </a:rPr>
              <a:t>Feedback </a:t>
            </a:r>
            <a:r>
              <a:rPr lang="en-US" sz="2800" dirty="0" smtClean="0">
                <a:latin typeface="Times New Roman" pitchFamily="18" charset="0"/>
                <a:cs typeface="Times New Roman" pitchFamily="18" charset="0"/>
              </a:rPr>
              <a:t>loop </a:t>
            </a:r>
          </a:p>
          <a:p>
            <a:pPr marL="514350" indent="-514350">
              <a:buFont typeface="+mj-lt"/>
              <a:buAutoNum type="arabicPeriod"/>
            </a:pPr>
            <a:r>
              <a:rPr lang="en-US" sz="2800" dirty="0" smtClean="0">
                <a:latin typeface="Times New Roman" pitchFamily="18" charset="0"/>
                <a:cs typeface="Times New Roman" pitchFamily="18" charset="0"/>
              </a:rPr>
              <a:t>Product-market </a:t>
            </a:r>
            <a:r>
              <a:rPr lang="en-US" sz="2800" dirty="0">
                <a:latin typeface="Times New Roman" pitchFamily="18" charset="0"/>
                <a:cs typeface="Times New Roman" pitchFamily="18" charset="0"/>
              </a:rPr>
              <a:t>fit test.</a:t>
            </a:r>
          </a:p>
          <a:p>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2</a:t>
            </a:fld>
            <a:endParaRPr lang="en-US"/>
          </a:p>
        </p:txBody>
      </p:sp>
    </p:spTree>
    <p:extLst>
      <p:ext uri="{BB962C8B-B14F-4D97-AF65-F5344CB8AC3E}">
        <p14:creationId xmlns:p14="http://schemas.microsoft.com/office/powerpoint/2010/main" val="95967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09600"/>
            <a:ext cx="7620000" cy="60198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marL="0" indent="0">
              <a:buNone/>
            </a:pPr>
            <a:r>
              <a:rPr lang="en-US" sz="2000" b="1" dirty="0" smtClean="0">
                <a:latin typeface="Times New Roman" pitchFamily="18" charset="0"/>
                <a:cs typeface="Times New Roman" pitchFamily="18" charset="0"/>
              </a:rPr>
              <a:t>13. Size </a:t>
            </a:r>
            <a:r>
              <a:rPr lang="en-US" sz="2000" b="1" dirty="0">
                <a:latin typeface="Times New Roman" pitchFamily="18" charset="0"/>
                <a:cs typeface="Times New Roman" pitchFamily="18" charset="0"/>
              </a:rPr>
              <a:t>of the Industry &amp; Total Contribution to the Economy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Analyzing </a:t>
            </a:r>
            <a:r>
              <a:rPr lang="en-US" sz="2000" dirty="0">
                <a:latin typeface="Times New Roman" pitchFamily="18" charset="0"/>
                <a:cs typeface="Times New Roman" pitchFamily="18" charset="0"/>
              </a:rPr>
              <a:t>the size of the given industry, the number of companies functioning, the contribution to </a:t>
            </a:r>
            <a:r>
              <a:rPr lang="en-US" sz="2000" dirty="0" smtClean="0">
                <a:latin typeface="Times New Roman" pitchFamily="18" charset="0"/>
                <a:cs typeface="Times New Roman" pitchFamily="18" charset="0"/>
              </a:rPr>
              <a:t>economy </a:t>
            </a:r>
            <a:r>
              <a:rPr lang="en-US" sz="2000" dirty="0">
                <a:latin typeface="Times New Roman" pitchFamily="18" charset="0"/>
                <a:cs typeface="Times New Roman" pitchFamily="18" charset="0"/>
              </a:rPr>
              <a:t>and GDP by the </a:t>
            </a:r>
            <a:r>
              <a:rPr lang="en-US" sz="2000" dirty="0" smtClean="0">
                <a:latin typeface="Times New Roman" pitchFamily="18" charset="0"/>
                <a:cs typeface="Times New Roman" pitchFamily="18" charset="0"/>
              </a:rPr>
              <a:t>industry.</a:t>
            </a:r>
          </a:p>
          <a:p>
            <a:pPr marL="0" indent="0">
              <a:buNone/>
            </a:pPr>
            <a:r>
              <a:rPr lang="en-US" sz="2000" b="1" dirty="0">
                <a:latin typeface="Times New Roman" pitchFamily="18" charset="0"/>
                <a:cs typeface="Times New Roman" pitchFamily="18" charset="0"/>
              </a:rPr>
              <a:t>14. Market Demand Analysis</a:t>
            </a:r>
            <a:r>
              <a:rPr lang="en-US" sz="2000" dirty="0">
                <a:latin typeface="Times New Roman" pitchFamily="18" charset="0"/>
                <a:cs typeface="Times New Roman" pitchFamily="18" charset="0"/>
              </a:rPr>
              <a:t>: This analysis helps to determine if the companies in a given </a:t>
            </a:r>
            <a:r>
              <a:rPr lang="en-US" sz="2000" dirty="0" smtClean="0">
                <a:latin typeface="Times New Roman" pitchFamily="18" charset="0"/>
                <a:cs typeface="Times New Roman" pitchFamily="18" charset="0"/>
              </a:rPr>
              <a:t>industry </a:t>
            </a:r>
            <a:r>
              <a:rPr lang="en-US" sz="2000" dirty="0">
                <a:latin typeface="Times New Roman" pitchFamily="18" charset="0"/>
                <a:cs typeface="Times New Roman" pitchFamily="18" charset="0"/>
              </a:rPr>
              <a:t>can successfully enter a market and generate enough profits to advance its business </a:t>
            </a:r>
            <a:r>
              <a:rPr lang="en-US" sz="2000" dirty="0" smtClean="0">
                <a:latin typeface="Times New Roman" pitchFamily="18" charset="0"/>
                <a:cs typeface="Times New Roman" pitchFamily="18" charset="0"/>
              </a:rPr>
              <a:t>operations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15</a:t>
            </a:r>
            <a:r>
              <a:rPr lang="en-US" sz="2000" b="1" dirty="0">
                <a:latin typeface="Times New Roman" pitchFamily="18" charset="0"/>
                <a:cs typeface="Times New Roman" pitchFamily="18" charset="0"/>
              </a:rPr>
              <a:t>. Opportunity </a:t>
            </a:r>
            <a:r>
              <a:rPr lang="en-US" sz="2000" b="1" dirty="0" smtClean="0">
                <a:latin typeface="Times New Roman" pitchFamily="18" charset="0"/>
                <a:cs typeface="Times New Roman" pitchFamily="18" charset="0"/>
              </a:rPr>
              <a:t>Analysis</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various opportunities in a given industry for its products and services, growth and expansion, </a:t>
            </a:r>
            <a:r>
              <a:rPr lang="en-US" sz="2000" dirty="0" smtClean="0">
                <a:latin typeface="Times New Roman" pitchFamily="18" charset="0"/>
                <a:cs typeface="Times New Roman" pitchFamily="18" charset="0"/>
              </a:rPr>
              <a:t>improved </a:t>
            </a:r>
            <a:r>
              <a:rPr lang="en-US" sz="2000" dirty="0">
                <a:latin typeface="Times New Roman" pitchFamily="18" charset="0"/>
                <a:cs typeface="Times New Roman" pitchFamily="18" charset="0"/>
              </a:rPr>
              <a:t>business models, better margins, brand building, economy of scale etc. </a:t>
            </a:r>
            <a:endParaRPr lang="en-US" sz="2000" dirty="0" smtClean="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16. Government Policy Analysis </a:t>
            </a:r>
            <a:r>
              <a:rPr lang="en-US" sz="2000" dirty="0">
                <a:latin typeface="Times New Roman" pitchFamily="18" charset="0"/>
                <a:cs typeface="Times New Roman" pitchFamily="18" charset="0"/>
              </a:rPr>
              <a:t>:This section should focus on how the government policies on a given industry are supported or </a:t>
            </a:r>
            <a:r>
              <a:rPr lang="en-US" sz="2000" dirty="0" smtClean="0">
                <a:latin typeface="Times New Roman" pitchFamily="18" charset="0"/>
                <a:cs typeface="Times New Roman" pitchFamily="18" charset="0"/>
              </a:rPr>
              <a:t>hindered </a:t>
            </a:r>
            <a:r>
              <a:rPr lang="en-US" sz="2000" dirty="0">
                <a:latin typeface="Times New Roman" pitchFamily="18" charset="0"/>
                <a:cs typeface="Times New Roman" pitchFamily="18" charset="0"/>
              </a:rPr>
              <a:t>its performance and growth</a:t>
            </a:r>
            <a:r>
              <a:rPr lang="en-US" sz="2000" dirty="0" smtClean="0">
                <a:latin typeface="Times New Roman" pitchFamily="18" charset="0"/>
                <a:cs typeface="Times New Roman" pitchFamily="18" charset="0"/>
              </a:rPr>
              <a:t>.</a:t>
            </a:r>
          </a:p>
          <a:p>
            <a:pPr marL="0" indent="0">
              <a:buNone/>
            </a:pPr>
            <a:r>
              <a:rPr lang="en-US" sz="2000" b="1" dirty="0" smtClean="0">
                <a:latin typeface="Times New Roman" pitchFamily="18" charset="0"/>
                <a:cs typeface="Times New Roman" pitchFamily="18" charset="0"/>
              </a:rPr>
              <a:t>17.</a:t>
            </a:r>
            <a:r>
              <a:rPr lang="en-US" sz="2000" b="1" dirty="0">
                <a:latin typeface="Times New Roman" pitchFamily="18" charset="0"/>
                <a:cs typeface="Times New Roman" pitchFamily="18" charset="0"/>
              </a:rPr>
              <a:t> Industry Contribution &amp; Employment Generation Analysis </a:t>
            </a:r>
            <a:r>
              <a:rPr lang="en-US" sz="2000" dirty="0">
                <a:latin typeface="Times New Roman" pitchFamily="18" charset="0"/>
                <a:cs typeface="Times New Roman" pitchFamily="18" charset="0"/>
              </a:rPr>
              <a:t>:Industry contribution towards </a:t>
            </a:r>
            <a:r>
              <a:rPr lang="en-US" sz="2000" dirty="0" smtClean="0">
                <a:latin typeface="Times New Roman" pitchFamily="18" charset="0"/>
                <a:cs typeface="Times New Roman" pitchFamily="18" charset="0"/>
              </a:rPr>
              <a:t>creating </a:t>
            </a:r>
            <a:r>
              <a:rPr lang="en-US" sz="2000" dirty="0">
                <a:latin typeface="Times New Roman" pitchFamily="18" charset="0"/>
                <a:cs typeface="Times New Roman" pitchFamily="18" charset="0"/>
              </a:rPr>
              <a:t>employment, supporting other industries, and contribution towards foreign export</a:t>
            </a:r>
          </a:p>
          <a:p>
            <a:pPr marL="0" indent="0">
              <a:buNone/>
            </a:pPr>
            <a:r>
              <a:rPr lang="en-US" sz="2200" b="1" dirty="0" smtClean="0">
                <a:latin typeface="Times New Roman" pitchFamily="18" charset="0"/>
                <a:cs typeface="Times New Roman" pitchFamily="18" charset="0"/>
              </a:rPr>
              <a:t>18.</a:t>
            </a:r>
            <a:r>
              <a:rPr lang="en-US" sz="2200" b="1" dirty="0">
                <a:latin typeface="Times New Roman" pitchFamily="18" charset="0"/>
                <a:cs typeface="Times New Roman" pitchFamily="18" charset="0"/>
              </a:rPr>
              <a:t> Latest Industrial Developments: </a:t>
            </a:r>
            <a:r>
              <a:rPr lang="en-US" sz="2200" dirty="0">
                <a:latin typeface="Times New Roman" pitchFamily="18" charset="0"/>
                <a:cs typeface="Times New Roman" pitchFamily="18" charset="0"/>
              </a:rPr>
              <a:t>Studying, and </a:t>
            </a:r>
            <a:r>
              <a:rPr lang="en-US" sz="2200" dirty="0" smtClean="0">
                <a:latin typeface="Times New Roman" pitchFamily="18" charset="0"/>
                <a:cs typeface="Times New Roman" pitchFamily="18" charset="0"/>
              </a:rPr>
              <a:t>analyzing </a:t>
            </a:r>
            <a:r>
              <a:rPr lang="en-US" sz="2200" dirty="0">
                <a:latin typeface="Times New Roman" pitchFamily="18" charset="0"/>
                <a:cs typeface="Times New Roman" pitchFamily="18" charset="0"/>
              </a:rPr>
              <a:t>short time and long time changes/developments in an industry based on </a:t>
            </a:r>
            <a:r>
              <a:rPr lang="en-US" sz="2200" dirty="0" smtClean="0">
                <a:latin typeface="Times New Roman" pitchFamily="18" charset="0"/>
                <a:cs typeface="Times New Roman" pitchFamily="18" charset="0"/>
              </a:rPr>
              <a:t>changes </a:t>
            </a:r>
            <a:r>
              <a:rPr lang="en-US" sz="2200" dirty="0">
                <a:latin typeface="Times New Roman" pitchFamily="18" charset="0"/>
                <a:cs typeface="Times New Roman" pitchFamily="18" charset="0"/>
              </a:rPr>
              <a:t>in business models, changes in technology, changes in people aspirations, and changes in </a:t>
            </a:r>
            <a:r>
              <a:rPr lang="en-US" sz="2200" dirty="0" smtClean="0">
                <a:latin typeface="Times New Roman" pitchFamily="18" charset="0"/>
                <a:cs typeface="Times New Roman" pitchFamily="18" charset="0"/>
              </a:rPr>
              <a:t>local</a:t>
            </a:r>
            <a:r>
              <a:rPr lang="en-US" sz="2200" dirty="0">
                <a:latin typeface="Times New Roman" pitchFamily="18" charset="0"/>
                <a:cs typeface="Times New Roman" pitchFamily="18" charset="0"/>
              </a:rPr>
              <a:t>/ country Govt. policies,</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20</a:t>
            </a:fld>
            <a:endParaRPr lang="en-US"/>
          </a:p>
        </p:txBody>
      </p:sp>
    </p:spTree>
    <p:extLst>
      <p:ext uri="{BB962C8B-B14F-4D97-AF65-F5344CB8AC3E}">
        <p14:creationId xmlns:p14="http://schemas.microsoft.com/office/powerpoint/2010/main" val="519978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533400"/>
            <a:ext cx="7696200" cy="6096000"/>
          </a:xfrm>
        </p:spPr>
        <p:style>
          <a:lnRef idx="2">
            <a:schemeClr val="accent4"/>
          </a:lnRef>
          <a:fillRef idx="1">
            <a:schemeClr val="lt1"/>
          </a:fillRef>
          <a:effectRef idx="0">
            <a:schemeClr val="accent4"/>
          </a:effectRef>
          <a:fontRef idx="minor">
            <a:schemeClr val="dk1"/>
          </a:fontRef>
        </p:style>
        <p:txBody>
          <a:bodyPr>
            <a:normAutofit/>
          </a:bodyPr>
          <a:lstStyle/>
          <a:p>
            <a:pPr marL="0" indent="0">
              <a:buNone/>
            </a:pPr>
            <a:r>
              <a:rPr lang="en-US" sz="2000" b="1" dirty="0">
                <a:latin typeface="Times New Roman" pitchFamily="18" charset="0"/>
                <a:cs typeface="Times New Roman" pitchFamily="18" charset="0"/>
              </a:rPr>
              <a:t>19. Top leading Companies in an Industry &amp; their Strate</a:t>
            </a:r>
            <a:r>
              <a:rPr lang="en-US" sz="2000" dirty="0">
                <a:latin typeface="Times New Roman" pitchFamily="18" charset="0"/>
                <a:cs typeface="Times New Roman" pitchFamily="18" charset="0"/>
              </a:rPr>
              <a:t>gies : The analysis can also include the </a:t>
            </a:r>
            <a:r>
              <a:rPr lang="en-US" sz="2000" dirty="0" smtClean="0">
                <a:latin typeface="Times New Roman" pitchFamily="18" charset="0"/>
                <a:cs typeface="Times New Roman" pitchFamily="18" charset="0"/>
              </a:rPr>
              <a:t>study </a:t>
            </a:r>
            <a:r>
              <a:rPr lang="en-US" sz="2000" dirty="0">
                <a:latin typeface="Times New Roman" pitchFamily="18" charset="0"/>
                <a:cs typeface="Times New Roman" pitchFamily="18" charset="0"/>
              </a:rPr>
              <a:t>of various strategies used by such companies in a given industry</a:t>
            </a:r>
            <a:r>
              <a:rPr lang="en-US" sz="2000" dirty="0" smtClean="0">
                <a:latin typeface="Times New Roman" pitchFamily="18" charset="0"/>
                <a:cs typeface="Times New Roman" pitchFamily="18" charset="0"/>
              </a:rPr>
              <a:t>.</a:t>
            </a:r>
          </a:p>
          <a:p>
            <a:pPr marL="0" indent="0">
              <a:buNone/>
            </a:pPr>
            <a:r>
              <a:rPr lang="en-US" sz="2000" b="1" dirty="0">
                <a:latin typeface="Times New Roman" pitchFamily="18" charset="0"/>
                <a:cs typeface="Times New Roman" pitchFamily="18" charset="0"/>
              </a:rPr>
              <a:t>20. Cross-industry Analysis </a:t>
            </a:r>
            <a:r>
              <a:rPr lang="en-US" sz="2000" dirty="0">
                <a:latin typeface="Times New Roman" pitchFamily="18" charset="0"/>
                <a:cs typeface="Times New Roman" pitchFamily="18" charset="0"/>
              </a:rPr>
              <a:t>: The cross-industry analysis focuses on comparing the business features on various inter-related </a:t>
            </a:r>
            <a:r>
              <a:rPr lang="en-US" sz="2000" dirty="0" smtClean="0">
                <a:latin typeface="Times New Roman" pitchFamily="18" charset="0"/>
                <a:cs typeface="Times New Roman" pitchFamily="18" charset="0"/>
              </a:rPr>
              <a:t>industries </a:t>
            </a:r>
            <a:r>
              <a:rPr lang="en-US" sz="2000" dirty="0">
                <a:latin typeface="Times New Roman" pitchFamily="18" charset="0"/>
                <a:cs typeface="Times New Roman" pitchFamily="18" charset="0"/>
              </a:rPr>
              <a:t>in horizontal (within an industry sector) and vertical (in different industry sector) </a:t>
            </a:r>
            <a:r>
              <a:rPr lang="en-US" sz="2000" dirty="0" smtClean="0">
                <a:latin typeface="Times New Roman" pitchFamily="18" charset="0"/>
                <a:cs typeface="Times New Roman" pitchFamily="18" charset="0"/>
              </a:rPr>
              <a:t>integrated </a:t>
            </a:r>
            <a:r>
              <a:rPr lang="en-US" sz="2000" dirty="0">
                <a:latin typeface="Times New Roman" pitchFamily="18" charset="0"/>
                <a:cs typeface="Times New Roman" pitchFamily="18" charset="0"/>
              </a:rPr>
              <a:t>schemes</a:t>
            </a:r>
            <a:r>
              <a:rPr lang="en-US" sz="2000" dirty="0" smtClean="0">
                <a:latin typeface="Times New Roman" pitchFamily="18" charset="0"/>
                <a:cs typeface="Times New Roman" pitchFamily="18" charset="0"/>
              </a:rPr>
              <a:t>.</a:t>
            </a:r>
          </a:p>
          <a:p>
            <a:pPr marL="0" indent="0">
              <a:buNone/>
            </a:pPr>
            <a:r>
              <a:rPr lang="en-US" sz="2000" b="1" dirty="0">
                <a:latin typeface="Times New Roman" pitchFamily="18" charset="0"/>
                <a:cs typeface="Times New Roman" pitchFamily="18" charset="0"/>
              </a:rPr>
              <a:t>21. Market Size</a:t>
            </a:r>
            <a:r>
              <a:rPr lang="en-US" sz="2000" b="1"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data related to the market size of an industry can be collected to free resources on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web, Government sources, Trade associations, Financial Services Firms, and Online Data </a:t>
            </a:r>
            <a:r>
              <a:rPr lang="en-US" sz="2000" dirty="0" smtClean="0">
                <a:latin typeface="Times New Roman" pitchFamily="18" charset="0"/>
                <a:cs typeface="Times New Roman" pitchFamily="18" charset="0"/>
              </a:rPr>
              <a:t>Providers</a:t>
            </a:r>
            <a:endParaRPr lang="en-US" sz="2000"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22. Information </a:t>
            </a:r>
            <a:r>
              <a:rPr lang="en-US" sz="2000" b="1" dirty="0">
                <a:latin typeface="Times New Roman" pitchFamily="18" charset="0"/>
                <a:cs typeface="Times New Roman" pitchFamily="18" charset="0"/>
              </a:rPr>
              <a:t>Technology Implementation </a:t>
            </a:r>
            <a:r>
              <a:rPr lang="en-US" sz="2000" dirty="0">
                <a:latin typeface="Times New Roman" pitchFamily="18" charset="0"/>
                <a:cs typeface="Times New Roman" pitchFamily="18" charset="0"/>
              </a:rPr>
              <a:t>:Depending upon the nature of products/services and their </a:t>
            </a:r>
            <a:r>
              <a:rPr lang="en-US" sz="2000" dirty="0" smtClean="0">
                <a:latin typeface="Times New Roman" pitchFamily="18" charset="0"/>
                <a:cs typeface="Times New Roman" pitchFamily="18" charset="0"/>
              </a:rPr>
              <a:t>tangibility/intangibility</a:t>
            </a:r>
            <a:r>
              <a:rPr lang="en-US" sz="2000" dirty="0">
                <a:latin typeface="Times New Roman" pitchFamily="18" charset="0"/>
                <a:cs typeface="Times New Roman" pitchFamily="18" charset="0"/>
              </a:rPr>
              <a:t>, opportunity to use information technology supported e-business models in a </a:t>
            </a:r>
            <a:r>
              <a:rPr lang="en-US" sz="2000" dirty="0" smtClean="0">
                <a:latin typeface="Times New Roman" pitchFamily="18" charset="0"/>
                <a:cs typeface="Times New Roman" pitchFamily="18" charset="0"/>
              </a:rPr>
              <a:t>given </a:t>
            </a:r>
            <a:r>
              <a:rPr lang="en-US" sz="2000" dirty="0">
                <a:latin typeface="Times New Roman" pitchFamily="18" charset="0"/>
                <a:cs typeface="Times New Roman" pitchFamily="18" charset="0"/>
              </a:rPr>
              <a:t>industry to decrease the cost of doing business and for global marketing</a:t>
            </a:r>
          </a:p>
          <a:p>
            <a:pPr marL="0" indent="0">
              <a:buNone/>
            </a:pPr>
            <a:r>
              <a:rPr lang="en-US" sz="2000" b="1" dirty="0">
                <a:latin typeface="Times New Roman" pitchFamily="18" charset="0"/>
                <a:cs typeface="Times New Roman" pitchFamily="18" charset="0"/>
              </a:rPr>
              <a:t>23. Studying Industry Innovations using Six Thinking Hats </a:t>
            </a:r>
            <a:r>
              <a:rPr lang="en-US" sz="2000" dirty="0">
                <a:latin typeface="Times New Roman" pitchFamily="18" charset="0"/>
                <a:cs typeface="Times New Roman" pitchFamily="18" charset="0"/>
              </a:rPr>
              <a:t>: Six thinking hats is a lateral thinking technique for solving any given problem in an industry </a:t>
            </a:r>
            <a:r>
              <a:rPr lang="en-US" sz="2000" dirty="0" smtClean="0">
                <a:latin typeface="Times New Roman" pitchFamily="18" charset="0"/>
                <a:cs typeface="Times New Roman" pitchFamily="18" charset="0"/>
              </a:rPr>
              <a:t>innovatively</a:t>
            </a:r>
            <a:endParaRPr lang="en-US" sz="2000" dirty="0">
              <a:latin typeface="Times New Roman" pitchFamily="18" charset="0"/>
              <a:cs typeface="Times New Roman" pitchFamily="18" charset="0"/>
            </a:endParaRP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21</a:t>
            </a:fld>
            <a:endParaRPr lang="en-US"/>
          </a:p>
        </p:txBody>
      </p:sp>
    </p:spTree>
    <p:extLst>
      <p:ext uri="{BB962C8B-B14F-4D97-AF65-F5344CB8AC3E}">
        <p14:creationId xmlns:p14="http://schemas.microsoft.com/office/powerpoint/2010/main" val="368295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620000" cy="899890"/>
          </a:xfrm>
        </p:spPr>
        <p:txBody>
          <a:bodyPr>
            <a:normAutofit fontScale="90000"/>
          </a:bodyPr>
          <a:lstStyle/>
          <a:p>
            <a:r>
              <a:rPr lang="en-US" sz="3200" b="1" dirty="0">
                <a:latin typeface="Times New Roman" pitchFamily="18" charset="0"/>
                <a:cs typeface="Times New Roman" pitchFamily="18" charset="0"/>
              </a:rPr>
              <a:t>IDENTIFY MINIMUM VIABLE PRODUCT</a:t>
            </a:r>
            <a:endParaRPr lang="en-US" sz="3200" b="1" dirty="0"/>
          </a:p>
        </p:txBody>
      </p:sp>
      <p:sp>
        <p:nvSpPr>
          <p:cNvPr id="3" name="Content Placeholder 2"/>
          <p:cNvSpPr>
            <a:spLocks noGrp="1"/>
          </p:cNvSpPr>
          <p:nvPr>
            <p:ph idx="1"/>
          </p:nvPr>
        </p:nvSpPr>
        <p:spPr>
          <a:xfrm>
            <a:off x="1295400" y="914400"/>
            <a:ext cx="7620000" cy="5562600"/>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a:latin typeface="Times New Roman" pitchFamily="18" charset="0"/>
                <a:cs typeface="Times New Roman" pitchFamily="18" charset="0"/>
              </a:rPr>
              <a:t>A </a:t>
            </a:r>
            <a:r>
              <a:rPr lang="en-US" sz="2000" b="1" dirty="0" smtClean="0">
                <a:latin typeface="Times New Roman" pitchFamily="18" charset="0"/>
                <a:cs typeface="Times New Roman" pitchFamily="18" charset="0"/>
              </a:rPr>
              <a:t>Minimum Viable Product</a:t>
            </a:r>
            <a:r>
              <a:rPr lang="en-US" sz="2000" dirty="0">
                <a:latin typeface="Times New Roman" pitchFamily="18" charset="0"/>
                <a:cs typeface="Times New Roman" pitchFamily="18" charset="0"/>
              </a:rPr>
              <a:t> (MVP) is a </a:t>
            </a:r>
            <a:r>
              <a:rPr lang="en-US" sz="2000" b="1" dirty="0">
                <a:latin typeface="Times New Roman" pitchFamily="18" charset="0"/>
                <a:cs typeface="Times New Roman" pitchFamily="18" charset="0"/>
              </a:rPr>
              <a:t>product</a:t>
            </a:r>
            <a:r>
              <a:rPr lang="en-US" sz="2000" dirty="0">
                <a:latin typeface="Times New Roman" pitchFamily="18" charset="0"/>
                <a:cs typeface="Times New Roman" pitchFamily="18" charset="0"/>
              </a:rPr>
              <a:t> with just enough features to satisfy early customers, and to provide feedback for future </a:t>
            </a:r>
            <a:r>
              <a:rPr lang="en-US" sz="2000" b="1" dirty="0">
                <a:latin typeface="Times New Roman" pitchFamily="18" charset="0"/>
                <a:cs typeface="Times New Roman" pitchFamily="18" charset="0"/>
              </a:rPr>
              <a:t>product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development.</a:t>
            </a:r>
          </a:p>
          <a:p>
            <a:r>
              <a:rPr lang="en-US" sz="2000" dirty="0" smtClean="0">
                <a:latin typeface="Times New Roman" pitchFamily="18" charset="0"/>
                <a:cs typeface="Times New Roman" pitchFamily="18" charset="0"/>
              </a:rPr>
              <a:t>The </a:t>
            </a:r>
            <a:r>
              <a:rPr lang="en-US" sz="2000" b="1" dirty="0">
                <a:latin typeface="Times New Roman" pitchFamily="18" charset="0"/>
                <a:cs typeface="Times New Roman" pitchFamily="18" charset="0"/>
              </a:rPr>
              <a:t>Minimum Viable Product</a:t>
            </a:r>
            <a:r>
              <a:rPr lang="en-US" sz="2000" dirty="0">
                <a:latin typeface="Times New Roman" pitchFamily="18" charset="0"/>
                <a:cs typeface="Times New Roman" pitchFamily="18" charset="0"/>
              </a:rPr>
              <a:t> (MVP) gives you the chance to test the </a:t>
            </a:r>
            <a:r>
              <a:rPr lang="en-US" sz="2000" b="1" dirty="0">
                <a:latin typeface="Times New Roman" pitchFamily="18" charset="0"/>
                <a:cs typeface="Times New Roman" pitchFamily="18" charset="0"/>
              </a:rPr>
              <a:t>product</a:t>
            </a:r>
            <a:r>
              <a:rPr lang="en-US" sz="2000" dirty="0">
                <a:latin typeface="Times New Roman" pitchFamily="18" charset="0"/>
                <a:cs typeface="Times New Roman" pitchFamily="18" charset="0"/>
              </a:rPr>
              <a:t> in the real market conditions and with the everyday consumers to evaluate its performance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Example: </a:t>
            </a:r>
            <a:r>
              <a:rPr lang="en-US" sz="2000" dirty="0">
                <a:latin typeface="Times New Roman" pitchFamily="18" charset="0"/>
                <a:cs typeface="Times New Roman" pitchFamily="18" charset="0"/>
              </a:rPr>
              <a:t>In 2009, Manuel </a:t>
            </a:r>
            <a:r>
              <a:rPr lang="en-US" sz="2000" dirty="0" err="1">
                <a:latin typeface="Times New Roman" pitchFamily="18" charset="0"/>
                <a:cs typeface="Times New Roman" pitchFamily="18" charset="0"/>
              </a:rPr>
              <a:t>Rosso</a:t>
            </a:r>
            <a:r>
              <a:rPr lang="en-US" sz="2000" dirty="0">
                <a:latin typeface="Times New Roman" pitchFamily="18" charset="0"/>
                <a:cs typeface="Times New Roman" pitchFamily="18" charset="0"/>
              </a:rPr>
              <a:t>, Food on the Table’s founder, had no mobile application or website for his service. But Manuel did amazing work to make sure that his startup idea was valuable for customers. First, Manuel found people willing to participate in his experiment. Then, he interviewed these participants and learned their food preferences and their budgets</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Famous product </a:t>
            </a:r>
            <a:r>
              <a:rPr lang="en-US" sz="2000" dirty="0">
                <a:latin typeface="Times New Roman" pitchFamily="18" charset="0"/>
                <a:cs typeface="Times New Roman" pitchFamily="18" charset="0"/>
              </a:rPr>
              <a:t>that was initially launched with a </a:t>
            </a:r>
            <a:r>
              <a:rPr lang="en-US" sz="2000" dirty="0" smtClean="0">
                <a:latin typeface="Times New Roman" pitchFamily="18" charset="0"/>
                <a:cs typeface="Times New Roman" pitchFamily="18" charset="0"/>
              </a:rPr>
              <a:t>MVP </a:t>
            </a:r>
            <a:r>
              <a:rPr lang="en-US" sz="2000" dirty="0">
                <a:latin typeface="Times New Roman" pitchFamily="18" charset="0"/>
                <a:cs typeface="Times New Roman" pitchFamily="18" charset="0"/>
              </a:rPr>
              <a:t>is </a:t>
            </a:r>
            <a:r>
              <a:rPr lang="en-US" sz="2000" dirty="0">
                <a:solidFill>
                  <a:srgbClr val="C00000"/>
                </a:solidFill>
                <a:latin typeface="Times New Roman" pitchFamily="18" charset="0"/>
                <a:cs typeface="Times New Roman" pitchFamily="18" charset="0"/>
                <a:hlinkClick r:id="rId2"/>
              </a:rPr>
              <a:t>Food on the Table</a:t>
            </a:r>
            <a:r>
              <a:rPr lang="en-US" sz="2000" dirty="0">
                <a:solidFill>
                  <a:srgbClr val="C00000"/>
                </a:solidFill>
                <a:latin typeface="Times New Roman" pitchFamily="18" charset="0"/>
                <a:cs typeface="Times New Roman" pitchFamily="18" charset="0"/>
              </a:rPr>
              <a:t>. </a:t>
            </a:r>
            <a:r>
              <a:rPr lang="en-US" sz="2000" dirty="0">
                <a:latin typeface="Times New Roman" pitchFamily="18" charset="0"/>
                <a:cs typeface="Times New Roman" pitchFamily="18" charset="0"/>
              </a:rPr>
              <a:t>Food on the Table is a mobile application that collects your food preferences and then suggests recipes and grocery stores with the best deals to help you cook tasty and cheap </a:t>
            </a:r>
            <a:r>
              <a:rPr lang="en-US" sz="2000" dirty="0" smtClean="0">
                <a:latin typeface="Times New Roman" pitchFamily="18" charset="0"/>
                <a:cs typeface="Times New Roman" pitchFamily="18" charset="0"/>
              </a:rPr>
              <a:t>dishes.</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22</a:t>
            </a:fld>
            <a:endParaRPr lang="en-US"/>
          </a:p>
        </p:txBody>
      </p:sp>
    </p:spTree>
    <p:extLst>
      <p:ext uri="{BB962C8B-B14F-4D97-AF65-F5344CB8AC3E}">
        <p14:creationId xmlns:p14="http://schemas.microsoft.com/office/powerpoint/2010/main" val="739056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6683765" cy="533400"/>
          </a:xfrm>
        </p:spPr>
        <p:txBody>
          <a:bodyPr>
            <a:noAutofit/>
          </a:bodyPr>
          <a:lstStyle/>
          <a:p>
            <a:pPr algn="ctr"/>
            <a:r>
              <a:rPr lang="en-US" sz="3200" b="1" dirty="0" smtClean="0">
                <a:latin typeface="Times New Roman" pitchFamily="18" charset="0"/>
                <a:cs typeface="Times New Roman" pitchFamily="18" charset="0"/>
              </a:rPr>
              <a:t>Steps To Building An MVP</a:t>
            </a:r>
            <a:br>
              <a:rPr lang="en-US" sz="3200" b="1"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838200"/>
            <a:ext cx="7620000" cy="5638800"/>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a:latin typeface="Times New Roman" pitchFamily="18" charset="0"/>
                <a:cs typeface="Times New Roman" pitchFamily="18" charset="0"/>
              </a:rPr>
              <a:t>Step 1. Define a problem you want to solve</a:t>
            </a:r>
          </a:p>
          <a:p>
            <a:r>
              <a:rPr lang="en-US" sz="2000" dirty="0">
                <a:latin typeface="Times New Roman" pitchFamily="18" charset="0"/>
                <a:cs typeface="Times New Roman" pitchFamily="18" charset="0"/>
              </a:rPr>
              <a:t>Step 2. Define the target audience and narrow it down</a:t>
            </a:r>
          </a:p>
          <a:p>
            <a:r>
              <a:rPr lang="en-US" sz="2000" dirty="0">
                <a:latin typeface="Times New Roman" pitchFamily="18" charset="0"/>
                <a:cs typeface="Times New Roman" pitchFamily="18" charset="0"/>
              </a:rPr>
              <a:t>Step 3. Evaluate your competitors</a:t>
            </a:r>
          </a:p>
          <a:p>
            <a:r>
              <a:rPr lang="en-US" sz="2000" dirty="0">
                <a:latin typeface="Times New Roman" pitchFamily="18" charset="0"/>
                <a:cs typeface="Times New Roman" pitchFamily="18" charset="0"/>
              </a:rPr>
              <a:t>Step 4. Do the SWOT analysis</a:t>
            </a:r>
          </a:p>
          <a:p>
            <a:r>
              <a:rPr lang="en-US" sz="2000" dirty="0">
                <a:latin typeface="Times New Roman" pitchFamily="18" charset="0"/>
                <a:cs typeface="Times New Roman" pitchFamily="18" charset="0"/>
              </a:rPr>
              <a:t>Step 5. Define the user flow</a:t>
            </a:r>
          </a:p>
          <a:p>
            <a:r>
              <a:rPr lang="en-US" sz="2000" dirty="0">
                <a:latin typeface="Times New Roman" pitchFamily="18" charset="0"/>
                <a:cs typeface="Times New Roman" pitchFamily="18" charset="0"/>
              </a:rPr>
              <a:t>Step 6. Create a list of features and arrange them according to their priority</a:t>
            </a:r>
          </a:p>
          <a:p>
            <a:r>
              <a:rPr lang="en-US" sz="2000" dirty="0">
                <a:latin typeface="Times New Roman" pitchFamily="18" charset="0"/>
                <a:cs typeface="Times New Roman" pitchFamily="18" charset="0"/>
              </a:rPr>
              <a:t>Step 7. Define the scope of MVP</a:t>
            </a:r>
          </a:p>
          <a:p>
            <a:r>
              <a:rPr lang="en-US" sz="2000" dirty="0">
                <a:latin typeface="Times New Roman" pitchFamily="18" charset="0"/>
                <a:cs typeface="Times New Roman" pitchFamily="18" charset="0"/>
              </a:rPr>
              <a:t>Step 8. Choose the best-fit management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method </a:t>
            </a:r>
            <a:r>
              <a:rPr lang="en-US" sz="2000" dirty="0">
                <a:latin typeface="Times New Roman" pitchFamily="18" charset="0"/>
                <a:cs typeface="Times New Roman" pitchFamily="18" charset="0"/>
              </a:rPr>
              <a:t>and engineer an MVP</a:t>
            </a:r>
          </a:p>
          <a:p>
            <a:r>
              <a:rPr lang="en-US" sz="2000" dirty="0">
                <a:latin typeface="Times New Roman" pitchFamily="18" charset="0"/>
                <a:cs typeface="Times New Roman" pitchFamily="18" charset="0"/>
              </a:rPr>
              <a:t>Step 9. Apply Alpha and Beta testing</a:t>
            </a:r>
          </a:p>
          <a:p>
            <a:r>
              <a:rPr lang="en-US" sz="2000" dirty="0">
                <a:latin typeface="Times New Roman" pitchFamily="18" charset="0"/>
                <a:cs typeface="Times New Roman" pitchFamily="18" charset="0"/>
              </a:rPr>
              <a:t>Final Advice</a:t>
            </a:r>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505200"/>
            <a:ext cx="2865035" cy="27432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1647544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683765" cy="671290"/>
          </a:xfrm>
        </p:spPr>
        <p:txBody>
          <a:bodyPr>
            <a:noAutofit/>
          </a:bodyPr>
          <a:lstStyle/>
          <a:p>
            <a:pPr algn="ctr"/>
            <a:r>
              <a:rPr lang="en-US" sz="3200" dirty="0">
                <a:latin typeface="Times New Roman" pitchFamily="18" charset="0"/>
                <a:cs typeface="Times New Roman" pitchFamily="18" charset="0"/>
              </a:rPr>
              <a:t>Build-Measure-Lean Feedback </a:t>
            </a:r>
            <a:r>
              <a:rPr lang="en-US" sz="3200" dirty="0" smtClean="0">
                <a:latin typeface="Times New Roman" pitchFamily="18" charset="0"/>
                <a:cs typeface="Times New Roman" pitchFamily="18" charset="0"/>
              </a:rPr>
              <a:t>loop</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114800" y="1143000"/>
            <a:ext cx="4724400" cy="5486400"/>
          </a:xfrm>
        </p:spPr>
        <p:style>
          <a:lnRef idx="2">
            <a:schemeClr val="accent4"/>
          </a:lnRef>
          <a:fillRef idx="1">
            <a:schemeClr val="lt1"/>
          </a:fillRef>
          <a:effectRef idx="0">
            <a:schemeClr val="accent4"/>
          </a:effectRef>
          <a:fontRef idx="minor">
            <a:schemeClr val="dk1"/>
          </a:fontRef>
        </p:style>
        <p:txBody>
          <a:bodyPr>
            <a:noAutofit/>
          </a:bodyPr>
          <a:lstStyle/>
          <a:p>
            <a:r>
              <a:rPr lang="en-US" sz="2000" dirty="0">
                <a:latin typeface="Times New Roman" pitchFamily="18" charset="0"/>
                <a:cs typeface="Times New Roman" pitchFamily="18" charset="0"/>
              </a:rPr>
              <a:t>A core component of Lean Startup methodology is the </a:t>
            </a:r>
            <a:r>
              <a:rPr lang="en-US" sz="2000" b="1" dirty="0" smtClean="0">
                <a:latin typeface="Times New Roman" pitchFamily="18" charset="0"/>
                <a:cs typeface="Times New Roman" pitchFamily="18" charset="0"/>
              </a:rPr>
              <a:t>build</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measure</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learn </a:t>
            </a:r>
            <a:r>
              <a:rPr lang="en-US" sz="2000" dirty="0" smtClean="0">
                <a:latin typeface="Times New Roman" pitchFamily="18" charset="0"/>
                <a:cs typeface="Times New Roman" pitchFamily="18" charset="0"/>
              </a:rPr>
              <a:t>feedback </a:t>
            </a:r>
            <a:r>
              <a:rPr lang="en-US" sz="2000" dirty="0">
                <a:latin typeface="Times New Roman" pitchFamily="18" charset="0"/>
                <a:cs typeface="Times New Roman" pitchFamily="18" charset="0"/>
              </a:rPr>
              <a:t>loop.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first step is figuring out the problem that needs to be solved and then developing a minimum viable product (MVP) to begin the process of </a:t>
            </a:r>
            <a:r>
              <a:rPr lang="en-US" sz="2000" b="1" dirty="0" smtClean="0">
                <a:latin typeface="Times New Roman" pitchFamily="18" charset="0"/>
                <a:cs typeface="Times New Roman" pitchFamily="18" charset="0"/>
              </a:rPr>
              <a:t>learning </a:t>
            </a:r>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quickly as possible</a:t>
            </a:r>
          </a:p>
          <a:p>
            <a:r>
              <a:rPr lang="en-US" sz="2000" dirty="0">
                <a:latin typeface="Times New Roman" pitchFamily="18" charset="0"/>
                <a:cs typeface="Times New Roman" pitchFamily="18" charset="0"/>
              </a:rPr>
              <a:t>In practice, the model involves a cycle of creating and testing hypotheses by building something small for potential customers to try, measuring their reactions, and learning from the results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Follow these steps to use the build</a:t>
            </a:r>
            <a:r>
              <a:rPr lang="en-US" sz="2000" b="1" u="sng" dirty="0">
                <a:latin typeface="Times New Roman" pitchFamily="18" charset="0"/>
                <a:cs typeface="Times New Roman" pitchFamily="18" charset="0"/>
              </a:rPr>
              <a:t> BUILD-MEASURE-LEARN FEEDBACK LOOP: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24</a:t>
            </a:fld>
            <a:endParaRPr lang="en-US"/>
          </a:p>
        </p:txBody>
      </p:sp>
      <p:pic>
        <p:nvPicPr>
          <p:cNvPr id="5" name="Content Placeholder 3" descr="C:\Users\Admin\Desktop\f0405.jpg"/>
          <p:cNvPicPr>
            <a:picLocks/>
          </p:cNvPicPr>
          <p:nvPr/>
        </p:nvPicPr>
        <p:blipFill>
          <a:blip r:embed="rId2"/>
          <a:srcRect/>
          <a:stretch>
            <a:fillRect/>
          </a:stretch>
        </p:blipFill>
        <p:spPr bwMode="auto">
          <a:xfrm>
            <a:off x="990600" y="1143000"/>
            <a:ext cx="3200400" cy="5486400"/>
          </a:xfrm>
          <a:prstGeom prst="rect">
            <a:avLst/>
          </a:prstGeom>
          <a:ln>
            <a:headEnd/>
            <a:tailEnd/>
          </a:ln>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840999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256859" cy="605326"/>
          </a:xfrm>
        </p:spPr>
        <p:txBody>
          <a:bodyPr>
            <a:normAutofit/>
          </a:bodyPr>
          <a:lstStyle/>
          <a:p>
            <a:pPr algn="ctr"/>
            <a:r>
              <a:rPr lang="en-US" sz="3200" b="1" dirty="0">
                <a:latin typeface="Times New Roman" pitchFamily="18" charset="0"/>
                <a:cs typeface="Times New Roman" pitchFamily="18" charset="0"/>
              </a:rPr>
              <a:t>PRODUCT - MARKET FIT TEST</a:t>
            </a:r>
            <a:endParaRPr lang="en-US" sz="3200" dirty="0"/>
          </a:p>
        </p:txBody>
      </p:sp>
      <p:sp>
        <p:nvSpPr>
          <p:cNvPr id="3" name="Content Placeholder 2"/>
          <p:cNvSpPr>
            <a:spLocks noGrp="1"/>
          </p:cNvSpPr>
          <p:nvPr>
            <p:ph idx="1"/>
          </p:nvPr>
        </p:nvSpPr>
        <p:spPr>
          <a:xfrm>
            <a:off x="1143000" y="762000"/>
            <a:ext cx="7848600" cy="5867400"/>
          </a:xfrm>
        </p:spPr>
        <p:style>
          <a:lnRef idx="2">
            <a:schemeClr val="accent4"/>
          </a:lnRef>
          <a:fillRef idx="1">
            <a:schemeClr val="lt1"/>
          </a:fillRef>
          <a:effectRef idx="0">
            <a:schemeClr val="accent4"/>
          </a:effectRef>
          <a:fontRef idx="minor">
            <a:schemeClr val="dk1"/>
          </a:fontRef>
        </p:style>
        <p:txBody>
          <a:bodyPr>
            <a:noAutofit/>
          </a:bodyPr>
          <a:lstStyle/>
          <a:p>
            <a:r>
              <a:rPr lang="en-US" sz="2000" dirty="0">
                <a:latin typeface="Times New Roman" pitchFamily="18" charset="0"/>
                <a:cs typeface="Times New Roman" pitchFamily="18" charset="0"/>
              </a:rPr>
              <a:t>Marc Andreessen defined the term as follows: “</a:t>
            </a:r>
            <a:r>
              <a:rPr lang="en-US" sz="2000" b="1" dirty="0">
                <a:latin typeface="Times New Roman" pitchFamily="18" charset="0"/>
                <a:cs typeface="Times New Roman" pitchFamily="18" charset="0"/>
              </a:rPr>
              <a:t>Product</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market fit</a:t>
            </a:r>
            <a:r>
              <a:rPr lang="en-US" sz="2000" dirty="0">
                <a:latin typeface="Times New Roman" pitchFamily="18" charset="0"/>
                <a:cs typeface="Times New Roman" pitchFamily="18" charset="0"/>
              </a:rPr>
              <a:t> means being in a good </a:t>
            </a:r>
            <a:r>
              <a:rPr lang="en-US" sz="2000" b="1" dirty="0">
                <a:latin typeface="Times New Roman" pitchFamily="18" charset="0"/>
                <a:cs typeface="Times New Roman" pitchFamily="18" charset="0"/>
              </a:rPr>
              <a:t>market </a:t>
            </a:r>
            <a:r>
              <a:rPr lang="en-US" sz="2000" dirty="0">
                <a:latin typeface="Times New Roman" pitchFamily="18" charset="0"/>
                <a:cs typeface="Times New Roman" pitchFamily="18" charset="0"/>
              </a:rPr>
              <a:t>with a </a:t>
            </a:r>
            <a:r>
              <a:rPr lang="en-US" sz="2000" b="1" dirty="0">
                <a:latin typeface="Times New Roman" pitchFamily="18" charset="0"/>
                <a:cs typeface="Times New Roman" pitchFamily="18" charset="0"/>
              </a:rPr>
              <a:t>product</a:t>
            </a:r>
            <a:r>
              <a:rPr lang="en-US" sz="2000" dirty="0">
                <a:latin typeface="Times New Roman" pitchFamily="18" charset="0"/>
                <a:cs typeface="Times New Roman" pitchFamily="18" charset="0"/>
              </a:rPr>
              <a:t> that can satisfy that </a:t>
            </a:r>
            <a:r>
              <a:rPr lang="en-US" sz="2000" b="1" dirty="0">
                <a:latin typeface="Times New Roman" pitchFamily="18" charset="0"/>
                <a:cs typeface="Times New Roman" pitchFamily="18" charset="0"/>
              </a:rPr>
              <a:t>market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Many </a:t>
            </a:r>
            <a:r>
              <a:rPr lang="en-US" sz="2000" dirty="0">
                <a:latin typeface="Times New Roman" pitchFamily="18" charset="0"/>
                <a:cs typeface="Times New Roman" pitchFamily="18" charset="0"/>
              </a:rPr>
              <a:t>people interpret </a:t>
            </a:r>
            <a:r>
              <a:rPr lang="en-US" sz="2000" b="1" dirty="0">
                <a:latin typeface="Times New Roman" pitchFamily="18" charset="0"/>
                <a:cs typeface="Times New Roman" pitchFamily="18" charset="0"/>
              </a:rPr>
              <a:t>product</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market fit</a:t>
            </a:r>
            <a:r>
              <a:rPr lang="en-US" sz="2000" dirty="0">
                <a:latin typeface="Times New Roman" pitchFamily="18" charset="0"/>
                <a:cs typeface="Times New Roman" pitchFamily="18" charset="0"/>
              </a:rPr>
              <a:t> as creating a so called minimum viable </a:t>
            </a:r>
            <a:r>
              <a:rPr lang="en-US" sz="2000" b="1" dirty="0">
                <a:latin typeface="Times New Roman" pitchFamily="18" charset="0"/>
                <a:cs typeface="Times New Roman" pitchFamily="18" charset="0"/>
              </a:rPr>
              <a:t>product</a:t>
            </a:r>
            <a:r>
              <a:rPr lang="en-US" sz="2000" dirty="0">
                <a:latin typeface="Times New Roman" pitchFamily="18" charset="0"/>
                <a:cs typeface="Times New Roman" pitchFamily="18" charset="0"/>
              </a:rPr>
              <a:t> that addresses and solves a problem or need that exists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Olsen </a:t>
            </a:r>
            <a:r>
              <a:rPr lang="en-US" sz="2000" dirty="0">
                <a:latin typeface="Times New Roman" pitchFamily="18" charset="0"/>
                <a:cs typeface="Times New Roman" pitchFamily="18" charset="0"/>
              </a:rPr>
              <a:t>has created a process to help articulate, test and revise your business plan so you can achieve this goal. He proposes a six-step framework called the Lean Product Process.</a:t>
            </a:r>
            <a:br>
              <a:rPr lang="en-US" sz="2000" dirty="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514350" indent="-514350">
              <a:buFont typeface="+mj-lt"/>
              <a:buAutoNum type="romanLcPeriod"/>
            </a:pPr>
            <a:r>
              <a:rPr lang="en-US" sz="2000" dirty="0" smtClean="0">
                <a:latin typeface="Times New Roman" pitchFamily="18" charset="0"/>
                <a:cs typeface="Times New Roman" pitchFamily="18" charset="0"/>
              </a:rPr>
              <a:t>Determine your target customer</a:t>
            </a:r>
          </a:p>
          <a:p>
            <a:pPr marL="514350" indent="-514350">
              <a:buFont typeface="+mj-lt"/>
              <a:buAutoNum type="romanLcPeriod"/>
            </a:pPr>
            <a:r>
              <a:rPr lang="en-US" sz="2000" dirty="0" smtClean="0">
                <a:latin typeface="Times New Roman" pitchFamily="18" charset="0"/>
                <a:cs typeface="Times New Roman" pitchFamily="18" charset="0"/>
              </a:rPr>
              <a:t>Identify </a:t>
            </a:r>
            <a:r>
              <a:rPr lang="en-US" sz="2000" dirty="0">
                <a:latin typeface="Times New Roman" pitchFamily="18" charset="0"/>
                <a:cs typeface="Times New Roman" pitchFamily="18" charset="0"/>
              </a:rPr>
              <a:t>underserved customer needs</a:t>
            </a:r>
          </a:p>
          <a:p>
            <a:pPr marL="514350" indent="-514350">
              <a:buFont typeface="+mj-lt"/>
              <a:buAutoNum type="romanLcPeriod"/>
            </a:pPr>
            <a:r>
              <a:rPr lang="en-US" sz="2000" dirty="0">
                <a:latin typeface="Times New Roman" pitchFamily="18" charset="0"/>
                <a:cs typeface="Times New Roman" pitchFamily="18" charset="0"/>
              </a:rPr>
              <a:t>Define your value proposition</a:t>
            </a:r>
          </a:p>
          <a:p>
            <a:pPr marL="514350" indent="-514350">
              <a:buFont typeface="+mj-lt"/>
              <a:buAutoNum type="romanLcPeriod"/>
            </a:pPr>
            <a:r>
              <a:rPr lang="en-US" sz="2000" dirty="0">
                <a:latin typeface="Times New Roman" pitchFamily="18" charset="0"/>
                <a:cs typeface="Times New Roman" pitchFamily="18" charset="0"/>
              </a:rPr>
              <a:t>Specify your minimum viable product feature set</a:t>
            </a:r>
          </a:p>
          <a:p>
            <a:pPr marL="514350" indent="-514350">
              <a:buFont typeface="+mj-lt"/>
              <a:buAutoNum type="romanLcPeriod"/>
            </a:pPr>
            <a:r>
              <a:rPr lang="en-US" sz="2000" dirty="0">
                <a:latin typeface="Times New Roman" pitchFamily="18" charset="0"/>
                <a:cs typeface="Times New Roman" pitchFamily="18" charset="0"/>
              </a:rPr>
              <a:t>Create your minimum viable product prototype</a:t>
            </a:r>
          </a:p>
          <a:p>
            <a:pPr marL="514350" indent="-514350">
              <a:buFont typeface="+mj-lt"/>
              <a:buAutoNum type="romanLcPeriod"/>
            </a:pPr>
            <a:r>
              <a:rPr lang="en-US" sz="2000" dirty="0">
                <a:latin typeface="Times New Roman" pitchFamily="18" charset="0"/>
                <a:cs typeface="Times New Roman" pitchFamily="18" charset="0"/>
              </a:rPr>
              <a:t>Test your minimum viable product with customers</a:t>
            </a:r>
          </a:p>
          <a:p>
            <a:endParaRPr lang="en-US" sz="2000"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25</a:t>
            </a:fld>
            <a:endParaRPr lang="en-US"/>
          </a:p>
        </p:txBody>
      </p:sp>
    </p:spTree>
    <p:extLst>
      <p:ext uri="{BB962C8B-B14F-4D97-AF65-F5344CB8AC3E}">
        <p14:creationId xmlns:p14="http://schemas.microsoft.com/office/powerpoint/2010/main" val="1159082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533400"/>
            <a:ext cx="7409259" cy="6172200"/>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a:latin typeface="Times New Roman" pitchFamily="18" charset="0"/>
                <a:cs typeface="Times New Roman" pitchFamily="18" charset="0"/>
              </a:rPr>
              <a:t>Product Market Fit = 2 parts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Product </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part you control. </a:t>
            </a:r>
          </a:p>
          <a:p>
            <a:pPr marL="0" indent="0">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Market </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part you don’t control.</a:t>
            </a:r>
          </a:p>
        </p:txBody>
      </p:sp>
      <p:sp>
        <p:nvSpPr>
          <p:cNvPr id="4" name="Slide Number Placeholder 3"/>
          <p:cNvSpPr>
            <a:spLocks noGrp="1"/>
          </p:cNvSpPr>
          <p:nvPr>
            <p:ph type="sldNum" sz="quarter" idx="12"/>
          </p:nvPr>
        </p:nvSpPr>
        <p:spPr/>
        <p:txBody>
          <a:bodyPr/>
          <a:lstStyle/>
          <a:p>
            <a:fld id="{4DB3EEF2-CE3D-45D7-BA44-009F12DD2151}" type="slidenum">
              <a:rPr lang="en-US" smtClean="0"/>
              <a:pPr/>
              <a:t>26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856096"/>
            <a:ext cx="6934200" cy="4697104"/>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127987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24110"/>
            <a:ext cx="7180659" cy="595090"/>
          </a:xfrm>
        </p:spPr>
        <p:txBody>
          <a:bodyPr>
            <a:normAutofit/>
          </a:bodyPr>
          <a:lstStyle/>
          <a:p>
            <a:r>
              <a:rPr lang="en-US" sz="3200" b="1" dirty="0" smtClean="0">
                <a:latin typeface="Times New Roman" pitchFamily="18" charset="0"/>
                <a:cs typeface="Times New Roman" pitchFamily="18" charset="0"/>
              </a:rPr>
              <a:t>  Few Examples Of Product Market Fit.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447800" y="1295400"/>
            <a:ext cx="7391400" cy="5257800"/>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a:latin typeface="Times New Roman" pitchFamily="18" charset="0"/>
                <a:cs typeface="Times New Roman" pitchFamily="18" charset="0"/>
              </a:rPr>
              <a:t>If your product is “diapers “, your product market is B2C - newborn to </a:t>
            </a:r>
            <a:r>
              <a:rPr lang="en-US" sz="2000" dirty="0" smtClean="0">
                <a:latin typeface="Times New Roman" pitchFamily="18" charset="0"/>
                <a:cs typeface="Times New Roman" pitchFamily="18" charset="0"/>
              </a:rPr>
              <a:t>up to </a:t>
            </a:r>
            <a:r>
              <a:rPr lang="en-US" sz="2000" dirty="0">
                <a:latin typeface="Times New Roman" pitchFamily="18" charset="0"/>
                <a:cs typeface="Times New Roman" pitchFamily="18" charset="0"/>
              </a:rPr>
              <a:t>8 </a:t>
            </a:r>
            <a:r>
              <a:rPr lang="en-US" sz="2000" dirty="0" smtClean="0">
                <a:latin typeface="Times New Roman" pitchFamily="18" charset="0"/>
                <a:cs typeface="Times New Roman" pitchFamily="18" charset="0"/>
              </a:rPr>
              <a:t>years</a:t>
            </a:r>
          </a:p>
          <a:p>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your product is “milk”, your product market is the </a:t>
            </a:r>
            <a:r>
              <a:rPr lang="en-US" sz="2000" dirty="0" smtClean="0">
                <a:latin typeface="Times New Roman" pitchFamily="18" charset="0"/>
                <a:cs typeface="Times New Roman" pitchFamily="18" charset="0"/>
              </a:rPr>
              <a:t>universe</a:t>
            </a:r>
          </a:p>
          <a:p>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your product is “Audi”, your product market is for upper middle to upper class with higher </a:t>
            </a:r>
            <a:r>
              <a:rPr lang="en-US" sz="2000" dirty="0" smtClean="0">
                <a:latin typeface="Times New Roman" pitchFamily="18" charset="0"/>
                <a:cs typeface="Times New Roman" pitchFamily="18" charset="0"/>
              </a:rPr>
              <a:t>income</a:t>
            </a:r>
          </a:p>
          <a:p>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your product is “Allegra “, your product market- “people with </a:t>
            </a:r>
            <a:r>
              <a:rPr lang="en-US" sz="2000" dirty="0" smtClean="0">
                <a:latin typeface="Times New Roman" pitchFamily="18" charset="0"/>
                <a:cs typeface="Times New Roman" pitchFamily="18" charset="0"/>
              </a:rPr>
              <a:t>allergies</a:t>
            </a:r>
          </a:p>
          <a:p>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good example of “product-market fit” is a school application that helps students learn and warns teachers when a student isn’t achieving expected goals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market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for airline travel; smart-phones, new cars; pharmaceutical </a:t>
            </a:r>
            <a:r>
              <a:rPr lang="en-US" sz="2000" b="1" dirty="0">
                <a:latin typeface="Times New Roman" pitchFamily="18" charset="0"/>
                <a:cs typeface="Times New Roman" pitchFamily="18" charset="0"/>
              </a:rPr>
              <a:t>products</a:t>
            </a:r>
            <a:r>
              <a:rPr lang="en-US" sz="2000" dirty="0">
                <a:latin typeface="Times New Roman" pitchFamily="18" charset="0"/>
                <a:cs typeface="Times New Roman" pitchFamily="18" charset="0"/>
              </a:rPr>
              <a:t> and the </a:t>
            </a:r>
            <a:r>
              <a:rPr lang="en-US" sz="2000" b="1" dirty="0">
                <a:latin typeface="Times New Roman" pitchFamily="18" charset="0"/>
                <a:cs typeface="Times New Roman" pitchFamily="18" charset="0"/>
              </a:rPr>
              <a:t>markets</a:t>
            </a:r>
            <a:r>
              <a:rPr lang="en-US" sz="2000" dirty="0">
                <a:latin typeface="Times New Roman" pitchFamily="18" charset="0"/>
                <a:cs typeface="Times New Roman" pitchFamily="18" charset="0"/>
              </a:rPr>
              <a:t> for financial services such as banking, mortgages and pensions.</a:t>
            </a:r>
          </a:p>
        </p:txBody>
      </p:sp>
      <p:sp>
        <p:nvSpPr>
          <p:cNvPr id="4" name="Slide Number Placeholder 3"/>
          <p:cNvSpPr>
            <a:spLocks noGrp="1"/>
          </p:cNvSpPr>
          <p:nvPr>
            <p:ph type="sldNum" sz="quarter" idx="12"/>
          </p:nvPr>
        </p:nvSpPr>
        <p:spPr/>
        <p:txBody>
          <a:bodyPr/>
          <a:lstStyle/>
          <a:p>
            <a:fld id="{4DB3EEF2-CE3D-45D7-BA44-009F12DD2151}" type="slidenum">
              <a:rPr lang="en-US" smtClean="0"/>
              <a:pPr/>
              <a:t>27</a:t>
            </a:fld>
            <a:endParaRPr lang="en-US"/>
          </a:p>
        </p:txBody>
      </p:sp>
    </p:spTree>
    <p:extLst>
      <p:ext uri="{BB962C8B-B14F-4D97-AF65-F5344CB8AC3E}">
        <p14:creationId xmlns:p14="http://schemas.microsoft.com/office/powerpoint/2010/main" val="218080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914400"/>
            <a:ext cx="7696200" cy="5410200"/>
          </a:xfrm>
        </p:spPr>
        <p:style>
          <a:lnRef idx="2">
            <a:schemeClr val="accent4"/>
          </a:lnRef>
          <a:fillRef idx="1">
            <a:schemeClr val="lt1"/>
          </a:fillRef>
          <a:effectRef idx="0">
            <a:schemeClr val="accent4"/>
          </a:effectRef>
          <a:fontRef idx="minor">
            <a:schemeClr val="dk1"/>
          </a:fontRef>
        </p:style>
        <p:txBody>
          <a:bodyPr>
            <a:normAutofit/>
          </a:bodyPr>
          <a:lstStyle/>
          <a:p>
            <a:pPr marL="0" indent="0" fontAlgn="base">
              <a:buNone/>
            </a:pPr>
            <a:r>
              <a:rPr lang="en-US" sz="2400" dirty="0">
                <a:latin typeface="Times New Roman" pitchFamily="18" charset="0"/>
                <a:cs typeface="Times New Roman" pitchFamily="18" charset="0"/>
              </a:rPr>
              <a:t>According to management guru Peter </a:t>
            </a:r>
            <a:r>
              <a:rPr lang="en-US" sz="2400" dirty="0" err="1">
                <a:latin typeface="Times New Roman" pitchFamily="18" charset="0"/>
                <a:cs typeface="Times New Roman" pitchFamily="18" charset="0"/>
              </a:rPr>
              <a:t>Drucker</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 A business </a:t>
            </a:r>
            <a:r>
              <a:rPr lang="en-US" sz="2400" i="1" dirty="0">
                <a:latin typeface="Times New Roman" pitchFamily="18" charset="0"/>
                <a:cs typeface="Times New Roman" pitchFamily="18" charset="0"/>
              </a:rPr>
              <a:t>model is supposed to answer who your customer is, what value you can </a:t>
            </a:r>
            <a:r>
              <a:rPr lang="en-US" sz="2400" i="1" dirty="0" smtClean="0">
                <a:latin typeface="Times New Roman" pitchFamily="18" charset="0"/>
                <a:cs typeface="Times New Roman" pitchFamily="18" charset="0"/>
              </a:rPr>
              <a:t>create / add </a:t>
            </a:r>
            <a:r>
              <a:rPr lang="en-US" sz="2400" i="1" dirty="0">
                <a:latin typeface="Times New Roman" pitchFamily="18" charset="0"/>
                <a:cs typeface="Times New Roman" pitchFamily="18" charset="0"/>
              </a:rPr>
              <a:t>for the customer and how you can do that at reasonable </a:t>
            </a:r>
            <a:r>
              <a:rPr lang="en-US" sz="2400" i="1" dirty="0" smtClean="0">
                <a:latin typeface="Times New Roman" pitchFamily="18" charset="0"/>
                <a:cs typeface="Times New Roman" pitchFamily="18" charset="0"/>
              </a:rPr>
              <a:t>costs”.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a:t>
            </a:r>
            <a:r>
              <a:rPr lang="en-US" sz="2400" b="1" dirty="0" smtClean="0">
                <a:latin typeface="Times New Roman" pitchFamily="18" charset="0"/>
                <a:cs typeface="Times New Roman" pitchFamily="18" charset="0"/>
              </a:rPr>
              <a:t>Business Model</a:t>
            </a:r>
            <a:r>
              <a:rPr lang="en-US" sz="2400" dirty="0">
                <a:latin typeface="Times New Roman" pitchFamily="18" charset="0"/>
                <a:cs typeface="Times New Roman" pitchFamily="18" charset="0"/>
              </a:rPr>
              <a:t> is the way that a company sells products to its customers. It describes how a </a:t>
            </a:r>
            <a:r>
              <a:rPr lang="en-US" sz="2400" b="1" dirty="0" smtClean="0">
                <a:latin typeface="Times New Roman" pitchFamily="18" charset="0"/>
                <a:cs typeface="Times New Roman" pitchFamily="18" charset="0"/>
              </a:rPr>
              <a:t>Business</a:t>
            </a:r>
            <a:r>
              <a:rPr lang="en-US" sz="2400" dirty="0">
                <a:latin typeface="Times New Roman" pitchFamily="18" charset="0"/>
                <a:cs typeface="Times New Roman" pitchFamily="18" charset="0"/>
              </a:rPr>
              <a:t> creates, delivers, and captures value</a:t>
            </a:r>
          </a:p>
          <a:p>
            <a:pPr>
              <a:buNone/>
            </a:pPr>
            <a:r>
              <a:rPr lang="en-US" sz="2400" dirty="0">
                <a:latin typeface="Times New Roman" pitchFamily="18" charset="0"/>
                <a:cs typeface="Times New Roman" pitchFamily="18" charset="0"/>
              </a:rPr>
              <a:t>				A </a:t>
            </a:r>
            <a:r>
              <a:rPr lang="en-US" sz="2400" b="1" i="1" dirty="0">
                <a:latin typeface="Times New Roman" pitchFamily="18" charset="0"/>
                <a:cs typeface="Times New Roman" pitchFamily="18" charset="0"/>
              </a:rPr>
              <a:t>Business Model</a:t>
            </a:r>
            <a:r>
              <a:rPr lang="en-US" sz="2400" dirty="0">
                <a:latin typeface="Times New Roman" pitchFamily="18" charset="0"/>
                <a:cs typeface="Times New Roman" pitchFamily="18" charset="0"/>
              </a:rPr>
              <a:t> is a conceptual structure that supports the viability of a product or company and explains how the company operates, makes money, and how it intends to achieve its goals. All the business processes and policies that a company adopts and follows are part of the business model.</a:t>
            </a:r>
          </a:p>
          <a:p>
            <a:endParaRPr lang="en-US" dirty="0"/>
          </a:p>
          <a:p>
            <a:endParaRPr lang="en-US" dirty="0"/>
          </a:p>
        </p:txBody>
      </p:sp>
      <p:sp>
        <p:nvSpPr>
          <p:cNvPr id="4" name="Title 1"/>
          <p:cNvSpPr>
            <a:spLocks noGrp="1"/>
          </p:cNvSpPr>
          <p:nvPr>
            <p:ph type="title"/>
          </p:nvPr>
        </p:nvSpPr>
        <p:spPr>
          <a:xfrm>
            <a:off x="1219200" y="228600"/>
            <a:ext cx="7696200" cy="533400"/>
          </a:xfrm>
        </p:spPr>
        <p:txBody>
          <a:bodyPr>
            <a:normAutofit fontScale="90000"/>
          </a:bodyPr>
          <a:lstStyle/>
          <a:p>
            <a:pPr algn="ctr"/>
            <a:r>
              <a:rPr lang="en-US" b="1" dirty="0" smtClean="0">
                <a:latin typeface="Times New Roman" pitchFamily="18" charset="0"/>
                <a:cs typeface="Times New Roman" pitchFamily="18" charset="0"/>
              </a:rPr>
              <a:t>TYPES OF BUSINESS MODELS</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DB3EEF2-CE3D-45D7-BA44-009F12DD2151}"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6952059" cy="1052290"/>
          </a:xfrm>
        </p:spPr>
        <p:txBody>
          <a:bodyPr>
            <a:normAutofit fontScale="90000"/>
          </a:bodyPr>
          <a:lstStyle/>
          <a:p>
            <a:pPr algn="ctr"/>
            <a:r>
              <a:rPr lang="en-US" b="1" dirty="0" smtClean="0">
                <a:latin typeface="Times New Roman" pitchFamily="18" charset="0"/>
                <a:cs typeface="Times New Roman" pitchFamily="18" charset="0"/>
              </a:rPr>
              <a:t>Every Business Model Intrinsically Has Three Parts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295400"/>
            <a:ext cx="7391400" cy="4800600"/>
          </a:xfrm>
        </p:spPr>
        <p:style>
          <a:lnRef idx="2">
            <a:schemeClr val="accent4"/>
          </a:lnRef>
          <a:fillRef idx="1">
            <a:schemeClr val="lt1"/>
          </a:fillRef>
          <a:effectRef idx="0">
            <a:schemeClr val="accent4"/>
          </a:effectRef>
          <a:fontRef idx="minor">
            <a:schemeClr val="dk1"/>
          </a:fontRef>
        </p:style>
        <p:txBody>
          <a:bodyPr>
            <a:noAutofit/>
          </a:bodyPr>
          <a:lstStyle/>
          <a:p>
            <a:pPr marL="514350" lvl="0" indent="-514350" fontAlgn="base">
              <a:buFont typeface="+mj-lt"/>
              <a:buAutoNum type="arabicPeriod"/>
            </a:pPr>
            <a:r>
              <a:rPr lang="en-US" sz="2000" dirty="0" smtClean="0">
                <a:latin typeface="Times New Roman" pitchFamily="18" charset="0"/>
                <a:cs typeface="Times New Roman" pitchFamily="18" charset="0"/>
              </a:rPr>
              <a:t>Everything related </a:t>
            </a:r>
            <a:r>
              <a:rPr lang="en-US" sz="2000" dirty="0">
                <a:latin typeface="Times New Roman" pitchFamily="18" charset="0"/>
                <a:cs typeface="Times New Roman" pitchFamily="18" charset="0"/>
              </a:rPr>
              <a:t>to designing and manufacturing the product</a:t>
            </a:r>
          </a:p>
          <a:p>
            <a:pPr marL="514350" lvl="0" indent="-514350" fontAlgn="base">
              <a:buFont typeface="+mj-lt"/>
              <a:buAutoNum type="arabicPeriod"/>
            </a:pPr>
            <a:r>
              <a:rPr lang="en-US" sz="2000" dirty="0" smtClean="0">
                <a:latin typeface="Times New Roman" pitchFamily="18" charset="0"/>
                <a:cs typeface="Times New Roman" pitchFamily="18" charset="0"/>
              </a:rPr>
              <a:t>Everything related </a:t>
            </a:r>
            <a:r>
              <a:rPr lang="en-US" sz="2000" dirty="0">
                <a:latin typeface="Times New Roman" pitchFamily="18" charset="0"/>
                <a:cs typeface="Times New Roman" pitchFamily="18" charset="0"/>
              </a:rPr>
              <a:t>to selling the product, from finding the right customers to distributing the product</a:t>
            </a:r>
          </a:p>
          <a:p>
            <a:pPr marL="514350" lvl="0" indent="-514350" fontAlgn="base">
              <a:buFont typeface="+mj-lt"/>
              <a:buAutoNum type="arabicPeriod"/>
            </a:pPr>
            <a:r>
              <a:rPr lang="en-US" sz="2000" dirty="0" smtClean="0">
                <a:latin typeface="Times New Roman" pitchFamily="18" charset="0"/>
                <a:cs typeface="Times New Roman" pitchFamily="18" charset="0"/>
              </a:rPr>
              <a:t>Everything related </a:t>
            </a:r>
            <a:r>
              <a:rPr lang="en-US" sz="2000" dirty="0">
                <a:latin typeface="Times New Roman" pitchFamily="18" charset="0"/>
                <a:cs typeface="Times New Roman" pitchFamily="18" charset="0"/>
              </a:rPr>
              <a:t>to how the customer will pay and </a:t>
            </a:r>
            <a:r>
              <a:rPr lang="en-US" sz="2000" b="1" u="sng" dirty="0">
                <a:solidFill>
                  <a:schemeClr val="accent1"/>
                </a:solidFill>
                <a:latin typeface="Times New Roman" pitchFamily="18" charset="0"/>
                <a:cs typeface="Times New Roman" pitchFamily="18" charset="0"/>
                <a:hlinkClick r:id="rId2"/>
              </a:rPr>
              <a:t>how the company will make </a:t>
            </a:r>
            <a:r>
              <a:rPr lang="en-US" sz="2000" b="1" u="sng" dirty="0" smtClean="0">
                <a:solidFill>
                  <a:schemeClr val="accent1"/>
                </a:solidFill>
                <a:latin typeface="Times New Roman" pitchFamily="18" charset="0"/>
                <a:cs typeface="Times New Roman" pitchFamily="18" charset="0"/>
                <a:hlinkClick r:id="rId2"/>
              </a:rPr>
              <a:t>money</a:t>
            </a:r>
            <a:endParaRPr lang="en-US" sz="2000" b="1" u="sng" dirty="0" smtClean="0">
              <a:solidFill>
                <a:schemeClr val="accent1"/>
              </a:solidFill>
              <a:latin typeface="Times New Roman" pitchFamily="18" charset="0"/>
              <a:cs typeface="Times New Roman" pitchFamily="18" charset="0"/>
            </a:endParaRPr>
          </a:p>
          <a:p>
            <a:pPr marL="0" lvl="0" indent="0" fontAlgn="base">
              <a:buNone/>
            </a:pPr>
            <a:endParaRPr lang="en-US" sz="2000" b="1" dirty="0">
              <a:solidFill>
                <a:srgbClr val="C00000"/>
              </a:solidFill>
              <a:latin typeface="Times New Roman" pitchFamily="18" charset="0"/>
              <a:cs typeface="Times New Roman" pitchFamily="18" charset="0"/>
            </a:endParaRPr>
          </a:p>
          <a:p>
            <a:r>
              <a:rPr lang="en-US" sz="2000" dirty="0">
                <a:latin typeface="Times New Roman" pitchFamily="18" charset="0"/>
                <a:cs typeface="Times New Roman" pitchFamily="18" charset="0"/>
              </a:rPr>
              <a:t>There are four basic types of business model that any for-profit business will fall into</a:t>
            </a:r>
            <a:r>
              <a:rPr lang="en-US" sz="2000" dirty="0" smtClean="0">
                <a:latin typeface="Times New Roman" pitchFamily="18" charset="0"/>
                <a:cs typeface="Times New Roman" pitchFamily="18" charset="0"/>
              </a:rPr>
              <a:t>:</a:t>
            </a:r>
          </a:p>
          <a:p>
            <a:pPr fontAlgn="base">
              <a:buFont typeface="+mj-lt"/>
              <a:buAutoNum type="arabicPeriod"/>
            </a:pPr>
            <a:r>
              <a:rPr lang="en-US" sz="2000" dirty="0">
                <a:latin typeface="Times New Roman" pitchFamily="18" charset="0"/>
                <a:cs typeface="Times New Roman" pitchFamily="18" charset="0"/>
              </a:rPr>
              <a:t>Manufacturer</a:t>
            </a:r>
          </a:p>
          <a:p>
            <a:pPr fontAlgn="base">
              <a:buFont typeface="+mj-lt"/>
              <a:buAutoNum type="arabicPeriod"/>
            </a:pPr>
            <a:r>
              <a:rPr lang="en-US" sz="2000" dirty="0">
                <a:latin typeface="Times New Roman" pitchFamily="18" charset="0"/>
                <a:cs typeface="Times New Roman" pitchFamily="18" charset="0"/>
              </a:rPr>
              <a:t>Distributor</a:t>
            </a:r>
          </a:p>
          <a:p>
            <a:pPr fontAlgn="base">
              <a:buFont typeface="+mj-lt"/>
              <a:buAutoNum type="arabicPeriod"/>
            </a:pPr>
            <a:r>
              <a:rPr lang="en-US" sz="2000" dirty="0">
                <a:latin typeface="Times New Roman" pitchFamily="18" charset="0"/>
                <a:cs typeface="Times New Roman" pitchFamily="18" charset="0"/>
              </a:rPr>
              <a:t>Retailer</a:t>
            </a:r>
          </a:p>
          <a:p>
            <a:pPr fontAlgn="base">
              <a:buFont typeface="+mj-lt"/>
              <a:buAutoNum type="arabicPeriod"/>
            </a:pPr>
            <a:r>
              <a:rPr lang="en-US" sz="2000" dirty="0">
                <a:latin typeface="Times New Roman" pitchFamily="18" charset="0"/>
                <a:cs typeface="Times New Roman" pitchFamily="18" charset="0"/>
              </a:rPr>
              <a:t>Franchise</a:t>
            </a:r>
          </a:p>
          <a:p>
            <a:pPr marL="0" indent="0" fontAlgn="base">
              <a:buNone/>
            </a:pPr>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4</a:t>
            </a:fld>
            <a:endParaRPr lang="en-US"/>
          </a:p>
        </p:txBody>
      </p:sp>
    </p:spTree>
    <p:extLst>
      <p:ext uri="{BB962C8B-B14F-4D97-AF65-F5344CB8AC3E}">
        <p14:creationId xmlns:p14="http://schemas.microsoft.com/office/powerpoint/2010/main" val="2726128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772400" cy="685800"/>
          </a:xfrm>
        </p:spPr>
        <p:txBody>
          <a:bodyPr>
            <a:normAutofit fontScale="90000"/>
          </a:bodyPr>
          <a:lstStyle/>
          <a:p>
            <a:pPr algn="ctr"/>
            <a:r>
              <a:rPr lang="en-US" sz="3200" b="1" dirty="0" smtClean="0">
                <a:latin typeface="Times New Roman" pitchFamily="18" charset="0"/>
                <a:cs typeface="Times New Roman" pitchFamily="18" charset="0"/>
              </a:rPr>
              <a:t>LEAN APPROACH AND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IT’S KEY FIVE PRINCIPLES</a:t>
            </a:r>
            <a:endParaRPr lang="en-US" sz="32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1143000" y="1143000"/>
            <a:ext cx="4495800" cy="54864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marL="457200" indent="-457200" algn="just">
              <a:buFont typeface="+mj-lt"/>
              <a:buAutoNum type="arabicPeriod"/>
            </a:pPr>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lean approach</a:t>
            </a:r>
            <a:r>
              <a:rPr lang="en-US" sz="2000" dirty="0">
                <a:latin typeface="Times New Roman" pitchFamily="18" charset="0"/>
                <a:cs typeface="Times New Roman" pitchFamily="18" charset="0"/>
              </a:rPr>
              <a:t> is a way to think about the start up process that emphasizes the business model over the business plan, and encourages a process of customer discovery and development, and iteration to achieve the right </a:t>
            </a:r>
            <a:r>
              <a:rPr lang="en-US" sz="2000" dirty="0" smtClean="0">
                <a:latin typeface="Times New Roman" pitchFamily="18" charset="0"/>
                <a:cs typeface="Times New Roman" pitchFamily="18" charset="0"/>
              </a:rPr>
              <a:t>product / market </a:t>
            </a:r>
            <a:r>
              <a:rPr lang="en-US" sz="2000" dirty="0">
                <a:latin typeface="Times New Roman" pitchFamily="18" charset="0"/>
                <a:cs typeface="Times New Roman" pitchFamily="18" charset="0"/>
              </a:rPr>
              <a:t>fit</a:t>
            </a:r>
            <a:r>
              <a:rPr lang="en-US" sz="2000" dirty="0" smtClean="0">
                <a:latin typeface="Times New Roman" pitchFamily="18" charset="0"/>
                <a:cs typeface="Times New Roman" pitchFamily="18" charset="0"/>
              </a:rPr>
              <a:t>.</a:t>
            </a:r>
          </a:p>
          <a:p>
            <a:pPr marL="457200" indent="-457200" algn="just">
              <a:buFont typeface="+mj-lt"/>
              <a:buAutoNum type="arabicPeriod"/>
            </a:pPr>
            <a:r>
              <a:rPr lang="en-US" sz="2000" dirty="0" smtClean="0">
                <a:latin typeface="Times New Roman" pitchFamily="18" charset="0"/>
                <a:cs typeface="Times New Roman" pitchFamily="18" charset="0"/>
              </a:rPr>
              <a:t>Simply</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lean means</a:t>
            </a:r>
            <a:r>
              <a:rPr lang="en-US" sz="2000" dirty="0">
                <a:latin typeface="Times New Roman" pitchFamily="18" charset="0"/>
                <a:cs typeface="Times New Roman" pitchFamily="18" charset="0"/>
              </a:rPr>
              <a:t> creating more value for customers with fewer resources. </a:t>
            </a:r>
            <a:endParaRPr lang="en-US" sz="2000" dirty="0" smtClean="0">
              <a:latin typeface="Times New Roman" pitchFamily="18" charset="0"/>
              <a:cs typeface="Times New Roman" pitchFamily="18" charset="0"/>
            </a:endParaRPr>
          </a:p>
          <a:p>
            <a:pPr marL="457200" indent="-457200" algn="just">
              <a:buFont typeface="+mj-lt"/>
              <a:buAutoNum type="arabicPeriod"/>
            </a:pPr>
            <a:r>
              <a:rPr lang="en-US" sz="2000" dirty="0" smtClean="0">
                <a:latin typeface="Times New Roman" pitchFamily="18" charset="0"/>
                <a:cs typeface="Times New Roman" pitchFamily="18" charset="0"/>
              </a:rPr>
              <a:t>A</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lean</a:t>
            </a:r>
            <a:r>
              <a:rPr lang="en-US" sz="2000" dirty="0">
                <a:latin typeface="Times New Roman" pitchFamily="18" charset="0"/>
                <a:cs typeface="Times New Roman" pitchFamily="18" charset="0"/>
              </a:rPr>
              <a:t> organization understands customer value and focuses its key processes to continuously increase it. </a:t>
            </a:r>
            <a:endParaRPr lang="en-US" sz="2000" dirty="0" smtClean="0">
              <a:latin typeface="Times New Roman" pitchFamily="18" charset="0"/>
              <a:cs typeface="Times New Roman" pitchFamily="18" charset="0"/>
            </a:endParaRPr>
          </a:p>
          <a:p>
            <a:pPr marL="457200" indent="-457200" algn="just">
              <a:buFont typeface="+mj-lt"/>
              <a:buAutoNum type="arabi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ultimate goal is to provide perfect value to the customer through a perfect value creation process that has zero waste.</a:t>
            </a:r>
          </a:p>
          <a:p>
            <a:pPr algn="just">
              <a:buFont typeface="+mj-lt"/>
              <a:buAutoNum type="arabicPeriod"/>
            </a:pPr>
            <a:endParaRPr lang="en-US" dirty="0"/>
          </a:p>
          <a:p>
            <a:pPr algn="just">
              <a:buFont typeface="+mj-lt"/>
              <a:buAutoNum type="arabicPeriod"/>
            </a:pPr>
            <a:endParaRPr lang="en-US" dirty="0"/>
          </a:p>
        </p:txBody>
      </p:sp>
      <p:sp>
        <p:nvSpPr>
          <p:cNvPr id="5" name="Slide Number Placeholder 4"/>
          <p:cNvSpPr>
            <a:spLocks noGrp="1"/>
          </p:cNvSpPr>
          <p:nvPr>
            <p:ph type="sldNum" sz="quarter" idx="12"/>
          </p:nvPr>
        </p:nvSpPr>
        <p:spPr/>
        <p:txBody>
          <a:bodyPr/>
          <a:lstStyle/>
          <a:p>
            <a:fld id="{4DB3EEF2-CE3D-45D7-BA44-009F12DD2151}" type="slidenum">
              <a:rPr lang="en-US" smtClean="0"/>
              <a:pPr/>
              <a:t>5</a:t>
            </a:fld>
            <a:endParaRPr lang="en-US"/>
          </a:p>
        </p:txBody>
      </p:sp>
      <p:pic>
        <p:nvPicPr>
          <p:cNvPr id="6" name="Picture 2" descr="C:\Users\Admin\Desktop\pasted image 0.png"/>
          <p:cNvPicPr>
            <a:picLocks noGrp="1" noChangeAspect="1" noChangeArrowheads="1"/>
          </p:cNvPicPr>
          <p:nvPr>
            <p:ph sz="half" idx="2"/>
          </p:nvPr>
        </p:nvPicPr>
        <p:blipFill>
          <a:blip r:embed="rId2"/>
          <a:srcRect/>
          <a:stretch>
            <a:fillRect/>
          </a:stretch>
        </p:blipFill>
        <p:spPr bwMode="auto">
          <a:xfrm>
            <a:off x="5638800" y="1143000"/>
            <a:ext cx="3276600" cy="54864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1376053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DB3EEF2-CE3D-45D7-BA44-009F12DD2151}" type="slidenum">
              <a:rPr lang="en-US" smtClean="0"/>
              <a:pPr/>
              <a:t>6</a:t>
            </a:fld>
            <a:endParaRPr lang="en-US"/>
          </a:p>
        </p:txBody>
      </p:sp>
      <p:sp>
        <p:nvSpPr>
          <p:cNvPr id="5" name="Title 1"/>
          <p:cNvSpPr>
            <a:spLocks noGrp="1"/>
          </p:cNvSpPr>
          <p:nvPr>
            <p:ph type="subTitle" idx="1"/>
          </p:nvPr>
        </p:nvSpPr>
        <p:spPr>
          <a:xfrm>
            <a:off x="1371600" y="457200"/>
            <a:ext cx="7543800" cy="61722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marL="342900" indent="-342900">
              <a:buAutoNum type="arabicPeriod"/>
            </a:pPr>
            <a:r>
              <a:rPr lang="en-US" sz="2400" b="1" dirty="0" smtClean="0">
                <a:latin typeface="Times New Roman" pitchFamily="18" charset="0"/>
                <a:cs typeface="Times New Roman" pitchFamily="18" charset="0"/>
              </a:rPr>
              <a:t>Value.</a:t>
            </a:r>
            <a:r>
              <a:rPr lang="en-US" sz="2400" dirty="0" smtClean="0">
                <a:latin typeface="Times New Roman" pitchFamily="18" charset="0"/>
                <a:cs typeface="Times New Roman" pitchFamily="18" charset="0"/>
              </a:rPr>
              <a:t>: Value </a:t>
            </a:r>
            <a:r>
              <a:rPr lang="en-US" sz="2400" dirty="0">
                <a:latin typeface="Times New Roman" pitchFamily="18" charset="0"/>
                <a:cs typeface="Times New Roman" pitchFamily="18" charset="0"/>
              </a:rPr>
              <a:t>is always defined by the customer’s needs for a specific product. </a:t>
            </a:r>
            <a:endParaRPr lang="en-US" sz="2400" dirty="0" smtClean="0">
              <a:latin typeface="Times New Roman" pitchFamily="18" charset="0"/>
              <a:cs typeface="Times New Roman" pitchFamily="18" charset="0"/>
            </a:endParaRPr>
          </a:p>
          <a:p>
            <a:pPr marL="400050" indent="-400050">
              <a:buFont typeface="+mj-lt"/>
              <a:buAutoNum type="romanLcPeriod"/>
            </a:pPr>
            <a:r>
              <a:rPr lang="en-US" sz="2400" dirty="0" smtClean="0">
                <a:latin typeface="Times New Roman" pitchFamily="18" charset="0"/>
                <a:cs typeface="Times New Roman" pitchFamily="18" charset="0"/>
              </a:rPr>
              <a:t>What is </a:t>
            </a:r>
            <a:r>
              <a:rPr lang="en-US" sz="2400" dirty="0">
                <a:latin typeface="Times New Roman" pitchFamily="18" charset="0"/>
                <a:cs typeface="Times New Roman" pitchFamily="18" charset="0"/>
              </a:rPr>
              <a:t>the timeline for manufacturing and delivery</a:t>
            </a:r>
            <a:r>
              <a:rPr lang="en-US" sz="2400" dirty="0" smtClean="0">
                <a:latin typeface="Times New Roman" pitchFamily="18" charset="0"/>
                <a:cs typeface="Times New Roman" pitchFamily="18" charset="0"/>
              </a:rPr>
              <a:t>?</a:t>
            </a:r>
          </a:p>
          <a:p>
            <a:pPr marL="400050" indent="-400050">
              <a:buFont typeface="+mj-lt"/>
              <a:buAutoNum type="romanLcPeriod"/>
            </a:pPr>
            <a:r>
              <a:rPr lang="en-US" sz="2400" dirty="0" smtClean="0">
                <a:latin typeface="Times New Roman" pitchFamily="18" charset="0"/>
                <a:cs typeface="Times New Roman" pitchFamily="18" charset="0"/>
              </a:rPr>
              <a:t>What </a:t>
            </a:r>
            <a:r>
              <a:rPr lang="en-US" sz="2400" dirty="0">
                <a:latin typeface="Times New Roman" pitchFamily="18" charset="0"/>
                <a:cs typeface="Times New Roman" pitchFamily="18" charset="0"/>
              </a:rPr>
              <a:t>is the price point? </a:t>
            </a:r>
            <a:endParaRPr lang="en-US" sz="2400" dirty="0" smtClean="0">
              <a:latin typeface="Times New Roman" pitchFamily="18" charset="0"/>
              <a:cs typeface="Times New Roman" pitchFamily="18" charset="0"/>
            </a:endParaRPr>
          </a:p>
          <a:p>
            <a:pPr marL="400050" indent="-400050">
              <a:buFont typeface="+mj-lt"/>
              <a:buAutoNum type="romanLcPeriod"/>
            </a:pPr>
            <a:r>
              <a:rPr lang="en-US" sz="2400" dirty="0" smtClean="0">
                <a:latin typeface="Times New Roman" pitchFamily="18" charset="0"/>
                <a:cs typeface="Times New Roman" pitchFamily="18" charset="0"/>
              </a:rPr>
              <a:t>What </a:t>
            </a:r>
            <a:r>
              <a:rPr lang="en-US" sz="2400" dirty="0">
                <a:latin typeface="Times New Roman" pitchFamily="18" charset="0"/>
                <a:cs typeface="Times New Roman" pitchFamily="18" charset="0"/>
              </a:rPr>
              <a:t>are other important requirements or expectations that must be met? This information is vital for defining value.</a:t>
            </a:r>
          </a:p>
          <a:p>
            <a:r>
              <a:rPr lang="en-US" sz="2400" dirty="0">
                <a:latin typeface="Times New Roman" pitchFamily="18" charset="0"/>
                <a:cs typeface="Times New Roman" pitchFamily="18" charset="0"/>
              </a:rPr>
              <a:t>2. </a:t>
            </a:r>
            <a:r>
              <a:rPr lang="en-US" sz="2400" b="1" dirty="0">
                <a:latin typeface="Times New Roman" pitchFamily="18" charset="0"/>
                <a:cs typeface="Times New Roman" pitchFamily="18" charset="0"/>
              </a:rPr>
              <a:t>Value </a:t>
            </a:r>
            <a:r>
              <a:rPr lang="en-US" sz="2400" b="1" dirty="0" smtClean="0">
                <a:latin typeface="Times New Roman" pitchFamily="18" charset="0"/>
                <a:cs typeface="Times New Roman" pitchFamily="18" charset="0"/>
              </a:rPr>
              <a:t>stream</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Once the value (end goal) has been determined, the next step is mapping the “value stream,” or all the steps and processes involved in taking a specific product from raw materials and delivering the final product to the customer.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Value-stream </a:t>
            </a:r>
            <a:r>
              <a:rPr lang="en-US" sz="2400" dirty="0">
                <a:latin typeface="Times New Roman" pitchFamily="18" charset="0"/>
                <a:cs typeface="Times New Roman" pitchFamily="18" charset="0"/>
              </a:rPr>
              <a:t>mapping is a simple but eye-opening experience that identifies all the actions that take a product or service through any process.</a:t>
            </a:r>
          </a:p>
          <a:p>
            <a:endParaRPr lang="en-US" dirty="0"/>
          </a:p>
        </p:txBody>
      </p:sp>
    </p:spTree>
    <p:extLst>
      <p:ext uri="{BB962C8B-B14F-4D97-AF65-F5344CB8AC3E}">
        <p14:creationId xmlns:p14="http://schemas.microsoft.com/office/powerpoint/2010/main" val="3430520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8001000" cy="6553200"/>
          </a:xfrm>
        </p:spPr>
        <p:style>
          <a:lnRef idx="2">
            <a:schemeClr val="accent4"/>
          </a:lnRef>
          <a:fillRef idx="1">
            <a:schemeClr val="lt1"/>
          </a:fillRef>
          <a:effectRef idx="0">
            <a:schemeClr val="accent4"/>
          </a:effectRef>
          <a:fontRef idx="minor">
            <a:schemeClr val="dk1"/>
          </a:fontRef>
        </p:style>
        <p:txBody>
          <a:bodyPr>
            <a:noAutofit/>
          </a:bodyPr>
          <a:lstStyle/>
          <a:p>
            <a:pPr marL="0" indent="0">
              <a:lnSpc>
                <a:spcPct val="150000"/>
              </a:lnSpc>
              <a:buNone/>
            </a:pPr>
            <a:r>
              <a:rPr lang="en-US" sz="2000" b="1" dirty="0" smtClean="0">
                <a:latin typeface="Times New Roman" pitchFamily="18" charset="0"/>
                <a:cs typeface="Times New Roman" pitchFamily="18" charset="0"/>
              </a:rPr>
              <a:t>3.Flow.</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After the waste has been removed from the value stream, the next step is to be sure the remaining steps flow smoothly with no interruptions, delays, or bottlenecks.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Make the value-creating steps occur in tight sequence so that the product or service will flow smoothly toward the customer,” </a:t>
            </a:r>
          </a:p>
          <a:p>
            <a:pPr marL="0" indent="0">
              <a:lnSpc>
                <a:spcPct val="150000"/>
              </a:lnSpc>
              <a:buNone/>
            </a:pPr>
            <a:r>
              <a:rPr lang="en-US" sz="2000" dirty="0" smtClean="0">
                <a:latin typeface="Times New Roman" pitchFamily="18" charset="0"/>
                <a:cs typeface="Times New Roman" pitchFamily="18" charset="0"/>
              </a:rPr>
              <a:t>4</a:t>
            </a:r>
            <a:r>
              <a:rPr lang="en-US" sz="2000" b="1"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 Pull</a:t>
            </a: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With improved flow, time to market (or time to customer) can be dramatically improved. This makes it much easier to deliver products as needed, as in “just in time” manufacturing or delivery. This means the customer can “pull” the product from you as needed (often in weeks, instead of months). </a:t>
            </a:r>
            <a:endParaRPr lang="en-US" sz="2000" dirty="0" smtClean="0">
              <a:latin typeface="Times New Roman" pitchFamily="18" charset="0"/>
              <a:cs typeface="Times New Roman" pitchFamily="18" charset="0"/>
            </a:endParaRPr>
          </a:p>
          <a:p>
            <a:pPr marL="0" indent="0">
              <a:lnSpc>
                <a:spcPct val="150000"/>
              </a:lnSpc>
              <a:buNone/>
            </a:pPr>
            <a:r>
              <a:rPr lang="en-US" sz="2000" dirty="0" smtClean="0">
                <a:latin typeface="Times New Roman" pitchFamily="18" charset="0"/>
                <a:cs typeface="Times New Roman" pitchFamily="18" charset="0"/>
              </a:rPr>
              <a:t>5</a:t>
            </a:r>
            <a:r>
              <a:rPr lang="en-US" sz="2000" b="1"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 Perfection</a:t>
            </a:r>
            <a:r>
              <a:rPr lang="en-US" sz="2000" dirty="0" smtClean="0">
                <a:latin typeface="Times New Roman" pitchFamily="18" charset="0"/>
                <a:cs typeface="Times New Roman" pitchFamily="18" charset="0"/>
              </a:rPr>
              <a:t>.: Accomplishing </a:t>
            </a:r>
            <a:r>
              <a:rPr lang="en-US" sz="2000" dirty="0">
                <a:latin typeface="Times New Roman" pitchFamily="18" charset="0"/>
                <a:cs typeface="Times New Roman" pitchFamily="18" charset="0"/>
              </a:rPr>
              <a:t>Steps 1-4 is a great start, but the fifth step is perhaps the most important: making lean thinking and process improvement part of your corporate culture. </a:t>
            </a: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important to remember lean is not a static system and requires constant effort and vigilance to perfect</a:t>
            </a:r>
          </a:p>
          <a:p>
            <a:pPr marL="0" indent="0">
              <a:buNone/>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7</a:t>
            </a:fld>
            <a:endParaRPr lang="en-US"/>
          </a:p>
        </p:txBody>
      </p:sp>
    </p:spTree>
    <p:extLst>
      <p:ext uri="{BB962C8B-B14F-4D97-AF65-F5344CB8AC3E}">
        <p14:creationId xmlns:p14="http://schemas.microsoft.com/office/powerpoint/2010/main" val="1616466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7180659" cy="671290"/>
          </a:xfrm>
        </p:spPr>
        <p:txBody>
          <a:bodyPr>
            <a:normAutofit/>
          </a:bodyPr>
          <a:lstStyle/>
          <a:p>
            <a:pPr algn="ctr"/>
            <a:r>
              <a:rPr lang="en-US" sz="3200" b="1" dirty="0" smtClean="0">
                <a:latin typeface="Times New Roman" pitchFamily="18" charset="0"/>
                <a:cs typeface="Times New Roman" pitchFamily="18" charset="0"/>
              </a:rPr>
              <a:t>THE PROBLEM-SOLUTION TEST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838200"/>
            <a:ext cx="2971800" cy="5791200"/>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a:latin typeface="Times New Roman" pitchFamily="18" charset="0"/>
                <a:cs typeface="Times New Roman" pitchFamily="18" charset="0"/>
              </a:rPr>
              <a:t>Before you can build the “right” solution for your customers, you have to understand the “right” problem.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Inspired </a:t>
            </a:r>
            <a:r>
              <a:rPr lang="en-US" sz="2000" dirty="0">
                <a:latin typeface="Times New Roman" pitchFamily="18" charset="0"/>
                <a:cs typeface="Times New Roman" pitchFamily="18" charset="0"/>
              </a:rPr>
              <a:t>by the Scientific Method, the search for </a:t>
            </a:r>
            <a:r>
              <a:rPr lang="en-US" sz="2000" dirty="0" smtClean="0">
                <a:latin typeface="Times New Roman" pitchFamily="18" charset="0"/>
                <a:cs typeface="Times New Roman" pitchFamily="18" charset="0"/>
              </a:rPr>
              <a:t>Problem / Solution </a:t>
            </a:r>
            <a:r>
              <a:rPr lang="en-US" sz="2000" dirty="0">
                <a:latin typeface="Times New Roman" pitchFamily="18" charset="0"/>
                <a:cs typeface="Times New Roman" pitchFamily="18" charset="0"/>
              </a:rPr>
              <a:t>fit starts with creating a model — specifically a business model, you take your best guess at articulating a customer and problem.</a:t>
            </a: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DB3EEF2-CE3D-45D7-BA44-009F12DD2151}" type="slidenum">
              <a:rPr lang="en-US" smtClean="0"/>
              <a:pPr/>
              <a:t>8</a:t>
            </a:fld>
            <a:endParaRPr lang="en-US"/>
          </a:p>
        </p:txBody>
      </p:sp>
      <p:pic>
        <p:nvPicPr>
          <p:cNvPr id="5" name="Picture 4" descr="1 E3TlXaYGb_aMIdYx-kpN4Q.png"/>
          <p:cNvPicPr/>
          <p:nvPr/>
        </p:nvPicPr>
        <p:blipFill>
          <a:blip r:embed="rId2"/>
          <a:stretch>
            <a:fillRect/>
          </a:stretch>
        </p:blipFill>
        <p:spPr>
          <a:xfrm>
            <a:off x="4191000" y="838200"/>
            <a:ext cx="4714875" cy="57912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4140428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620000" cy="59436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r>
              <a:rPr lang="en-US" sz="2000" b="1" dirty="0">
                <a:latin typeface="Times New Roman" pitchFamily="18" charset="0"/>
                <a:cs typeface="Times New Roman" pitchFamily="18" charset="0"/>
              </a:rPr>
              <a:t>Triggers create a desire for better.</a:t>
            </a:r>
          </a:p>
          <a:p>
            <a:pPr marL="0" indent="0">
              <a:buNone/>
            </a:pPr>
            <a:r>
              <a:rPr lang="en-US" sz="2000" dirty="0">
                <a:latin typeface="Times New Roman" pitchFamily="18" charset="0"/>
                <a:cs typeface="Times New Roman" pitchFamily="18" charset="0"/>
              </a:rPr>
              <a:t>Taken together, the trigger and desired outcome create anchor points for the customer journey story you want to learn about.</a:t>
            </a:r>
          </a:p>
          <a:p>
            <a:pPr marL="0" indent="0">
              <a:buNone/>
            </a:pPr>
            <a:r>
              <a:rPr lang="en-US" sz="2000" i="1" dirty="0">
                <a:latin typeface="Times New Roman" pitchFamily="18" charset="0"/>
                <a:cs typeface="Times New Roman" pitchFamily="18" charset="0"/>
              </a:rPr>
              <a:t>Example: When entrepreneurs get hit with an idea, they might define securing funding or building/launching their product as the desired outcome.</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Existing Alternatives and Current </a:t>
            </a:r>
            <a:r>
              <a:rPr lang="en-US" sz="2000" b="1" dirty="0" smtClean="0">
                <a:latin typeface="Times New Roman" pitchFamily="18" charset="0"/>
                <a:cs typeface="Times New Roman" pitchFamily="18" charset="0"/>
              </a:rPr>
              <a:t>Solution</a:t>
            </a:r>
          </a:p>
          <a:p>
            <a:pPr marL="514350" indent="-514350">
              <a:buFont typeface="+mj-lt"/>
              <a:buAutoNum type="romanLcPeriod"/>
            </a:pPr>
            <a:r>
              <a:rPr lang="en-US" sz="2000" dirty="0" smtClean="0">
                <a:latin typeface="Times New Roman" pitchFamily="18" charset="0"/>
                <a:cs typeface="Times New Roman" pitchFamily="18" charset="0"/>
              </a:rPr>
              <a:t>What attributes attracted the customer? </a:t>
            </a:r>
          </a:p>
          <a:p>
            <a:pPr marL="514350" indent="-514350">
              <a:buFont typeface="+mj-lt"/>
              <a:buAutoNum type="romanLcPeriod"/>
            </a:pPr>
            <a:r>
              <a:rPr lang="en-US" sz="2000" dirty="0" smtClean="0">
                <a:latin typeface="Times New Roman" pitchFamily="18" charset="0"/>
                <a:cs typeface="Times New Roman" pitchFamily="18" charset="0"/>
              </a:rPr>
              <a:t>What solutions did the customer consider?</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Inertia, Friction, and Next Summit</a:t>
            </a:r>
          </a:p>
          <a:p>
            <a:pPr marL="0" indent="0">
              <a:buNone/>
            </a:pPr>
            <a:r>
              <a:rPr lang="en-US" sz="2000" dirty="0">
                <a:latin typeface="Times New Roman" pitchFamily="18" charset="0"/>
                <a:cs typeface="Times New Roman" pitchFamily="18" charset="0"/>
              </a:rPr>
              <a:t>For each solution (starting with their most recent), you want to get the customer’s story on how they found, selected, used the solution, and what’s the next goal for them </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Inertia represents obstacles and roadblocks that hold the customer back at the time of choosing a new solution.</a:t>
            </a:r>
          </a:p>
          <a:p>
            <a:pPr marL="0" indent="0">
              <a:buNone/>
            </a:pPr>
            <a:r>
              <a:rPr lang="en-US" sz="2000" dirty="0">
                <a:latin typeface="Times New Roman" pitchFamily="18" charset="0"/>
                <a:cs typeface="Times New Roman" pitchFamily="18" charset="0"/>
              </a:rPr>
              <a:t>Friction occurs further down the road. Friction represents obstacles and roadblocks that get in the way during usage. The last step is assessing how well the job was done with their chosen alternative.</a:t>
            </a:r>
          </a:p>
          <a:p>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4DB3EEF2-CE3D-45D7-BA44-009F12DD2151}" type="slidenum">
              <a:rPr lang="en-US" smtClean="0"/>
              <a:pPr/>
              <a:t>9</a:t>
            </a:fld>
            <a:endParaRPr lang="en-US"/>
          </a:p>
        </p:txBody>
      </p:sp>
    </p:spTree>
    <p:extLst>
      <p:ext uri="{BB962C8B-B14F-4D97-AF65-F5344CB8AC3E}">
        <p14:creationId xmlns:p14="http://schemas.microsoft.com/office/powerpoint/2010/main" val="3933055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TF00001235</Template>
  <TotalTime>1300</TotalTime>
  <Words>2227</Words>
  <Application>Microsoft Office PowerPoint</Application>
  <PresentationFormat>On-screen Show (4:3)</PresentationFormat>
  <Paragraphs>209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Wisp</vt:lpstr>
      <vt:lpstr>Unit – III Business Model &amp; Validation</vt:lpstr>
      <vt:lpstr>PowerPoint Presentation</vt:lpstr>
      <vt:lpstr>TYPES OF BUSINESS MODELS</vt:lpstr>
      <vt:lpstr>Every Business Model Intrinsically Has Three Parts  </vt:lpstr>
      <vt:lpstr>LEAN APPROACH AND  IT’S KEY FIVE PRINCIPLES</vt:lpstr>
      <vt:lpstr>PowerPoint Presentation</vt:lpstr>
      <vt:lpstr>PowerPoint Presentation</vt:lpstr>
      <vt:lpstr>THE PROBLEM-SOLUTION TEST</vt:lpstr>
      <vt:lpstr>PowerPoint Presentation</vt:lpstr>
      <vt:lpstr>PowerPoint Presentation</vt:lpstr>
      <vt:lpstr>SOLUTION INTERVIEW METHOD</vt:lpstr>
      <vt:lpstr>PowerPoint Presentation</vt:lpstr>
      <vt:lpstr>CHARACTERISTICS OF START-UP AND SMALL BUSINESS </vt:lpstr>
      <vt:lpstr>PowerPoint Presentation</vt:lpstr>
      <vt:lpstr>INDUSTRY ANALYSIS</vt:lpstr>
      <vt:lpstr>INDUSTRY ANALYSIS Includes……</vt:lpstr>
      <vt:lpstr>PowerPoint Presentation</vt:lpstr>
      <vt:lpstr>PowerPoint Presentation</vt:lpstr>
      <vt:lpstr>PowerPoint Presentation</vt:lpstr>
      <vt:lpstr>PowerPoint Presentation</vt:lpstr>
      <vt:lpstr>PowerPoint Presentation</vt:lpstr>
      <vt:lpstr>IDENTIFY MINIMUM VIABLE PRODUCT</vt:lpstr>
      <vt:lpstr>Steps To Building An MVP </vt:lpstr>
      <vt:lpstr>Build-Measure-Lean Feedback loop</vt:lpstr>
      <vt:lpstr>PRODUCT - MARKET FIT TEST</vt:lpstr>
      <vt:lpstr>PowerPoint Presentation</vt:lpstr>
      <vt:lpstr>  Few Examples Of Product Market Fit.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LAKSHMI</dc:creator>
  <cp:lastModifiedBy>Srinivas</cp:lastModifiedBy>
  <cp:revision>160</cp:revision>
  <dcterms:created xsi:type="dcterms:W3CDTF">2019-01-10T04:11:24Z</dcterms:created>
  <dcterms:modified xsi:type="dcterms:W3CDTF">2019-02-10T12:15:00Z</dcterms:modified>
</cp:coreProperties>
</file>