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90" r:id="rId2"/>
    <p:sldId id="291" r:id="rId3"/>
    <p:sldId id="292" r:id="rId4"/>
    <p:sldId id="298" r:id="rId5"/>
    <p:sldId id="296" r:id="rId6"/>
    <p:sldId id="295" r:id="rId7"/>
    <p:sldId id="297" r:id="rId8"/>
    <p:sldId id="310" r:id="rId9"/>
    <p:sldId id="318" r:id="rId10"/>
    <p:sldId id="315" r:id="rId11"/>
    <p:sldId id="322" r:id="rId12"/>
    <p:sldId id="316" r:id="rId13"/>
    <p:sldId id="319" r:id="rId14"/>
    <p:sldId id="320" r:id="rId15"/>
    <p:sldId id="317" r:id="rId16"/>
    <p:sldId id="299" r:id="rId17"/>
    <p:sldId id="300" r:id="rId18"/>
    <p:sldId id="301" r:id="rId19"/>
    <p:sldId id="302" r:id="rId20"/>
    <p:sldId id="303" r:id="rId21"/>
    <p:sldId id="304" r:id="rId22"/>
    <p:sldId id="305" r:id="rId23"/>
    <p:sldId id="314" r:id="rId24"/>
    <p:sldId id="311" r:id="rId25"/>
    <p:sldId id="312" r:id="rId26"/>
    <p:sldId id="306" r:id="rId27"/>
    <p:sldId id="321" r:id="rId28"/>
    <p:sldId id="307" r:id="rId29"/>
    <p:sldId id="308" r:id="rId30"/>
    <p:sldId id="30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022" autoAdjust="0"/>
  </p:normalViewPr>
  <p:slideViewPr>
    <p:cSldViewPr>
      <p:cViewPr varScale="1">
        <p:scale>
          <a:sx n="62" d="100"/>
          <a:sy n="62" d="100"/>
        </p:scale>
        <p:origin x="-7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B3F1F4-6472-41B3-9A3B-30EC0DBB211B}" type="datetimeFigureOut">
              <a:rPr lang="en-US" smtClean="0"/>
              <a:pPr/>
              <a:t>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F97E64-24A9-40D7-9CC3-BD360EA7F1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4A0D7C-AA2A-4962-9244-D5608F378059}"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7E513-A905-44C5-A968-E831E1A3E60C}"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328FB-177E-4E34-B234-654AD6249896}"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4FD1370-0820-49AA-9111-9722F61D2EED}" type="datetime1">
              <a:rPr lang="en-US" smtClean="0"/>
              <a:pPr/>
              <a:t>2/26/2019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5CF9BE-764C-4E85-A1B0-B872EEC25B73}" type="datetime1">
              <a:rPr lang="en-US" smtClean="0"/>
              <a:pPr/>
              <a:t>2/26/2019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A1C7FA-6790-4E1A-90E3-0CBCD7BFCE16}" type="datetime1">
              <a:rPr lang="en-US" smtClean="0"/>
              <a:pPr/>
              <a:t>2/26/2019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6284D-380B-4A39-B65F-5F76F8373E34}"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6635E-765D-478B-A38E-869251DA299F}"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F3C6F-283C-430B-AE43-7DA2A0AABF1D}"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6252D-782A-4056-B0B9-5397E3D9928B}" type="datetime1">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3DC4E9-9917-45AF-9414-F072830E9FBD}" type="datetime1">
              <a:rPr lang="en-US" smtClean="0"/>
              <a:pPr/>
              <a:t>2/26/2019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14862-444B-4BCD-BC5F-084C6DA153FF}" type="datetime1">
              <a:rPr lang="en-US" smtClean="0"/>
              <a:pPr/>
              <a:t>2/26/2019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173735-7164-49F8-B5A7-9360AC26D013}" type="datetime1">
              <a:rPr lang="en-US" smtClean="0"/>
              <a:pPr/>
              <a:t>2/26/2019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BDAC6-D628-4396-9C6D-1A5AFF365723}" type="datetime1">
              <a:rPr lang="en-US" smtClean="0"/>
              <a:pPr/>
              <a:t>2/26/2019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19C74-CA62-4765-B27C-2515F40EB12D}" type="datetime1">
              <a:rPr lang="en-US" smtClean="0"/>
              <a:pPr/>
              <a:t>2/26/2019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C5FF5-9C8C-4C52-BC33-0407B3226310}" type="datetime1">
              <a:rPr lang="en-US" smtClean="0"/>
              <a:pPr/>
              <a:t>2/26/2019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A80903-174E-43EC-9B43-D2A10EA51C72}" type="datetime1">
              <a:rPr lang="en-US" smtClean="0"/>
              <a:pPr/>
              <a:t>2/26/2019</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8572F1AF-947D-4D4E-8B63-F4BC1DA512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133600"/>
            <a:ext cx="6683765" cy="1661890"/>
          </a:xfrm>
        </p:spPr>
        <p:txBody>
          <a:bodyPr/>
          <a:lstStyle/>
          <a:p>
            <a:pPr algn="ctr"/>
            <a:r>
              <a:rPr lang="en-US" b="1" dirty="0" smtClean="0">
                <a:latin typeface="Times New Roman" pitchFamily="18" charset="0"/>
                <a:cs typeface="Times New Roman" pitchFamily="18" charset="0"/>
              </a:rPr>
              <a:t>Unit – IV: Economics and Financial Analysis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620000" cy="457200"/>
          </a:xfrm>
        </p:spPr>
        <p:txBody>
          <a:bodyPr>
            <a:normAutofit fontScale="90000"/>
          </a:bodyPr>
          <a:lstStyle/>
          <a:p>
            <a:pPr algn="ctr"/>
            <a:r>
              <a:rPr lang="en-US" sz="3200" b="1" dirty="0" smtClean="0">
                <a:latin typeface="Times New Roman" pitchFamily="18" charset="0"/>
                <a:cs typeface="Times New Roman" pitchFamily="18" charset="0"/>
              </a:rPr>
              <a:t>COST ANALYSIS</a:t>
            </a:r>
            <a:endParaRPr lang="en-US" sz="3200" b="1" dirty="0"/>
          </a:p>
        </p:txBody>
      </p:sp>
      <p:sp>
        <p:nvSpPr>
          <p:cNvPr id="3" name="Content Placeholder 2"/>
          <p:cNvSpPr>
            <a:spLocks noGrp="1"/>
          </p:cNvSpPr>
          <p:nvPr>
            <p:ph idx="1"/>
          </p:nvPr>
        </p:nvSpPr>
        <p:spPr>
          <a:xfrm>
            <a:off x="1295400" y="685800"/>
            <a:ext cx="7696200" cy="58674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000" dirty="0" smtClean="0">
                <a:latin typeface="Times New Roman" pitchFamily="18" charset="0"/>
                <a:cs typeface="Times New Roman" pitchFamily="18" charset="0"/>
              </a:rPr>
              <a:t>The cost analysis is concerned with determining money value of inputs (labor, raw material), called as the overall cost of production which helps in deciding the optimum level of production.</a:t>
            </a:r>
          </a:p>
          <a:p>
            <a:pPr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10</a:t>
            </a:fld>
            <a:endParaRPr lang="en-US"/>
          </a:p>
        </p:txBody>
      </p:sp>
      <p:sp>
        <p:nvSpPr>
          <p:cNvPr id="5" name="Rounded Rectangle 4"/>
          <p:cNvSpPr/>
          <p:nvPr/>
        </p:nvSpPr>
        <p:spPr>
          <a:xfrm>
            <a:off x="1676400" y="1981200"/>
            <a:ext cx="3048000" cy="441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Accounting Purposes</a:t>
            </a:r>
          </a:p>
          <a:p>
            <a:r>
              <a:rPr lang="en-US" dirty="0" smtClean="0">
                <a:latin typeface="Times New Roman" pitchFamily="18" charset="0"/>
                <a:cs typeface="Times New Roman" pitchFamily="18" charset="0"/>
              </a:rPr>
              <a:t>(Used to study the financial position of the firm)</a:t>
            </a:r>
          </a:p>
          <a:p>
            <a:pPr marL="342900" indent="-342900">
              <a:buFont typeface="+mj-lt"/>
              <a:buAutoNum type="arabicPeriod"/>
            </a:pPr>
            <a:r>
              <a:rPr lang="en-US" dirty="0" smtClean="0">
                <a:latin typeface="Times New Roman" pitchFamily="18" charset="0"/>
                <a:cs typeface="Times New Roman" pitchFamily="18" charset="0"/>
              </a:rPr>
              <a:t>Opportunity Cost</a:t>
            </a:r>
          </a:p>
          <a:p>
            <a:pPr marL="342900" indent="-342900">
              <a:buFont typeface="+mj-lt"/>
              <a:buAutoNum type="arabicPeriod"/>
            </a:pPr>
            <a:r>
              <a:rPr lang="en-US" dirty="0" smtClean="0">
                <a:latin typeface="Times New Roman" pitchFamily="18" charset="0"/>
                <a:cs typeface="Times New Roman" pitchFamily="18" charset="0"/>
              </a:rPr>
              <a:t>Business Cost</a:t>
            </a:r>
          </a:p>
          <a:p>
            <a:pPr marL="342900" indent="-342900">
              <a:buFont typeface="+mj-lt"/>
              <a:buAutoNum type="arabicPeriod"/>
            </a:pPr>
            <a:r>
              <a:rPr lang="en-US" dirty="0" smtClean="0">
                <a:latin typeface="Times New Roman" pitchFamily="18" charset="0"/>
                <a:cs typeface="Times New Roman" pitchFamily="18" charset="0"/>
              </a:rPr>
              <a:t>Full Cost</a:t>
            </a:r>
          </a:p>
          <a:p>
            <a:pPr marL="342900" indent="-342900">
              <a:buFont typeface="+mj-lt"/>
              <a:buAutoNum type="arabicPeriod"/>
            </a:pPr>
            <a:r>
              <a:rPr lang="en-US" dirty="0" smtClean="0">
                <a:latin typeface="Times New Roman" pitchFamily="18" charset="0"/>
                <a:cs typeface="Times New Roman" pitchFamily="18" charset="0"/>
              </a:rPr>
              <a:t>Explicit Cost</a:t>
            </a:r>
          </a:p>
          <a:p>
            <a:pPr marL="342900" indent="-342900">
              <a:buFont typeface="+mj-lt"/>
              <a:buAutoNum type="arabicPeriod"/>
            </a:pPr>
            <a:r>
              <a:rPr lang="en-US" dirty="0" smtClean="0">
                <a:latin typeface="Times New Roman" pitchFamily="18" charset="0"/>
                <a:cs typeface="Times New Roman" pitchFamily="18" charset="0"/>
              </a:rPr>
              <a:t>Implicit Cost</a:t>
            </a:r>
          </a:p>
          <a:p>
            <a:pPr marL="342900" indent="-342900">
              <a:buFont typeface="+mj-lt"/>
              <a:buAutoNum type="arabicPeriod"/>
            </a:pPr>
            <a:r>
              <a:rPr lang="en-US" dirty="0" smtClean="0">
                <a:latin typeface="Times New Roman" pitchFamily="18" charset="0"/>
                <a:cs typeface="Times New Roman" pitchFamily="18" charset="0"/>
              </a:rPr>
              <a:t>Out of Pocket Cost.</a:t>
            </a:r>
          </a:p>
          <a:p>
            <a:pPr algn="ctr"/>
            <a:endParaRPr lang="en-US" b="1" dirty="0" smtClean="0">
              <a:latin typeface="Times New Roman" pitchFamily="18" charset="0"/>
              <a:cs typeface="Times New Roman" pitchFamily="18" charset="0"/>
            </a:endParaRPr>
          </a:p>
          <a:p>
            <a:pPr algn="ctr"/>
            <a:endParaRPr lang="en-US" dirty="0"/>
          </a:p>
        </p:txBody>
      </p:sp>
      <p:sp>
        <p:nvSpPr>
          <p:cNvPr id="6" name="Rounded Rectangle 5"/>
          <p:cNvSpPr/>
          <p:nvPr/>
        </p:nvSpPr>
        <p:spPr>
          <a:xfrm>
            <a:off x="5257800" y="1981200"/>
            <a:ext cx="3505200" cy="449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b="1"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Analytical Cost  </a:t>
            </a:r>
          </a:p>
          <a:p>
            <a:r>
              <a:rPr lang="en-US" dirty="0" smtClean="0">
                <a:latin typeface="Times New Roman" pitchFamily="18" charset="0"/>
                <a:cs typeface="Times New Roman" pitchFamily="18" charset="0"/>
              </a:rPr>
              <a:t>(Is used for economic analysis of business activities)</a:t>
            </a:r>
          </a:p>
          <a:p>
            <a:pPr marL="342900" indent="-342900">
              <a:buFont typeface="+mj-lt"/>
              <a:buAutoNum type="arabicPeriod"/>
            </a:pPr>
            <a:r>
              <a:rPr lang="en-US" dirty="0" smtClean="0">
                <a:latin typeface="Times New Roman" pitchFamily="18" charset="0"/>
                <a:cs typeface="Times New Roman" pitchFamily="18" charset="0"/>
              </a:rPr>
              <a:t>Fixed Cost</a:t>
            </a:r>
          </a:p>
          <a:p>
            <a:pPr marL="342900" indent="-342900">
              <a:buFont typeface="+mj-lt"/>
              <a:buAutoNum type="arabicPeriod"/>
            </a:pPr>
            <a:r>
              <a:rPr lang="en-US" dirty="0" smtClean="0">
                <a:latin typeface="Times New Roman" pitchFamily="18" charset="0"/>
                <a:cs typeface="Times New Roman" pitchFamily="18" charset="0"/>
              </a:rPr>
              <a:t>Variable Cost</a:t>
            </a:r>
          </a:p>
          <a:p>
            <a:pPr marL="342900" indent="-342900">
              <a:buFont typeface="+mj-lt"/>
              <a:buAutoNum type="arabicPeriod"/>
            </a:pPr>
            <a:r>
              <a:rPr lang="en-US" dirty="0" smtClean="0">
                <a:latin typeface="Times New Roman" pitchFamily="18" charset="0"/>
                <a:cs typeface="Times New Roman" pitchFamily="18" charset="0"/>
              </a:rPr>
              <a:t>Total Cost</a:t>
            </a:r>
          </a:p>
          <a:p>
            <a:pPr marL="342900" indent="-342900">
              <a:buFont typeface="+mj-lt"/>
              <a:buAutoNum type="arabicPeriod"/>
            </a:pPr>
            <a:r>
              <a:rPr lang="en-US" dirty="0" smtClean="0">
                <a:latin typeface="Times New Roman" pitchFamily="18" charset="0"/>
                <a:cs typeface="Times New Roman" pitchFamily="18" charset="0"/>
              </a:rPr>
              <a:t>Average Cost</a:t>
            </a:r>
          </a:p>
          <a:p>
            <a:pPr marL="342900" indent="-342900">
              <a:buFont typeface="+mj-lt"/>
              <a:buAutoNum type="arabicPeriod"/>
            </a:pPr>
            <a:r>
              <a:rPr lang="en-US" dirty="0" smtClean="0">
                <a:latin typeface="Times New Roman" pitchFamily="18" charset="0"/>
                <a:cs typeface="Times New Roman" pitchFamily="18" charset="0"/>
              </a:rPr>
              <a:t>Marginal Cost</a:t>
            </a:r>
          </a:p>
          <a:p>
            <a:pPr marL="342900" indent="-342900">
              <a:buFont typeface="+mj-lt"/>
              <a:buAutoNum type="arabicPeriod"/>
            </a:pPr>
            <a:r>
              <a:rPr lang="en-US" dirty="0" smtClean="0">
                <a:latin typeface="Times New Roman" pitchFamily="18" charset="0"/>
                <a:cs typeface="Times New Roman" pitchFamily="18" charset="0"/>
              </a:rPr>
              <a:t>Short run Cost</a:t>
            </a:r>
          </a:p>
          <a:p>
            <a:pPr marL="342900" indent="-342900">
              <a:buFont typeface="+mj-lt"/>
              <a:buAutoNum type="arabicPeriod"/>
            </a:pPr>
            <a:r>
              <a:rPr lang="en-US" dirty="0" smtClean="0">
                <a:latin typeface="Times New Roman" pitchFamily="18" charset="0"/>
                <a:cs typeface="Times New Roman" pitchFamily="18" charset="0"/>
              </a:rPr>
              <a:t>Long run Cost</a:t>
            </a:r>
          </a:p>
          <a:p>
            <a:pPr marL="342900" indent="-342900">
              <a:buFont typeface="+mj-lt"/>
              <a:buAutoNum type="arabicPeriod"/>
            </a:pPr>
            <a:r>
              <a:rPr lang="en-US" dirty="0" smtClean="0">
                <a:latin typeface="Times New Roman" pitchFamily="18" charset="0"/>
                <a:cs typeface="Times New Roman" pitchFamily="18" charset="0"/>
              </a:rPr>
              <a:t>Incremental Cost</a:t>
            </a:r>
          </a:p>
          <a:p>
            <a:pPr marL="342900" indent="-342900">
              <a:buFont typeface="+mj-lt"/>
              <a:buAutoNum type="arabicPeriod"/>
            </a:pPr>
            <a:r>
              <a:rPr lang="en-US" dirty="0" smtClean="0">
                <a:latin typeface="Times New Roman" pitchFamily="18" charset="0"/>
                <a:cs typeface="Times New Roman" pitchFamily="18" charset="0"/>
              </a:rPr>
              <a:t>Sunk Cost</a:t>
            </a:r>
          </a:p>
          <a:p>
            <a:pPr marL="342900" indent="-342900">
              <a:buFont typeface="+mj-lt"/>
              <a:buAutoNum type="arabicPeriod"/>
            </a:pPr>
            <a:r>
              <a:rPr lang="en-US" dirty="0" smtClean="0">
                <a:latin typeface="Times New Roman" pitchFamily="18" charset="0"/>
                <a:cs typeface="Times New Roman" pitchFamily="18" charset="0"/>
              </a:rPr>
              <a:t>Historical Cost</a:t>
            </a:r>
          </a:p>
          <a:p>
            <a:pPr marL="342900" indent="-342900">
              <a:buFont typeface="+mj-lt"/>
              <a:buAutoNum type="arabicPeriod"/>
            </a:pPr>
            <a:r>
              <a:rPr lang="en-US" dirty="0" smtClean="0">
                <a:latin typeface="Times New Roman" pitchFamily="18" charset="0"/>
                <a:cs typeface="Times New Roman" pitchFamily="18" charset="0"/>
              </a:rPr>
              <a:t>Replacement Cost</a:t>
            </a:r>
          </a:p>
          <a:p>
            <a:pPr marL="342900" indent="-342900">
              <a:buFont typeface="+mj-lt"/>
              <a:buAutoNum type="arabicPeriod"/>
            </a:pPr>
            <a:r>
              <a:rPr lang="en-US" dirty="0" smtClean="0">
                <a:latin typeface="Times New Roman" pitchFamily="18" charset="0"/>
                <a:cs typeface="Times New Roman" pitchFamily="18" charset="0"/>
              </a:rPr>
              <a:t>Private Cost</a:t>
            </a:r>
          </a:p>
          <a:p>
            <a:pPr algn="ctr"/>
            <a:endParaRPr lang="en-US" dirty="0"/>
          </a:p>
        </p:txBody>
      </p:sp>
      <p:sp>
        <p:nvSpPr>
          <p:cNvPr id="9" name="TextBox 8"/>
          <p:cNvSpPr txBox="1"/>
          <p:nvPr/>
        </p:nvSpPr>
        <p:spPr>
          <a:xfrm>
            <a:off x="3733800" y="1524000"/>
            <a:ext cx="25908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Cost Concepts</a:t>
            </a:r>
            <a:endParaRPr lang="en-US" sz="2400" b="1" dirty="0">
              <a:latin typeface="Times New Roman" pitchFamily="18" charset="0"/>
              <a:cs typeface="Times New Roman" pitchFamily="18" charset="0"/>
            </a:endParaRPr>
          </a:p>
        </p:txBody>
      </p:sp>
      <p:cxnSp>
        <p:nvCxnSpPr>
          <p:cNvPr id="15" name="Straight Arrow Connector 14"/>
          <p:cNvCxnSpPr>
            <a:stCxn id="9" idx="2"/>
          </p:cNvCxnSpPr>
          <p:nvPr/>
        </p:nvCxnSpPr>
        <p:spPr>
          <a:xfrm rot="5400000">
            <a:off x="4498033" y="1831032"/>
            <a:ext cx="376535"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9" idx="2"/>
          </p:cNvCxnSpPr>
          <p:nvPr/>
        </p:nvCxnSpPr>
        <p:spPr>
          <a:xfrm rot="16200000" flipH="1">
            <a:off x="5183833" y="1831032"/>
            <a:ext cx="376535"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001000" cy="63246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In business, the manager must have a clear understanding of the cost-output relation as it helps in cost control, marketing, pricing, profit, production, etc. The cost-output relation can be expressed as:</a:t>
            </a:r>
          </a:p>
          <a:p>
            <a:pPr>
              <a:buNone/>
            </a:pPr>
            <a:r>
              <a:rPr lang="en-US" sz="2400" b="1" dirty="0" smtClean="0">
                <a:latin typeface="Times New Roman" pitchFamily="18" charset="0"/>
                <a:cs typeface="Times New Roman" pitchFamily="18" charset="0"/>
              </a:rPr>
              <a:t>                                     C = f (S, O, P, 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Where, C =cost, S = Size of the firm, O = output, P = Price and T = Technology.</a:t>
            </a:r>
          </a:p>
          <a:p>
            <a:r>
              <a:rPr lang="en-US" sz="2400" dirty="0" smtClean="0">
                <a:latin typeface="Times New Roman" pitchFamily="18" charset="0"/>
                <a:cs typeface="Times New Roman" pitchFamily="18" charset="0"/>
              </a:rPr>
              <a:t>There is a positive relation between the cost and the output, as the output increases the cost also increases and vice-versa.</a:t>
            </a:r>
          </a:p>
          <a:p>
            <a:r>
              <a:rPr lang="en-US" sz="2400" dirty="0" smtClean="0">
                <a:latin typeface="Times New Roman" pitchFamily="18" charset="0"/>
                <a:cs typeface="Times New Roman" pitchFamily="18" charset="0"/>
              </a:rPr>
              <a:t>However, the technology is inversely related to the cost, i.e. with an improved technology the cost of production decreases.</a:t>
            </a:r>
          </a:p>
          <a:p>
            <a:r>
              <a:rPr lang="en-US" sz="2400" dirty="0" smtClean="0">
                <a:latin typeface="Times New Roman" pitchFamily="18" charset="0"/>
                <a:cs typeface="Times New Roman" pitchFamily="18" charset="0"/>
              </a:rPr>
              <a:t>Thus, the cost analysis is pivotal in business decision-making as the cost incurred in the input &amp; output is to be carefully understood before planning the production capacity</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671290"/>
          </a:xfrm>
        </p:spPr>
        <p:txBody>
          <a:bodyPr>
            <a:normAutofit/>
          </a:bodyPr>
          <a:lstStyle/>
          <a:p>
            <a:pPr algn="ctr"/>
            <a:r>
              <a:rPr lang="en-US" sz="3200" b="1" dirty="0" smtClean="0">
                <a:latin typeface="Times New Roman" pitchFamily="18" charset="0"/>
                <a:cs typeface="Times New Roman" pitchFamily="18" charset="0"/>
              </a:rPr>
              <a:t>PRODUCT COST</a:t>
            </a:r>
            <a:endParaRPr lang="en-US" sz="3200" b="1" dirty="0"/>
          </a:p>
        </p:txBody>
      </p:sp>
      <p:sp>
        <p:nvSpPr>
          <p:cNvPr id="3" name="Content Placeholder 2"/>
          <p:cNvSpPr>
            <a:spLocks noGrp="1"/>
          </p:cNvSpPr>
          <p:nvPr>
            <p:ph idx="1"/>
          </p:nvPr>
        </p:nvSpPr>
        <p:spPr>
          <a:xfrm>
            <a:off x="1219200" y="838200"/>
            <a:ext cx="7696200" cy="57912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Product cost refers to the costs</a:t>
            </a:r>
            <a:r>
              <a:rPr lang="en-US" sz="2400" dirty="0" smtClean="0">
                <a:solidFill>
                  <a:schemeClr val="tx1"/>
                </a:solidFill>
                <a:latin typeface="Times New Roman" pitchFamily="18" charset="0"/>
                <a:cs typeface="Times New Roman" pitchFamily="18" charset="0"/>
              </a:rPr>
              <a:t> incurred to create a product. </a:t>
            </a:r>
          </a:p>
          <a:p>
            <a:r>
              <a:rPr lang="en-US" sz="2400" b="1" dirty="0" smtClean="0">
                <a:solidFill>
                  <a:schemeClr val="tx1"/>
                </a:solidFill>
                <a:latin typeface="Times New Roman" pitchFamily="18" charset="0"/>
                <a:cs typeface="Times New Roman" pitchFamily="18" charset="0"/>
              </a:rPr>
              <a:t>It includes</a:t>
            </a:r>
            <a:r>
              <a:rPr lang="en-US" sz="2400" dirty="0" smtClean="0">
                <a:solidFill>
                  <a:schemeClr val="tx1"/>
                </a:solidFill>
                <a:latin typeface="Times New Roman" pitchFamily="18" charset="0"/>
                <a:cs typeface="Times New Roman" pitchFamily="18" charset="0"/>
              </a:rPr>
              <a:t>:  direct labor, direct materials, consumable production supplies, and factory overhead. </a:t>
            </a:r>
          </a:p>
          <a:p>
            <a:r>
              <a:rPr lang="en-US" sz="2400" dirty="0" smtClean="0">
                <a:solidFill>
                  <a:schemeClr val="tx1"/>
                </a:solidFill>
                <a:latin typeface="Times New Roman" pitchFamily="18" charset="0"/>
                <a:cs typeface="Times New Roman" pitchFamily="18" charset="0"/>
              </a:rPr>
              <a:t>Product </a:t>
            </a:r>
            <a:r>
              <a:rPr lang="en-US" sz="2400" dirty="0" smtClean="0">
                <a:latin typeface="Times New Roman" pitchFamily="18" charset="0"/>
                <a:cs typeface="Times New Roman" pitchFamily="18" charset="0"/>
              </a:rPr>
              <a:t>cost can also be considered the cost of the labor required to deliver a service to a customer.</a:t>
            </a:r>
          </a:p>
          <a:p>
            <a:pPr>
              <a:buNone/>
            </a:pPr>
            <a:r>
              <a:rPr lang="en-US" sz="2400" b="1" dirty="0" smtClean="0">
                <a:latin typeface="Times New Roman" pitchFamily="18" charset="0"/>
                <a:cs typeface="Times New Roman" pitchFamily="18" charset="0"/>
              </a:rPr>
              <a:t>     The calculation is</a:t>
            </a:r>
            <a:r>
              <a:rPr lang="en-US" sz="2400" dirty="0" smtClean="0">
                <a:latin typeface="Times New Roman" pitchFamily="18" charset="0"/>
                <a:cs typeface="Times New Roman" pitchFamily="18" charset="0"/>
              </a:rPr>
              <a:t>: (Total direct labor + Total direct materials + Consumable supplies + Total allocated overhead) ÷ Total number of units = Product unit cost </a:t>
            </a:r>
          </a:p>
          <a:p>
            <a:r>
              <a:rPr lang="en-US" sz="2400" dirty="0" smtClean="0">
                <a:latin typeface="Times New Roman" pitchFamily="18" charset="0"/>
                <a:cs typeface="Times New Roman" pitchFamily="18" charset="0"/>
              </a:rPr>
              <a:t>Product cost can be recorded as an inventory asset if the product has not yet been sold. </a:t>
            </a:r>
          </a:p>
          <a:p>
            <a:r>
              <a:rPr lang="en-US" sz="2400" dirty="0" smtClean="0">
                <a:latin typeface="Times New Roman" pitchFamily="18" charset="0"/>
                <a:cs typeface="Times New Roman" pitchFamily="18" charset="0"/>
              </a:rPr>
              <a:t>It is charged to the cost of goods sold as soon as the product is sold, and appears as an expense on the income statement.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7239000" cy="595090"/>
          </a:xfrm>
        </p:spPr>
        <p:txBody>
          <a:bodyPr>
            <a:normAutofit/>
          </a:bodyPr>
          <a:lstStyle/>
          <a:p>
            <a:pPr algn="ctr"/>
            <a:r>
              <a:rPr lang="en-US" sz="3200" b="1" dirty="0" smtClean="0">
                <a:latin typeface="Times New Roman" pitchFamily="18" charset="0"/>
                <a:cs typeface="Times New Roman" pitchFamily="18" charset="0"/>
              </a:rPr>
              <a:t>OPERATIONS COST</a:t>
            </a:r>
            <a:endParaRPr lang="en-US" sz="3200" b="1" dirty="0"/>
          </a:p>
        </p:txBody>
      </p:sp>
      <p:sp>
        <p:nvSpPr>
          <p:cNvPr id="3" name="Content Placeholder 2"/>
          <p:cNvSpPr>
            <a:spLocks noGrp="1"/>
          </p:cNvSpPr>
          <p:nvPr>
            <p:ph idx="1"/>
          </p:nvPr>
        </p:nvSpPr>
        <p:spPr>
          <a:xfrm>
            <a:off x="1143000" y="990600"/>
            <a:ext cx="7620000" cy="5562600"/>
          </a:xfrm>
        </p:spPr>
        <p:style>
          <a:lnRef idx="2">
            <a:schemeClr val="accent4"/>
          </a:lnRef>
          <a:fillRef idx="1">
            <a:schemeClr val="lt1"/>
          </a:fillRef>
          <a:effectRef idx="0">
            <a:schemeClr val="accent4"/>
          </a:effectRef>
          <a:fontRef idx="minor">
            <a:schemeClr val="dk1"/>
          </a:fontRef>
        </p:style>
        <p:txBody>
          <a:bodyPr/>
          <a:lstStyle/>
          <a:p>
            <a:r>
              <a:rPr lang="en-US" sz="2000" dirty="0" smtClean="0">
                <a:latin typeface="Times New Roman" pitchFamily="18" charset="0"/>
                <a:cs typeface="Times New Roman" pitchFamily="18" charset="0"/>
              </a:rPr>
              <a:t>Operating costs are expenses associated with the maintenance and administration of a business on a day-to-day basis.</a:t>
            </a:r>
          </a:p>
          <a:p>
            <a:pPr>
              <a:buNone/>
            </a:pPr>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13</a:t>
            </a:fld>
            <a:endParaRPr lang="en-US"/>
          </a:p>
        </p:txBody>
      </p:sp>
      <p:sp>
        <p:nvSpPr>
          <p:cNvPr id="5" name="Rounded Rectangle 4"/>
          <p:cNvSpPr/>
          <p:nvPr/>
        </p:nvSpPr>
        <p:spPr>
          <a:xfrm>
            <a:off x="3429000" y="2057400"/>
            <a:ext cx="32004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latin typeface="Times New Roman" pitchFamily="18" charset="0"/>
                <a:cs typeface="Times New Roman" pitchFamily="18" charset="0"/>
              </a:rPr>
              <a:t>Operating Costs </a:t>
            </a:r>
            <a:endParaRPr lang="en-US" sz="2400" b="1" dirty="0"/>
          </a:p>
        </p:txBody>
      </p:sp>
      <p:sp>
        <p:nvSpPr>
          <p:cNvPr id="7" name="Rounded Rectangle 6"/>
          <p:cNvSpPr/>
          <p:nvPr/>
        </p:nvSpPr>
        <p:spPr>
          <a:xfrm>
            <a:off x="5638800" y="3352800"/>
            <a:ext cx="2971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Variable Costs</a:t>
            </a:r>
          </a:p>
          <a:p>
            <a:pPr algn="ctr"/>
            <a:r>
              <a:rPr lang="en-US" dirty="0" smtClean="0">
                <a:latin typeface="Times New Roman" pitchFamily="18" charset="0"/>
                <a:cs typeface="Times New Roman" pitchFamily="18" charset="0"/>
              </a:rPr>
              <a:t>Changes as per production</a:t>
            </a:r>
          </a:p>
          <a:p>
            <a:pPr algn="ctr"/>
            <a:endParaRPr lang="en-US" dirty="0"/>
          </a:p>
        </p:txBody>
      </p:sp>
      <p:sp>
        <p:nvSpPr>
          <p:cNvPr id="8" name="Rounded Rectangle 7"/>
          <p:cNvSpPr/>
          <p:nvPr/>
        </p:nvSpPr>
        <p:spPr>
          <a:xfrm>
            <a:off x="3733800" y="4495800"/>
            <a:ext cx="2971800" cy="1066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Semi Variable Costs</a:t>
            </a:r>
          </a:p>
          <a:p>
            <a:pPr algn="ctr"/>
            <a:r>
              <a:rPr lang="en-US" dirty="0" smtClean="0">
                <a:latin typeface="Times New Roman" pitchFamily="18" charset="0"/>
                <a:cs typeface="Times New Roman" pitchFamily="18" charset="0"/>
              </a:rPr>
              <a:t> The expenses necessary to keep the business in proper condition</a:t>
            </a:r>
            <a:endParaRPr lang="en-US" dirty="0">
              <a:latin typeface="Times New Roman" pitchFamily="18" charset="0"/>
              <a:cs typeface="Times New Roman" pitchFamily="18" charset="0"/>
            </a:endParaRPr>
          </a:p>
        </p:txBody>
      </p:sp>
      <p:sp>
        <p:nvSpPr>
          <p:cNvPr id="9" name="Rounded Rectangle 8"/>
          <p:cNvSpPr/>
          <p:nvPr/>
        </p:nvSpPr>
        <p:spPr>
          <a:xfrm>
            <a:off x="1752600" y="3352800"/>
            <a:ext cx="2971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Fixed Costs</a:t>
            </a:r>
          </a:p>
          <a:p>
            <a:pPr algn="ctr"/>
            <a:r>
              <a:rPr lang="en-US" dirty="0" smtClean="0">
                <a:latin typeface="Times New Roman" pitchFamily="18" charset="0"/>
                <a:cs typeface="Times New Roman" pitchFamily="18" charset="0"/>
              </a:rPr>
              <a:t>It never changes</a:t>
            </a:r>
            <a:endParaRPr lang="en-US" dirty="0">
              <a:latin typeface="Times New Roman" pitchFamily="18" charset="0"/>
              <a:cs typeface="Times New Roman" pitchFamily="18" charset="0"/>
            </a:endParaRPr>
          </a:p>
        </p:txBody>
      </p:sp>
      <p:cxnSp>
        <p:nvCxnSpPr>
          <p:cNvPr id="11" name="Straight Arrow Connector 10"/>
          <p:cNvCxnSpPr/>
          <p:nvPr/>
        </p:nvCxnSpPr>
        <p:spPr>
          <a:xfrm rot="10800000" flipV="1">
            <a:off x="3200400" y="2667000"/>
            <a:ext cx="19050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105400" y="2667000"/>
            <a:ext cx="20574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a:off x="4191794" y="3580606"/>
            <a:ext cx="1828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457200"/>
            <a:ext cx="7391400" cy="60198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Operating Cost is calculated by </a:t>
            </a:r>
          </a:p>
          <a:p>
            <a:pPr>
              <a:buNone/>
            </a:pPr>
            <a:r>
              <a:rPr lang="en-US" sz="2400" dirty="0" smtClean="0">
                <a:latin typeface="Times New Roman" pitchFamily="18" charset="0"/>
                <a:cs typeface="Times New Roman" pitchFamily="18" charset="0"/>
              </a:rPr>
              <a:t>    “Cost of goods sold + Operating Expenses”. </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Operating Expenses consist of :</a:t>
            </a:r>
          </a:p>
          <a:p>
            <a:pPr marL="514350" indent="-514350">
              <a:buFont typeface="+mj-lt"/>
              <a:buAutoNum type="romanLcPeriod"/>
            </a:pPr>
            <a:r>
              <a:rPr lang="en-US" sz="2400" dirty="0" smtClean="0">
                <a:latin typeface="Times New Roman" pitchFamily="18" charset="0"/>
                <a:cs typeface="Times New Roman" pitchFamily="18" charset="0"/>
              </a:rPr>
              <a:t>Administrative and office expenses like rent, salaries, to staff, insurance, directors fees etc.</a:t>
            </a:r>
          </a:p>
          <a:p>
            <a:pPr marL="514350" indent="-514350">
              <a:buFont typeface="+mj-lt"/>
              <a:buAutoNum type="romanLcPeriod"/>
            </a:pPr>
            <a:r>
              <a:rPr lang="en-US" sz="2400" dirty="0" smtClean="0">
                <a:latin typeface="Times New Roman" pitchFamily="18" charset="0"/>
                <a:cs typeface="Times New Roman" pitchFamily="18" charset="0"/>
              </a:rPr>
              <a:t>Selling and distribution expenses like advertisement, salaries of salesmen.</a:t>
            </a: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It includes all operating cost such as salary, rent, stationery, furniture etc.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67600" cy="595090"/>
          </a:xfrm>
        </p:spPr>
        <p:txBody>
          <a:bodyPr>
            <a:normAutofit fontScale="90000"/>
          </a:bodyPr>
          <a:lstStyle/>
          <a:p>
            <a:pPr algn="ctr"/>
            <a:r>
              <a:rPr lang="en-US" b="1" dirty="0" smtClean="0">
                <a:latin typeface="Times New Roman" pitchFamily="18" charset="0"/>
                <a:cs typeface="Times New Roman" pitchFamily="18" charset="0"/>
              </a:rPr>
              <a:t>BASICS OF UNIT COSTING</a:t>
            </a:r>
            <a:endParaRPr lang="en-US" b="1" dirty="0"/>
          </a:p>
        </p:txBody>
      </p:sp>
      <p:sp>
        <p:nvSpPr>
          <p:cNvPr id="3" name="Content Placeholder 2"/>
          <p:cNvSpPr>
            <a:spLocks noGrp="1"/>
          </p:cNvSpPr>
          <p:nvPr>
            <p:ph idx="1"/>
          </p:nvPr>
        </p:nvSpPr>
        <p:spPr>
          <a:xfrm>
            <a:off x="1371600" y="838200"/>
            <a:ext cx="7467600" cy="57150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r>
              <a:rPr lang="en-US" sz="2400" dirty="0" smtClean="0">
                <a:latin typeface="Times New Roman" pitchFamily="18" charset="0"/>
                <a:cs typeface="Times New Roman" pitchFamily="18" charset="0"/>
              </a:rPr>
              <a:t>A unit cost is a total expenditure incurred by a company to produce, store, and sell one unit of a particular product or service.</a:t>
            </a:r>
          </a:p>
          <a:p>
            <a:r>
              <a:rPr lang="en-US" sz="2400" dirty="0" smtClean="0">
                <a:latin typeface="Times New Roman" pitchFamily="18" charset="0"/>
                <a:cs typeface="Times New Roman" pitchFamily="18" charset="0"/>
              </a:rPr>
              <a:t>Unit costs </a:t>
            </a:r>
            <a:r>
              <a:rPr lang="en-US" sz="2400" dirty="0" smtClean="0">
                <a:latin typeface="Times New Roman" pitchFamily="18" charset="0"/>
                <a:cs typeface="Times New Roman" pitchFamily="18" charset="0"/>
              </a:rPr>
              <a:t>is a quick way to check if a company is producing a product efficiently.</a:t>
            </a:r>
          </a:p>
          <a:p>
            <a:r>
              <a:rPr lang="en-US" sz="2400" dirty="0" smtClean="0">
                <a:latin typeface="Times New Roman" pitchFamily="18" charset="0"/>
                <a:cs typeface="Times New Roman" pitchFamily="18" charset="0"/>
              </a:rPr>
              <a:t>Unit cost is determined by combining the variable costs and fixed costs and dividing by the total number of units produced. </a:t>
            </a:r>
          </a:p>
          <a:p>
            <a:r>
              <a:rPr lang="en-US" sz="2400" dirty="0" smtClean="0">
                <a:latin typeface="Times New Roman" pitchFamily="18" charset="0"/>
                <a:cs typeface="Times New Roman" pitchFamily="18" charset="0"/>
              </a:rPr>
              <a:t>For example, assume total fixed costs are Rs 40,000/-, variable costs are Rs 20,000 /- ,and you produced 30,000 units. </a:t>
            </a:r>
          </a:p>
          <a:p>
            <a:r>
              <a:rPr lang="en-US" sz="2400" dirty="0" smtClean="0">
                <a:latin typeface="Times New Roman" pitchFamily="18" charset="0"/>
                <a:cs typeface="Times New Roman" pitchFamily="18" charset="0"/>
              </a:rPr>
              <a:t>The total production costs are the Rs 40,000 fixed costs added to the Rs 20,000 variable costs for a total of Rs 60,000. </a:t>
            </a:r>
          </a:p>
          <a:p>
            <a:r>
              <a:rPr lang="en-US" sz="2400" dirty="0" smtClean="0">
                <a:latin typeface="Times New Roman" pitchFamily="18" charset="0"/>
                <a:cs typeface="Times New Roman" pitchFamily="18" charset="0"/>
              </a:rPr>
              <a:t>Divide Rs 60,000 over 30,000 units to get Rs 2 per unit production cost (40,000 + 20,000 = 60,000/30,000 = 2).</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67600" cy="533400"/>
          </a:xfrm>
        </p:spPr>
        <p:txBody>
          <a:bodyPr>
            <a:noAutofit/>
          </a:bodyPr>
          <a:lstStyle/>
          <a:p>
            <a:pPr algn="ctr"/>
            <a:r>
              <a:rPr lang="en-US" sz="3200" b="1" dirty="0" smtClean="0">
                <a:latin typeface="Times New Roman" pitchFamily="18" charset="0"/>
                <a:cs typeface="Times New Roman" pitchFamily="18" charset="0"/>
              </a:rPr>
              <a:t>CUSTOMER VALUE ANALYSIS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838200"/>
            <a:ext cx="7620000" cy="5791200"/>
          </a:xfrm>
        </p:spPr>
        <p:style>
          <a:lnRef idx="2">
            <a:schemeClr val="accent4"/>
          </a:lnRef>
          <a:fillRef idx="1">
            <a:schemeClr val="lt1"/>
          </a:fillRef>
          <a:effectRef idx="0">
            <a:schemeClr val="accent4"/>
          </a:effectRef>
          <a:fontRef idx="minor">
            <a:schemeClr val="dk1"/>
          </a:fontRef>
        </p:style>
        <p:txBody>
          <a:bodyPr>
            <a:normAutofit/>
          </a:bodyPr>
          <a:lstStyle/>
          <a:p>
            <a:pPr algn="ctr">
              <a:buNone/>
            </a:pPr>
            <a:r>
              <a:rPr lang="en-US" sz="2400" dirty="0" smtClean="0">
                <a:latin typeface="Times New Roman" pitchFamily="18" charset="0"/>
                <a:cs typeface="Times New Roman" pitchFamily="18" charset="0"/>
              </a:rPr>
              <a:t>        “Company’s first task is to – Create customers and not to create products”. - Peter F Drucker</a:t>
            </a:r>
          </a:p>
          <a:p>
            <a:pPr algn="just"/>
            <a:r>
              <a:rPr lang="en-US" sz="2400" dirty="0" smtClean="0">
                <a:latin typeface="Times New Roman" pitchFamily="18" charset="0"/>
                <a:cs typeface="Times New Roman" pitchFamily="18" charset="0"/>
              </a:rPr>
              <a:t>Customer Value Analysis (CVA) provides a powerful analytical technique to measure and grow relative market share. </a:t>
            </a:r>
          </a:p>
          <a:p>
            <a:pPr algn="just"/>
            <a:r>
              <a:rPr lang="en-US" sz="2400" dirty="0" smtClean="0">
                <a:latin typeface="Times New Roman" pitchFamily="18" charset="0"/>
                <a:cs typeface="Times New Roman" pitchFamily="18" charset="0"/>
              </a:rPr>
              <a:t>Rich and meaningful customer feedback is critical to understanding the needs of the market, and to assess your company’s and competitor’s performance on those needs. </a:t>
            </a:r>
          </a:p>
          <a:p>
            <a:pPr algn="just"/>
            <a:r>
              <a:rPr lang="en-US" sz="2400" dirty="0" smtClean="0">
                <a:latin typeface="Times New Roman" pitchFamily="18" charset="0"/>
                <a:cs typeface="Times New Roman" pitchFamily="18" charset="0"/>
              </a:rPr>
              <a:t>In Customer Value Analysis, the attributes measured are those benefits customers seek in a product or service. </a:t>
            </a:r>
          </a:p>
          <a:p>
            <a:pPr algn="just"/>
            <a:r>
              <a:rPr lang="en-US" sz="2400" dirty="0" smtClean="0">
                <a:latin typeface="Times New Roman" pitchFamily="18" charset="0"/>
                <a:cs typeface="Times New Roman" pitchFamily="18" charset="0"/>
              </a:rPr>
              <a:t>Customer Value Analysis often leads to new product line extensions, the development of higher quality web content, and an optimal marketing strategy.</a:t>
            </a:r>
          </a:p>
          <a:p>
            <a:pPr>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543800" cy="747490"/>
          </a:xfrm>
        </p:spPr>
        <p:txBody>
          <a:bodyPr>
            <a:noAutofit/>
          </a:bodyPr>
          <a:lstStyle/>
          <a:p>
            <a:pPr algn="ctr"/>
            <a:r>
              <a:rPr lang="en-US" sz="3200" b="1" dirty="0" smtClean="0">
                <a:latin typeface="Times New Roman" pitchFamily="18" charset="0"/>
                <a:cs typeface="Times New Roman" pitchFamily="18" charset="0"/>
              </a:rPr>
              <a:t>(CVA) – BENEFITS TO COMPANIES</a:t>
            </a:r>
            <a:endParaRPr lang="en-US" sz="3200" b="1" dirty="0"/>
          </a:p>
        </p:txBody>
      </p:sp>
      <p:sp>
        <p:nvSpPr>
          <p:cNvPr id="3" name="Content Placeholder 2"/>
          <p:cNvSpPr>
            <a:spLocks noGrp="1"/>
          </p:cNvSpPr>
          <p:nvPr>
            <p:ph idx="1"/>
          </p:nvPr>
        </p:nvSpPr>
        <p:spPr>
          <a:xfrm>
            <a:off x="1143000" y="1066800"/>
            <a:ext cx="7772400" cy="5410200"/>
          </a:xfrm>
        </p:spPr>
        <p:style>
          <a:lnRef idx="2">
            <a:schemeClr val="accent4"/>
          </a:lnRef>
          <a:fillRef idx="1">
            <a:schemeClr val="lt1"/>
          </a:fillRef>
          <a:effectRef idx="0">
            <a:schemeClr val="accent4"/>
          </a:effectRef>
          <a:fontRef idx="minor">
            <a:schemeClr val="dk1"/>
          </a:fontRef>
        </p:style>
        <p:txBody>
          <a:bodyPr/>
          <a:lstStyle/>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17</a:t>
            </a:fld>
            <a:endParaRPr lang="en-US"/>
          </a:p>
        </p:txBody>
      </p:sp>
      <p:sp>
        <p:nvSpPr>
          <p:cNvPr id="5" name="Oval 4"/>
          <p:cNvSpPr/>
          <p:nvPr/>
        </p:nvSpPr>
        <p:spPr>
          <a:xfrm>
            <a:off x="4038600" y="3048000"/>
            <a:ext cx="2286000" cy="1371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latin typeface="Times New Roman" pitchFamily="18" charset="0"/>
                <a:cs typeface="Times New Roman" pitchFamily="18" charset="0"/>
              </a:rPr>
              <a:t>Benefits of CVA</a:t>
            </a:r>
            <a:endParaRPr lang="en-US" sz="2400" b="1" dirty="0">
              <a:latin typeface="Times New Roman" pitchFamily="18" charset="0"/>
              <a:cs typeface="Times New Roman" pitchFamily="18" charset="0"/>
            </a:endParaRPr>
          </a:p>
        </p:txBody>
      </p:sp>
      <p:sp>
        <p:nvSpPr>
          <p:cNvPr id="6" name="Rounded Rectangle 5"/>
          <p:cNvSpPr/>
          <p:nvPr/>
        </p:nvSpPr>
        <p:spPr>
          <a:xfrm>
            <a:off x="1905000" y="27432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Reduce Operating Costs</a:t>
            </a:r>
            <a:endParaRPr lang="en-US" b="1" dirty="0">
              <a:latin typeface="Times New Roman" pitchFamily="18" charset="0"/>
              <a:cs typeface="Times New Roman" pitchFamily="18" charset="0"/>
            </a:endParaRPr>
          </a:p>
        </p:txBody>
      </p:sp>
      <p:sp>
        <p:nvSpPr>
          <p:cNvPr id="7" name="Rounded Rectangle 6"/>
          <p:cNvSpPr/>
          <p:nvPr/>
        </p:nvSpPr>
        <p:spPr>
          <a:xfrm>
            <a:off x="3048000" y="1143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Design Customer Service Programs</a:t>
            </a:r>
            <a:endParaRPr lang="en-US" b="1" dirty="0">
              <a:latin typeface="Times New Roman" pitchFamily="18" charset="0"/>
              <a:cs typeface="Times New Roman" pitchFamily="18" charset="0"/>
            </a:endParaRPr>
          </a:p>
        </p:txBody>
      </p:sp>
      <p:sp>
        <p:nvSpPr>
          <p:cNvPr id="8" name="Rounded Rectangle 7"/>
          <p:cNvSpPr/>
          <p:nvPr/>
        </p:nvSpPr>
        <p:spPr>
          <a:xfrm>
            <a:off x="6705600" y="2438400"/>
            <a:ext cx="1752600" cy="152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Attract and keep the best customers at the lowest investment</a:t>
            </a:r>
            <a:endParaRPr lang="en-US" b="1" dirty="0">
              <a:latin typeface="Times New Roman" pitchFamily="18" charset="0"/>
              <a:cs typeface="Times New Roman" pitchFamily="18" charset="0"/>
            </a:endParaRPr>
          </a:p>
        </p:txBody>
      </p:sp>
      <p:sp>
        <p:nvSpPr>
          <p:cNvPr id="9" name="Rounded Rectangle 8"/>
          <p:cNvSpPr/>
          <p:nvPr/>
        </p:nvSpPr>
        <p:spPr>
          <a:xfrm>
            <a:off x="6553200" y="4267200"/>
            <a:ext cx="1752600" cy="1600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Understand why customers prefer their products and services</a:t>
            </a:r>
            <a:endParaRPr lang="en-US" b="1" dirty="0">
              <a:latin typeface="Times New Roman" pitchFamily="18" charset="0"/>
              <a:cs typeface="Times New Roman" pitchFamily="18" charset="0"/>
            </a:endParaRPr>
          </a:p>
        </p:txBody>
      </p:sp>
      <p:sp>
        <p:nvSpPr>
          <p:cNvPr id="10" name="Rounded Rectangle 9"/>
          <p:cNvSpPr/>
          <p:nvPr/>
        </p:nvSpPr>
        <p:spPr>
          <a:xfrm>
            <a:off x="2209800" y="44958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Avoid Projects that do not work</a:t>
            </a:r>
            <a:endParaRPr lang="en-US" b="1" dirty="0">
              <a:latin typeface="Times New Roman" pitchFamily="18" charset="0"/>
              <a:cs typeface="Times New Roman" pitchFamily="18" charset="0"/>
            </a:endParaRPr>
          </a:p>
        </p:txBody>
      </p:sp>
      <p:sp>
        <p:nvSpPr>
          <p:cNvPr id="11" name="Rounded Rectangle 10"/>
          <p:cNvSpPr/>
          <p:nvPr/>
        </p:nvSpPr>
        <p:spPr>
          <a:xfrm>
            <a:off x="4267200" y="51054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Get the highest rate of return on decisions</a:t>
            </a:r>
            <a:endParaRPr lang="en-US" b="1" dirty="0">
              <a:latin typeface="Times New Roman" pitchFamily="18" charset="0"/>
              <a:cs typeface="Times New Roman" pitchFamily="18" charset="0"/>
            </a:endParaRPr>
          </a:p>
        </p:txBody>
      </p:sp>
      <p:sp>
        <p:nvSpPr>
          <p:cNvPr id="12" name="Rounded Rectangle 11"/>
          <p:cNvSpPr/>
          <p:nvPr/>
        </p:nvSpPr>
        <p:spPr>
          <a:xfrm>
            <a:off x="5181600" y="1143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Design Facilities</a:t>
            </a:r>
            <a:endParaRPr lang="en-US" b="1" dirty="0">
              <a:latin typeface="Times New Roman" pitchFamily="18" charset="0"/>
              <a:cs typeface="Times New Roman" pitchFamily="18" charset="0"/>
            </a:endParaRPr>
          </a:p>
        </p:txBody>
      </p:sp>
      <p:cxnSp>
        <p:nvCxnSpPr>
          <p:cNvPr id="14" name="Straight Arrow Connector 13"/>
          <p:cNvCxnSpPr/>
          <p:nvPr/>
        </p:nvCxnSpPr>
        <p:spPr>
          <a:xfrm rot="5400000" flipH="1" flipV="1">
            <a:off x="5295900" y="2552700"/>
            <a:ext cx="685800" cy="3048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rot="16200000" flipV="1">
            <a:off x="4152900" y="2476500"/>
            <a:ext cx="685800" cy="4572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a:endCxn id="6" idx="3"/>
          </p:cNvCxnSpPr>
          <p:nvPr/>
        </p:nvCxnSpPr>
        <p:spPr>
          <a:xfrm rot="10800000">
            <a:off x="3657600" y="3352800"/>
            <a:ext cx="5334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a:endCxn id="8" idx="1"/>
          </p:cNvCxnSpPr>
          <p:nvPr/>
        </p:nvCxnSpPr>
        <p:spPr>
          <a:xfrm flipV="1">
            <a:off x="6248400" y="3200400"/>
            <a:ext cx="457200" cy="2286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rot="5400000">
            <a:off x="3924300" y="4381500"/>
            <a:ext cx="609600" cy="5334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p:nvPr/>
        </p:nvCxnSpPr>
        <p:spPr>
          <a:xfrm>
            <a:off x="5867400" y="4343400"/>
            <a:ext cx="685800" cy="6096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a:stCxn id="5" idx="4"/>
          </p:cNvCxnSpPr>
          <p:nvPr/>
        </p:nvCxnSpPr>
        <p:spPr>
          <a:xfrm rot="5400000">
            <a:off x="4838700" y="4762500"/>
            <a:ext cx="6858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pic>
        <p:nvPicPr>
          <p:cNvPr id="20" name="Picture 19" descr="head_arrows_right_animation_clipart.gif"/>
          <p:cNvPicPr>
            <a:picLocks noChangeAspect="1"/>
          </p:cNvPicPr>
          <p:nvPr/>
        </p:nvPicPr>
        <p:blipFill>
          <a:blip r:embed="rId2"/>
          <a:stretch>
            <a:fillRect/>
          </a:stretch>
        </p:blipFill>
        <p:spPr>
          <a:xfrm rot="19419661">
            <a:off x="-118243" y="5250523"/>
            <a:ext cx="2277692" cy="5071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162800" cy="609600"/>
          </a:xfrm>
        </p:spPr>
        <p:txBody>
          <a:bodyPr>
            <a:normAutofit/>
          </a:bodyPr>
          <a:lstStyle/>
          <a:p>
            <a:pPr algn="ctr"/>
            <a:r>
              <a:rPr lang="en-US" sz="2000" b="1" dirty="0" smtClean="0">
                <a:latin typeface="Times New Roman" pitchFamily="18" charset="0"/>
                <a:cs typeface="Times New Roman" pitchFamily="18" charset="0"/>
              </a:rPr>
              <a:t>COMPANIES DO CVA TO FOCUS ON KEY CRITERIA’S</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18</a:t>
            </a:fld>
            <a:endParaRPr lang="en-US"/>
          </a:p>
        </p:txBody>
      </p:sp>
      <p:sp>
        <p:nvSpPr>
          <p:cNvPr id="7" name="Content Placeholder 2"/>
          <p:cNvSpPr txBox="1">
            <a:spLocks/>
          </p:cNvSpPr>
          <p:nvPr/>
        </p:nvSpPr>
        <p:spPr>
          <a:xfrm>
            <a:off x="1295400" y="838200"/>
            <a:ext cx="7239000" cy="5638800"/>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1800" b="0" i="0" u="none" strike="noStrike" kern="1200" cap="none" spc="0" normalizeH="0" baseline="0" noProof="0" smtClean="0">
                <a:ln>
                  <a:noFill/>
                </a:ln>
                <a:solidFill>
                  <a:schemeClr val="dk1"/>
                </a:solidFill>
                <a:effectLst/>
                <a:uLnTx/>
                <a:uFillTx/>
                <a:latin typeface="+mn-lt"/>
                <a:ea typeface="+mn-ea"/>
                <a:cs typeface="+mn-cs"/>
              </a:rPr>
              <a:t>.</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Slide Number Placeholder 3"/>
          <p:cNvSpPr txBox="1">
            <a:spLocks/>
          </p:cNvSpPr>
          <p:nvPr/>
        </p:nvSpPr>
        <p:spPr bwMode="gray">
          <a:xfrm>
            <a:off x="398860" y="787783"/>
            <a:ext cx="584825"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8572F1AF-947D-4D4E-8B63-F4BC1DA51288}" type="slidenum">
              <a:rPr kumimoji="0" lang="en-US" sz="2000" b="0" i="0" u="none" strike="noStrike" kern="1200" cap="none" spc="0" normalizeH="0" baseline="0" noProof="0" smtClean="0">
                <a:ln>
                  <a:noFill/>
                </a:ln>
                <a:solidFill>
                  <a:srgbClr val="FE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000" b="0" i="0" u="none" strike="noStrike" kern="1200" cap="none" spc="0" normalizeH="0" baseline="0" noProof="0">
              <a:ln>
                <a:noFill/>
              </a:ln>
              <a:solidFill>
                <a:srgbClr val="FEFFFF"/>
              </a:solidFill>
              <a:effectLst/>
              <a:uLnTx/>
              <a:uFillTx/>
              <a:latin typeface="+mn-lt"/>
              <a:ea typeface="+mn-ea"/>
              <a:cs typeface="+mn-cs"/>
            </a:endParaRPr>
          </a:p>
        </p:txBody>
      </p:sp>
      <p:sp>
        <p:nvSpPr>
          <p:cNvPr id="9" name="Oval 8"/>
          <p:cNvSpPr/>
          <p:nvPr/>
        </p:nvSpPr>
        <p:spPr>
          <a:xfrm>
            <a:off x="3810000" y="2667000"/>
            <a:ext cx="2286000" cy="1828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latin typeface="Times New Roman" pitchFamily="18" charset="0"/>
                <a:cs typeface="Times New Roman" pitchFamily="18" charset="0"/>
              </a:rPr>
              <a:t>Key Criteria’s of CVA</a:t>
            </a:r>
            <a:endParaRPr lang="en-US" sz="2400" b="1" dirty="0">
              <a:latin typeface="Times New Roman" pitchFamily="18" charset="0"/>
              <a:cs typeface="Times New Roman" pitchFamily="18" charset="0"/>
            </a:endParaRPr>
          </a:p>
        </p:txBody>
      </p:sp>
      <p:sp>
        <p:nvSpPr>
          <p:cNvPr id="10" name="Rounded Rectangle 9"/>
          <p:cNvSpPr/>
          <p:nvPr/>
        </p:nvSpPr>
        <p:spPr>
          <a:xfrm>
            <a:off x="6553200" y="2667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Social Responsibility</a:t>
            </a:r>
            <a:endParaRPr lang="en-US" b="1" dirty="0">
              <a:latin typeface="Times New Roman" pitchFamily="18" charset="0"/>
              <a:cs typeface="Times New Roman" pitchFamily="18" charset="0"/>
            </a:endParaRPr>
          </a:p>
        </p:txBody>
      </p:sp>
      <p:sp>
        <p:nvSpPr>
          <p:cNvPr id="11" name="Rounded Rectangle 10"/>
          <p:cNvSpPr/>
          <p:nvPr/>
        </p:nvSpPr>
        <p:spPr>
          <a:xfrm>
            <a:off x="1600200" y="2667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Innovation</a:t>
            </a:r>
            <a:endParaRPr lang="en-US" b="1" dirty="0">
              <a:latin typeface="Times New Roman" pitchFamily="18" charset="0"/>
              <a:cs typeface="Times New Roman" pitchFamily="18" charset="0"/>
            </a:endParaRPr>
          </a:p>
        </p:txBody>
      </p:sp>
      <p:sp>
        <p:nvSpPr>
          <p:cNvPr id="12" name="Rounded Rectangle 11"/>
          <p:cNvSpPr/>
          <p:nvPr/>
        </p:nvSpPr>
        <p:spPr>
          <a:xfrm>
            <a:off x="1600200" y="1143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Long term Investment value</a:t>
            </a:r>
            <a:endParaRPr lang="en-US" b="1" dirty="0">
              <a:latin typeface="Times New Roman" pitchFamily="18" charset="0"/>
              <a:cs typeface="Times New Roman" pitchFamily="18" charset="0"/>
            </a:endParaRPr>
          </a:p>
        </p:txBody>
      </p:sp>
      <p:sp>
        <p:nvSpPr>
          <p:cNvPr id="14" name="Rounded Rectangle 13"/>
          <p:cNvSpPr/>
          <p:nvPr/>
        </p:nvSpPr>
        <p:spPr>
          <a:xfrm>
            <a:off x="1600200" y="41148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Quality Management / Product and Services</a:t>
            </a:r>
            <a:endParaRPr lang="en-US" b="1" dirty="0">
              <a:latin typeface="Times New Roman" pitchFamily="18" charset="0"/>
              <a:cs typeface="Times New Roman" pitchFamily="18" charset="0"/>
            </a:endParaRPr>
          </a:p>
        </p:txBody>
      </p:sp>
      <p:sp>
        <p:nvSpPr>
          <p:cNvPr id="15" name="Rounded Rectangle 14"/>
          <p:cNvSpPr/>
          <p:nvPr/>
        </p:nvSpPr>
        <p:spPr>
          <a:xfrm>
            <a:off x="6553200" y="12192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Financial Soundness</a:t>
            </a:r>
            <a:endParaRPr lang="en-US" b="1" dirty="0">
              <a:latin typeface="Times New Roman" pitchFamily="18" charset="0"/>
              <a:cs typeface="Times New Roman" pitchFamily="18" charset="0"/>
            </a:endParaRPr>
          </a:p>
        </p:txBody>
      </p:sp>
      <p:sp>
        <p:nvSpPr>
          <p:cNvPr id="16" name="Rounded Rectangle 15"/>
          <p:cNvSpPr/>
          <p:nvPr/>
        </p:nvSpPr>
        <p:spPr>
          <a:xfrm>
            <a:off x="4038600" y="4953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Enhancement of Employee Skills and Abilities</a:t>
            </a:r>
            <a:endParaRPr lang="en-US" b="1" dirty="0">
              <a:latin typeface="Times New Roman" pitchFamily="18" charset="0"/>
              <a:cs typeface="Times New Roman" pitchFamily="18" charset="0"/>
            </a:endParaRPr>
          </a:p>
        </p:txBody>
      </p:sp>
      <p:sp>
        <p:nvSpPr>
          <p:cNvPr id="24" name="Rounded Rectangle 23"/>
          <p:cNvSpPr/>
          <p:nvPr/>
        </p:nvSpPr>
        <p:spPr>
          <a:xfrm>
            <a:off x="4038600" y="914400"/>
            <a:ext cx="1752600"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Addition of Value to the existing Product and services.</a:t>
            </a:r>
            <a:endParaRPr lang="en-US" b="1" dirty="0">
              <a:latin typeface="Times New Roman" pitchFamily="18" charset="0"/>
              <a:cs typeface="Times New Roman" pitchFamily="18" charset="0"/>
            </a:endParaRPr>
          </a:p>
        </p:txBody>
      </p:sp>
      <p:sp>
        <p:nvSpPr>
          <p:cNvPr id="25" name="Rounded Rectangle 24"/>
          <p:cNvSpPr/>
          <p:nvPr/>
        </p:nvSpPr>
        <p:spPr>
          <a:xfrm>
            <a:off x="6553200" y="4191000"/>
            <a:ext cx="17526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Effective use of corporate resources</a:t>
            </a:r>
            <a:endParaRPr lang="en-US" b="1" dirty="0">
              <a:latin typeface="Times New Roman" pitchFamily="18" charset="0"/>
              <a:cs typeface="Times New Roman" pitchFamily="18" charset="0"/>
            </a:endParaRPr>
          </a:p>
        </p:txBody>
      </p:sp>
      <p:cxnSp>
        <p:nvCxnSpPr>
          <p:cNvPr id="18" name="Straight Arrow Connector 17"/>
          <p:cNvCxnSpPr/>
          <p:nvPr/>
        </p:nvCxnSpPr>
        <p:spPr>
          <a:xfrm rot="5400000" flipH="1" flipV="1">
            <a:off x="4763294" y="2475706"/>
            <a:ext cx="3810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a:endCxn id="15" idx="1"/>
          </p:cNvCxnSpPr>
          <p:nvPr/>
        </p:nvCxnSpPr>
        <p:spPr>
          <a:xfrm rot="5400000" flipH="1" flipV="1">
            <a:off x="5562600" y="1905000"/>
            <a:ext cx="1066800" cy="9144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a:stCxn id="9" idx="5"/>
          </p:cNvCxnSpPr>
          <p:nvPr/>
        </p:nvCxnSpPr>
        <p:spPr>
          <a:xfrm rot="16200000" flipH="1">
            <a:off x="5756601" y="4232600"/>
            <a:ext cx="801221" cy="791977"/>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a:off x="6096000" y="3352800"/>
            <a:ext cx="457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rot="16200000" flipV="1">
            <a:off x="3238500" y="1866900"/>
            <a:ext cx="1066800" cy="8382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p:nvPr/>
        </p:nvCxnSpPr>
        <p:spPr>
          <a:xfrm rot="10800000" flipV="1">
            <a:off x="3352800" y="4267200"/>
            <a:ext cx="762000" cy="6096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rot="10800000">
            <a:off x="3352800" y="3429000"/>
            <a:ext cx="457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78" name="Straight Arrow Connector 77"/>
          <p:cNvCxnSpPr/>
          <p:nvPr/>
        </p:nvCxnSpPr>
        <p:spPr>
          <a:xfrm rot="5400000">
            <a:off x="4725194" y="4723606"/>
            <a:ext cx="457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457200"/>
          </a:xfrm>
        </p:spPr>
        <p:txBody>
          <a:bodyPr>
            <a:noAutofit/>
          </a:bodyPr>
          <a:lstStyle/>
          <a:p>
            <a:pPr algn="ctr"/>
            <a:r>
              <a:rPr lang="en-US" sz="3200" b="1" dirty="0" smtClean="0">
                <a:latin typeface="Times New Roman" pitchFamily="18" charset="0"/>
                <a:cs typeface="Times New Roman" pitchFamily="18" charset="0"/>
              </a:rPr>
              <a:t>DIFFERENT PRICING STRATEGIES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685800"/>
            <a:ext cx="7620000" cy="59436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Pricing is a market consideration, not a cost consideration. Understand your customers’ primary goals. Be clear on what the customer wants first, then set pricing.</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19</a:t>
            </a:fld>
            <a:endParaRPr lang="en-US"/>
          </a:p>
        </p:txBody>
      </p:sp>
      <p:graphicFrame>
        <p:nvGraphicFramePr>
          <p:cNvPr id="5" name="Table 4"/>
          <p:cNvGraphicFramePr>
            <a:graphicFrameLocks noGrp="1"/>
          </p:cNvGraphicFramePr>
          <p:nvPr/>
        </p:nvGraphicFramePr>
        <p:xfrm>
          <a:off x="1371600" y="1676400"/>
          <a:ext cx="7467600" cy="4838360"/>
        </p:xfrm>
        <a:graphic>
          <a:graphicData uri="http://schemas.openxmlformats.org/drawingml/2006/table">
            <a:tbl>
              <a:tblPr firstRow="1" bandRow="1">
                <a:tableStyleId>{5940675A-B579-460E-94D1-54222C63F5DA}</a:tableStyleId>
              </a:tblPr>
              <a:tblGrid>
                <a:gridCol w="2209800"/>
                <a:gridCol w="2768600"/>
                <a:gridCol w="2489200"/>
              </a:tblGrid>
              <a:tr h="400908">
                <a:tc>
                  <a:txBody>
                    <a:bodyPr/>
                    <a:lstStyle/>
                    <a:p>
                      <a:pPr algn="ctr"/>
                      <a:r>
                        <a:rPr lang="en-US" sz="1800" b="1" dirty="0" smtClean="0">
                          <a:latin typeface="Times New Roman" pitchFamily="18" charset="0"/>
                          <a:cs typeface="Times New Roman" pitchFamily="18" charset="0"/>
                        </a:rPr>
                        <a:t>Pricing Strategy</a:t>
                      </a:r>
                      <a:endParaRPr lang="en-US" dirty="0"/>
                    </a:p>
                  </a:txBody>
                  <a:tcPr/>
                </a:tc>
                <a:tc>
                  <a:txBody>
                    <a:bodyPr/>
                    <a:lstStyle/>
                    <a:p>
                      <a:pPr algn="ctr"/>
                      <a:r>
                        <a:rPr lang="en-US" sz="1800" b="1" dirty="0" smtClean="0">
                          <a:latin typeface="Times New Roman" pitchFamily="18" charset="0"/>
                          <a:cs typeface="Times New Roman" pitchFamily="18" charset="0"/>
                        </a:rPr>
                        <a:t>Meaning</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Examples</a:t>
                      </a:r>
                      <a:endParaRPr lang="en-US" sz="1800" b="1" dirty="0">
                        <a:latin typeface="Times New Roman" pitchFamily="18" charset="0"/>
                        <a:cs typeface="Times New Roman" pitchFamily="18" charset="0"/>
                      </a:endParaRPr>
                    </a:p>
                  </a:txBody>
                  <a:tcPr/>
                </a:tc>
              </a:tr>
              <a:tr h="660897">
                <a:tc>
                  <a:txBody>
                    <a:bodyPr/>
                    <a:lstStyle/>
                    <a:p>
                      <a:r>
                        <a:rPr lang="en-US" sz="1800" kern="1200" dirty="0" smtClean="0">
                          <a:solidFill>
                            <a:schemeClr val="tx1"/>
                          </a:solidFill>
                          <a:latin typeface="Times New Roman" pitchFamily="18" charset="0"/>
                          <a:ea typeface="+mn-ea"/>
                          <a:cs typeface="Times New Roman" pitchFamily="18" charset="0"/>
                        </a:rPr>
                        <a:t>Skimming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High Price low volume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Play Station, Digital Technology &amp; DVD </a:t>
                      </a:r>
                      <a:endParaRPr lang="en-US" dirty="0">
                        <a:latin typeface="Times New Roman" pitchFamily="18" charset="0"/>
                        <a:cs typeface="Times New Roman" pitchFamily="18" charset="0"/>
                      </a:endParaRPr>
                    </a:p>
                  </a:txBody>
                  <a:tcPr/>
                </a:tc>
              </a:tr>
              <a:tr h="660897">
                <a:tc>
                  <a:txBody>
                    <a:bodyPr/>
                    <a:lstStyle/>
                    <a:p>
                      <a:r>
                        <a:rPr lang="en-US" sz="1800" kern="1200" dirty="0" smtClean="0">
                          <a:solidFill>
                            <a:schemeClr val="tx1"/>
                          </a:solidFill>
                          <a:latin typeface="Times New Roman" pitchFamily="18" charset="0"/>
                          <a:ea typeface="+mn-ea"/>
                          <a:cs typeface="Times New Roman" pitchFamily="18" charset="0"/>
                        </a:rPr>
                        <a:t>Penetration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Low’ price to secure high volumes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chocolate bars, food stuffs, household goods</a:t>
                      </a:r>
                      <a:endParaRPr lang="en-US" dirty="0">
                        <a:latin typeface="Times New Roman" pitchFamily="18" charset="0"/>
                        <a:cs typeface="Times New Roman" pitchFamily="18" charset="0"/>
                      </a:endParaRPr>
                    </a:p>
                  </a:txBody>
                  <a:tcPr/>
                </a:tc>
              </a:tr>
              <a:tr h="944139">
                <a:tc>
                  <a:txBody>
                    <a:bodyPr/>
                    <a:lstStyle/>
                    <a:p>
                      <a:r>
                        <a:rPr lang="en-US" sz="1800" kern="1200" dirty="0" smtClean="0">
                          <a:solidFill>
                            <a:schemeClr val="tx1"/>
                          </a:solidFill>
                          <a:latin typeface="Times New Roman" pitchFamily="18" charset="0"/>
                          <a:ea typeface="+mn-ea"/>
                          <a:cs typeface="Times New Roman" pitchFamily="18" charset="0"/>
                        </a:rPr>
                        <a:t>Loss Leader Pricing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Goods/services deliberately sold below cost to encourage sales elsewhere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‘Free’ mobile phone when taking on contract package </a:t>
                      </a:r>
                      <a:endParaRPr lang="en-US" sz="1800" dirty="0">
                        <a:latin typeface="Times New Roman" pitchFamily="18" charset="0"/>
                        <a:cs typeface="Times New Roman" pitchFamily="18" charset="0"/>
                      </a:endParaRPr>
                    </a:p>
                  </a:txBody>
                  <a:tcPr/>
                </a:tc>
              </a:tr>
              <a:tr h="944139">
                <a:tc>
                  <a:txBody>
                    <a:bodyPr/>
                    <a:lstStyle/>
                    <a:p>
                      <a:r>
                        <a:rPr lang="en-US" sz="1800" kern="1200" dirty="0" smtClean="0">
                          <a:solidFill>
                            <a:schemeClr val="tx1"/>
                          </a:solidFill>
                          <a:latin typeface="Times New Roman" pitchFamily="18" charset="0"/>
                          <a:ea typeface="+mn-ea"/>
                          <a:cs typeface="Times New Roman" pitchFamily="18" charset="0"/>
                        </a:rPr>
                        <a:t>Value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Price set by the company as per the perceived value of the customers</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Status Products/ Exclusive Products. </a:t>
                      </a:r>
                    </a:p>
                    <a:p>
                      <a:endParaRPr lang="en-US" dirty="0">
                        <a:latin typeface="Times New Roman" pitchFamily="18" charset="0"/>
                        <a:cs typeface="Times New Roman" pitchFamily="18" charset="0"/>
                      </a:endParaRPr>
                    </a:p>
                  </a:txBody>
                  <a:tcPr/>
                </a:tc>
              </a:tr>
              <a:tr h="1227380">
                <a:tc>
                  <a:txBody>
                    <a:bodyPr/>
                    <a:lstStyle/>
                    <a:p>
                      <a:r>
                        <a:rPr lang="en-US" sz="1800" kern="1200" dirty="0" smtClean="0">
                          <a:solidFill>
                            <a:schemeClr val="tx1"/>
                          </a:solidFill>
                          <a:latin typeface="Times New Roman" pitchFamily="18" charset="0"/>
                          <a:ea typeface="+mn-ea"/>
                          <a:cs typeface="Times New Roman" pitchFamily="18" charset="0"/>
                        </a:rPr>
                        <a:t>Psychological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High value goods priced according to what consumers think should be the price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Rs</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9.99 instead of Rs.10.99</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96200" cy="62484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lgn="just"/>
            <a:endParaRPr lang="en-US" sz="2400" b="1" dirty="0" smtClean="0">
              <a:latin typeface="Times New Roman" pitchFamily="18" charset="0"/>
              <a:cs typeface="Times New Roman" pitchFamily="18" charset="0"/>
            </a:endParaRPr>
          </a:p>
          <a:p>
            <a:pPr algn="just">
              <a:buNone/>
            </a:pPr>
            <a:r>
              <a:rPr lang="en-US" sz="2800" b="1" dirty="0" smtClean="0">
                <a:latin typeface="Times New Roman" pitchFamily="18" charset="0"/>
                <a:cs typeface="Times New Roman" pitchFamily="18" charset="0"/>
              </a:rPr>
              <a:t>Unit – IV: Economics &amp; Financial Analysis: </a:t>
            </a:r>
          </a:p>
          <a:p>
            <a:pPr algn="just"/>
            <a:r>
              <a:rPr lang="en-US" sz="2800" dirty="0" smtClean="0">
                <a:latin typeface="Times New Roman" pitchFamily="18" charset="0"/>
                <a:cs typeface="Times New Roman" pitchFamily="18" charset="0"/>
              </a:rPr>
              <a:t>Revenue Sources of Companies, </a:t>
            </a:r>
          </a:p>
          <a:p>
            <a:pPr algn="just"/>
            <a:r>
              <a:rPr lang="en-US" sz="2800" dirty="0" smtClean="0">
                <a:latin typeface="Times New Roman" pitchFamily="18" charset="0"/>
                <a:cs typeface="Times New Roman" pitchFamily="18" charset="0"/>
              </a:rPr>
              <a:t>Income Analysis, and Costs Analysis</a:t>
            </a:r>
          </a:p>
          <a:p>
            <a:pPr algn="just"/>
            <a:r>
              <a:rPr lang="en-US" sz="2800" dirty="0" smtClean="0">
                <a:latin typeface="Times New Roman" pitchFamily="18" charset="0"/>
                <a:cs typeface="Times New Roman" pitchFamily="18" charset="0"/>
              </a:rPr>
              <a:t>Product Cost and Operations Cost, </a:t>
            </a:r>
          </a:p>
          <a:p>
            <a:pPr algn="just"/>
            <a:r>
              <a:rPr lang="en-US" sz="2800" dirty="0" smtClean="0">
                <a:latin typeface="Times New Roman" pitchFamily="18" charset="0"/>
                <a:cs typeface="Times New Roman" pitchFamily="18" charset="0"/>
              </a:rPr>
              <a:t>Basics of Unit Costing, </a:t>
            </a:r>
          </a:p>
          <a:p>
            <a:pPr algn="just"/>
            <a:r>
              <a:rPr lang="en-US" sz="2800" dirty="0" smtClean="0">
                <a:latin typeface="Times New Roman" pitchFamily="18" charset="0"/>
                <a:cs typeface="Times New Roman" pitchFamily="18" charset="0"/>
              </a:rPr>
              <a:t>Break Even Analysis Profit Analysis, </a:t>
            </a:r>
          </a:p>
          <a:p>
            <a:pPr algn="just"/>
            <a:r>
              <a:rPr lang="en-US" sz="2800" dirty="0" smtClean="0">
                <a:latin typeface="Times New Roman" pitchFamily="18" charset="0"/>
                <a:cs typeface="Times New Roman" pitchFamily="18" charset="0"/>
              </a:rPr>
              <a:t>Customer Value Analysis, </a:t>
            </a:r>
          </a:p>
          <a:p>
            <a:pPr algn="just"/>
            <a:r>
              <a:rPr lang="en-US" sz="2800" dirty="0" smtClean="0">
                <a:latin typeface="Times New Roman" pitchFamily="18" charset="0"/>
                <a:cs typeface="Times New Roman" pitchFamily="18" charset="0"/>
              </a:rPr>
              <a:t>Different Pricing Strategies, </a:t>
            </a:r>
          </a:p>
          <a:p>
            <a:pPr algn="just"/>
            <a:r>
              <a:rPr lang="en-US" sz="2800" dirty="0" smtClean="0">
                <a:latin typeface="Times New Roman" pitchFamily="18" charset="0"/>
                <a:cs typeface="Times New Roman" pitchFamily="18" charset="0"/>
              </a:rPr>
              <a:t>Advantages and Disadvantage of various sources of finance, </a:t>
            </a:r>
          </a:p>
          <a:p>
            <a:pPr algn="just"/>
            <a:r>
              <a:rPr lang="en-US" sz="2800" dirty="0" smtClean="0">
                <a:latin typeface="Times New Roman" pitchFamily="18" charset="0"/>
                <a:cs typeface="Times New Roman" pitchFamily="18" charset="0"/>
              </a:rPr>
              <a:t>Investors Expectations, </a:t>
            </a:r>
          </a:p>
          <a:p>
            <a:pPr algn="just"/>
            <a:r>
              <a:rPr lang="en-US" sz="2800" dirty="0" smtClean="0">
                <a:latin typeface="Times New Roman" pitchFamily="18" charset="0"/>
                <a:cs typeface="Times New Roman" pitchFamily="18" charset="0"/>
              </a:rPr>
              <a:t>Return on Investment , </a:t>
            </a:r>
          </a:p>
          <a:p>
            <a:pPr algn="just"/>
            <a:r>
              <a:rPr lang="en-US" sz="2800" dirty="0" smtClean="0">
                <a:latin typeface="Times New Roman" pitchFamily="18" charset="0"/>
                <a:cs typeface="Times New Roman" pitchFamily="18" charset="0"/>
              </a:rPr>
              <a:t>Practice pitching to Investors and Corporate.</a:t>
            </a:r>
          </a:p>
          <a:p>
            <a:pPr algn="just"/>
            <a:endParaRPr lang="en-US" sz="2800"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143000" y="152400"/>
          <a:ext cx="7772400" cy="6705600"/>
        </p:xfrm>
        <a:graphic>
          <a:graphicData uri="http://schemas.openxmlformats.org/drawingml/2006/table">
            <a:tbl>
              <a:tblPr firstRow="1" bandRow="1">
                <a:tableStyleId>{5940675A-B579-460E-94D1-54222C63F5DA}</a:tableStyleId>
              </a:tblPr>
              <a:tblGrid>
                <a:gridCol w="1371600"/>
                <a:gridCol w="2743200"/>
                <a:gridCol w="3657600"/>
              </a:tblGrid>
              <a:tr h="559377">
                <a:tc>
                  <a:txBody>
                    <a:bodyPr/>
                    <a:lstStyle/>
                    <a:p>
                      <a:pPr algn="ctr"/>
                      <a:r>
                        <a:rPr lang="en-US" sz="1600" b="1" dirty="0" smtClean="0">
                          <a:latin typeface="Times New Roman" pitchFamily="18" charset="0"/>
                          <a:cs typeface="Times New Roman" pitchFamily="18" charset="0"/>
                        </a:rPr>
                        <a:t>Pricing Strategy</a:t>
                      </a:r>
                      <a:endParaRPr lang="en-US" sz="1600" dirty="0"/>
                    </a:p>
                  </a:txBody>
                  <a:tcPr/>
                </a:tc>
                <a:tc>
                  <a:txBody>
                    <a:bodyPr/>
                    <a:lstStyle/>
                    <a:p>
                      <a:pPr algn="ctr"/>
                      <a:r>
                        <a:rPr lang="en-US" sz="1600" b="1" dirty="0" smtClean="0">
                          <a:latin typeface="Times New Roman" pitchFamily="18" charset="0"/>
                          <a:cs typeface="Times New Roman" pitchFamily="18" charset="0"/>
                        </a:rPr>
                        <a:t>Meaning</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Examples</a:t>
                      </a:r>
                      <a:endParaRPr lang="en-US" sz="1600" b="1" dirty="0">
                        <a:latin typeface="Times New Roman" pitchFamily="18" charset="0"/>
                        <a:cs typeface="Times New Roman" pitchFamily="18" charset="0"/>
                      </a:endParaRPr>
                    </a:p>
                  </a:txBody>
                  <a:tcPr/>
                </a:tc>
              </a:tr>
              <a:tr h="1148195">
                <a:tc>
                  <a:txBody>
                    <a:bodyPr/>
                    <a:lstStyle/>
                    <a:p>
                      <a:r>
                        <a:rPr lang="en-US" sz="1800" kern="1200" dirty="0" smtClean="0">
                          <a:solidFill>
                            <a:schemeClr val="tx1"/>
                          </a:solidFill>
                          <a:latin typeface="Times New Roman" pitchFamily="18" charset="0"/>
                          <a:ea typeface="+mn-ea"/>
                          <a:cs typeface="Times New Roman" pitchFamily="18" charset="0"/>
                        </a:rPr>
                        <a:t>Going Rate Pricing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May follow pricing leads of rivals especially where those rivals have a clear dominance of market share </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Banks, petrol, supermarkets, electrical goods </a:t>
                      </a:r>
                      <a:endParaRPr lang="en-US" sz="1800" dirty="0">
                        <a:latin typeface="Times New Roman" pitchFamily="18" charset="0"/>
                        <a:cs typeface="Times New Roman" pitchFamily="18" charset="0"/>
                      </a:endParaRPr>
                    </a:p>
                  </a:txBody>
                  <a:tcPr/>
                </a:tc>
              </a:tr>
              <a:tr h="883227">
                <a:tc>
                  <a:txBody>
                    <a:bodyPr/>
                    <a:lstStyle/>
                    <a:p>
                      <a:r>
                        <a:rPr lang="en-US" sz="1800" kern="1200" dirty="0" smtClean="0">
                          <a:solidFill>
                            <a:schemeClr val="tx1"/>
                          </a:solidFill>
                          <a:latin typeface="Times New Roman" pitchFamily="18" charset="0"/>
                          <a:ea typeface="+mn-ea"/>
                          <a:cs typeface="Times New Roman" pitchFamily="18" charset="0"/>
                        </a:rPr>
                        <a:t>Tender Pricing </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Many contracts awarded on a tender basis. Mostly done in secret </a:t>
                      </a:r>
                    </a:p>
                  </a:txBody>
                  <a:tcPr/>
                </a:tc>
                <a:tc>
                  <a:txBody>
                    <a:bodyPr/>
                    <a:lstStyle/>
                    <a:p>
                      <a:r>
                        <a:rPr lang="en-US" dirty="0" smtClean="0">
                          <a:latin typeface="Times New Roman" pitchFamily="18" charset="0"/>
                          <a:cs typeface="Times New Roman" pitchFamily="18" charset="0"/>
                        </a:rPr>
                        <a:t>Bulk</a:t>
                      </a:r>
                      <a:r>
                        <a:rPr lang="en-US" baseline="0" dirty="0" smtClean="0">
                          <a:latin typeface="Times New Roman" pitchFamily="18" charset="0"/>
                          <a:cs typeface="Times New Roman" pitchFamily="18" charset="0"/>
                        </a:rPr>
                        <a:t> orders of materials / Products.</a:t>
                      </a:r>
                      <a:endParaRPr lang="en-US" dirty="0">
                        <a:latin typeface="Times New Roman" pitchFamily="18" charset="0"/>
                        <a:cs typeface="Times New Roman" pitchFamily="18" charset="0"/>
                      </a:endParaRPr>
                    </a:p>
                  </a:txBody>
                  <a:tcPr/>
                </a:tc>
              </a:tr>
              <a:tr h="883227">
                <a:tc>
                  <a:txBody>
                    <a:bodyPr/>
                    <a:lstStyle/>
                    <a:p>
                      <a:r>
                        <a:rPr lang="en-US" sz="1800" kern="1200" dirty="0" smtClean="0">
                          <a:solidFill>
                            <a:schemeClr val="tx1"/>
                          </a:solidFill>
                          <a:latin typeface="Times New Roman" pitchFamily="18" charset="0"/>
                          <a:ea typeface="+mn-ea"/>
                          <a:cs typeface="Times New Roman" pitchFamily="18" charset="0"/>
                        </a:rPr>
                        <a:t>Price Discrimination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Charging a different price for the same good/service in different markets</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Prices for rail travel differ for the same journey at different times of the day .</a:t>
                      </a:r>
                    </a:p>
                  </a:txBody>
                  <a:tcPr/>
                </a:tc>
              </a:tr>
              <a:tr h="3002973">
                <a:tc>
                  <a:txBody>
                    <a:bodyPr/>
                    <a:lstStyle/>
                    <a:p>
                      <a:r>
                        <a:rPr lang="en-US" sz="1800" kern="1200" dirty="0" smtClean="0">
                          <a:solidFill>
                            <a:schemeClr val="tx1"/>
                          </a:solidFill>
                          <a:latin typeface="Times New Roman" pitchFamily="18" charset="0"/>
                          <a:ea typeface="+mn-ea"/>
                          <a:cs typeface="Times New Roman" pitchFamily="18" charset="0"/>
                        </a:rPr>
                        <a:t>Cost Plus Pricing / Mark-up pricing </a:t>
                      </a:r>
                      <a:endParaRPr lang="en-US"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Is used to maximize the rates of return of companies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X</a:t>
                      </a:r>
                      <a:r>
                        <a:rPr lang="en-US" baseline="0" dirty="0" smtClean="0">
                          <a:latin typeface="Times New Roman" pitchFamily="18" charset="0"/>
                          <a:cs typeface="Times New Roman" pitchFamily="18" charset="0"/>
                        </a:rPr>
                        <a:t> company</a:t>
                      </a:r>
                      <a:r>
                        <a:rPr lang="en-US" dirty="0" smtClean="0">
                          <a:latin typeface="Times New Roman" pitchFamily="18" charset="0"/>
                          <a:cs typeface="Times New Roman" pitchFamily="18" charset="0"/>
                        </a:rPr>
                        <a:t> has designed a product that contains : Direct material costs = 40.00, Direct labor costs = 5.50 overhead = 8.25 The company applies a standard 30% markup to all of its products,  X adds together the stated costs to arrive at a total cost of 53.75, and multiplies this amount by (1 + 0.30) to arrive at the product price of 69.87</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rs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219200" y="306230"/>
          <a:ext cx="7696200" cy="6417144"/>
        </p:xfrm>
        <a:graphic>
          <a:graphicData uri="http://schemas.openxmlformats.org/drawingml/2006/table">
            <a:tbl>
              <a:tblPr firstRow="1" bandRow="1">
                <a:tableStyleId>{5940675A-B579-460E-94D1-54222C63F5DA}</a:tableStyleId>
              </a:tblPr>
              <a:tblGrid>
                <a:gridCol w="1219200"/>
                <a:gridCol w="3492759"/>
                <a:gridCol w="2984241"/>
              </a:tblGrid>
              <a:tr h="767872">
                <a:tc>
                  <a:txBody>
                    <a:bodyPr/>
                    <a:lstStyle/>
                    <a:p>
                      <a:pPr algn="ctr"/>
                      <a:r>
                        <a:rPr lang="en-US" sz="1800" b="1" dirty="0" smtClean="0">
                          <a:latin typeface="Times New Roman" pitchFamily="18" charset="0"/>
                          <a:cs typeface="Times New Roman" pitchFamily="18" charset="0"/>
                        </a:rPr>
                        <a:t>Pricing Strategy</a:t>
                      </a:r>
                      <a:endParaRPr lang="en-US" dirty="0"/>
                    </a:p>
                  </a:txBody>
                  <a:tcPr/>
                </a:tc>
                <a:tc>
                  <a:txBody>
                    <a:bodyPr/>
                    <a:lstStyle/>
                    <a:p>
                      <a:pPr algn="ctr"/>
                      <a:r>
                        <a:rPr lang="en-US" sz="1800" b="1" dirty="0" smtClean="0">
                          <a:latin typeface="Times New Roman" pitchFamily="18" charset="0"/>
                          <a:cs typeface="Times New Roman" pitchFamily="18" charset="0"/>
                        </a:rPr>
                        <a:t>Meaning</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Examples</a:t>
                      </a:r>
                      <a:endParaRPr lang="en-US" sz="1800" b="1" dirty="0">
                        <a:latin typeface="Times New Roman" pitchFamily="18" charset="0"/>
                        <a:cs typeface="Times New Roman" pitchFamily="18" charset="0"/>
                      </a:endParaRPr>
                    </a:p>
                  </a:txBody>
                  <a:tcPr/>
                </a:tc>
              </a:tr>
              <a:tr h="1234423">
                <a:tc>
                  <a:txBody>
                    <a:bodyPr/>
                    <a:lstStyle/>
                    <a:p>
                      <a:r>
                        <a:rPr lang="en-US" sz="2000" kern="1200" dirty="0" smtClean="0">
                          <a:solidFill>
                            <a:schemeClr val="tx1"/>
                          </a:solidFill>
                          <a:latin typeface="Times New Roman" pitchFamily="18" charset="0"/>
                          <a:ea typeface="+mn-ea"/>
                          <a:cs typeface="Times New Roman" pitchFamily="18" charset="0"/>
                        </a:rPr>
                        <a:t>Price Inelastic</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 change in Q &lt; % change in P </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a 5% increase in price would be met by a fall in sales of something less than 5%</a:t>
                      </a:r>
                      <a:endParaRPr lang="en-US" sz="2000" dirty="0">
                        <a:latin typeface="Times New Roman" pitchFamily="18" charset="0"/>
                        <a:cs typeface="Times New Roman" pitchFamily="18" charset="0"/>
                      </a:endParaRPr>
                    </a:p>
                  </a:txBody>
                  <a:tcPr/>
                </a:tc>
              </a:tr>
              <a:tr h="947348">
                <a:tc>
                  <a:txBody>
                    <a:bodyPr/>
                    <a:lstStyle/>
                    <a:p>
                      <a:r>
                        <a:rPr lang="en-US" sz="2000" kern="1200" dirty="0" smtClean="0">
                          <a:solidFill>
                            <a:schemeClr val="tx1"/>
                          </a:solidFill>
                          <a:latin typeface="Times New Roman" pitchFamily="18" charset="0"/>
                          <a:ea typeface="+mn-ea"/>
                          <a:cs typeface="Times New Roman" pitchFamily="18" charset="0"/>
                        </a:rPr>
                        <a:t>Price Elastic</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 change in quantity demanded &gt; % change in price </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A 4% rise in price would lead to sales falling by something more than 4% </a:t>
                      </a:r>
                      <a:endParaRPr lang="en-US" sz="2000" dirty="0">
                        <a:latin typeface="Times New Roman" pitchFamily="18" charset="0"/>
                        <a:cs typeface="Times New Roman" pitchFamily="18" charset="0"/>
                      </a:endParaRPr>
                    </a:p>
                  </a:txBody>
                  <a:tcPr/>
                </a:tc>
              </a:tr>
              <a:tr h="1412552">
                <a:tc>
                  <a:txBody>
                    <a:bodyPr/>
                    <a:lstStyle/>
                    <a:p>
                      <a:r>
                        <a:rPr lang="en-US" sz="2000" kern="1200" dirty="0" smtClean="0">
                          <a:solidFill>
                            <a:schemeClr val="tx1"/>
                          </a:solidFill>
                          <a:latin typeface="Times New Roman" pitchFamily="18" charset="0"/>
                          <a:ea typeface="+mn-ea"/>
                          <a:cs typeface="Times New Roman" pitchFamily="18" charset="0"/>
                        </a:rPr>
                        <a:t>Destroyer Pricing or  </a:t>
                      </a:r>
                      <a:r>
                        <a:rPr lang="en-GB" sz="2000" dirty="0" smtClean="0">
                          <a:solidFill>
                            <a:schemeClr val="tx1"/>
                          </a:solidFill>
                          <a:latin typeface="Times New Roman" pitchFamily="18" charset="0"/>
                          <a:cs typeface="Times New Roman" pitchFamily="18" charset="0"/>
                        </a:rPr>
                        <a:t>Predatory</a:t>
                      </a:r>
                      <a:r>
                        <a:rPr lang="en-US" sz="2000" kern="1200" dirty="0" smtClean="0">
                          <a:solidFill>
                            <a:schemeClr val="tx1"/>
                          </a:solidFill>
                          <a:latin typeface="Times New Roman" pitchFamily="18" charset="0"/>
                          <a:ea typeface="+mn-ea"/>
                          <a:cs typeface="Times New Roman" pitchFamily="18" charset="0"/>
                        </a:rPr>
                        <a:t>Pricing</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Deliberate price cutting to force rivals (normally smaller and weaker) out of business or prevent new entrants </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‘free gifts/products’ , Reliance JIO</a:t>
                      </a:r>
                      <a:endParaRPr lang="en-US" sz="2000" dirty="0">
                        <a:latin typeface="Times New Roman" pitchFamily="18" charset="0"/>
                        <a:cs typeface="Times New Roman" pitchFamily="18" charset="0"/>
                      </a:endParaRPr>
                    </a:p>
                  </a:txBody>
                  <a:tcPr/>
                </a:tc>
              </a:tr>
              <a:tr h="1808574">
                <a:tc>
                  <a:txBody>
                    <a:bodyPr/>
                    <a:lstStyle/>
                    <a:p>
                      <a:r>
                        <a:rPr lang="en-US" sz="2000" kern="1200" dirty="0" smtClean="0">
                          <a:solidFill>
                            <a:schemeClr val="tx1"/>
                          </a:solidFill>
                          <a:latin typeface="Times New Roman" pitchFamily="18" charset="0"/>
                          <a:ea typeface="+mn-ea"/>
                          <a:cs typeface="Times New Roman" pitchFamily="18" charset="0"/>
                        </a:rPr>
                        <a:t>Target Pricing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identifying the price at which a product will be competitive in the marketplace,</a:t>
                      </a:r>
                      <a:endParaRPr lang="en-US" sz="2000" dirty="0">
                        <a:latin typeface="Times New Roman" pitchFamily="18" charset="0"/>
                        <a:cs typeface="Times New Roman" pitchFamily="18" charset="0"/>
                      </a:endParaRPr>
                    </a:p>
                  </a:txBody>
                  <a:tcPr/>
                </a:tc>
                <a:tc>
                  <a:txBody>
                    <a:bodyPr/>
                    <a:lstStyle/>
                    <a:p>
                      <a:r>
                        <a:rPr lang="en-US" sz="2000" i="0" dirty="0" smtClean="0">
                          <a:latin typeface="Times New Roman" pitchFamily="18" charset="0"/>
                          <a:cs typeface="Times New Roman" pitchFamily="18" charset="0"/>
                        </a:rPr>
                        <a:t>A marketing manager sets a target price based on competitor product pricing. The R&amp;D group then design to that price constraint</a:t>
                      </a:r>
                      <a:endParaRPr lang="en-US" sz="2000" i="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620000" cy="671290"/>
          </a:xfrm>
        </p:spPr>
        <p:txBody>
          <a:bodyPr>
            <a:normAutofit/>
          </a:bodyPr>
          <a:lstStyle/>
          <a:p>
            <a:pPr algn="ctr"/>
            <a:r>
              <a:rPr lang="en-US" sz="3200" b="1" dirty="0" smtClean="0">
                <a:latin typeface="Times New Roman" pitchFamily="18" charset="0"/>
                <a:cs typeface="Times New Roman" pitchFamily="18" charset="0"/>
              </a:rPr>
              <a:t>BREAK-EVEN ANALYSIS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838200"/>
            <a:ext cx="7620000" cy="57150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smtClean="0">
                <a:latin typeface="Times New Roman" pitchFamily="18" charset="0"/>
                <a:cs typeface="Times New Roman" pitchFamily="18" charset="0"/>
              </a:rPr>
              <a:t>The Breakeven analysis is especially useful when you're developing a pricing strategy, either as part of a marketing plan or a business plan. </a:t>
            </a:r>
          </a:p>
          <a:p>
            <a:r>
              <a:rPr lang="en-US" sz="2400" dirty="0" smtClean="0">
                <a:latin typeface="Times New Roman" pitchFamily="18" charset="0"/>
                <a:cs typeface="Times New Roman" pitchFamily="18" charset="0"/>
              </a:rPr>
              <a:t>In economics &amp; business, specifically cost accounting, the break-even point (BEP) is the point at which cost or expenses and revenue are equal: there is no net loss or gain.</a:t>
            </a:r>
          </a:p>
          <a:p>
            <a:r>
              <a:rPr lang="en-US" sz="2400" dirty="0" smtClean="0">
                <a:latin typeface="Times New Roman" pitchFamily="18" charset="0"/>
                <a:cs typeface="Times New Roman" pitchFamily="18" charset="0"/>
              </a:rPr>
              <a:t> Total cost = Total revenue = B.E.P</a:t>
            </a:r>
          </a:p>
          <a:p>
            <a:pPr algn="ctr">
              <a:buNone/>
            </a:pPr>
            <a:r>
              <a:rPr lang="en-US" sz="2400" b="1" dirty="0" smtClean="0">
                <a:solidFill>
                  <a:schemeClr val="tx1"/>
                </a:solidFill>
                <a:latin typeface="Times New Roman" pitchFamily="18" charset="0"/>
                <a:cs typeface="Times New Roman" pitchFamily="18" charset="0"/>
              </a:rPr>
              <a:t>Two Basic Types of Costs</a:t>
            </a:r>
          </a:p>
          <a:p>
            <a:r>
              <a:rPr lang="en-US" sz="2400" dirty="0" smtClean="0">
                <a:solidFill>
                  <a:srgbClr val="C00000"/>
                </a:solidFill>
                <a:latin typeface="Times New Roman" pitchFamily="18" charset="0"/>
                <a:cs typeface="Times New Roman" pitchFamily="18" charset="0"/>
              </a:rPr>
              <a:t>Variable Costs </a:t>
            </a:r>
            <a:r>
              <a:rPr lang="en-US" sz="2400" dirty="0" smtClean="0">
                <a:latin typeface="Times New Roman" pitchFamily="18" charset="0"/>
                <a:cs typeface="Times New Roman" pitchFamily="18" charset="0"/>
              </a:rPr>
              <a:t>are costs that change with changes in production levels or sales. Examples include: Costs of materials used in the production of the goods. </a:t>
            </a:r>
          </a:p>
          <a:p>
            <a:r>
              <a:rPr lang="en-US" sz="2400" dirty="0" smtClean="0">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Fixed Costs </a:t>
            </a:r>
            <a:r>
              <a:rPr lang="en-US" sz="2400" dirty="0" smtClean="0">
                <a:latin typeface="Times New Roman" pitchFamily="18" charset="0"/>
                <a:cs typeface="Times New Roman" pitchFamily="18" charset="0"/>
              </a:rPr>
              <a:t>remain roughly the same regardless of sales/output levels. Examples include: Rent, Insurance and Wages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0"/>
            <a:ext cx="7543800" cy="6019800"/>
          </a:xfrm>
        </p:spPr>
        <p:style>
          <a:lnRef idx="2">
            <a:schemeClr val="accent4"/>
          </a:lnRef>
          <a:fillRef idx="1">
            <a:schemeClr val="lt1"/>
          </a:fillRef>
          <a:effectRef idx="0">
            <a:schemeClr val="accent4"/>
          </a:effectRef>
          <a:fontRef idx="minor">
            <a:schemeClr val="dk1"/>
          </a:fontRef>
        </p:style>
        <p:txBody>
          <a:bodyPr>
            <a:normAutofit/>
          </a:bodyPr>
          <a:lstStyle/>
          <a:p>
            <a:r>
              <a:rPr lang="en-US" sz="2400" b="1" dirty="0" smtClean="0">
                <a:solidFill>
                  <a:srgbClr val="C00000"/>
                </a:solidFill>
                <a:latin typeface="Times New Roman" pitchFamily="18" charset="0"/>
                <a:cs typeface="Times New Roman" pitchFamily="18" charset="0"/>
              </a:rPr>
              <a:t>Unit Pric</a:t>
            </a:r>
            <a:r>
              <a:rPr lang="en-US" sz="2400" dirty="0" smtClean="0">
                <a:solidFill>
                  <a:srgbClr val="C00000"/>
                </a:solidFill>
                <a:latin typeface="Times New Roman" pitchFamily="18" charset="0"/>
                <a:cs typeface="Times New Roman" pitchFamily="18" charset="0"/>
              </a:rPr>
              <a:t>e</a:t>
            </a:r>
            <a:r>
              <a:rPr lang="en-US" sz="2400" dirty="0" smtClean="0">
                <a:latin typeface="Times New Roman" pitchFamily="18" charset="0"/>
                <a:cs typeface="Times New Roman" pitchFamily="18" charset="0"/>
              </a:rPr>
              <a:t>: The amount of money charged to the customer for each unit of a product or service. </a:t>
            </a:r>
          </a:p>
          <a:p>
            <a:r>
              <a:rPr lang="en-US" sz="2400" dirty="0" smtClean="0">
                <a:solidFill>
                  <a:srgbClr val="C00000"/>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Total Cos</a:t>
            </a:r>
            <a:r>
              <a:rPr lang="en-US" sz="2400" dirty="0" smtClean="0">
                <a:solidFill>
                  <a:srgbClr val="C00000"/>
                </a:solidFill>
                <a:latin typeface="Times New Roman" pitchFamily="18" charset="0"/>
                <a:cs typeface="Times New Roman" pitchFamily="18" charset="0"/>
              </a:rPr>
              <a:t>t</a:t>
            </a:r>
            <a:r>
              <a:rPr lang="en-US" sz="2400" dirty="0" smtClean="0">
                <a:latin typeface="Times New Roman" pitchFamily="18" charset="0"/>
                <a:cs typeface="Times New Roman" pitchFamily="18" charset="0"/>
              </a:rPr>
              <a:t>: The sum of the fixed cost and total variable cost for any given level of production. (Fixed Cost + Total Variable Cost ) </a:t>
            </a:r>
          </a:p>
          <a:p>
            <a:r>
              <a:rPr lang="en-US" sz="2400" b="1" dirty="0" smtClean="0">
                <a:solidFill>
                  <a:srgbClr val="C00000"/>
                </a:solidFill>
                <a:latin typeface="Times New Roman" pitchFamily="18" charset="0"/>
                <a:cs typeface="Times New Roman" pitchFamily="18" charset="0"/>
              </a:rPr>
              <a:t>Total Variable Cost</a:t>
            </a:r>
            <a:r>
              <a:rPr lang="en-US" sz="2400" dirty="0" smtClean="0">
                <a:latin typeface="Times New Roman" pitchFamily="18" charset="0"/>
                <a:cs typeface="Times New Roman" pitchFamily="18" charset="0"/>
              </a:rPr>
              <a:t>: The product of expected unit sales and variable unit cost. (Expected Unit Sales * Variable Unit Cost ) </a:t>
            </a:r>
          </a:p>
          <a:p>
            <a:r>
              <a:rPr lang="en-US" sz="2400" dirty="0" smtClean="0">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Total Revenue</a:t>
            </a:r>
            <a:r>
              <a:rPr lang="en-US" sz="2400" dirty="0" smtClean="0">
                <a:latin typeface="Times New Roman" pitchFamily="18" charset="0"/>
                <a:cs typeface="Times New Roman" pitchFamily="18" charset="0"/>
              </a:rPr>
              <a:t>: The product of expected unit sales and unit price. (Expected Unit Sales * Unit Price ) </a:t>
            </a:r>
          </a:p>
          <a:p>
            <a:r>
              <a:rPr lang="en-US" sz="2400" b="1" dirty="0" smtClean="0">
                <a:solidFill>
                  <a:srgbClr val="C00000"/>
                </a:solidFill>
                <a:latin typeface="Times New Roman" pitchFamily="18" charset="0"/>
                <a:cs typeface="Times New Roman" pitchFamily="18" charset="0"/>
              </a:rPr>
              <a:t>Profit / Loss</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The monetary gain or loss resulting from revenues after subtracting all associated costs. (Total Revenue - Total Costs)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6836165" cy="671290"/>
          </a:xfrm>
        </p:spPr>
        <p:txBody>
          <a:bodyPr>
            <a:normAutofit/>
          </a:bodyPr>
          <a:lstStyle/>
          <a:p>
            <a:pPr algn="ctr"/>
            <a:r>
              <a:rPr lang="en-US" sz="3200" b="1" dirty="0" smtClean="0">
                <a:latin typeface="Times New Roman" pitchFamily="18" charset="0"/>
                <a:cs typeface="Times New Roman" pitchFamily="18" charset="0"/>
              </a:rPr>
              <a:t>Assumptions of Breakeven Analysis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0" y="914400"/>
            <a:ext cx="7315200" cy="5638800"/>
          </a:xfrm>
        </p:spPr>
        <p:style>
          <a:lnRef idx="2">
            <a:schemeClr val="accent4"/>
          </a:lnRef>
          <a:fillRef idx="1">
            <a:schemeClr val="lt1"/>
          </a:fillRef>
          <a:effectRef idx="0">
            <a:schemeClr val="accent4"/>
          </a:effectRef>
          <a:fontRef idx="minor">
            <a:schemeClr val="dk1"/>
          </a:fontRef>
        </p:style>
        <p:txBody>
          <a:bodyPr>
            <a:noAutofit/>
          </a:bodyPr>
          <a:lstStyle/>
          <a:p>
            <a:pPr marL="457200" indent="-457200">
              <a:buFont typeface="+mj-lt"/>
              <a:buAutoNum type="arabicPeriod"/>
            </a:pPr>
            <a:r>
              <a:rPr lang="en-US" sz="2400" dirty="0" smtClean="0">
                <a:latin typeface="Times New Roman" pitchFamily="18" charset="0"/>
                <a:cs typeface="Times New Roman" pitchFamily="18" charset="0"/>
              </a:rPr>
              <a:t>All elements of cost i.e. production, administration and selling distribution can be divided into fixed and variable components. </a:t>
            </a:r>
          </a:p>
          <a:p>
            <a:pPr marL="457200" indent="-457200">
              <a:buFont typeface="+mj-lt"/>
              <a:buAutoNum type="arabicPeriod"/>
            </a:pPr>
            <a:r>
              <a:rPr lang="en-US" sz="2400" dirty="0" smtClean="0">
                <a:latin typeface="Times New Roman" pitchFamily="18" charset="0"/>
                <a:cs typeface="Times New Roman" pitchFamily="18" charset="0"/>
              </a:rPr>
              <a:t>Variable costs remain constant per unit of output. </a:t>
            </a:r>
          </a:p>
          <a:p>
            <a:pPr marL="457200" indent="-457200">
              <a:buFont typeface="+mj-lt"/>
              <a:buAutoNum type="arabicPeriod"/>
            </a:pPr>
            <a:r>
              <a:rPr lang="en-US" sz="2400" dirty="0" smtClean="0">
                <a:latin typeface="Times New Roman" pitchFamily="18" charset="0"/>
                <a:cs typeface="Times New Roman" pitchFamily="18" charset="0"/>
              </a:rPr>
              <a:t> Fixed cost remain constant at all volume of output. </a:t>
            </a:r>
          </a:p>
          <a:p>
            <a:pPr marL="457200" indent="-457200">
              <a:buFont typeface="+mj-lt"/>
              <a:buAutoNum type="arabicPeriod"/>
            </a:pPr>
            <a:r>
              <a:rPr lang="en-US" sz="2400" dirty="0" smtClean="0">
                <a:latin typeface="Times New Roman" pitchFamily="18" charset="0"/>
                <a:cs typeface="Times New Roman" pitchFamily="18" charset="0"/>
              </a:rPr>
              <a:t> Selling price per unit remains unchanged or constant at all levels of output. </a:t>
            </a:r>
          </a:p>
          <a:p>
            <a:pPr marL="457200" indent="-457200">
              <a:buFont typeface="+mj-lt"/>
              <a:buAutoNum type="arabicPeriod"/>
            </a:pPr>
            <a:r>
              <a:rPr lang="en-US" sz="2400" dirty="0" smtClean="0">
                <a:latin typeface="Times New Roman" pitchFamily="18" charset="0"/>
                <a:cs typeface="Times New Roman" pitchFamily="18" charset="0"/>
              </a:rPr>
              <a:t> Volume of production is the only factor that influences cost. </a:t>
            </a:r>
          </a:p>
          <a:p>
            <a:pPr marL="457200" indent="-457200">
              <a:buFont typeface="+mj-lt"/>
              <a:buAutoNum type="arabicPeriod"/>
            </a:pPr>
            <a:r>
              <a:rPr lang="en-US" sz="2400" dirty="0" smtClean="0">
                <a:latin typeface="Times New Roman" pitchFamily="18" charset="0"/>
                <a:cs typeface="Times New Roman" pitchFamily="18" charset="0"/>
              </a:rPr>
              <a:t> There will be no change in the general price level. </a:t>
            </a:r>
          </a:p>
          <a:p>
            <a:pPr marL="457200" indent="-457200">
              <a:buFont typeface="+mj-lt"/>
              <a:buAutoNum type="arabicPeriod"/>
            </a:pPr>
            <a:r>
              <a:rPr lang="en-US" sz="2400" dirty="0" smtClean="0">
                <a:latin typeface="Times New Roman" pitchFamily="18" charset="0"/>
                <a:cs typeface="Times New Roman" pitchFamily="18" charset="0"/>
              </a:rPr>
              <a:t> There is one product and in case of multi product, the sales remain constant.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369565" cy="457200"/>
          </a:xfrm>
        </p:spPr>
        <p:txBody>
          <a:bodyPr>
            <a:normAutofit fontScale="90000"/>
          </a:bodyPr>
          <a:lstStyle/>
          <a:p>
            <a:pPr algn="ctr"/>
            <a:r>
              <a:rPr lang="en-US" sz="3200" b="1" dirty="0" smtClean="0">
                <a:latin typeface="Times New Roman" pitchFamily="18" charset="0"/>
                <a:cs typeface="Times New Roman" pitchFamily="18" charset="0"/>
              </a:rPr>
              <a:t>Significance Of Break Even Point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762000"/>
            <a:ext cx="7620000" cy="58674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marL="457200" indent="-457200">
              <a:buFont typeface="+mj-lt"/>
              <a:buAutoNum type="arabicPeriod"/>
            </a:pPr>
            <a:r>
              <a:rPr lang="en-US" sz="2400" dirty="0" smtClean="0">
                <a:latin typeface="Times New Roman" pitchFamily="18" charset="0"/>
                <a:cs typeface="Times New Roman" pitchFamily="18" charset="0"/>
              </a:rPr>
              <a:t>Helps in determining the optimum level of output </a:t>
            </a:r>
          </a:p>
          <a:p>
            <a:pPr marL="457200" indent="-457200">
              <a:buFont typeface="+mj-lt"/>
              <a:buAutoNum type="arabicPeriod"/>
            </a:pPr>
            <a:r>
              <a:rPr lang="en-US" sz="2400" dirty="0" smtClean="0">
                <a:latin typeface="Times New Roman" pitchFamily="18" charset="0"/>
                <a:cs typeface="Times New Roman" pitchFamily="18" charset="0"/>
              </a:rPr>
              <a:t>The target capacity of a firm to get the benefit of minimum per unit production cost </a:t>
            </a:r>
          </a:p>
          <a:p>
            <a:pPr marL="457200" indent="-457200">
              <a:buFont typeface="+mj-lt"/>
              <a:buAutoNum type="arabicPeriod"/>
            </a:pPr>
            <a:r>
              <a:rPr lang="en-US" sz="2400" dirty="0" smtClean="0">
                <a:latin typeface="Times New Roman" pitchFamily="18" charset="0"/>
                <a:cs typeface="Times New Roman" pitchFamily="18" charset="0"/>
              </a:rPr>
              <a:t>Minimum cost for a given level of output </a:t>
            </a:r>
          </a:p>
          <a:p>
            <a:pPr marL="457200" indent="-457200">
              <a:buFont typeface="+mj-lt"/>
              <a:buAutoNum type="arabicPeriod"/>
            </a:pPr>
            <a:r>
              <a:rPr lang="en-US" sz="2400" dirty="0" smtClean="0">
                <a:latin typeface="Times New Roman" pitchFamily="18" charset="0"/>
                <a:cs typeface="Times New Roman" pitchFamily="18" charset="0"/>
              </a:rPr>
              <a:t>Selling price for a product </a:t>
            </a:r>
          </a:p>
          <a:p>
            <a:pPr marL="457200" indent="-457200">
              <a:buFont typeface="+mj-lt"/>
              <a:buAutoNum type="arabicPeriod"/>
            </a:pPr>
            <a:r>
              <a:rPr lang="en-US" sz="2400" dirty="0" smtClean="0">
                <a:latin typeface="Times New Roman" pitchFamily="18" charset="0"/>
                <a:cs typeface="Times New Roman" pitchFamily="18" charset="0"/>
              </a:rPr>
              <a:t>Establishing the point from where the firm can start paying dividend to share holders</a:t>
            </a:r>
          </a:p>
          <a:p>
            <a:pPr marL="457200" indent="-457200">
              <a:buFont typeface="+mj-lt"/>
              <a:buAutoNum type="arabicPeriod"/>
            </a:pPr>
            <a:r>
              <a:rPr lang="en-US" sz="2400" dirty="0" smtClean="0">
                <a:latin typeface="Times New Roman" pitchFamily="18" charset="0"/>
                <a:cs typeface="Times New Roman" pitchFamily="18" charset="0"/>
              </a:rPr>
              <a:t>Helps in Analyzing </a:t>
            </a:r>
          </a:p>
          <a:p>
            <a:pPr marL="457200" indent="-457200">
              <a:buFont typeface="+mj-lt"/>
              <a:buAutoNum type="arabicPeriod"/>
            </a:pPr>
            <a:r>
              <a:rPr lang="en-US" sz="2400" dirty="0" smtClean="0">
                <a:latin typeface="Times New Roman" pitchFamily="18" charset="0"/>
                <a:cs typeface="Times New Roman" pitchFamily="18" charset="0"/>
              </a:rPr>
              <a:t>Impact of new product launch </a:t>
            </a:r>
          </a:p>
          <a:p>
            <a:pPr marL="457200" indent="-457200">
              <a:buFont typeface="+mj-lt"/>
              <a:buAutoNum type="arabicPeriod"/>
            </a:pPr>
            <a:r>
              <a:rPr lang="en-US" sz="2400" dirty="0" smtClean="0">
                <a:latin typeface="Times New Roman" pitchFamily="18" charset="0"/>
                <a:cs typeface="Times New Roman" pitchFamily="18" charset="0"/>
              </a:rPr>
              <a:t>Impact of Purchasing new capital equipment </a:t>
            </a:r>
          </a:p>
          <a:p>
            <a:pPr marL="457200" indent="-457200">
              <a:buFont typeface="+mj-lt"/>
              <a:buAutoNum type="arabicPeriod"/>
            </a:pPr>
            <a:r>
              <a:rPr lang="en-US" sz="2400" dirty="0" smtClean="0">
                <a:latin typeface="Times New Roman" pitchFamily="18" charset="0"/>
                <a:cs typeface="Times New Roman" pitchFamily="18" charset="0"/>
              </a:rPr>
              <a:t>Should one make, buy or lease capital equipment </a:t>
            </a:r>
          </a:p>
          <a:p>
            <a:pPr marL="457200" indent="-457200">
              <a:buFont typeface="+mj-lt"/>
              <a:buAutoNum type="arabicPeriod"/>
            </a:pPr>
            <a:r>
              <a:rPr lang="en-US" sz="2400" dirty="0" smtClean="0">
                <a:latin typeface="Times New Roman" pitchFamily="18" charset="0"/>
                <a:cs typeface="Times New Roman" pitchFamily="18" charset="0"/>
              </a:rPr>
              <a:t>Revenue &amp; cost implications of changing the process of production </a:t>
            </a:r>
          </a:p>
          <a:p>
            <a:pPr marL="457200" indent="-457200">
              <a:buFont typeface="+mj-lt"/>
              <a:buAutoNum type="arabicPeriod"/>
            </a:pPr>
            <a:r>
              <a:rPr lang="en-US" sz="2400" dirty="0" smtClean="0">
                <a:latin typeface="Times New Roman" pitchFamily="18" charset="0"/>
                <a:cs typeface="Times New Roman" pitchFamily="18" charset="0"/>
              </a:rPr>
              <a:t>Impact of changes in price &amp; cost on profit of the firm</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40965" cy="595090"/>
          </a:xfrm>
        </p:spPr>
        <p:txBody>
          <a:bodyPr>
            <a:normAutofit/>
          </a:bodyPr>
          <a:lstStyle/>
          <a:p>
            <a:pPr algn="ctr"/>
            <a:r>
              <a:rPr lang="en-US" sz="3200" b="1" dirty="0" smtClean="0">
                <a:latin typeface="Times New Roman" pitchFamily="18" charset="0"/>
                <a:cs typeface="Times New Roman" pitchFamily="18" charset="0"/>
              </a:rPr>
              <a:t>INVESTORS EXPECTATIONS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838200"/>
            <a:ext cx="7543800" cy="57912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marL="457200" indent="-457200">
              <a:buNone/>
            </a:pPr>
            <a:r>
              <a:rPr lang="en-US" sz="2400" dirty="0" smtClean="0">
                <a:latin typeface="Times New Roman" pitchFamily="18" charset="0"/>
                <a:cs typeface="Times New Roman" pitchFamily="18" charset="0"/>
              </a:rPr>
              <a:t>Two important aspects when it comes to the investors’ expectations from investments and investment advisors.</a:t>
            </a:r>
          </a:p>
          <a:p>
            <a:pPr marL="514350" indent="-514350">
              <a:buFont typeface="+mj-lt"/>
              <a:buAutoNum type="romanLcPeriod"/>
            </a:pPr>
            <a:r>
              <a:rPr lang="en-US" sz="2400" dirty="0" smtClean="0">
                <a:latin typeface="Times New Roman" pitchFamily="18" charset="0"/>
                <a:cs typeface="Times New Roman" pitchFamily="18" charset="0"/>
              </a:rPr>
              <a:t>      Investors’ expectations of returns </a:t>
            </a:r>
          </a:p>
          <a:p>
            <a:pPr marL="514350" indent="-514350">
              <a:buFont typeface="+mj-lt"/>
              <a:buAutoNum type="romanLcPeriod"/>
            </a:pPr>
            <a:r>
              <a:rPr lang="en-US" sz="2400" dirty="0" smtClean="0">
                <a:latin typeface="Times New Roman" pitchFamily="18" charset="0"/>
                <a:cs typeface="Times New Roman" pitchFamily="18" charset="0"/>
              </a:rPr>
              <a:t>      Investors’ expectations of risk</a:t>
            </a:r>
            <a:br>
              <a:rPr lang="en-US" sz="2400" dirty="0" smtClean="0">
                <a:latin typeface="Times New Roman" pitchFamily="18" charset="0"/>
                <a:cs typeface="Times New Roman" pitchFamily="18" charset="0"/>
              </a:rPr>
            </a:br>
            <a:endParaRPr lang="en-US" sz="2400" b="1" dirty="0" smtClean="0">
              <a:latin typeface="Times New Roman" pitchFamily="18" charset="0"/>
              <a:cs typeface="Times New Roman" pitchFamily="18" charset="0"/>
            </a:endParaRPr>
          </a:p>
          <a:p>
            <a:pPr marL="514350" indent="-514350" algn="ctr">
              <a:buNone/>
            </a:pPr>
            <a:r>
              <a:rPr lang="en-US" sz="2600" b="1" dirty="0" smtClean="0">
                <a:latin typeface="Times New Roman" pitchFamily="18" charset="0"/>
                <a:cs typeface="Times New Roman" pitchFamily="18" charset="0"/>
              </a:rPr>
              <a:t>Investors’ Expectations of Returns</a:t>
            </a:r>
          </a:p>
          <a:p>
            <a:pPr marL="514350" indent="-514350" algn="ctr">
              <a:buNone/>
            </a:pPr>
            <a:endParaRPr lang="en-US" sz="2600" b="1" dirty="0" smtClean="0">
              <a:latin typeface="Times New Roman" pitchFamily="18" charset="0"/>
              <a:cs typeface="Times New Roman" pitchFamily="18" charset="0"/>
            </a:endParaRPr>
          </a:p>
          <a:p>
            <a:pPr marL="514350" indent="-514350" algn="just">
              <a:buFont typeface="+mj-lt"/>
              <a:buAutoNum type="arabicPeriod"/>
            </a:pPr>
            <a:r>
              <a:rPr lang="en-US" sz="2400" dirty="0" smtClean="0">
                <a:latin typeface="Times New Roman" pitchFamily="18" charset="0"/>
                <a:cs typeface="Times New Roman" pitchFamily="18" charset="0"/>
              </a:rPr>
              <a:t>When the financial advisor is doing the calculations for how much money should the investor invest towards a particular goal, the lump sum or regular investment required, as the case may be, would dependent on the rate of return assumed. </a:t>
            </a:r>
          </a:p>
          <a:p>
            <a:pPr marL="514350" indent="-514350" algn="just">
              <a:buFont typeface="+mj-lt"/>
              <a:buAutoNum type="arabicPeriod"/>
            </a:pPr>
            <a:r>
              <a:rPr lang="en-US" sz="2400" dirty="0" smtClean="0">
                <a:latin typeface="Times New Roman" pitchFamily="18" charset="0"/>
                <a:cs typeface="Times New Roman" pitchFamily="18" charset="0"/>
              </a:rPr>
              <a:t>If the assumed rate of return is high, the amount required to be invested would be low and vice versa. </a:t>
            </a:r>
          </a:p>
          <a:p>
            <a:pPr marL="514350" indent="-514350" algn="just">
              <a:buFont typeface="+mj-lt"/>
              <a:buAutoNum type="arabicPeriod"/>
            </a:pPr>
            <a:r>
              <a:rPr lang="en-US" sz="2400" dirty="0" smtClean="0">
                <a:latin typeface="Times New Roman" pitchFamily="18" charset="0"/>
                <a:cs typeface="Times New Roman" pitchFamily="18" charset="0"/>
              </a:rPr>
              <a:t>So, if one starts with a higher expected rate of return, the accumulation may fall short of what is required for the goal.</a:t>
            </a:r>
            <a:br>
              <a:rPr lang="en-US" sz="2400" dirty="0" smtClean="0">
                <a:latin typeface="Times New Roman" pitchFamily="18" charset="0"/>
                <a:cs typeface="Times New Roman" pitchFamily="18" charset="0"/>
              </a:rPr>
            </a:br>
            <a:r>
              <a:rPr lang="en-US" sz="2400" dirty="0" smtClean="0"/>
              <a:t/>
            </a:r>
            <a:br>
              <a:rPr lang="en-US" sz="2400" dirty="0" smtClean="0"/>
            </a:br>
            <a:endParaRPr lang="en-US" sz="2400" dirty="0" smtClean="0"/>
          </a:p>
          <a:p>
            <a:pPr marL="514350" indent="-514350">
              <a:buFont typeface="+mj-lt"/>
              <a:buAutoNum type="romanLcPeriod"/>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96200" cy="61722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marL="514350" indent="-514350" algn="ctr">
              <a:buNone/>
            </a:pPr>
            <a:r>
              <a:rPr lang="en-US" sz="2400" b="1" dirty="0" smtClean="0">
                <a:latin typeface="Times New Roman" pitchFamily="18" charset="0"/>
                <a:cs typeface="Times New Roman" pitchFamily="18" charset="0"/>
              </a:rPr>
              <a:t>Investors’ Expectations of Risk</a:t>
            </a:r>
          </a:p>
          <a:p>
            <a:pPr marL="514350" indent="-514350">
              <a:buNone/>
            </a:pPr>
            <a:endParaRPr lang="en-US" sz="2400" b="1" dirty="0" smtClean="0">
              <a:latin typeface="Times New Roman" pitchFamily="18" charset="0"/>
              <a:cs typeface="Times New Roman" pitchFamily="18" charset="0"/>
            </a:endParaRPr>
          </a:p>
          <a:p>
            <a:pPr marL="514350" indent="-514350">
              <a:buFont typeface="+mj-lt"/>
              <a:buAutoNum type="arabicPeriod"/>
            </a:pPr>
            <a:r>
              <a:rPr lang="en-US" sz="2400" dirty="0" smtClean="0">
                <a:latin typeface="Times New Roman" pitchFamily="18" charset="0"/>
                <a:cs typeface="Times New Roman" pitchFamily="18" charset="0"/>
              </a:rPr>
              <a:t>Many investors would opt for investments that are not likely to lose principal value rather than those that may offer higher returns, but may lose once in a while. </a:t>
            </a:r>
          </a:p>
          <a:p>
            <a:pPr marL="514350" indent="-514350">
              <a:buFont typeface="+mj-lt"/>
              <a:buAutoNum type="arabicPeriod"/>
            </a:pPr>
            <a:r>
              <a:rPr lang="en-US" sz="2400" dirty="0" smtClean="0">
                <a:latin typeface="Times New Roman" pitchFamily="18" charset="0"/>
                <a:cs typeface="Times New Roman" pitchFamily="18" charset="0"/>
              </a:rPr>
              <a:t>Explain the risk to the investors. The risk is not only in terms of drop in the value of portfolio, but it may also be in the form of accumulation of less amount than what is required for the goal.</a:t>
            </a:r>
          </a:p>
          <a:p>
            <a:pPr marL="514350" indent="-514350">
              <a:buFont typeface="+mj-lt"/>
              <a:buAutoNum type="arabicPeriod"/>
            </a:pPr>
            <a:r>
              <a:rPr lang="en-US" sz="2400" dirty="0" smtClean="0">
                <a:latin typeface="Times New Roman" pitchFamily="18" charset="0"/>
                <a:cs typeface="Times New Roman" pitchFamily="18" charset="0"/>
              </a:rPr>
              <a:t>Starting with expectations of very high returns carries an even higher probability that the investor falls short of the targeted amount required for the goal. </a:t>
            </a:r>
          </a:p>
          <a:p>
            <a:pPr marL="514350" indent="-514350">
              <a:buFont typeface="+mj-lt"/>
              <a:buAutoNum type="arabicPeriod"/>
            </a:pPr>
            <a:r>
              <a:rPr lang="en-US" sz="2400" dirty="0" smtClean="0">
                <a:latin typeface="Times New Roman" pitchFamily="18" charset="0"/>
                <a:cs typeface="Times New Roman" pitchFamily="18" charset="0"/>
              </a:rPr>
              <a:t>Please remember, the investments are made for achievement of certain financial goals and hence the risk is not having enough amounts at the time of the goal. </a:t>
            </a:r>
          </a:p>
          <a:p>
            <a:pPr marL="514350" indent="-514350">
              <a:buFont typeface="+mj-lt"/>
              <a:buAutoNum type="arabicPeriod"/>
            </a:pPr>
            <a:r>
              <a:rPr lang="en-US" sz="2400" dirty="0" smtClean="0">
                <a:latin typeface="Times New Roman" pitchFamily="18" charset="0"/>
                <a:cs typeface="Times New Roman" pitchFamily="18" charset="0"/>
              </a:rPr>
              <a:t>Plan well and help your clients achieve financial goals of their lives.</a:t>
            </a:r>
            <a:br>
              <a:rPr lang="en-US" sz="24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6683765" cy="671290"/>
          </a:xfrm>
        </p:spPr>
        <p:txBody>
          <a:bodyPr>
            <a:normAutofit/>
          </a:bodyPr>
          <a:lstStyle/>
          <a:p>
            <a:pPr algn="ctr"/>
            <a:r>
              <a:rPr lang="en-US" sz="3200" b="1" dirty="0" smtClean="0">
                <a:latin typeface="Times New Roman" pitchFamily="18" charset="0"/>
                <a:cs typeface="Times New Roman" pitchFamily="18" charset="0"/>
              </a:rPr>
              <a:t>RETURN ON INVESTMENT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990600"/>
            <a:ext cx="7391400" cy="56388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Return on investment (ROI) is a measure that investigates the amount of additional profits produced due to a certain investment. </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Businesses use this calculation to compare different scenarios for investments to see which would produce the greatest profit and benefit for the company. </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is ratio of net income, In simple – Excess of income over expenditure.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formula is as follows:</a:t>
            </a:r>
          </a:p>
          <a:p>
            <a:pPr>
              <a:buNone/>
            </a:pPr>
            <a:r>
              <a:rPr lang="en-US" sz="2000" dirty="0" smtClean="0">
                <a:latin typeface="Times New Roman" pitchFamily="18" charset="0"/>
                <a:cs typeface="Times New Roman" pitchFamily="18" charset="0"/>
              </a:rPr>
              <a:t>    ROI (%) = </a:t>
            </a:r>
            <a:r>
              <a:rPr lang="en-US" sz="2000" u="sng" dirty="0" smtClean="0">
                <a:latin typeface="Times New Roman" pitchFamily="18" charset="0"/>
                <a:cs typeface="Times New Roman" pitchFamily="18" charset="0"/>
              </a:rPr>
              <a:t>Gain from Investment – Cost of Investment  </a:t>
            </a:r>
            <a:r>
              <a:rPr lang="en-US" sz="2000" dirty="0" smtClean="0">
                <a:latin typeface="Times New Roman" pitchFamily="18" charset="0"/>
                <a:cs typeface="Times New Roman" pitchFamily="18" charset="0"/>
              </a:rPr>
              <a:t>x 100</a:t>
            </a:r>
          </a:p>
          <a:p>
            <a:pPr>
              <a:buNone/>
            </a:pPr>
            <a:r>
              <a:rPr lang="en-US" sz="2000" dirty="0" smtClean="0">
                <a:latin typeface="Times New Roman" pitchFamily="18" charset="0"/>
                <a:cs typeface="Times New Roman" pitchFamily="18" charset="0"/>
              </a:rPr>
              <a:t>                                              Cost of Investment</a:t>
            </a:r>
          </a:p>
        </p:txBody>
      </p:sp>
      <p:sp>
        <p:nvSpPr>
          <p:cNvPr id="4" name="Slide Number Placeholder 3"/>
          <p:cNvSpPr>
            <a:spLocks noGrp="1"/>
          </p:cNvSpPr>
          <p:nvPr>
            <p:ph type="sldNum" sz="quarter" idx="12"/>
          </p:nvPr>
        </p:nvSpPr>
        <p:spPr/>
        <p:txBody>
          <a:bodyPr/>
          <a:lstStyle/>
          <a:p>
            <a:fld id="{8572F1AF-947D-4D4E-8B63-F4BC1DA5128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620000" cy="685800"/>
          </a:xfrm>
        </p:spPr>
        <p:txBody>
          <a:bodyPr>
            <a:noAutofit/>
          </a:bodyPr>
          <a:lstStyle/>
          <a:p>
            <a:pPr algn="ctr"/>
            <a:r>
              <a:rPr lang="en-US" sz="2800" b="1" dirty="0" smtClean="0">
                <a:latin typeface="Times New Roman" pitchFamily="18" charset="0"/>
                <a:cs typeface="Times New Roman" pitchFamily="18" charset="0"/>
              </a:rPr>
              <a:t>PRACTICE PITCHING TO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INVESTORS AND CORPORATE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19200"/>
            <a:ext cx="7696199" cy="5334000"/>
          </a:xfrm>
        </p:spPr>
        <p:style>
          <a:lnRef idx="2">
            <a:schemeClr val="accent4"/>
          </a:lnRef>
          <a:fillRef idx="1">
            <a:schemeClr val="lt1"/>
          </a:fillRef>
          <a:effectRef idx="0">
            <a:schemeClr val="accent4"/>
          </a:effectRef>
          <a:fontRef idx="minor">
            <a:schemeClr val="dk1"/>
          </a:fontRef>
        </p:style>
        <p:txBody>
          <a:bodyPr/>
          <a:lstStyle/>
          <a:p>
            <a:r>
              <a:rPr lang="en-US" sz="2000" dirty="0" smtClean="0">
                <a:latin typeface="Times New Roman" pitchFamily="18" charset="0"/>
                <a:cs typeface="Times New Roman" pitchFamily="18" charset="0"/>
              </a:rPr>
              <a:t>At first, ensure that your  business pitch might include the following:</a:t>
            </a:r>
          </a:p>
          <a:p>
            <a:pPr>
              <a:buNone/>
            </a:pPr>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29</a:t>
            </a:fld>
            <a:endParaRPr lang="en-US"/>
          </a:p>
        </p:txBody>
      </p:sp>
      <p:sp>
        <p:nvSpPr>
          <p:cNvPr id="5" name="Rounded Rectangle 4"/>
          <p:cNvSpPr/>
          <p:nvPr/>
        </p:nvSpPr>
        <p:spPr>
          <a:xfrm>
            <a:off x="1752600" y="2819400"/>
            <a:ext cx="24384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r>
              <a:rPr lang="en-US" b="1" dirty="0" smtClean="0">
                <a:latin typeface="Times New Roman" pitchFamily="18" charset="0"/>
                <a:cs typeface="Times New Roman" pitchFamily="18" charset="0"/>
              </a:rPr>
              <a:t>1.Industry Analysis</a:t>
            </a:r>
          </a:p>
        </p:txBody>
      </p:sp>
      <p:sp>
        <p:nvSpPr>
          <p:cNvPr id="6" name="Rounded Rectangle 5"/>
          <p:cNvSpPr/>
          <p:nvPr/>
        </p:nvSpPr>
        <p:spPr>
          <a:xfrm>
            <a:off x="5257800" y="3962400"/>
            <a:ext cx="25908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Times New Roman" pitchFamily="18" charset="0"/>
                <a:cs typeface="Times New Roman" pitchFamily="18" charset="0"/>
              </a:rPr>
              <a:t>8.Financial Projection</a:t>
            </a:r>
          </a:p>
        </p:txBody>
      </p:sp>
      <p:sp>
        <p:nvSpPr>
          <p:cNvPr id="7" name="Rounded Rectangle 6"/>
          <p:cNvSpPr/>
          <p:nvPr/>
        </p:nvSpPr>
        <p:spPr>
          <a:xfrm>
            <a:off x="1752600" y="4648200"/>
            <a:ext cx="24384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Times New Roman" pitchFamily="18" charset="0"/>
                <a:cs typeface="Times New Roman" pitchFamily="18" charset="0"/>
              </a:rPr>
              <a:t>4.Business Model</a:t>
            </a:r>
          </a:p>
        </p:txBody>
      </p:sp>
      <p:sp>
        <p:nvSpPr>
          <p:cNvPr id="8" name="Rounded Rectangle 7"/>
          <p:cNvSpPr/>
          <p:nvPr/>
        </p:nvSpPr>
        <p:spPr>
          <a:xfrm>
            <a:off x="5257800" y="2819400"/>
            <a:ext cx="25908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Times New Roman" pitchFamily="18" charset="0"/>
                <a:cs typeface="Times New Roman" pitchFamily="18" charset="0"/>
              </a:rPr>
              <a:t>6.Risks</a:t>
            </a:r>
          </a:p>
        </p:txBody>
      </p:sp>
      <p:sp>
        <p:nvSpPr>
          <p:cNvPr id="9" name="Rounded Rectangle 8"/>
          <p:cNvSpPr/>
          <p:nvPr/>
        </p:nvSpPr>
        <p:spPr>
          <a:xfrm>
            <a:off x="5257800" y="3505200"/>
            <a:ext cx="25908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Times New Roman" pitchFamily="18" charset="0"/>
                <a:cs typeface="Times New Roman" pitchFamily="18" charset="0"/>
              </a:rPr>
              <a:t>7.Implementation Plan</a:t>
            </a:r>
          </a:p>
        </p:txBody>
      </p:sp>
      <p:sp>
        <p:nvSpPr>
          <p:cNvPr id="10" name="Rounded Rectangle 9"/>
          <p:cNvSpPr/>
          <p:nvPr/>
        </p:nvSpPr>
        <p:spPr>
          <a:xfrm>
            <a:off x="5257800" y="4572000"/>
            <a:ext cx="25908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Times New Roman" pitchFamily="18" charset="0"/>
                <a:cs typeface="Times New Roman" pitchFamily="18" charset="0"/>
              </a:rPr>
              <a:t>9.Financial Needs</a:t>
            </a:r>
          </a:p>
        </p:txBody>
      </p:sp>
      <p:sp>
        <p:nvSpPr>
          <p:cNvPr id="11" name="Rounded Rectangle 10"/>
          <p:cNvSpPr/>
          <p:nvPr/>
        </p:nvSpPr>
        <p:spPr>
          <a:xfrm>
            <a:off x="1752600" y="4038600"/>
            <a:ext cx="24384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latin typeface="Times New Roman" pitchFamily="18" charset="0"/>
                <a:cs typeface="Times New Roman" pitchFamily="18" charset="0"/>
              </a:rPr>
              <a:t>3.Marketing Strategy</a:t>
            </a:r>
          </a:p>
        </p:txBody>
      </p:sp>
      <p:sp>
        <p:nvSpPr>
          <p:cNvPr id="12" name="Rounded Rectangle 11"/>
          <p:cNvSpPr/>
          <p:nvPr/>
        </p:nvSpPr>
        <p:spPr>
          <a:xfrm>
            <a:off x="3505200" y="5257800"/>
            <a:ext cx="25908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latin typeface="Times New Roman" pitchFamily="18" charset="0"/>
                <a:cs typeface="Times New Roman" pitchFamily="18" charset="0"/>
              </a:rPr>
              <a:t>5.Overview Of The Competition</a:t>
            </a:r>
          </a:p>
        </p:txBody>
      </p:sp>
      <p:sp>
        <p:nvSpPr>
          <p:cNvPr id="13" name="Rounded Rectangle 12"/>
          <p:cNvSpPr/>
          <p:nvPr/>
        </p:nvSpPr>
        <p:spPr>
          <a:xfrm>
            <a:off x="1752600" y="3429000"/>
            <a:ext cx="24384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r>
              <a:rPr lang="en-US" b="1" dirty="0" smtClean="0">
                <a:latin typeface="Times New Roman" pitchFamily="18" charset="0"/>
                <a:cs typeface="Times New Roman" pitchFamily="18" charset="0"/>
              </a:rPr>
              <a:t>2.Customer Needs</a:t>
            </a:r>
          </a:p>
        </p:txBody>
      </p:sp>
      <p:sp>
        <p:nvSpPr>
          <p:cNvPr id="16" name="Rounded Rectangle 15"/>
          <p:cNvSpPr/>
          <p:nvPr/>
        </p:nvSpPr>
        <p:spPr>
          <a:xfrm>
            <a:off x="2971800" y="1828800"/>
            <a:ext cx="3657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Business Pitch </a:t>
            </a:r>
            <a:endParaRPr lang="en-US" sz="2000" b="1" dirty="0"/>
          </a:p>
        </p:txBody>
      </p:sp>
      <p:cxnSp>
        <p:nvCxnSpPr>
          <p:cNvPr id="18" name="Straight Arrow Connector 17"/>
          <p:cNvCxnSpPr/>
          <p:nvPr/>
        </p:nvCxnSpPr>
        <p:spPr>
          <a:xfrm rot="10800000" flipV="1">
            <a:off x="3429000" y="2286000"/>
            <a:ext cx="11430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648200" y="2286000"/>
            <a:ext cx="12954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7" name="Picture 16" descr="brad_open_roller_banner_md_wm_v2.gif"/>
          <p:cNvPicPr>
            <a:picLocks noChangeAspect="1"/>
          </p:cNvPicPr>
          <p:nvPr/>
        </p:nvPicPr>
        <p:blipFill>
          <a:blip r:embed="rId2"/>
          <a:stretch>
            <a:fillRect/>
          </a:stretch>
        </p:blipFill>
        <p:spPr>
          <a:xfrm>
            <a:off x="4114800" y="2743200"/>
            <a:ext cx="1219200" cy="24955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67600" cy="609600"/>
          </a:xfrm>
        </p:spPr>
        <p:txBody>
          <a:bodyPr>
            <a:normAutofit/>
          </a:bodyPr>
          <a:lstStyle/>
          <a:p>
            <a:pPr algn="ctr"/>
            <a:r>
              <a:rPr lang="en-US" sz="3200" b="1" dirty="0" smtClean="0">
                <a:latin typeface="Times New Roman" pitchFamily="18" charset="0"/>
                <a:cs typeface="Times New Roman" pitchFamily="18" charset="0"/>
              </a:rPr>
              <a:t>REVENUE SOURCES OF COMPANIES</a:t>
            </a:r>
            <a:endParaRPr lang="en-US" sz="3200" b="1" dirty="0"/>
          </a:p>
        </p:txBody>
      </p:sp>
      <p:sp>
        <p:nvSpPr>
          <p:cNvPr id="3" name="Content Placeholder 2"/>
          <p:cNvSpPr>
            <a:spLocks noGrp="1"/>
          </p:cNvSpPr>
          <p:nvPr>
            <p:ph idx="1"/>
          </p:nvPr>
        </p:nvSpPr>
        <p:spPr>
          <a:xfrm>
            <a:off x="1295400" y="838200"/>
            <a:ext cx="7467600" cy="5638800"/>
          </a:xfrm>
        </p:spPr>
        <p:style>
          <a:lnRef idx="2">
            <a:schemeClr val="accent4"/>
          </a:lnRef>
          <a:fillRef idx="1">
            <a:schemeClr val="lt1"/>
          </a:fillRef>
          <a:effectRef idx="0">
            <a:schemeClr val="accent4"/>
          </a:effectRef>
          <a:fontRef idx="minor">
            <a:schemeClr val="dk1"/>
          </a:fontRef>
        </p:style>
        <p:txBody>
          <a:bodyPr/>
          <a:lstStyle/>
          <a:p>
            <a:pPr algn="just"/>
            <a:r>
              <a:rPr lang="en-US" sz="2400" b="1" dirty="0" smtClean="0">
                <a:solidFill>
                  <a:srgbClr val="C00000"/>
                </a:solidFill>
                <a:latin typeface="Times New Roman" pitchFamily="18" charset="0"/>
                <a:cs typeface="Times New Roman" pitchFamily="18" charset="0"/>
              </a:rPr>
              <a:t>Definitions of Revenue</a:t>
            </a:r>
            <a:r>
              <a:rPr lang="en-US" sz="2400" dirty="0" smtClean="0">
                <a:latin typeface="Times New Roman" pitchFamily="18" charset="0"/>
                <a:cs typeface="Times New Roman" pitchFamily="18" charset="0"/>
              </a:rPr>
              <a:t>: From the business point of view revenue can be understood as a gross increase in owners’ capital resulting from the operations of a business , The price of goods sold and services rendered during a given accounting period.</a:t>
            </a:r>
          </a:p>
          <a:p>
            <a:pPr algn="just"/>
            <a:r>
              <a:rPr lang="en-US" sz="2400" b="1" dirty="0" smtClean="0">
                <a:solidFill>
                  <a:srgbClr val="C00000"/>
                </a:solidFill>
                <a:latin typeface="Times New Roman" pitchFamily="18" charset="0"/>
                <a:cs typeface="Times New Roman" pitchFamily="18" charset="0"/>
              </a:rPr>
              <a:t>Main Features:</a:t>
            </a:r>
          </a:p>
          <a:p>
            <a:pPr marL="514350" indent="-514350" algn="just">
              <a:buFont typeface="+mj-lt"/>
              <a:buAutoNum type="romanLcPeriod"/>
            </a:pPr>
            <a:r>
              <a:rPr lang="en-US" sz="2400" dirty="0" smtClean="0">
                <a:latin typeface="Times New Roman" pitchFamily="18" charset="0"/>
                <a:cs typeface="Times New Roman" pitchFamily="18" charset="0"/>
              </a:rPr>
              <a:t>Revenue arises from the normal trading activities of a business.</a:t>
            </a:r>
          </a:p>
          <a:p>
            <a:pPr marL="514350" indent="-514350" algn="just">
              <a:buFont typeface="+mj-lt"/>
              <a:buAutoNum type="romanLcPeriod"/>
            </a:pPr>
            <a:r>
              <a:rPr lang="en-US" sz="2400" dirty="0" smtClean="0">
                <a:latin typeface="Times New Roman" pitchFamily="18" charset="0"/>
                <a:cs typeface="Times New Roman" pitchFamily="18" charset="0"/>
              </a:rPr>
              <a:t>Revenue is measured in monetary terms. </a:t>
            </a:r>
          </a:p>
          <a:p>
            <a:pPr marL="514350" indent="-514350" algn="just">
              <a:buFont typeface="+mj-lt"/>
              <a:buAutoNum type="romanLcPeriod"/>
            </a:pPr>
            <a:r>
              <a:rPr lang="en-US" sz="2400" dirty="0" smtClean="0">
                <a:latin typeface="Times New Roman" pitchFamily="18" charset="0"/>
                <a:cs typeface="Times New Roman" pitchFamily="18" charset="0"/>
              </a:rPr>
              <a:t>Revenue must be allocated to a particular accounting period.</a:t>
            </a:r>
          </a:p>
          <a:p>
            <a:pPr marL="514350" indent="-514350" algn="just">
              <a:buFont typeface="+mj-lt"/>
              <a:buAutoNum type="romanLcPeriod"/>
            </a:pPr>
            <a:r>
              <a:rPr lang="en-US" sz="2400" dirty="0" smtClean="0">
                <a:latin typeface="Times New Roman" pitchFamily="18" charset="0"/>
                <a:cs typeface="Times New Roman" pitchFamily="18" charset="0"/>
              </a:rPr>
              <a:t>Revenue eventually creates an inflow of funds into the business.</a:t>
            </a:r>
            <a:endParaRPr lang="en-US" sz="2400" dirty="0" smtClean="0">
              <a:solidFill>
                <a:srgbClr val="C00000"/>
              </a:solidFill>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609600"/>
          </a:xfrm>
        </p:spPr>
        <p:txBody>
          <a:bodyPr>
            <a:normAutofit fontScale="90000"/>
          </a:bodyPr>
          <a:lstStyle/>
          <a:p>
            <a:pPr algn="ctr"/>
            <a:r>
              <a:rPr lang="en-US" sz="3200" b="1" dirty="0" smtClean="0">
                <a:latin typeface="Times New Roman" pitchFamily="18" charset="0"/>
                <a:cs typeface="Times New Roman" pitchFamily="18" charset="0"/>
              </a:rPr>
              <a:t>How to Effectively Pitch Business Ideas to Investors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295400"/>
            <a:ext cx="7772400" cy="5257800"/>
          </a:xfrm>
        </p:spPr>
        <p:style>
          <a:lnRef idx="2">
            <a:schemeClr val="accent4"/>
          </a:lnRef>
          <a:fillRef idx="1">
            <a:schemeClr val="lt1"/>
          </a:fillRef>
          <a:effectRef idx="0">
            <a:schemeClr val="accent4"/>
          </a:effectRef>
          <a:fontRef idx="minor">
            <a:schemeClr val="dk1"/>
          </a:fontRef>
        </p:style>
        <p:txBody>
          <a:bodyPr>
            <a:noAutofit/>
          </a:bodyPr>
          <a:lstStyle/>
          <a:p>
            <a:pPr marL="457200" indent="-457200">
              <a:buFont typeface="+mj-lt"/>
              <a:buAutoNum type="arabicPeriod"/>
            </a:pPr>
            <a:r>
              <a:rPr lang="en-US" sz="2400" dirty="0" smtClean="0">
                <a:latin typeface="Times New Roman" pitchFamily="18" charset="0"/>
                <a:cs typeface="Times New Roman" pitchFamily="18" charset="0"/>
              </a:rPr>
              <a:t>Turn your pitch into a story. Storytelling is the best way to attract the audience. ... </a:t>
            </a:r>
          </a:p>
          <a:p>
            <a:pPr marL="457200" indent="-457200">
              <a:buFont typeface="+mj-lt"/>
              <a:buAutoNum type="arabicPeriod"/>
            </a:pPr>
            <a:r>
              <a:rPr lang="en-US" sz="2400" dirty="0" smtClean="0">
                <a:latin typeface="Times New Roman" pitchFamily="18" charset="0"/>
                <a:cs typeface="Times New Roman" pitchFamily="18" charset="0"/>
              </a:rPr>
              <a:t>Choose the Right Audience. Before sharing your idea with an investor, it is recommended to know about the interests of your investors. ... </a:t>
            </a:r>
          </a:p>
          <a:p>
            <a:pPr marL="457200" indent="-457200">
              <a:buFont typeface="+mj-lt"/>
              <a:buAutoNum type="arabicPeriod"/>
            </a:pPr>
            <a:r>
              <a:rPr lang="en-US" sz="2400" dirty="0" smtClean="0">
                <a:latin typeface="Times New Roman" pitchFamily="18" charset="0"/>
                <a:cs typeface="Times New Roman" pitchFamily="18" charset="0"/>
              </a:rPr>
              <a:t>Have a Simple yet Incisive Pitch. ... </a:t>
            </a:r>
          </a:p>
          <a:p>
            <a:pPr marL="457200" indent="-457200">
              <a:buFont typeface="+mj-lt"/>
              <a:buAutoNum type="arabicPeriod"/>
            </a:pPr>
            <a:r>
              <a:rPr lang="en-US" sz="2400" dirty="0" smtClean="0">
                <a:latin typeface="Times New Roman" pitchFamily="18" charset="0"/>
                <a:cs typeface="Times New Roman" pitchFamily="18" charset="0"/>
              </a:rPr>
              <a:t>Set Strict Timelines. ... </a:t>
            </a:r>
          </a:p>
          <a:p>
            <a:pPr marL="457200" indent="-457200">
              <a:buFont typeface="+mj-lt"/>
              <a:buAutoNum type="arabicPeriod"/>
            </a:pPr>
            <a:r>
              <a:rPr lang="en-US" sz="2400" dirty="0" smtClean="0">
                <a:latin typeface="Times New Roman" pitchFamily="18" charset="0"/>
                <a:cs typeface="Times New Roman" pitchFamily="18" charset="0"/>
              </a:rPr>
              <a:t>Speak Up About the Sales. ... </a:t>
            </a:r>
          </a:p>
          <a:p>
            <a:pPr marL="457200" indent="-457200">
              <a:buFont typeface="+mj-lt"/>
              <a:buAutoNum type="arabicPeriod"/>
            </a:pPr>
            <a:r>
              <a:rPr lang="en-US" sz="2400" dirty="0" smtClean="0">
                <a:latin typeface="Times New Roman" pitchFamily="18" charset="0"/>
                <a:cs typeface="Times New Roman" pitchFamily="18" charset="0"/>
              </a:rPr>
              <a:t>Be Courageous. ... </a:t>
            </a:r>
          </a:p>
          <a:p>
            <a:pPr marL="457200" indent="-457200">
              <a:buFont typeface="+mj-lt"/>
              <a:buAutoNum type="arabicPeriod"/>
            </a:pPr>
            <a:r>
              <a:rPr lang="en-US" sz="2400" dirty="0" smtClean="0">
                <a:latin typeface="Times New Roman" pitchFamily="18" charset="0"/>
                <a:cs typeface="Times New Roman" pitchFamily="18" charset="0"/>
              </a:rPr>
              <a:t>Conclusion.</a:t>
            </a:r>
          </a:p>
          <a:p>
            <a:pPr marL="457200" indent="-457200">
              <a:buFont typeface="+mj-lt"/>
              <a:buAutoNum type="arabicPeriod"/>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30</a:t>
            </a:fld>
            <a:endParaRPr lang="en-US"/>
          </a:p>
        </p:txBody>
      </p:sp>
      <p:pic>
        <p:nvPicPr>
          <p:cNvPr id="5" name="Picture 4" descr="TN_PROFIT_4_20.gif"/>
          <p:cNvPicPr>
            <a:picLocks noChangeAspect="1"/>
          </p:cNvPicPr>
          <p:nvPr/>
        </p:nvPicPr>
        <p:blipFill>
          <a:blip r:embed="rId2"/>
          <a:stretch>
            <a:fillRect/>
          </a:stretch>
        </p:blipFill>
        <p:spPr>
          <a:xfrm>
            <a:off x="6172200" y="3048000"/>
            <a:ext cx="2438400" cy="3276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72F1AF-947D-4D4E-8B63-F4BC1DA51288}" type="slidenum">
              <a:rPr lang="en-US" smtClean="0"/>
              <a:pPr/>
              <a:t>4</a:t>
            </a:fld>
            <a:endParaRPr lang="en-US"/>
          </a:p>
        </p:txBody>
      </p:sp>
      <p:sp>
        <p:nvSpPr>
          <p:cNvPr id="5" name="Rounded Rectangle 4"/>
          <p:cNvSpPr/>
          <p:nvPr/>
        </p:nvSpPr>
        <p:spPr>
          <a:xfrm>
            <a:off x="3581400" y="838200"/>
            <a:ext cx="29718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latin typeface="Times New Roman" pitchFamily="18" charset="0"/>
                <a:cs typeface="Times New Roman" pitchFamily="18" charset="0"/>
              </a:rPr>
              <a:t>Sources Of Finance </a:t>
            </a:r>
            <a:endParaRPr lang="en-US" sz="2000" b="1" dirty="0"/>
          </a:p>
        </p:txBody>
      </p:sp>
      <p:sp>
        <p:nvSpPr>
          <p:cNvPr id="6" name="Rounded Rectangle 5"/>
          <p:cNvSpPr/>
          <p:nvPr/>
        </p:nvSpPr>
        <p:spPr>
          <a:xfrm>
            <a:off x="1905000" y="2590800"/>
            <a:ext cx="3124200" cy="381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514350" indent="-514350">
              <a:buFont typeface="+mj-lt"/>
              <a:buAutoNum type="arabicPeriod"/>
            </a:pPr>
            <a:r>
              <a:rPr lang="en-US" sz="2000" dirty="0" smtClean="0">
                <a:latin typeface="Times New Roman" pitchFamily="18" charset="0"/>
                <a:cs typeface="Times New Roman" pitchFamily="18" charset="0"/>
              </a:rPr>
              <a:t>Owner’s investment</a:t>
            </a:r>
          </a:p>
          <a:p>
            <a:pPr marL="514350" indent="-514350">
              <a:buFont typeface="+mj-lt"/>
              <a:buAutoNum type="arabicPeriod"/>
            </a:pPr>
            <a:r>
              <a:rPr lang="en-US" sz="2000" dirty="0" smtClean="0">
                <a:latin typeface="Times New Roman" pitchFamily="18" charset="0"/>
                <a:cs typeface="Times New Roman" pitchFamily="18" charset="0"/>
              </a:rPr>
              <a:t>Retained profits</a:t>
            </a:r>
          </a:p>
          <a:p>
            <a:pPr marL="514350" indent="-514350">
              <a:buFont typeface="+mj-lt"/>
              <a:buAutoNum type="arabicPeriod"/>
            </a:pPr>
            <a:r>
              <a:rPr lang="en-US" sz="2000" dirty="0" smtClean="0">
                <a:latin typeface="Times New Roman" pitchFamily="18" charset="0"/>
                <a:cs typeface="Times New Roman" pitchFamily="18" charset="0"/>
              </a:rPr>
              <a:t>Sale of stock</a:t>
            </a:r>
          </a:p>
          <a:p>
            <a:pPr marL="514350" indent="-514350">
              <a:buFont typeface="+mj-lt"/>
              <a:buAutoNum type="arabicPeriod"/>
            </a:pPr>
            <a:r>
              <a:rPr lang="en-US" sz="2000" dirty="0" smtClean="0">
                <a:latin typeface="Times New Roman" pitchFamily="18" charset="0"/>
                <a:cs typeface="Times New Roman" pitchFamily="18" charset="0"/>
              </a:rPr>
              <a:t>Sale of fixed assets</a:t>
            </a:r>
          </a:p>
          <a:p>
            <a:pPr marL="514350" indent="-514350">
              <a:buFont typeface="+mj-lt"/>
              <a:buAutoNum type="arabicPeriod"/>
            </a:pPr>
            <a:r>
              <a:rPr lang="en-US" sz="2000" dirty="0" smtClean="0">
                <a:latin typeface="Times New Roman" pitchFamily="18" charset="0"/>
                <a:cs typeface="Times New Roman" pitchFamily="18" charset="0"/>
              </a:rPr>
              <a:t>Debt collection</a:t>
            </a:r>
            <a:endParaRPr lang="en-US" sz="2000" dirty="0"/>
          </a:p>
        </p:txBody>
      </p:sp>
      <p:sp>
        <p:nvSpPr>
          <p:cNvPr id="7" name="Rounded Rectangle 6"/>
          <p:cNvSpPr/>
          <p:nvPr/>
        </p:nvSpPr>
        <p:spPr>
          <a:xfrm>
            <a:off x="5257800" y="2590800"/>
            <a:ext cx="3276600" cy="3810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en-US" sz="2000" dirty="0" smtClean="0">
                <a:latin typeface="Times New Roman" pitchFamily="18" charset="0"/>
                <a:cs typeface="Times New Roman" pitchFamily="18" charset="0"/>
              </a:rPr>
              <a:t>Bank Loan or Overdraft</a:t>
            </a:r>
          </a:p>
          <a:p>
            <a:pPr marL="342900" indent="-342900">
              <a:buFont typeface="+mj-lt"/>
              <a:buAutoNum type="arabicPeriod"/>
            </a:pPr>
            <a:r>
              <a:rPr lang="en-US" sz="2000" dirty="0" smtClean="0">
                <a:latin typeface="Times New Roman" pitchFamily="18" charset="0"/>
                <a:cs typeface="Times New Roman" pitchFamily="18" charset="0"/>
              </a:rPr>
              <a:t>Additional Partners</a:t>
            </a:r>
          </a:p>
          <a:p>
            <a:pPr marL="342900" indent="-342900">
              <a:buFont typeface="+mj-lt"/>
              <a:buAutoNum type="arabicPeriod"/>
            </a:pPr>
            <a:r>
              <a:rPr lang="en-US" sz="2000" dirty="0" smtClean="0">
                <a:latin typeface="Times New Roman" pitchFamily="18" charset="0"/>
                <a:cs typeface="Times New Roman" pitchFamily="18" charset="0"/>
              </a:rPr>
              <a:t>Mortgage</a:t>
            </a:r>
          </a:p>
          <a:p>
            <a:pPr marL="342900" indent="-342900">
              <a:buFont typeface="+mj-lt"/>
              <a:buAutoNum type="arabicPeriod"/>
            </a:pPr>
            <a:r>
              <a:rPr lang="en-US" sz="2000" dirty="0" smtClean="0">
                <a:latin typeface="Times New Roman" pitchFamily="18" charset="0"/>
                <a:cs typeface="Times New Roman" pitchFamily="18" charset="0"/>
              </a:rPr>
              <a:t>Trade Credit</a:t>
            </a:r>
          </a:p>
          <a:p>
            <a:pPr marL="342900" indent="-342900">
              <a:buFont typeface="+mj-lt"/>
              <a:buAutoNum type="arabicPeriod"/>
            </a:pPr>
            <a:r>
              <a:rPr lang="en-US" sz="2000" dirty="0" smtClean="0">
                <a:latin typeface="Times New Roman" pitchFamily="18" charset="0"/>
                <a:cs typeface="Times New Roman" pitchFamily="18" charset="0"/>
              </a:rPr>
              <a:t>Share Issue</a:t>
            </a:r>
          </a:p>
          <a:p>
            <a:pPr marL="342900" indent="-342900">
              <a:buFont typeface="+mj-lt"/>
              <a:buAutoNum type="arabicPeriod"/>
            </a:pPr>
            <a:r>
              <a:rPr lang="en-US" sz="2000" dirty="0" smtClean="0">
                <a:latin typeface="Times New Roman" pitchFamily="18" charset="0"/>
                <a:cs typeface="Times New Roman" pitchFamily="18" charset="0"/>
              </a:rPr>
              <a:t>Government Grants</a:t>
            </a:r>
          </a:p>
          <a:p>
            <a:pPr marL="342900" indent="-342900">
              <a:buFont typeface="+mj-lt"/>
              <a:buAutoNum type="arabicPeriod"/>
            </a:pPr>
            <a:r>
              <a:rPr lang="en-US" sz="2000" dirty="0" smtClean="0">
                <a:latin typeface="Times New Roman" pitchFamily="18" charset="0"/>
                <a:cs typeface="Times New Roman" pitchFamily="18" charset="0"/>
              </a:rPr>
              <a:t>Hire Purchase</a:t>
            </a:r>
          </a:p>
          <a:p>
            <a:pPr marL="342900" indent="-342900">
              <a:buFont typeface="+mj-lt"/>
              <a:buAutoNum type="arabicPeriod"/>
            </a:pPr>
            <a:r>
              <a:rPr lang="en-US" sz="2000" dirty="0" smtClean="0">
                <a:latin typeface="Times New Roman" pitchFamily="18" charset="0"/>
                <a:cs typeface="Times New Roman" pitchFamily="18" charset="0"/>
              </a:rPr>
              <a:t>Leasing</a:t>
            </a:r>
            <a:endParaRPr lang="en-US" sz="2000" dirty="0"/>
          </a:p>
        </p:txBody>
      </p:sp>
      <p:cxnSp>
        <p:nvCxnSpPr>
          <p:cNvPr id="9" name="Straight Arrow Connector 8"/>
          <p:cNvCxnSpPr>
            <a:stCxn id="5" idx="2"/>
            <a:endCxn id="6" idx="0"/>
          </p:cNvCxnSpPr>
          <p:nvPr/>
        </p:nvCxnSpPr>
        <p:spPr>
          <a:xfrm rot="5400000">
            <a:off x="3771900" y="1295400"/>
            <a:ext cx="990600" cy="16002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a:stCxn id="5" idx="2"/>
            <a:endCxn id="7" idx="0"/>
          </p:cNvCxnSpPr>
          <p:nvPr/>
        </p:nvCxnSpPr>
        <p:spPr>
          <a:xfrm rot="16200000" flipH="1">
            <a:off x="5486400" y="1181100"/>
            <a:ext cx="990600" cy="18288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rot="19780177">
            <a:off x="3391040" y="1760474"/>
            <a:ext cx="1209475"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Internal</a:t>
            </a:r>
            <a:endParaRPr lang="en-US" sz="2000" b="1" dirty="0">
              <a:latin typeface="Times New Roman" pitchFamily="18" charset="0"/>
              <a:cs typeface="Times New Roman" pitchFamily="18" charset="0"/>
            </a:endParaRPr>
          </a:p>
        </p:txBody>
      </p:sp>
      <p:sp>
        <p:nvSpPr>
          <p:cNvPr id="20" name="TextBox 19"/>
          <p:cNvSpPr txBox="1"/>
          <p:nvPr/>
        </p:nvSpPr>
        <p:spPr>
          <a:xfrm rot="1973596">
            <a:off x="5725915" y="1822987"/>
            <a:ext cx="12192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External</a:t>
            </a:r>
            <a:endParaRPr lang="en-US" sz="2000" b="1" dirty="0">
              <a:latin typeface="Times New Roman" pitchFamily="18" charset="0"/>
              <a:cs typeface="Times New Roman" pitchFamily="18" charset="0"/>
            </a:endParaRPr>
          </a:p>
        </p:txBody>
      </p:sp>
      <p:pic>
        <p:nvPicPr>
          <p:cNvPr id="10" name="Picture 9" descr="GIFMaker.org_mSZ7kx.gif"/>
          <p:cNvPicPr>
            <a:picLocks noChangeAspect="1"/>
          </p:cNvPicPr>
          <p:nvPr/>
        </p:nvPicPr>
        <p:blipFill>
          <a:blip r:embed="rId2"/>
          <a:stretch>
            <a:fillRect/>
          </a:stretch>
        </p:blipFill>
        <p:spPr>
          <a:xfrm>
            <a:off x="228600" y="1524000"/>
            <a:ext cx="2438400" cy="4724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295400" y="304801"/>
          <a:ext cx="7543799" cy="6428895"/>
        </p:xfrm>
        <a:graphic>
          <a:graphicData uri="http://schemas.openxmlformats.org/drawingml/2006/table">
            <a:tbl>
              <a:tblPr firstRow="1" bandRow="1">
                <a:tableStyleId>{5940675A-B579-460E-94D1-54222C63F5DA}</a:tableStyleId>
              </a:tblPr>
              <a:tblGrid>
                <a:gridCol w="1941968"/>
                <a:gridCol w="2912952"/>
                <a:gridCol w="2688879"/>
              </a:tblGrid>
              <a:tr h="714144">
                <a:tc>
                  <a:txBody>
                    <a:bodyPr/>
                    <a:lstStyle/>
                    <a:p>
                      <a:r>
                        <a:rPr lang="en-US" sz="1800" b="1" dirty="0" smtClean="0">
                          <a:solidFill>
                            <a:srgbClr val="C00000"/>
                          </a:solidFill>
                          <a:latin typeface="Times New Roman" pitchFamily="18" charset="0"/>
                          <a:cs typeface="Times New Roman" pitchFamily="18" charset="0"/>
                        </a:rPr>
                        <a:t>Internal Source of Finance</a:t>
                      </a:r>
                      <a:endParaRPr lang="en-US" sz="1800" b="1" dirty="0">
                        <a:solidFill>
                          <a:srgbClr val="C00000"/>
                        </a:solidFill>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Advantages</a:t>
                      </a:r>
                      <a:endParaRPr lang="en-US" sz="1800" b="1" dirty="0">
                        <a:latin typeface="Times New Roman" pitchFamily="18" charset="0"/>
                        <a:cs typeface="Times New Roman" pitchFamily="18" charset="0"/>
                      </a:endParaRPr>
                    </a:p>
                  </a:txBody>
                  <a:tcPr/>
                </a:tc>
                <a:tc>
                  <a:txBody>
                    <a:bodyPr/>
                    <a:lstStyle/>
                    <a:p>
                      <a:pPr algn="ctr"/>
                      <a:r>
                        <a:rPr lang="en-US" sz="1800" b="1" dirty="0" err="1" smtClean="0">
                          <a:latin typeface="Times New Roman" pitchFamily="18" charset="0"/>
                          <a:cs typeface="Times New Roman" pitchFamily="18" charset="0"/>
                        </a:rPr>
                        <a:t>Dis</a:t>
                      </a:r>
                      <a:r>
                        <a:rPr lang="en-US" sz="1800" b="1" dirty="0" smtClean="0">
                          <a:latin typeface="Times New Roman" pitchFamily="18" charset="0"/>
                          <a:cs typeface="Times New Roman" pitchFamily="18" charset="0"/>
                        </a:rPr>
                        <a:t> - Advantages</a:t>
                      </a:r>
                      <a:endParaRPr lang="en-US" sz="1800" b="1" dirty="0">
                        <a:latin typeface="Times New Roman" pitchFamily="18" charset="0"/>
                        <a:cs typeface="Times New Roman" pitchFamily="18" charset="0"/>
                      </a:endParaRPr>
                    </a:p>
                  </a:txBody>
                  <a:tcPr/>
                </a:tc>
              </a:tr>
              <a:tr h="1020207">
                <a:tc>
                  <a:txBody>
                    <a:bodyPr/>
                    <a:lstStyle/>
                    <a:p>
                      <a:r>
                        <a:rPr lang="en-US" sz="2000" dirty="0" smtClean="0">
                          <a:latin typeface="Times New Roman" pitchFamily="18" charset="0"/>
                          <a:cs typeface="Times New Roman" pitchFamily="18" charset="0"/>
                        </a:rPr>
                        <a:t>Owners Investment</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Doesn’t have to be repaid and No interest is payable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There is a limit to the amount an owner can invest</a:t>
                      </a:r>
                      <a:endParaRPr lang="en-US" sz="2000" dirty="0">
                        <a:latin typeface="Times New Roman" pitchFamily="18" charset="0"/>
                        <a:cs typeface="Times New Roman" pitchFamily="18" charset="0"/>
                      </a:endParaRPr>
                    </a:p>
                  </a:txBody>
                  <a:tcPr/>
                </a:tc>
              </a:tr>
              <a:tr h="732628">
                <a:tc>
                  <a:txBody>
                    <a:bodyPr/>
                    <a:lstStyle/>
                    <a:p>
                      <a:r>
                        <a:rPr lang="en-US" sz="2000" dirty="0" smtClean="0">
                          <a:latin typeface="Times New Roman" pitchFamily="18" charset="0"/>
                          <a:cs typeface="Times New Roman" pitchFamily="18" charset="0"/>
                        </a:rPr>
                        <a:t>Retained Profits</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Doesn’t have to be repaid. No interest is payable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Not available to a new business.</a:t>
                      </a:r>
                      <a:endParaRPr lang="en-US" sz="2000" dirty="0">
                        <a:latin typeface="Times New Roman" pitchFamily="18" charset="0"/>
                        <a:cs typeface="Times New Roman" pitchFamily="18" charset="0"/>
                      </a:endParaRPr>
                    </a:p>
                  </a:txBody>
                  <a:tcPr/>
                </a:tc>
              </a:tr>
              <a:tr h="1587344">
                <a:tc>
                  <a:txBody>
                    <a:bodyPr/>
                    <a:lstStyle/>
                    <a:p>
                      <a:r>
                        <a:rPr lang="en-US" sz="2000" dirty="0" smtClean="0">
                          <a:latin typeface="Times New Roman" pitchFamily="18" charset="0"/>
                          <a:cs typeface="Times New Roman" pitchFamily="18" charset="0"/>
                        </a:rPr>
                        <a:t>Sale of Stock</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Quick way of raising finance. By selling off stock it reduces the costs associated with holding them</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Business will have to take a reduced price for the stock</a:t>
                      </a:r>
                      <a:endParaRPr lang="en-US" sz="2000" dirty="0">
                        <a:latin typeface="Times New Roman" pitchFamily="18" charset="0"/>
                        <a:cs typeface="Times New Roman" pitchFamily="18" charset="0"/>
                      </a:endParaRPr>
                    </a:p>
                  </a:txBody>
                  <a:tcPr/>
                </a:tc>
              </a:tr>
              <a:tr h="1020207">
                <a:tc>
                  <a:txBody>
                    <a:bodyPr/>
                    <a:lstStyle/>
                    <a:p>
                      <a:r>
                        <a:rPr lang="en-US" sz="2000" dirty="0" smtClean="0">
                          <a:latin typeface="Times New Roman" pitchFamily="18" charset="0"/>
                          <a:cs typeface="Times New Roman" pitchFamily="18" charset="0"/>
                        </a:rPr>
                        <a:t>Sale of fixed assets</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Good way to raise finance from an asset that is no longer needed</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Some businesses are unlikely to have surplus assets to sell.</a:t>
                      </a:r>
                      <a:endParaRPr lang="en-US" sz="2000" dirty="0">
                        <a:latin typeface="Times New Roman" pitchFamily="18" charset="0"/>
                        <a:cs typeface="Times New Roman" pitchFamily="18" charset="0"/>
                      </a:endParaRPr>
                    </a:p>
                  </a:txBody>
                  <a:tcPr/>
                </a:tc>
              </a:tr>
              <a:tr h="1326269">
                <a:tc>
                  <a:txBody>
                    <a:bodyPr/>
                    <a:lstStyle/>
                    <a:p>
                      <a:r>
                        <a:rPr lang="en-US" sz="2000" dirty="0" smtClean="0">
                          <a:latin typeface="Times New Roman" pitchFamily="18" charset="0"/>
                          <a:cs typeface="Times New Roman" pitchFamily="18" charset="0"/>
                        </a:rPr>
                        <a:t>Debt Collection</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No additional cost in getting this finance, it is part of the businesses’ normal operations</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There is a risk that debts owed can go bad and not be repaid</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295400" y="304797"/>
          <a:ext cx="7620000" cy="6324602"/>
        </p:xfrm>
        <a:graphic>
          <a:graphicData uri="http://schemas.openxmlformats.org/drawingml/2006/table">
            <a:tbl>
              <a:tblPr firstRow="1" bandRow="1">
                <a:tableStyleId>{5940675A-B579-460E-94D1-54222C63F5DA}</a:tableStyleId>
              </a:tblPr>
              <a:tblGrid>
                <a:gridCol w="1318846"/>
                <a:gridCol w="2795954"/>
                <a:gridCol w="3505200"/>
              </a:tblGrid>
              <a:tr h="1070317">
                <a:tc>
                  <a:txBody>
                    <a:bodyPr/>
                    <a:lstStyle/>
                    <a:p>
                      <a:r>
                        <a:rPr lang="en-US" sz="2000" b="1" dirty="0" smtClean="0">
                          <a:solidFill>
                            <a:srgbClr val="C00000"/>
                          </a:solidFill>
                          <a:latin typeface="Times New Roman" pitchFamily="18" charset="0"/>
                          <a:cs typeface="Times New Roman" pitchFamily="18" charset="0"/>
                        </a:rPr>
                        <a:t>External Source of Finance</a:t>
                      </a:r>
                      <a:endParaRPr lang="en-US" sz="2000" b="1" dirty="0">
                        <a:solidFill>
                          <a:srgbClr val="C00000"/>
                        </a:solidFill>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Advantages</a:t>
                      </a:r>
                      <a:endParaRPr lang="en-US" sz="2000" b="1" dirty="0">
                        <a:latin typeface="Times New Roman" pitchFamily="18" charset="0"/>
                        <a:cs typeface="Times New Roman" pitchFamily="18" charset="0"/>
                      </a:endParaRPr>
                    </a:p>
                  </a:txBody>
                  <a:tcPr/>
                </a:tc>
                <a:tc>
                  <a:txBody>
                    <a:bodyPr/>
                    <a:lstStyle/>
                    <a:p>
                      <a:pPr algn="ctr"/>
                      <a:r>
                        <a:rPr lang="en-US" sz="2000" b="1" dirty="0" err="1" smtClean="0">
                          <a:latin typeface="Times New Roman" pitchFamily="18" charset="0"/>
                          <a:cs typeface="Times New Roman" pitchFamily="18" charset="0"/>
                        </a:rPr>
                        <a:t>Dis</a:t>
                      </a:r>
                      <a:r>
                        <a:rPr lang="en-US" sz="2000" b="1" dirty="0" smtClean="0">
                          <a:latin typeface="Times New Roman" pitchFamily="18" charset="0"/>
                          <a:cs typeface="Times New Roman" pitchFamily="18" charset="0"/>
                        </a:rPr>
                        <a:t> - Advantages</a:t>
                      </a:r>
                      <a:endParaRPr lang="en-US" sz="2000" b="1" dirty="0">
                        <a:latin typeface="Times New Roman" pitchFamily="18" charset="0"/>
                        <a:cs typeface="Times New Roman" pitchFamily="18" charset="0"/>
                      </a:endParaRPr>
                    </a:p>
                  </a:txBody>
                  <a:tcPr/>
                </a:tc>
              </a:tr>
              <a:tr h="1394656">
                <a:tc>
                  <a:txBody>
                    <a:bodyPr/>
                    <a:lstStyle/>
                    <a:p>
                      <a:r>
                        <a:rPr lang="en-US" sz="2000" kern="1200" dirty="0" smtClean="0">
                          <a:solidFill>
                            <a:schemeClr val="tx1"/>
                          </a:solidFill>
                          <a:latin typeface="Times New Roman" pitchFamily="18" charset="0"/>
                          <a:ea typeface="+mn-ea"/>
                          <a:cs typeface="Times New Roman" pitchFamily="18" charset="0"/>
                        </a:rPr>
                        <a:t>Bank Loan</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Set repayments are spread over a period of time which is good for budgeting</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Can be expensive due to interest payments </a:t>
                      </a:r>
                    </a:p>
                    <a:p>
                      <a:r>
                        <a:rPr lang="en-US" sz="2000" kern="1200" dirty="0" smtClean="0">
                          <a:solidFill>
                            <a:schemeClr val="tx1"/>
                          </a:solidFill>
                          <a:latin typeface="Times New Roman" pitchFamily="18" charset="0"/>
                          <a:ea typeface="+mn-ea"/>
                          <a:cs typeface="Times New Roman" pitchFamily="18" charset="0"/>
                        </a:rPr>
                        <a:t>Bank may require security on the loan</a:t>
                      </a:r>
                      <a:endParaRPr lang="en-US" sz="2000" dirty="0">
                        <a:latin typeface="Times New Roman" pitchFamily="18" charset="0"/>
                        <a:cs typeface="Times New Roman" pitchFamily="18" charset="0"/>
                      </a:endParaRPr>
                    </a:p>
                  </a:txBody>
                  <a:tcPr/>
                </a:tc>
              </a:tr>
              <a:tr h="1394656">
                <a:tc>
                  <a:txBody>
                    <a:bodyPr/>
                    <a:lstStyle/>
                    <a:p>
                      <a:r>
                        <a:rPr lang="en-US" sz="2000" kern="1200" dirty="0" smtClean="0">
                          <a:solidFill>
                            <a:schemeClr val="tx1"/>
                          </a:solidFill>
                          <a:latin typeface="Times New Roman" pitchFamily="18" charset="0"/>
                          <a:ea typeface="+mn-ea"/>
                          <a:cs typeface="Times New Roman" pitchFamily="18" charset="0"/>
                        </a:rPr>
                        <a:t>Bank Overdraft</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If used in the short-term it is usually cheaper than a bank loan</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Interest is repayable on the amount overdrawn</a:t>
                      </a:r>
                    </a:p>
                    <a:p>
                      <a:r>
                        <a:rPr lang="en-US" sz="2000" kern="1200" dirty="0" smtClean="0">
                          <a:solidFill>
                            <a:schemeClr val="tx1"/>
                          </a:solidFill>
                          <a:latin typeface="Times New Roman" pitchFamily="18" charset="0"/>
                          <a:ea typeface="+mn-ea"/>
                          <a:cs typeface="Times New Roman" pitchFamily="18" charset="0"/>
                        </a:rPr>
                        <a:t>Can be expensive if used over a longer period of time</a:t>
                      </a:r>
                      <a:endParaRPr lang="en-US" sz="2000" dirty="0">
                        <a:latin typeface="Times New Roman" pitchFamily="18" charset="0"/>
                        <a:cs typeface="Times New Roman" pitchFamily="18" charset="0"/>
                      </a:endParaRPr>
                    </a:p>
                  </a:txBody>
                  <a:tcPr/>
                </a:tc>
              </a:tr>
              <a:tr h="1070317">
                <a:tc>
                  <a:txBody>
                    <a:bodyPr/>
                    <a:lstStyle/>
                    <a:p>
                      <a:r>
                        <a:rPr lang="en-US" sz="2000" kern="1200" dirty="0" smtClean="0">
                          <a:solidFill>
                            <a:schemeClr val="tx1"/>
                          </a:solidFill>
                          <a:latin typeface="Times New Roman" pitchFamily="18" charset="0"/>
                          <a:ea typeface="+mn-ea"/>
                          <a:cs typeface="Times New Roman" pitchFamily="18" charset="0"/>
                        </a:rPr>
                        <a:t>Additional Partners</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Doesn’t have to be repaid No interest is payable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Diluting control of the partnership Profits will be split more ways</a:t>
                      </a:r>
                      <a:endParaRPr lang="en-US" sz="2000" dirty="0">
                        <a:latin typeface="Times New Roman" pitchFamily="18" charset="0"/>
                        <a:cs typeface="Times New Roman" pitchFamily="18" charset="0"/>
                      </a:endParaRPr>
                    </a:p>
                  </a:txBody>
                  <a:tcPr/>
                </a:tc>
              </a:tr>
              <a:tr h="1394656">
                <a:tc>
                  <a:txBody>
                    <a:bodyPr/>
                    <a:lstStyle/>
                    <a:p>
                      <a:r>
                        <a:rPr lang="en-US" sz="2000" kern="1200" dirty="0" smtClean="0">
                          <a:solidFill>
                            <a:schemeClr val="tx1"/>
                          </a:solidFill>
                          <a:latin typeface="Times New Roman" pitchFamily="18" charset="0"/>
                          <a:ea typeface="+mn-ea"/>
                          <a:cs typeface="Times New Roman" pitchFamily="18" charset="0"/>
                        </a:rPr>
                        <a:t>Share Issue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Doesn’t have to be repaid No interest is payable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Profits will be paid out as dividends to more shareholders</a:t>
                      </a:r>
                    </a:p>
                    <a:p>
                      <a:r>
                        <a:rPr lang="en-US" sz="2000" kern="1200" dirty="0" smtClean="0">
                          <a:solidFill>
                            <a:schemeClr val="tx1"/>
                          </a:solidFill>
                          <a:latin typeface="Times New Roman" pitchFamily="18" charset="0"/>
                          <a:ea typeface="+mn-ea"/>
                          <a:cs typeface="Times New Roman" pitchFamily="18" charset="0"/>
                        </a:rPr>
                        <a:t>Ownership of the company could change hands</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72F1AF-947D-4D4E-8B63-F4BC1DA51288}" type="slidenum">
              <a:rPr lang="en-US" smtClean="0"/>
              <a:pPr/>
              <a:t>7</a:t>
            </a:fld>
            <a:endParaRPr lang="en-US"/>
          </a:p>
        </p:txBody>
      </p:sp>
      <p:graphicFrame>
        <p:nvGraphicFramePr>
          <p:cNvPr id="6" name="Content Placeholder 5"/>
          <p:cNvGraphicFramePr>
            <a:graphicFrameLocks noGrp="1"/>
          </p:cNvGraphicFramePr>
          <p:nvPr>
            <p:ph idx="1"/>
          </p:nvPr>
        </p:nvGraphicFramePr>
        <p:xfrm>
          <a:off x="1219200" y="243840"/>
          <a:ext cx="7772400" cy="6461760"/>
        </p:xfrm>
        <a:graphic>
          <a:graphicData uri="http://schemas.openxmlformats.org/drawingml/2006/table">
            <a:tbl>
              <a:tblPr firstRow="1" bandRow="1">
                <a:tableStyleId>{5940675A-B579-460E-94D1-54222C63F5DA}</a:tableStyleId>
              </a:tblPr>
              <a:tblGrid>
                <a:gridCol w="1413163"/>
                <a:gridCol w="3061854"/>
                <a:gridCol w="3297383"/>
              </a:tblGrid>
              <a:tr h="518160">
                <a:tc>
                  <a:txBody>
                    <a:bodyPr/>
                    <a:lstStyle/>
                    <a:p>
                      <a:r>
                        <a:rPr lang="en-US" sz="1400" b="1" dirty="0" smtClean="0">
                          <a:solidFill>
                            <a:srgbClr val="C00000"/>
                          </a:solidFill>
                          <a:latin typeface="Times New Roman" pitchFamily="18" charset="0"/>
                          <a:cs typeface="Times New Roman" pitchFamily="18" charset="0"/>
                        </a:rPr>
                        <a:t>External Source of Finance</a:t>
                      </a:r>
                      <a:endParaRPr lang="en-US" sz="1400" b="1" dirty="0">
                        <a:solidFill>
                          <a:srgbClr val="C00000"/>
                        </a:solidFill>
                        <a:latin typeface="Times New Roman" pitchFamily="18" charset="0"/>
                        <a:cs typeface="Times New Roman" pitchFamily="18" charset="0"/>
                      </a:endParaRPr>
                    </a:p>
                  </a:txBody>
                  <a:tcPr/>
                </a:tc>
                <a:tc>
                  <a:txBody>
                    <a:bodyPr/>
                    <a:lstStyle/>
                    <a:p>
                      <a:pPr algn="ctr"/>
                      <a:r>
                        <a:rPr lang="en-US" sz="1400" b="1" dirty="0" smtClean="0">
                          <a:latin typeface="Times New Roman" pitchFamily="18" charset="0"/>
                          <a:cs typeface="Times New Roman" pitchFamily="18" charset="0"/>
                        </a:rPr>
                        <a:t>Advantages</a:t>
                      </a:r>
                      <a:endParaRPr lang="en-US" sz="1400" b="1" dirty="0">
                        <a:latin typeface="Times New Roman" pitchFamily="18" charset="0"/>
                        <a:cs typeface="Times New Roman" pitchFamily="18" charset="0"/>
                      </a:endParaRPr>
                    </a:p>
                  </a:txBody>
                  <a:tcPr/>
                </a:tc>
                <a:tc>
                  <a:txBody>
                    <a:bodyPr/>
                    <a:lstStyle/>
                    <a:p>
                      <a:pPr algn="ctr"/>
                      <a:r>
                        <a:rPr lang="en-US" sz="1400" b="1" dirty="0" err="1" smtClean="0">
                          <a:latin typeface="Times New Roman" pitchFamily="18" charset="0"/>
                          <a:cs typeface="Times New Roman" pitchFamily="18" charset="0"/>
                        </a:rPr>
                        <a:t>Dis</a:t>
                      </a:r>
                      <a:r>
                        <a:rPr lang="en-US" sz="1400" b="1" dirty="0" smtClean="0">
                          <a:latin typeface="Times New Roman" pitchFamily="18" charset="0"/>
                          <a:cs typeface="Times New Roman" pitchFamily="18" charset="0"/>
                        </a:rPr>
                        <a:t> - Advantages</a:t>
                      </a:r>
                      <a:endParaRPr lang="en-US" sz="1400" b="1" dirty="0">
                        <a:latin typeface="Times New Roman" pitchFamily="18" charset="0"/>
                        <a:cs typeface="Times New Roman" pitchFamily="18" charset="0"/>
                      </a:endParaRPr>
                    </a:p>
                  </a:txBody>
                  <a:tcPr/>
                </a:tc>
              </a:tr>
              <a:tr h="1743376">
                <a:tc>
                  <a:txBody>
                    <a:bodyPr/>
                    <a:lstStyle/>
                    <a:p>
                      <a:r>
                        <a:rPr lang="en-US" sz="2000" kern="1200" dirty="0" smtClean="0">
                          <a:solidFill>
                            <a:schemeClr val="tx1"/>
                          </a:solidFill>
                          <a:latin typeface="Times New Roman" pitchFamily="18" charset="0"/>
                          <a:ea typeface="+mn-ea"/>
                          <a:cs typeface="Times New Roman" pitchFamily="18" charset="0"/>
                        </a:rPr>
                        <a:t>Leasing</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Businesses can have the use of up to date equipment immediately</a:t>
                      </a:r>
                    </a:p>
                    <a:p>
                      <a:r>
                        <a:rPr lang="en-US" sz="2000" kern="1200" dirty="0" smtClean="0">
                          <a:solidFill>
                            <a:schemeClr val="tx1"/>
                          </a:solidFill>
                          <a:latin typeface="Times New Roman" pitchFamily="18" charset="0"/>
                          <a:ea typeface="+mn-ea"/>
                          <a:cs typeface="Times New Roman" pitchFamily="18" charset="0"/>
                        </a:rPr>
                        <a:t>Payments are spread over a period of time which is good for budgeting</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Can be expensive</a:t>
                      </a:r>
                    </a:p>
                    <a:p>
                      <a:r>
                        <a:rPr lang="en-US" sz="2000" kern="1200" dirty="0" smtClean="0">
                          <a:solidFill>
                            <a:schemeClr val="tx1"/>
                          </a:solidFill>
                          <a:latin typeface="Times New Roman" pitchFamily="18" charset="0"/>
                          <a:ea typeface="+mn-ea"/>
                          <a:cs typeface="Times New Roman" pitchFamily="18" charset="0"/>
                        </a:rPr>
                        <a:t>The asset belongs to the finance company</a:t>
                      </a:r>
                      <a:endParaRPr lang="en-US" sz="2000" dirty="0">
                        <a:latin typeface="Times New Roman" pitchFamily="18" charset="0"/>
                        <a:cs typeface="Times New Roman" pitchFamily="18" charset="0"/>
                      </a:endParaRPr>
                    </a:p>
                  </a:txBody>
                  <a:tcPr/>
                </a:tc>
              </a:tr>
              <a:tr h="913197">
                <a:tc>
                  <a:txBody>
                    <a:bodyPr/>
                    <a:lstStyle/>
                    <a:p>
                      <a:r>
                        <a:rPr lang="en-US" sz="2000" kern="1200" dirty="0" smtClean="0">
                          <a:solidFill>
                            <a:schemeClr val="tx1"/>
                          </a:solidFill>
                          <a:latin typeface="Times New Roman" pitchFamily="18" charset="0"/>
                          <a:ea typeface="+mn-ea"/>
                          <a:cs typeface="Times New Roman" pitchFamily="18" charset="0"/>
                        </a:rPr>
                        <a:t>Hire Purchase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Businesses can have the use of up to date equipment immediately</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This is an expensive method compared to buying with cash</a:t>
                      </a:r>
                      <a:endParaRPr lang="en-US" sz="2000" dirty="0">
                        <a:latin typeface="Times New Roman" pitchFamily="18" charset="0"/>
                        <a:cs typeface="Times New Roman" pitchFamily="18" charset="0"/>
                      </a:endParaRPr>
                    </a:p>
                  </a:txBody>
                  <a:tcPr/>
                </a:tc>
              </a:tr>
              <a:tr h="913197">
                <a:tc>
                  <a:txBody>
                    <a:bodyPr/>
                    <a:lstStyle/>
                    <a:p>
                      <a:r>
                        <a:rPr lang="en-US" sz="2000" kern="1200" dirty="0" smtClean="0">
                          <a:solidFill>
                            <a:schemeClr val="tx1"/>
                          </a:solidFill>
                          <a:latin typeface="Times New Roman" pitchFamily="18" charset="0"/>
                          <a:ea typeface="+mn-ea"/>
                          <a:cs typeface="Times New Roman" pitchFamily="18" charset="0"/>
                        </a:rPr>
                        <a:t>Mortgage</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Business has the use of the property</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If business does not keep up with repayments the property could be repossessed</a:t>
                      </a:r>
                      <a:endParaRPr lang="en-US" sz="2000" dirty="0">
                        <a:latin typeface="Times New Roman" pitchFamily="18" charset="0"/>
                        <a:cs typeface="Times New Roman" pitchFamily="18" charset="0"/>
                      </a:endParaRPr>
                    </a:p>
                  </a:txBody>
                  <a:tcPr/>
                </a:tc>
              </a:tr>
              <a:tr h="636471">
                <a:tc>
                  <a:txBody>
                    <a:bodyPr/>
                    <a:lstStyle/>
                    <a:p>
                      <a:r>
                        <a:rPr lang="en-US" sz="2000" kern="1200" dirty="0" smtClean="0">
                          <a:solidFill>
                            <a:schemeClr val="tx1"/>
                          </a:solidFill>
                          <a:latin typeface="Times New Roman" pitchFamily="18" charset="0"/>
                          <a:ea typeface="+mn-ea"/>
                          <a:cs typeface="Times New Roman" pitchFamily="18" charset="0"/>
                        </a:rPr>
                        <a:t>Trade Credit</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Business can sell the goods first and pay for them later</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Discount given for cash payment would be lost</a:t>
                      </a:r>
                      <a:endParaRPr lang="en-US" sz="2000" dirty="0">
                        <a:latin typeface="Times New Roman" pitchFamily="18" charset="0"/>
                        <a:cs typeface="Times New Roman" pitchFamily="18" charset="0"/>
                      </a:endParaRPr>
                    </a:p>
                  </a:txBody>
                  <a:tcPr/>
                </a:tc>
              </a:tr>
              <a:tr h="1189923">
                <a:tc>
                  <a:txBody>
                    <a:bodyPr/>
                    <a:lstStyle/>
                    <a:p>
                      <a:r>
                        <a:rPr lang="en-US" sz="1800" kern="1200" dirty="0" smtClean="0">
                          <a:solidFill>
                            <a:schemeClr val="tx1"/>
                          </a:solidFill>
                          <a:latin typeface="Times New Roman" pitchFamily="18" charset="0"/>
                          <a:ea typeface="+mn-ea"/>
                          <a:cs typeface="Times New Roman" pitchFamily="18" charset="0"/>
                        </a:rPr>
                        <a:t>Government Grants</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Don’t have to be repaid</a:t>
                      </a:r>
                      <a:endParaRPr lang="en-US" sz="2000" dirty="0">
                        <a:latin typeface="Times New Roman" pitchFamily="18" charset="0"/>
                        <a:cs typeface="Times New Roman" pitchFamily="18" charset="0"/>
                      </a:endParaRPr>
                    </a:p>
                  </a:txBody>
                  <a:tcPr/>
                </a:tc>
                <a:tc>
                  <a:txBody>
                    <a:bodyPr/>
                    <a:lstStyle/>
                    <a:p>
                      <a:r>
                        <a:rPr lang="en-US" sz="2000" kern="1200" dirty="0" smtClean="0">
                          <a:solidFill>
                            <a:schemeClr val="tx1"/>
                          </a:solidFill>
                          <a:latin typeface="Times New Roman" pitchFamily="18" charset="0"/>
                          <a:ea typeface="+mn-ea"/>
                          <a:cs typeface="Times New Roman" pitchFamily="18" charset="0"/>
                        </a:rPr>
                        <a:t>Certain conditions may apply e.g. location. Not all businesses may be eligible for a grant</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543800" cy="533400"/>
          </a:xfrm>
        </p:spPr>
        <p:txBody>
          <a:bodyPr>
            <a:noAutofit/>
          </a:bodyPr>
          <a:lstStyle/>
          <a:p>
            <a:pPr algn="ctr"/>
            <a:r>
              <a:rPr lang="en-US" sz="3200" b="1" dirty="0" smtClean="0">
                <a:latin typeface="Times New Roman" pitchFamily="18" charset="0"/>
                <a:cs typeface="Times New Roman" pitchFamily="18" charset="0"/>
              </a:rPr>
              <a:t>INCOME ANALYSIS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762000"/>
            <a:ext cx="7620000" cy="57150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Income Statement is the part of Financial Statement that tell us whether or not a company made a profit or incurred a loss. </a:t>
            </a:r>
          </a:p>
          <a:p>
            <a:r>
              <a:rPr lang="en-US" sz="2000" dirty="0" smtClean="0">
                <a:latin typeface="Times New Roman" pitchFamily="18" charset="0"/>
                <a:cs typeface="Times New Roman" pitchFamily="18" charset="0"/>
              </a:rPr>
              <a:t>It is something refers to Profit &amp; Loss statement, Statement of Income. </a:t>
            </a:r>
          </a:p>
          <a:p>
            <a:r>
              <a:rPr lang="en-US" sz="2000" dirty="0" smtClean="0">
                <a:latin typeface="Times New Roman" pitchFamily="18" charset="0"/>
                <a:cs typeface="Times New Roman" pitchFamily="18" charset="0"/>
              </a:rPr>
              <a:t>It is important because it shows the profitability of a company during the time interval.</a:t>
            </a:r>
          </a:p>
          <a:p>
            <a:r>
              <a:rPr lang="en-US" sz="2000" dirty="0" smtClean="0">
                <a:latin typeface="Times New Roman" pitchFamily="18" charset="0"/>
                <a:cs typeface="Times New Roman" pitchFamily="18" charset="0"/>
              </a:rPr>
              <a:t>It varies from company to company: Three months , Four weeks  or Fiscal years (1st April – 31st March)</a:t>
            </a:r>
          </a:p>
          <a:p>
            <a:r>
              <a:rPr lang="en-US" sz="2000" dirty="0" smtClean="0">
                <a:latin typeface="Times New Roman" pitchFamily="18" charset="0"/>
                <a:cs typeface="Times New Roman" pitchFamily="18" charset="0"/>
              </a:rPr>
              <a:t>Revenue – Expenses = Net Income (Amount of money that is left)</a:t>
            </a:r>
          </a:p>
          <a:p>
            <a:r>
              <a:rPr lang="en-US" sz="2000" dirty="0" smtClean="0">
                <a:latin typeface="Times New Roman" pitchFamily="18" charset="0"/>
                <a:cs typeface="Times New Roman" pitchFamily="18" charset="0"/>
              </a:rPr>
              <a:t>It helps in identifying Risk and Opportunities and forecast future performance for :- </a:t>
            </a:r>
          </a:p>
          <a:p>
            <a:pPr marL="457200" indent="-457200">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8</a:t>
            </a:fld>
            <a:endParaRPr lang="en-US"/>
          </a:p>
        </p:txBody>
      </p:sp>
      <p:sp>
        <p:nvSpPr>
          <p:cNvPr id="5" name="Rounded Rectangle 4"/>
          <p:cNvSpPr/>
          <p:nvPr/>
        </p:nvSpPr>
        <p:spPr>
          <a:xfrm>
            <a:off x="4038600" y="4572000"/>
            <a:ext cx="1752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ctr"/>
            <a:r>
              <a:rPr lang="en-US" dirty="0" smtClean="0">
                <a:latin typeface="Times New Roman" pitchFamily="18" charset="0"/>
                <a:cs typeface="Times New Roman" pitchFamily="18" charset="0"/>
              </a:rPr>
              <a:t> Owners</a:t>
            </a:r>
          </a:p>
        </p:txBody>
      </p:sp>
      <p:sp>
        <p:nvSpPr>
          <p:cNvPr id="6" name="Rounded Rectangle 5"/>
          <p:cNvSpPr/>
          <p:nvPr/>
        </p:nvSpPr>
        <p:spPr>
          <a:xfrm>
            <a:off x="6172200" y="5334000"/>
            <a:ext cx="1752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ctr"/>
            <a:r>
              <a:rPr lang="en-US" dirty="0" smtClean="0">
                <a:latin typeface="Times New Roman" pitchFamily="18" charset="0"/>
                <a:cs typeface="Times New Roman" pitchFamily="18" charset="0"/>
              </a:rPr>
              <a:t> Investors</a:t>
            </a:r>
            <a:endParaRPr lang="en-US" dirty="0">
              <a:latin typeface="Times New Roman" pitchFamily="18" charset="0"/>
              <a:cs typeface="Times New Roman" pitchFamily="18" charset="0"/>
            </a:endParaRPr>
          </a:p>
        </p:txBody>
      </p:sp>
      <p:sp>
        <p:nvSpPr>
          <p:cNvPr id="7" name="Rounded Rectangle 6"/>
          <p:cNvSpPr/>
          <p:nvPr/>
        </p:nvSpPr>
        <p:spPr>
          <a:xfrm>
            <a:off x="4038600" y="5334000"/>
            <a:ext cx="1752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ctr"/>
            <a:r>
              <a:rPr lang="en-US" dirty="0" smtClean="0">
                <a:latin typeface="Times New Roman" pitchFamily="18" charset="0"/>
                <a:cs typeface="Times New Roman" pitchFamily="18" charset="0"/>
              </a:rPr>
              <a:t>Competitors </a:t>
            </a:r>
          </a:p>
        </p:txBody>
      </p:sp>
      <p:sp>
        <p:nvSpPr>
          <p:cNvPr id="8" name="Rounded Rectangle 7"/>
          <p:cNvSpPr/>
          <p:nvPr/>
        </p:nvSpPr>
        <p:spPr>
          <a:xfrm>
            <a:off x="6172200" y="4572000"/>
            <a:ext cx="1752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lgn="ctr"/>
            <a:r>
              <a:rPr lang="en-US" dirty="0" smtClean="0">
                <a:latin typeface="Times New Roman" pitchFamily="18" charset="0"/>
                <a:cs typeface="Times New Roman" pitchFamily="18" charset="0"/>
              </a:rPr>
              <a:t> Creditors </a:t>
            </a:r>
          </a:p>
        </p:txBody>
      </p:sp>
      <p:cxnSp>
        <p:nvCxnSpPr>
          <p:cNvPr id="10" name="Straight Connector 9"/>
          <p:cNvCxnSpPr>
            <a:stCxn id="5" idx="3"/>
            <a:endCxn id="8" idx="1"/>
          </p:cNvCxnSpPr>
          <p:nvPr/>
        </p:nvCxnSpPr>
        <p:spPr>
          <a:xfrm>
            <a:off x="5791200" y="4800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7" idx="3"/>
            <a:endCxn id="6" idx="1"/>
          </p:cNvCxnSpPr>
          <p:nvPr/>
        </p:nvCxnSpPr>
        <p:spPr>
          <a:xfrm>
            <a:off x="5791200" y="5562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4648994" y="5181600"/>
            <a:ext cx="304006" cy="79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2"/>
            <a:endCxn id="6" idx="0"/>
          </p:cNvCxnSpPr>
          <p:nvPr/>
        </p:nvCxnSpPr>
        <p:spPr>
          <a:xfrm rot="5400000">
            <a:off x="6896100" y="5181600"/>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14" name="Picture 13" descr="head_arrows_right_animation_clipart.gif"/>
          <p:cNvPicPr>
            <a:picLocks noChangeAspect="1"/>
          </p:cNvPicPr>
          <p:nvPr/>
        </p:nvPicPr>
        <p:blipFill>
          <a:blip r:embed="rId2"/>
          <a:stretch>
            <a:fillRect/>
          </a:stretch>
        </p:blipFill>
        <p:spPr>
          <a:xfrm>
            <a:off x="2895600" y="5181600"/>
            <a:ext cx="1371600" cy="381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772400" cy="914400"/>
          </a:xfrm>
        </p:spPr>
        <p:txBody>
          <a:bodyPr>
            <a:normAutofit fontScale="90000"/>
          </a:bodyPr>
          <a:lstStyle/>
          <a:p>
            <a:pPr algn="ctr"/>
            <a:r>
              <a:rPr lang="en-US" sz="3200" b="1" dirty="0" smtClean="0">
                <a:latin typeface="Times New Roman" pitchFamily="18" charset="0"/>
                <a:cs typeface="Times New Roman" pitchFamily="18" charset="0"/>
              </a:rPr>
              <a:t>BENEFITS AND LIMITATIONS OF INCOME ANALYSIS</a:t>
            </a:r>
            <a:endParaRPr lang="en-US" sz="3200" b="1" dirty="0"/>
          </a:p>
        </p:txBody>
      </p:sp>
      <p:graphicFrame>
        <p:nvGraphicFramePr>
          <p:cNvPr id="5" name="Content Placeholder 4"/>
          <p:cNvGraphicFramePr>
            <a:graphicFrameLocks noGrp="1"/>
          </p:cNvGraphicFramePr>
          <p:nvPr>
            <p:ph idx="1"/>
          </p:nvPr>
        </p:nvGraphicFramePr>
        <p:xfrm>
          <a:off x="1219200" y="1295400"/>
          <a:ext cx="7696200" cy="5257800"/>
        </p:xfrm>
        <a:graphic>
          <a:graphicData uri="http://schemas.openxmlformats.org/drawingml/2006/table">
            <a:tbl>
              <a:tblPr firstRow="1" bandRow="1">
                <a:tableStyleId>{BDBED569-4797-4DF1-A0F4-6AAB3CD982D8}</a:tableStyleId>
              </a:tblPr>
              <a:tblGrid>
                <a:gridCol w="3848100"/>
                <a:gridCol w="3848100"/>
              </a:tblGrid>
              <a:tr h="536510">
                <a:tc>
                  <a:txBody>
                    <a:bodyPr/>
                    <a:lstStyle/>
                    <a:p>
                      <a:pPr algn="ctr"/>
                      <a:r>
                        <a:rPr lang="en-US" sz="2000" dirty="0" smtClean="0">
                          <a:latin typeface="Times New Roman" pitchFamily="18" charset="0"/>
                          <a:cs typeface="Times New Roman" pitchFamily="18" charset="0"/>
                        </a:rPr>
                        <a:t>BENEFITS</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LIMITATIONS</a:t>
                      </a:r>
                      <a:endParaRPr lang="en-US" sz="2000" dirty="0">
                        <a:latin typeface="Times New Roman" pitchFamily="18" charset="0"/>
                        <a:cs typeface="Times New Roman" pitchFamily="18" charset="0"/>
                      </a:endParaRPr>
                    </a:p>
                  </a:txBody>
                  <a:tcPr/>
                </a:tc>
              </a:tr>
              <a:tr h="822649">
                <a:tc>
                  <a:txBody>
                    <a:bodyPr/>
                    <a:lstStyle/>
                    <a:p>
                      <a:r>
                        <a:rPr lang="en-US" sz="2000" dirty="0" smtClean="0">
                          <a:latin typeface="Times New Roman" pitchFamily="18" charset="0"/>
                          <a:cs typeface="Times New Roman" pitchFamily="18" charset="0"/>
                        </a:rPr>
                        <a:t>Evaluate the past performance of the enterprise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 is based on various assumptions &amp; estimates</a:t>
                      </a:r>
                      <a:endParaRPr lang="en-US" sz="2000" dirty="0">
                        <a:latin typeface="Times New Roman" pitchFamily="18" charset="0"/>
                        <a:cs typeface="Times New Roman" pitchFamily="18" charset="0"/>
                      </a:endParaRPr>
                    </a:p>
                  </a:txBody>
                  <a:tcPr/>
                </a:tc>
              </a:tr>
              <a:tr h="822649">
                <a:tc>
                  <a:txBody>
                    <a:bodyPr/>
                    <a:lstStyle/>
                    <a:p>
                      <a:r>
                        <a:rPr lang="en-US" sz="2000" dirty="0" smtClean="0">
                          <a:latin typeface="Times New Roman" pitchFamily="18" charset="0"/>
                          <a:cs typeface="Times New Roman" pitchFamily="18" charset="0"/>
                        </a:rPr>
                        <a:t>Provide a basis for predicting future performance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Items that might be relevant but cannot be easily measure</a:t>
                      </a:r>
                      <a:endParaRPr lang="en-US" sz="2000" dirty="0">
                        <a:latin typeface="Times New Roman" pitchFamily="18" charset="0"/>
                        <a:cs typeface="Times New Roman" pitchFamily="18" charset="0"/>
                      </a:endParaRPr>
                    </a:p>
                  </a:txBody>
                  <a:tcPr/>
                </a:tc>
              </a:tr>
              <a:tr h="822649">
                <a:tc>
                  <a:txBody>
                    <a:bodyPr/>
                    <a:lstStyle/>
                    <a:p>
                      <a:r>
                        <a:rPr lang="en-US" sz="2000" dirty="0" smtClean="0">
                          <a:latin typeface="Times New Roman" pitchFamily="18" charset="0"/>
                          <a:cs typeface="Times New Roman" pitchFamily="18" charset="0"/>
                        </a:rPr>
                        <a:t>Help assess the risk of uncertainty of achieving future cash flows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Income numbers are affected by accounting methods</a:t>
                      </a:r>
                      <a:endParaRPr lang="en-US" sz="2000" dirty="0">
                        <a:latin typeface="Times New Roman" pitchFamily="18" charset="0"/>
                        <a:cs typeface="Times New Roman" pitchFamily="18" charset="0"/>
                      </a:endParaRPr>
                    </a:p>
                  </a:txBody>
                  <a:tcPr/>
                </a:tc>
              </a:tr>
              <a:tr h="822649">
                <a:tc rowSpan="2">
                  <a:txBody>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Income statement should help investors and creditors of financial statement predict future cash flow in numbers of ways as stated above.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Income measurement involves judgments </a:t>
                      </a:r>
                      <a:endParaRPr lang="en-US" sz="2000" dirty="0">
                        <a:latin typeface="Times New Roman" pitchFamily="18" charset="0"/>
                        <a:cs typeface="Times New Roman" pitchFamily="18" charset="0"/>
                      </a:endParaRPr>
                    </a:p>
                  </a:txBody>
                  <a:tcPr/>
                </a:tc>
              </a:tr>
              <a:tr h="1430694">
                <a:tc vMerge="1">
                  <a:txBody>
                    <a:bodyPr/>
                    <a:lstStyle/>
                    <a:p>
                      <a:endParaRPr lang="en-US" dirty="0"/>
                    </a:p>
                  </a:txBody>
                  <a:tcPr/>
                </a:tc>
                <a:tc>
                  <a:txBody>
                    <a:bodyPr/>
                    <a:lstStyle/>
                    <a:p>
                      <a:r>
                        <a:rPr lang="en-US" sz="2000" dirty="0" smtClean="0">
                          <a:latin typeface="Times New Roman" pitchFamily="18" charset="0"/>
                          <a:cs typeface="Times New Roman" pitchFamily="18" charset="0"/>
                        </a:rPr>
                        <a:t>A manipulation in net income is possible by using a particular inventory valuation method </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8572F1AF-947D-4D4E-8B63-F4BC1DA51288}" type="slidenum">
              <a:rPr lang="en-US" smtClean="0"/>
              <a:pPr/>
              <a:t>9</a:t>
            </a:fld>
            <a:endParaRPr lang="en-US"/>
          </a:p>
        </p:txBody>
      </p:sp>
      <p:cxnSp>
        <p:nvCxnSpPr>
          <p:cNvPr id="7" name="Straight Arrow Connector 6"/>
          <p:cNvCxnSpPr/>
          <p:nvPr/>
        </p:nvCxnSpPr>
        <p:spPr>
          <a:xfrm rot="5400000" flipH="1" flipV="1">
            <a:off x="2819400" y="47244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1701</TotalTime>
  <Words>2661</Words>
  <Application>Microsoft Office PowerPoint</Application>
  <PresentationFormat>On-screen Show (4:3)</PresentationFormat>
  <Paragraphs>369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Wisp</vt:lpstr>
      <vt:lpstr>Unit – IV: Economics and Financial Analysis</vt:lpstr>
      <vt:lpstr>Slide 2</vt:lpstr>
      <vt:lpstr>REVENUE SOURCES OF COMPANIES</vt:lpstr>
      <vt:lpstr>Slide 4</vt:lpstr>
      <vt:lpstr>Slide 5</vt:lpstr>
      <vt:lpstr>Slide 6</vt:lpstr>
      <vt:lpstr>Slide 7</vt:lpstr>
      <vt:lpstr>INCOME ANALYSIS</vt:lpstr>
      <vt:lpstr>BENEFITS AND LIMITATIONS OF INCOME ANALYSIS</vt:lpstr>
      <vt:lpstr>COST ANALYSIS</vt:lpstr>
      <vt:lpstr>Slide 11</vt:lpstr>
      <vt:lpstr>PRODUCT COST</vt:lpstr>
      <vt:lpstr>OPERATIONS COST</vt:lpstr>
      <vt:lpstr>Slide 14</vt:lpstr>
      <vt:lpstr>BASICS OF UNIT COSTING</vt:lpstr>
      <vt:lpstr>CUSTOMER VALUE ANALYSIS</vt:lpstr>
      <vt:lpstr>(CVA) – BENEFITS TO COMPANIES</vt:lpstr>
      <vt:lpstr>COMPANIES DO CVA TO FOCUS ON KEY CRITERIA’S</vt:lpstr>
      <vt:lpstr>DIFFERENT PRICING STRATEGIES</vt:lpstr>
      <vt:lpstr>Slide 20</vt:lpstr>
      <vt:lpstr>Slide 21</vt:lpstr>
      <vt:lpstr>BREAK-EVEN ANALYSIS</vt:lpstr>
      <vt:lpstr>Slide 23</vt:lpstr>
      <vt:lpstr>Assumptions of Breakeven Analysis</vt:lpstr>
      <vt:lpstr>Significance Of Break Even Point</vt:lpstr>
      <vt:lpstr>INVESTORS EXPECTATIONS</vt:lpstr>
      <vt:lpstr>Slide 27</vt:lpstr>
      <vt:lpstr>RETURN ON INVESTMENT </vt:lpstr>
      <vt:lpstr>PRACTICE PITCHING TO  INVESTORS AND CORPORATE</vt:lpstr>
      <vt:lpstr>How to Effectively Pitch Business Ideas to Investors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Admin</cp:lastModifiedBy>
  <cp:revision>215</cp:revision>
  <dcterms:created xsi:type="dcterms:W3CDTF">2018-12-20T09:47:10Z</dcterms:created>
  <dcterms:modified xsi:type="dcterms:W3CDTF">2019-02-26T08:02:33Z</dcterms:modified>
</cp:coreProperties>
</file>