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6"/>
  </p:notesMasterIdLst>
  <p:sldIdLst>
    <p:sldId id="256" r:id="rId2"/>
    <p:sldId id="257" r:id="rId3"/>
    <p:sldId id="258" r:id="rId4"/>
    <p:sldId id="259" r:id="rId5"/>
    <p:sldId id="260" r:id="rId6"/>
    <p:sldId id="261" r:id="rId7"/>
    <p:sldId id="274" r:id="rId8"/>
    <p:sldId id="262" r:id="rId9"/>
    <p:sldId id="265" r:id="rId10"/>
    <p:sldId id="263" r:id="rId11"/>
    <p:sldId id="264" r:id="rId12"/>
    <p:sldId id="279" r:id="rId13"/>
    <p:sldId id="266" r:id="rId14"/>
    <p:sldId id="280" r:id="rId15"/>
    <p:sldId id="281" r:id="rId16"/>
    <p:sldId id="282" r:id="rId17"/>
    <p:sldId id="283" r:id="rId18"/>
    <p:sldId id="267" r:id="rId19"/>
    <p:sldId id="278" r:id="rId20"/>
    <p:sldId id="268" r:id="rId21"/>
    <p:sldId id="275" r:id="rId22"/>
    <p:sldId id="269" r:id="rId23"/>
    <p:sldId id="277" r:id="rId24"/>
    <p:sldId id="286" r:id="rId25"/>
    <p:sldId id="270" r:id="rId26"/>
    <p:sldId id="287" r:id="rId27"/>
    <p:sldId id="288" r:id="rId28"/>
    <p:sldId id="271" r:id="rId29"/>
    <p:sldId id="289" r:id="rId30"/>
    <p:sldId id="276" r:id="rId31"/>
    <p:sldId id="272" r:id="rId32"/>
    <p:sldId id="273" r:id="rId33"/>
    <p:sldId id="284" r:id="rId34"/>
    <p:sldId id="285"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211616-C5B8-47F7-B5DF-0D5F57D9327E}" type="doc">
      <dgm:prSet loTypeId="urn:microsoft.com/office/officeart/2005/8/layout/process4" loCatId="process" qsTypeId="urn:microsoft.com/office/officeart/2005/8/quickstyle/3d3" qsCatId="3D" csTypeId="urn:microsoft.com/office/officeart/2005/8/colors/accent1_1" csCatId="accent1" phldr="1"/>
      <dgm:spPr/>
    </dgm:pt>
    <dgm:pt modelId="{3F38BB7B-861E-486B-8AA0-85595A092C36}">
      <dgm:prSet custT="1"/>
      <dgm:spPr/>
      <dgm:t>
        <a:bodyPr/>
        <a:lstStyle/>
        <a:p>
          <a:r>
            <a:rPr lang="en-US" sz="3200" b="1" dirty="0" smtClean="0">
              <a:solidFill>
                <a:srgbClr val="C00000"/>
              </a:solidFill>
              <a:latin typeface="Times New Roman" pitchFamily="18" charset="0"/>
              <a:cs typeface="Times New Roman" pitchFamily="18" charset="0"/>
            </a:rPr>
            <a:t>Entrepreneurial Propensity</a:t>
          </a:r>
          <a:endParaRPr lang="en-US" sz="3200" b="1" dirty="0">
            <a:solidFill>
              <a:srgbClr val="C00000"/>
            </a:solidFill>
          </a:endParaRPr>
        </a:p>
      </dgm:t>
    </dgm:pt>
    <dgm:pt modelId="{6232AB9D-9637-4628-9702-F4BD05E164BF}" type="parTrans" cxnId="{6888183D-F7D3-46E2-BC78-DD4BDE12099C}">
      <dgm:prSet/>
      <dgm:spPr/>
      <dgm:t>
        <a:bodyPr/>
        <a:lstStyle/>
        <a:p>
          <a:endParaRPr lang="en-US"/>
        </a:p>
      </dgm:t>
    </dgm:pt>
    <dgm:pt modelId="{C9FD334C-7127-463F-A199-D7E02D3476C5}" type="sibTrans" cxnId="{6888183D-F7D3-46E2-BC78-DD4BDE12099C}">
      <dgm:prSet/>
      <dgm:spPr/>
      <dgm:t>
        <a:bodyPr/>
        <a:lstStyle/>
        <a:p>
          <a:endParaRPr lang="en-US"/>
        </a:p>
      </dgm:t>
    </dgm:pt>
    <dgm:pt modelId="{89B627F4-8DB8-4EE9-9AE0-14F4CB061A31}">
      <dgm:prSet custT="1">
        <dgm:style>
          <a:lnRef idx="2">
            <a:schemeClr val="accent4"/>
          </a:lnRef>
          <a:fillRef idx="1">
            <a:schemeClr val="lt1"/>
          </a:fillRef>
          <a:effectRef idx="0">
            <a:schemeClr val="accent4"/>
          </a:effectRef>
          <a:fontRef idx="minor">
            <a:schemeClr val="dk1"/>
          </a:fontRef>
        </dgm:style>
      </dgm:prSet>
      <dgm:spPr/>
      <dgm:t>
        <a:bodyPr/>
        <a:lstStyle/>
        <a:p>
          <a:r>
            <a:rPr lang="en-US" sz="3200" b="1" dirty="0" smtClean="0">
              <a:solidFill>
                <a:srgbClr val="C00000"/>
              </a:solidFill>
              <a:latin typeface="Times New Roman" pitchFamily="18" charset="0"/>
              <a:cs typeface="Times New Roman" pitchFamily="18" charset="0"/>
            </a:rPr>
            <a:t>Personal Values / Personality Traits</a:t>
          </a:r>
          <a:endParaRPr lang="en-US" sz="3200" b="1" dirty="0">
            <a:solidFill>
              <a:srgbClr val="C00000"/>
            </a:solidFill>
          </a:endParaRPr>
        </a:p>
      </dgm:t>
    </dgm:pt>
    <dgm:pt modelId="{6A0E0058-8516-486C-8F7A-68C6503738AE}" type="parTrans" cxnId="{271A8DBA-2F0C-4B54-87A3-E6B68EF22843}">
      <dgm:prSet/>
      <dgm:spPr/>
      <dgm:t>
        <a:bodyPr/>
        <a:lstStyle/>
        <a:p>
          <a:endParaRPr lang="en-US"/>
        </a:p>
      </dgm:t>
    </dgm:pt>
    <dgm:pt modelId="{53456B33-DDB0-41A8-8648-AA9C63D00C6C}" type="sibTrans" cxnId="{271A8DBA-2F0C-4B54-87A3-E6B68EF22843}">
      <dgm:prSet/>
      <dgm:spPr/>
      <dgm:t>
        <a:bodyPr/>
        <a:lstStyle/>
        <a:p>
          <a:endParaRPr lang="en-US"/>
        </a:p>
      </dgm:t>
    </dgm:pt>
    <dgm:pt modelId="{17ED6881-49E1-43C0-AFD7-C32ADDFA0CDD}">
      <dgm:prSet custT="1"/>
      <dgm:spPr/>
      <dgm:t>
        <a:bodyPr/>
        <a:lstStyle/>
        <a:p>
          <a:r>
            <a:rPr lang="en-US" sz="3200" b="1" dirty="0" smtClean="0">
              <a:solidFill>
                <a:srgbClr val="C00000"/>
              </a:solidFill>
              <a:latin typeface="Times New Roman" pitchFamily="18" charset="0"/>
              <a:cs typeface="Times New Roman" pitchFamily="18" charset="0"/>
            </a:rPr>
            <a:t>Locus of Control</a:t>
          </a:r>
          <a:endParaRPr lang="en-US" sz="3200" b="1" dirty="0">
            <a:solidFill>
              <a:srgbClr val="C00000"/>
            </a:solidFill>
          </a:endParaRPr>
        </a:p>
      </dgm:t>
    </dgm:pt>
    <dgm:pt modelId="{2CF97360-CB51-4437-A0F7-835111DB07AB}" type="parTrans" cxnId="{153F18C8-CA34-4831-8E39-0B5DF45DDD53}">
      <dgm:prSet/>
      <dgm:spPr/>
      <dgm:t>
        <a:bodyPr/>
        <a:lstStyle/>
        <a:p>
          <a:endParaRPr lang="en-US"/>
        </a:p>
      </dgm:t>
    </dgm:pt>
    <dgm:pt modelId="{33E02A27-4A01-471A-8758-042372FCDCA7}" type="sibTrans" cxnId="{153F18C8-CA34-4831-8E39-0B5DF45DDD53}">
      <dgm:prSet/>
      <dgm:spPr/>
      <dgm:t>
        <a:bodyPr/>
        <a:lstStyle/>
        <a:p>
          <a:endParaRPr lang="en-US"/>
        </a:p>
      </dgm:t>
    </dgm:pt>
    <dgm:pt modelId="{5FBB3E75-2A0D-41A3-B001-1D520C23486F}">
      <dgm:prSet/>
      <dgm:spPr/>
      <dgm:t>
        <a:bodyPr/>
        <a:lstStyle/>
        <a:p>
          <a:r>
            <a:rPr lang="en-US" b="1" dirty="0" smtClean="0">
              <a:latin typeface="Times New Roman" pitchFamily="18" charset="0"/>
              <a:cs typeface="Times New Roman" pitchFamily="18" charset="0"/>
            </a:rPr>
            <a:t>Gender</a:t>
          </a:r>
        </a:p>
      </dgm:t>
    </dgm:pt>
    <dgm:pt modelId="{CA7CBC9F-D3B4-4D11-BAE8-FB1E0924A647}" type="parTrans" cxnId="{48DF9C30-1E21-43DD-B15F-E2FF0C71B715}">
      <dgm:prSet/>
      <dgm:spPr/>
      <dgm:t>
        <a:bodyPr/>
        <a:lstStyle/>
        <a:p>
          <a:endParaRPr lang="en-US"/>
        </a:p>
      </dgm:t>
    </dgm:pt>
    <dgm:pt modelId="{B37858B6-C58A-4B13-B685-3B8A8B517E88}" type="sibTrans" cxnId="{48DF9C30-1E21-43DD-B15F-E2FF0C71B715}">
      <dgm:prSet/>
      <dgm:spPr/>
      <dgm:t>
        <a:bodyPr/>
        <a:lstStyle/>
        <a:p>
          <a:endParaRPr lang="en-US"/>
        </a:p>
      </dgm:t>
    </dgm:pt>
    <dgm:pt modelId="{57A86639-F2CF-436A-BD5E-62700944A454}">
      <dgm:prSet/>
      <dgm:spPr/>
      <dgm:t>
        <a:bodyPr/>
        <a:lstStyle/>
        <a:p>
          <a:r>
            <a:rPr lang="en-US" b="1" dirty="0" smtClean="0">
              <a:latin typeface="Times New Roman" pitchFamily="18" charset="0"/>
              <a:cs typeface="Times New Roman" pitchFamily="18" charset="0"/>
            </a:rPr>
            <a:t>Leadership</a:t>
          </a:r>
        </a:p>
      </dgm:t>
    </dgm:pt>
    <dgm:pt modelId="{77498E48-F95E-461C-9513-E702AA18F818}" type="parTrans" cxnId="{84E383C2-140A-43DE-B31F-A2173185A10D}">
      <dgm:prSet/>
      <dgm:spPr/>
      <dgm:t>
        <a:bodyPr/>
        <a:lstStyle/>
        <a:p>
          <a:endParaRPr lang="en-US"/>
        </a:p>
      </dgm:t>
    </dgm:pt>
    <dgm:pt modelId="{CA933A9F-1085-43BC-A43A-5AD013D8C237}" type="sibTrans" cxnId="{84E383C2-140A-43DE-B31F-A2173185A10D}">
      <dgm:prSet/>
      <dgm:spPr/>
      <dgm:t>
        <a:bodyPr/>
        <a:lstStyle/>
        <a:p>
          <a:endParaRPr lang="en-US"/>
        </a:p>
      </dgm:t>
    </dgm:pt>
    <dgm:pt modelId="{FEF51793-F3AD-4C6E-A637-2C1C5E75DA8C}">
      <dgm:prSet/>
      <dgm:spPr/>
      <dgm:t>
        <a:bodyPr/>
        <a:lstStyle/>
        <a:p>
          <a:r>
            <a:rPr lang="en-US" b="1" dirty="0" smtClean="0">
              <a:latin typeface="Times New Roman" pitchFamily="18" charset="0"/>
              <a:cs typeface="Times New Roman" pitchFamily="18" charset="0"/>
            </a:rPr>
            <a:t>Risk Taking</a:t>
          </a:r>
        </a:p>
      </dgm:t>
    </dgm:pt>
    <dgm:pt modelId="{A8D3ED14-C13F-4499-8EE6-5287F2AA131A}" type="parTrans" cxnId="{9B5A61B0-3168-474E-8E4B-9AEB4CB22CCE}">
      <dgm:prSet/>
      <dgm:spPr/>
      <dgm:t>
        <a:bodyPr/>
        <a:lstStyle/>
        <a:p>
          <a:endParaRPr lang="en-US"/>
        </a:p>
      </dgm:t>
    </dgm:pt>
    <dgm:pt modelId="{EC55844C-9BE2-4D98-BBF7-E02062397581}" type="sibTrans" cxnId="{9B5A61B0-3168-474E-8E4B-9AEB4CB22CCE}">
      <dgm:prSet/>
      <dgm:spPr/>
      <dgm:t>
        <a:bodyPr/>
        <a:lstStyle/>
        <a:p>
          <a:endParaRPr lang="en-US"/>
        </a:p>
      </dgm:t>
    </dgm:pt>
    <dgm:pt modelId="{B215D3A0-BE8B-4FFD-A11B-768EE26297B2}">
      <dgm:prSet/>
      <dgm:spPr/>
      <dgm:t>
        <a:bodyPr/>
        <a:lstStyle/>
        <a:p>
          <a:r>
            <a:rPr lang="en-US" b="1" dirty="0" smtClean="0">
              <a:latin typeface="Times New Roman" pitchFamily="18" charset="0"/>
              <a:cs typeface="Times New Roman" pitchFamily="18" charset="0"/>
            </a:rPr>
            <a:t>Self- Confidence </a:t>
          </a:r>
          <a:endParaRPr lang="en-US" b="1" dirty="0">
            <a:latin typeface="Times New Roman" pitchFamily="18" charset="0"/>
            <a:cs typeface="Times New Roman" pitchFamily="18" charset="0"/>
          </a:endParaRPr>
        </a:p>
      </dgm:t>
    </dgm:pt>
    <dgm:pt modelId="{E5DF475C-7713-4F14-B4B6-34092D0705E7}" type="parTrans" cxnId="{9941DCB7-F26B-4FD1-BC72-1623E313AA3B}">
      <dgm:prSet/>
      <dgm:spPr/>
      <dgm:t>
        <a:bodyPr/>
        <a:lstStyle/>
        <a:p>
          <a:endParaRPr lang="en-US"/>
        </a:p>
      </dgm:t>
    </dgm:pt>
    <dgm:pt modelId="{E01FACD5-8046-4609-8DED-317EE7E44843}" type="sibTrans" cxnId="{9941DCB7-F26B-4FD1-BC72-1623E313AA3B}">
      <dgm:prSet/>
      <dgm:spPr/>
      <dgm:t>
        <a:bodyPr/>
        <a:lstStyle/>
        <a:p>
          <a:endParaRPr lang="en-US"/>
        </a:p>
      </dgm:t>
    </dgm:pt>
    <dgm:pt modelId="{C3B53480-D4B4-4E45-83CE-5B569A692D2F}">
      <dgm:prSet/>
      <dgm:spPr/>
      <dgm:t>
        <a:bodyPr/>
        <a:lstStyle/>
        <a:p>
          <a:r>
            <a:rPr lang="en-US" b="1" dirty="0" smtClean="0">
              <a:latin typeface="Times New Roman" pitchFamily="18" charset="0"/>
              <a:cs typeface="Times New Roman" pitchFamily="18" charset="0"/>
            </a:rPr>
            <a:t>Internal </a:t>
          </a:r>
        </a:p>
      </dgm:t>
    </dgm:pt>
    <dgm:pt modelId="{BD5E738A-AE1E-4913-B585-59B5B3781E6E}" type="parTrans" cxnId="{824F81C8-870E-4C37-80CC-8FB34E39886A}">
      <dgm:prSet/>
      <dgm:spPr/>
      <dgm:t>
        <a:bodyPr/>
        <a:lstStyle/>
        <a:p>
          <a:endParaRPr lang="en-US"/>
        </a:p>
      </dgm:t>
    </dgm:pt>
    <dgm:pt modelId="{2F300A3C-4494-46EA-AF08-7D9FF8EEEA47}" type="sibTrans" cxnId="{824F81C8-870E-4C37-80CC-8FB34E39886A}">
      <dgm:prSet/>
      <dgm:spPr/>
      <dgm:t>
        <a:bodyPr/>
        <a:lstStyle/>
        <a:p>
          <a:endParaRPr lang="en-US"/>
        </a:p>
      </dgm:t>
    </dgm:pt>
    <dgm:pt modelId="{736A5ED7-CA7A-47B1-AAAD-33CF2566F102}">
      <dgm:prSet/>
      <dgm:spPr/>
      <dgm:t>
        <a:bodyPr/>
        <a:lstStyle/>
        <a:p>
          <a:r>
            <a:rPr lang="en-US" b="1" dirty="0" smtClean="0">
              <a:latin typeface="Times New Roman" pitchFamily="18" charset="0"/>
              <a:cs typeface="Times New Roman" pitchFamily="18" charset="0"/>
            </a:rPr>
            <a:t>External</a:t>
          </a:r>
        </a:p>
      </dgm:t>
    </dgm:pt>
    <dgm:pt modelId="{6652E4B5-2211-48BA-B692-CCAC5FC60C8A}" type="parTrans" cxnId="{DB856E43-73C6-4CCE-9AF9-9C2050D5D5CD}">
      <dgm:prSet/>
      <dgm:spPr/>
      <dgm:t>
        <a:bodyPr/>
        <a:lstStyle/>
        <a:p>
          <a:endParaRPr lang="en-US"/>
        </a:p>
      </dgm:t>
    </dgm:pt>
    <dgm:pt modelId="{39F26F5A-D208-4101-98A5-FD2F9022A444}" type="sibTrans" cxnId="{DB856E43-73C6-4CCE-9AF9-9C2050D5D5CD}">
      <dgm:prSet/>
      <dgm:spPr/>
      <dgm:t>
        <a:bodyPr/>
        <a:lstStyle/>
        <a:p>
          <a:endParaRPr lang="en-US"/>
        </a:p>
      </dgm:t>
    </dgm:pt>
    <dgm:pt modelId="{1448AA37-3165-444F-8099-91F38E9BC94A}" type="pres">
      <dgm:prSet presAssocID="{AB211616-C5B8-47F7-B5DF-0D5F57D9327E}" presName="Name0" presStyleCnt="0">
        <dgm:presLayoutVars>
          <dgm:dir/>
          <dgm:animLvl val="lvl"/>
          <dgm:resizeHandles val="exact"/>
        </dgm:presLayoutVars>
      </dgm:prSet>
      <dgm:spPr/>
    </dgm:pt>
    <dgm:pt modelId="{9407DA3A-A272-44D9-962B-0C8AE1C75C48}" type="pres">
      <dgm:prSet presAssocID="{3F38BB7B-861E-486B-8AA0-85595A092C36}" presName="boxAndChildren" presStyleCnt="0"/>
      <dgm:spPr/>
    </dgm:pt>
    <dgm:pt modelId="{9E707391-8204-4C17-94EC-11FFCE6D0080}" type="pres">
      <dgm:prSet presAssocID="{3F38BB7B-861E-486B-8AA0-85595A092C36}" presName="parentTextBox" presStyleLbl="node1" presStyleIdx="0" presStyleCnt="3" custScaleY="51502"/>
      <dgm:spPr/>
      <dgm:t>
        <a:bodyPr/>
        <a:lstStyle/>
        <a:p>
          <a:endParaRPr lang="en-US"/>
        </a:p>
      </dgm:t>
    </dgm:pt>
    <dgm:pt modelId="{9DE2BE07-C808-450C-B60E-75F1866D23BC}" type="pres">
      <dgm:prSet presAssocID="{33E02A27-4A01-471A-8758-042372FCDCA7}" presName="sp" presStyleCnt="0"/>
      <dgm:spPr/>
    </dgm:pt>
    <dgm:pt modelId="{D6F97180-80E4-4FD3-83F9-73A9763ECEF1}" type="pres">
      <dgm:prSet presAssocID="{17ED6881-49E1-43C0-AFD7-C32ADDFA0CDD}" presName="arrowAndChildren" presStyleCnt="0"/>
      <dgm:spPr/>
    </dgm:pt>
    <dgm:pt modelId="{9D113E1D-2601-41B1-8693-7C64EDC103F7}" type="pres">
      <dgm:prSet presAssocID="{17ED6881-49E1-43C0-AFD7-C32ADDFA0CDD}" presName="parentTextArrow" presStyleLbl="node1" presStyleIdx="0" presStyleCnt="3"/>
      <dgm:spPr/>
      <dgm:t>
        <a:bodyPr/>
        <a:lstStyle/>
        <a:p>
          <a:endParaRPr lang="en-US"/>
        </a:p>
      </dgm:t>
    </dgm:pt>
    <dgm:pt modelId="{DFA4E8CC-DE05-45ED-9111-AF889AEDA818}" type="pres">
      <dgm:prSet presAssocID="{17ED6881-49E1-43C0-AFD7-C32ADDFA0CDD}" presName="arrow" presStyleLbl="node1" presStyleIdx="1" presStyleCnt="3"/>
      <dgm:spPr/>
      <dgm:t>
        <a:bodyPr/>
        <a:lstStyle/>
        <a:p>
          <a:endParaRPr lang="en-US"/>
        </a:p>
      </dgm:t>
    </dgm:pt>
    <dgm:pt modelId="{5A660399-85BE-4874-81BB-112732818120}" type="pres">
      <dgm:prSet presAssocID="{17ED6881-49E1-43C0-AFD7-C32ADDFA0CDD}" presName="descendantArrow" presStyleCnt="0"/>
      <dgm:spPr/>
    </dgm:pt>
    <dgm:pt modelId="{5B7465BF-CBBC-49AE-9CF0-4BB34D97952A}" type="pres">
      <dgm:prSet presAssocID="{C3B53480-D4B4-4E45-83CE-5B569A692D2F}" presName="childTextArrow" presStyleLbl="fgAccFollowNode1" presStyleIdx="0" presStyleCnt="6">
        <dgm:presLayoutVars>
          <dgm:bulletEnabled val="1"/>
        </dgm:presLayoutVars>
      </dgm:prSet>
      <dgm:spPr/>
      <dgm:t>
        <a:bodyPr/>
        <a:lstStyle/>
        <a:p>
          <a:endParaRPr lang="en-US"/>
        </a:p>
      </dgm:t>
    </dgm:pt>
    <dgm:pt modelId="{8339DFB5-1EA8-4904-A89C-EC4F24BB73B1}" type="pres">
      <dgm:prSet presAssocID="{736A5ED7-CA7A-47B1-AAAD-33CF2566F102}" presName="childTextArrow" presStyleLbl="fgAccFollowNode1" presStyleIdx="1" presStyleCnt="6">
        <dgm:presLayoutVars>
          <dgm:bulletEnabled val="1"/>
        </dgm:presLayoutVars>
      </dgm:prSet>
      <dgm:spPr/>
      <dgm:t>
        <a:bodyPr/>
        <a:lstStyle/>
        <a:p>
          <a:endParaRPr lang="en-US"/>
        </a:p>
      </dgm:t>
    </dgm:pt>
    <dgm:pt modelId="{22E9AE52-7387-4300-9E4E-254AA7FEAF79}" type="pres">
      <dgm:prSet presAssocID="{53456B33-DDB0-41A8-8648-AA9C63D00C6C}" presName="sp" presStyleCnt="0"/>
      <dgm:spPr/>
    </dgm:pt>
    <dgm:pt modelId="{3D4939F7-F453-46AE-98E9-31DB44376419}" type="pres">
      <dgm:prSet presAssocID="{89B627F4-8DB8-4EE9-9AE0-14F4CB061A31}" presName="arrowAndChildren" presStyleCnt="0"/>
      <dgm:spPr/>
    </dgm:pt>
    <dgm:pt modelId="{8C500B3C-258F-4CD7-AD80-D9E781E97513}" type="pres">
      <dgm:prSet presAssocID="{89B627F4-8DB8-4EE9-9AE0-14F4CB061A31}" presName="parentTextArrow" presStyleLbl="node1" presStyleIdx="1" presStyleCnt="3"/>
      <dgm:spPr/>
      <dgm:t>
        <a:bodyPr/>
        <a:lstStyle/>
        <a:p>
          <a:endParaRPr lang="en-US"/>
        </a:p>
      </dgm:t>
    </dgm:pt>
    <dgm:pt modelId="{A7B79711-2176-4809-A74A-42164E342CED}" type="pres">
      <dgm:prSet presAssocID="{89B627F4-8DB8-4EE9-9AE0-14F4CB061A31}" presName="arrow" presStyleLbl="node1" presStyleIdx="2" presStyleCnt="3" custLinFactNeighborX="-13542" custLinFactNeighborY="-16755"/>
      <dgm:spPr/>
      <dgm:t>
        <a:bodyPr/>
        <a:lstStyle/>
        <a:p>
          <a:endParaRPr lang="en-US"/>
        </a:p>
      </dgm:t>
    </dgm:pt>
    <dgm:pt modelId="{31512DC0-70D3-4320-8319-92434F18050B}" type="pres">
      <dgm:prSet presAssocID="{89B627F4-8DB8-4EE9-9AE0-14F4CB061A31}" presName="descendantArrow" presStyleCnt="0"/>
      <dgm:spPr/>
    </dgm:pt>
    <dgm:pt modelId="{4B1D5D70-8F0C-42C3-9144-09E697E3CA67}" type="pres">
      <dgm:prSet presAssocID="{5FBB3E75-2A0D-41A3-B001-1D520C23486F}" presName="childTextArrow" presStyleLbl="fgAccFollowNode1" presStyleIdx="2" presStyleCnt="6">
        <dgm:presLayoutVars>
          <dgm:bulletEnabled val="1"/>
        </dgm:presLayoutVars>
      </dgm:prSet>
      <dgm:spPr/>
      <dgm:t>
        <a:bodyPr/>
        <a:lstStyle/>
        <a:p>
          <a:endParaRPr lang="en-US"/>
        </a:p>
      </dgm:t>
    </dgm:pt>
    <dgm:pt modelId="{2607DC53-57D5-4B26-8D86-7801B3C14FF0}" type="pres">
      <dgm:prSet presAssocID="{57A86639-F2CF-436A-BD5E-62700944A454}" presName="childTextArrow" presStyleLbl="fgAccFollowNode1" presStyleIdx="3" presStyleCnt="6">
        <dgm:presLayoutVars>
          <dgm:bulletEnabled val="1"/>
        </dgm:presLayoutVars>
      </dgm:prSet>
      <dgm:spPr/>
      <dgm:t>
        <a:bodyPr/>
        <a:lstStyle/>
        <a:p>
          <a:endParaRPr lang="en-US"/>
        </a:p>
      </dgm:t>
    </dgm:pt>
    <dgm:pt modelId="{BDC7D816-8FD1-4544-97A3-B8E126C98FA6}" type="pres">
      <dgm:prSet presAssocID="{FEF51793-F3AD-4C6E-A637-2C1C5E75DA8C}" presName="childTextArrow" presStyleLbl="fgAccFollowNode1" presStyleIdx="4" presStyleCnt="6">
        <dgm:presLayoutVars>
          <dgm:bulletEnabled val="1"/>
        </dgm:presLayoutVars>
      </dgm:prSet>
      <dgm:spPr/>
      <dgm:t>
        <a:bodyPr/>
        <a:lstStyle/>
        <a:p>
          <a:endParaRPr lang="en-US"/>
        </a:p>
      </dgm:t>
    </dgm:pt>
    <dgm:pt modelId="{C97A72C9-CD4E-4B21-8BD6-4F122EFC1633}" type="pres">
      <dgm:prSet presAssocID="{B215D3A0-BE8B-4FFD-A11B-768EE26297B2}" presName="childTextArrow" presStyleLbl="fgAccFollowNode1" presStyleIdx="5" presStyleCnt="6">
        <dgm:presLayoutVars>
          <dgm:bulletEnabled val="1"/>
        </dgm:presLayoutVars>
      </dgm:prSet>
      <dgm:spPr/>
      <dgm:t>
        <a:bodyPr/>
        <a:lstStyle/>
        <a:p>
          <a:endParaRPr lang="en-US"/>
        </a:p>
      </dgm:t>
    </dgm:pt>
  </dgm:ptLst>
  <dgm:cxnLst>
    <dgm:cxn modelId="{0CC29481-8E67-439B-89E7-F86AFAAE0CA5}" type="presOf" srcId="{C3B53480-D4B4-4E45-83CE-5B569A692D2F}" destId="{5B7465BF-CBBC-49AE-9CF0-4BB34D97952A}" srcOrd="0" destOrd="0" presId="urn:microsoft.com/office/officeart/2005/8/layout/process4"/>
    <dgm:cxn modelId="{B9842DCF-E8B9-47F4-B8B9-A5A754EF5812}" type="presOf" srcId="{17ED6881-49E1-43C0-AFD7-C32ADDFA0CDD}" destId="{9D113E1D-2601-41B1-8693-7C64EDC103F7}" srcOrd="0" destOrd="0" presId="urn:microsoft.com/office/officeart/2005/8/layout/process4"/>
    <dgm:cxn modelId="{48DF9C30-1E21-43DD-B15F-E2FF0C71B715}" srcId="{89B627F4-8DB8-4EE9-9AE0-14F4CB061A31}" destId="{5FBB3E75-2A0D-41A3-B001-1D520C23486F}" srcOrd="0" destOrd="0" parTransId="{CA7CBC9F-D3B4-4D11-BAE8-FB1E0924A647}" sibTransId="{B37858B6-C58A-4B13-B685-3B8A8B517E88}"/>
    <dgm:cxn modelId="{4A2C539B-E699-4DFB-BC1E-055EF6B0C7DE}" type="presOf" srcId="{89B627F4-8DB8-4EE9-9AE0-14F4CB061A31}" destId="{A7B79711-2176-4809-A74A-42164E342CED}" srcOrd="1" destOrd="0" presId="urn:microsoft.com/office/officeart/2005/8/layout/process4"/>
    <dgm:cxn modelId="{20A009B1-F407-437B-BDEE-0E145978A3ED}" type="presOf" srcId="{3F38BB7B-861E-486B-8AA0-85595A092C36}" destId="{9E707391-8204-4C17-94EC-11FFCE6D0080}" srcOrd="0" destOrd="0" presId="urn:microsoft.com/office/officeart/2005/8/layout/process4"/>
    <dgm:cxn modelId="{DB856E43-73C6-4CCE-9AF9-9C2050D5D5CD}" srcId="{17ED6881-49E1-43C0-AFD7-C32ADDFA0CDD}" destId="{736A5ED7-CA7A-47B1-AAAD-33CF2566F102}" srcOrd="1" destOrd="0" parTransId="{6652E4B5-2211-48BA-B692-CCAC5FC60C8A}" sibTransId="{39F26F5A-D208-4101-98A5-FD2F9022A444}"/>
    <dgm:cxn modelId="{9941DCB7-F26B-4FD1-BC72-1623E313AA3B}" srcId="{89B627F4-8DB8-4EE9-9AE0-14F4CB061A31}" destId="{B215D3A0-BE8B-4FFD-A11B-768EE26297B2}" srcOrd="3" destOrd="0" parTransId="{E5DF475C-7713-4F14-B4B6-34092D0705E7}" sibTransId="{E01FACD5-8046-4609-8DED-317EE7E44843}"/>
    <dgm:cxn modelId="{C4BD5984-71EC-423A-A137-C838173265AE}" type="presOf" srcId="{17ED6881-49E1-43C0-AFD7-C32ADDFA0CDD}" destId="{DFA4E8CC-DE05-45ED-9111-AF889AEDA818}" srcOrd="1" destOrd="0" presId="urn:microsoft.com/office/officeart/2005/8/layout/process4"/>
    <dgm:cxn modelId="{0F3C9AEB-3165-4ACC-AF26-31CB6A731374}" type="presOf" srcId="{5FBB3E75-2A0D-41A3-B001-1D520C23486F}" destId="{4B1D5D70-8F0C-42C3-9144-09E697E3CA67}" srcOrd="0" destOrd="0" presId="urn:microsoft.com/office/officeart/2005/8/layout/process4"/>
    <dgm:cxn modelId="{39A06138-7630-4019-827D-964457D71EC1}" type="presOf" srcId="{736A5ED7-CA7A-47B1-AAAD-33CF2566F102}" destId="{8339DFB5-1EA8-4904-A89C-EC4F24BB73B1}" srcOrd="0" destOrd="0" presId="urn:microsoft.com/office/officeart/2005/8/layout/process4"/>
    <dgm:cxn modelId="{FF231516-5C58-4D2A-B065-3A0432138719}" type="presOf" srcId="{AB211616-C5B8-47F7-B5DF-0D5F57D9327E}" destId="{1448AA37-3165-444F-8099-91F38E9BC94A}" srcOrd="0" destOrd="0" presId="urn:microsoft.com/office/officeart/2005/8/layout/process4"/>
    <dgm:cxn modelId="{271A8DBA-2F0C-4B54-87A3-E6B68EF22843}" srcId="{AB211616-C5B8-47F7-B5DF-0D5F57D9327E}" destId="{89B627F4-8DB8-4EE9-9AE0-14F4CB061A31}" srcOrd="0" destOrd="0" parTransId="{6A0E0058-8516-486C-8F7A-68C6503738AE}" sibTransId="{53456B33-DDB0-41A8-8648-AA9C63D00C6C}"/>
    <dgm:cxn modelId="{153F18C8-CA34-4831-8E39-0B5DF45DDD53}" srcId="{AB211616-C5B8-47F7-B5DF-0D5F57D9327E}" destId="{17ED6881-49E1-43C0-AFD7-C32ADDFA0CDD}" srcOrd="1" destOrd="0" parTransId="{2CF97360-CB51-4437-A0F7-835111DB07AB}" sibTransId="{33E02A27-4A01-471A-8758-042372FCDCA7}"/>
    <dgm:cxn modelId="{9309C251-49DA-4B7C-9161-D4B96DF658C3}" type="presOf" srcId="{FEF51793-F3AD-4C6E-A637-2C1C5E75DA8C}" destId="{BDC7D816-8FD1-4544-97A3-B8E126C98FA6}" srcOrd="0" destOrd="0" presId="urn:microsoft.com/office/officeart/2005/8/layout/process4"/>
    <dgm:cxn modelId="{6888183D-F7D3-46E2-BC78-DD4BDE12099C}" srcId="{AB211616-C5B8-47F7-B5DF-0D5F57D9327E}" destId="{3F38BB7B-861E-486B-8AA0-85595A092C36}" srcOrd="2" destOrd="0" parTransId="{6232AB9D-9637-4628-9702-F4BD05E164BF}" sibTransId="{C9FD334C-7127-463F-A199-D7E02D3476C5}"/>
    <dgm:cxn modelId="{6C505D48-45FB-48F9-BD84-C492AE99E90B}" type="presOf" srcId="{B215D3A0-BE8B-4FFD-A11B-768EE26297B2}" destId="{C97A72C9-CD4E-4B21-8BD6-4F122EFC1633}" srcOrd="0" destOrd="0" presId="urn:microsoft.com/office/officeart/2005/8/layout/process4"/>
    <dgm:cxn modelId="{824F81C8-870E-4C37-80CC-8FB34E39886A}" srcId="{17ED6881-49E1-43C0-AFD7-C32ADDFA0CDD}" destId="{C3B53480-D4B4-4E45-83CE-5B569A692D2F}" srcOrd="0" destOrd="0" parTransId="{BD5E738A-AE1E-4913-B585-59B5B3781E6E}" sibTransId="{2F300A3C-4494-46EA-AF08-7D9FF8EEEA47}"/>
    <dgm:cxn modelId="{84E383C2-140A-43DE-B31F-A2173185A10D}" srcId="{89B627F4-8DB8-4EE9-9AE0-14F4CB061A31}" destId="{57A86639-F2CF-436A-BD5E-62700944A454}" srcOrd="1" destOrd="0" parTransId="{77498E48-F95E-461C-9513-E702AA18F818}" sibTransId="{CA933A9F-1085-43BC-A43A-5AD013D8C237}"/>
    <dgm:cxn modelId="{6F6E5BD1-C64A-4C1E-85DB-271E416C5DF8}" type="presOf" srcId="{57A86639-F2CF-436A-BD5E-62700944A454}" destId="{2607DC53-57D5-4B26-8D86-7801B3C14FF0}" srcOrd="0" destOrd="0" presId="urn:microsoft.com/office/officeart/2005/8/layout/process4"/>
    <dgm:cxn modelId="{DC0EF31A-2E42-4C6C-8625-4A93B7B7C9C9}" type="presOf" srcId="{89B627F4-8DB8-4EE9-9AE0-14F4CB061A31}" destId="{8C500B3C-258F-4CD7-AD80-D9E781E97513}" srcOrd="0" destOrd="0" presId="urn:microsoft.com/office/officeart/2005/8/layout/process4"/>
    <dgm:cxn modelId="{9B5A61B0-3168-474E-8E4B-9AEB4CB22CCE}" srcId="{89B627F4-8DB8-4EE9-9AE0-14F4CB061A31}" destId="{FEF51793-F3AD-4C6E-A637-2C1C5E75DA8C}" srcOrd="2" destOrd="0" parTransId="{A8D3ED14-C13F-4499-8EE6-5287F2AA131A}" sibTransId="{EC55844C-9BE2-4D98-BBF7-E02062397581}"/>
    <dgm:cxn modelId="{D9A8CB36-18D0-4FB4-B43D-53ED29593A53}" type="presParOf" srcId="{1448AA37-3165-444F-8099-91F38E9BC94A}" destId="{9407DA3A-A272-44D9-962B-0C8AE1C75C48}" srcOrd="0" destOrd="0" presId="urn:microsoft.com/office/officeart/2005/8/layout/process4"/>
    <dgm:cxn modelId="{D3CD04F9-3DC4-4EE0-8992-99132BEDC75B}" type="presParOf" srcId="{9407DA3A-A272-44D9-962B-0C8AE1C75C48}" destId="{9E707391-8204-4C17-94EC-11FFCE6D0080}" srcOrd="0" destOrd="0" presId="urn:microsoft.com/office/officeart/2005/8/layout/process4"/>
    <dgm:cxn modelId="{2928318D-2612-4870-97F2-F31FEB9330F9}" type="presParOf" srcId="{1448AA37-3165-444F-8099-91F38E9BC94A}" destId="{9DE2BE07-C808-450C-B60E-75F1866D23BC}" srcOrd="1" destOrd="0" presId="urn:microsoft.com/office/officeart/2005/8/layout/process4"/>
    <dgm:cxn modelId="{A1B76463-3372-47FF-BD0B-C97A4360FF73}" type="presParOf" srcId="{1448AA37-3165-444F-8099-91F38E9BC94A}" destId="{D6F97180-80E4-4FD3-83F9-73A9763ECEF1}" srcOrd="2" destOrd="0" presId="urn:microsoft.com/office/officeart/2005/8/layout/process4"/>
    <dgm:cxn modelId="{51D14D2C-C1A7-4CF4-9C21-4D9583D6C006}" type="presParOf" srcId="{D6F97180-80E4-4FD3-83F9-73A9763ECEF1}" destId="{9D113E1D-2601-41B1-8693-7C64EDC103F7}" srcOrd="0" destOrd="0" presId="urn:microsoft.com/office/officeart/2005/8/layout/process4"/>
    <dgm:cxn modelId="{1D00C523-E404-40FB-A595-5F3F4B7057C4}" type="presParOf" srcId="{D6F97180-80E4-4FD3-83F9-73A9763ECEF1}" destId="{DFA4E8CC-DE05-45ED-9111-AF889AEDA818}" srcOrd="1" destOrd="0" presId="urn:microsoft.com/office/officeart/2005/8/layout/process4"/>
    <dgm:cxn modelId="{885F282B-589B-4114-BD55-BABD66BD2F3C}" type="presParOf" srcId="{D6F97180-80E4-4FD3-83F9-73A9763ECEF1}" destId="{5A660399-85BE-4874-81BB-112732818120}" srcOrd="2" destOrd="0" presId="urn:microsoft.com/office/officeart/2005/8/layout/process4"/>
    <dgm:cxn modelId="{88E4CB33-A4BF-442F-8538-4DAF972ABC3D}" type="presParOf" srcId="{5A660399-85BE-4874-81BB-112732818120}" destId="{5B7465BF-CBBC-49AE-9CF0-4BB34D97952A}" srcOrd="0" destOrd="0" presId="urn:microsoft.com/office/officeart/2005/8/layout/process4"/>
    <dgm:cxn modelId="{DD20B07A-8299-4A01-B500-56A27981C7D8}" type="presParOf" srcId="{5A660399-85BE-4874-81BB-112732818120}" destId="{8339DFB5-1EA8-4904-A89C-EC4F24BB73B1}" srcOrd="1" destOrd="0" presId="urn:microsoft.com/office/officeart/2005/8/layout/process4"/>
    <dgm:cxn modelId="{377CA6A0-EAC3-40DE-AF25-6348F5513503}" type="presParOf" srcId="{1448AA37-3165-444F-8099-91F38E9BC94A}" destId="{22E9AE52-7387-4300-9E4E-254AA7FEAF79}" srcOrd="3" destOrd="0" presId="urn:microsoft.com/office/officeart/2005/8/layout/process4"/>
    <dgm:cxn modelId="{134FEAC8-5F90-43B8-BE33-DCE2B888FF8C}" type="presParOf" srcId="{1448AA37-3165-444F-8099-91F38E9BC94A}" destId="{3D4939F7-F453-46AE-98E9-31DB44376419}" srcOrd="4" destOrd="0" presId="urn:microsoft.com/office/officeart/2005/8/layout/process4"/>
    <dgm:cxn modelId="{77C7B897-EA38-4DEA-887C-7188F109C97E}" type="presParOf" srcId="{3D4939F7-F453-46AE-98E9-31DB44376419}" destId="{8C500B3C-258F-4CD7-AD80-D9E781E97513}" srcOrd="0" destOrd="0" presId="urn:microsoft.com/office/officeart/2005/8/layout/process4"/>
    <dgm:cxn modelId="{2BEAFE01-4A0E-492F-880B-425940AE2E7E}" type="presParOf" srcId="{3D4939F7-F453-46AE-98E9-31DB44376419}" destId="{A7B79711-2176-4809-A74A-42164E342CED}" srcOrd="1" destOrd="0" presId="urn:microsoft.com/office/officeart/2005/8/layout/process4"/>
    <dgm:cxn modelId="{F6E599F3-3388-4C9A-8F50-A59C777E346D}" type="presParOf" srcId="{3D4939F7-F453-46AE-98E9-31DB44376419}" destId="{31512DC0-70D3-4320-8319-92434F18050B}" srcOrd="2" destOrd="0" presId="urn:microsoft.com/office/officeart/2005/8/layout/process4"/>
    <dgm:cxn modelId="{6FAC2629-487D-452F-8DCB-EF34B1298AF3}" type="presParOf" srcId="{31512DC0-70D3-4320-8319-92434F18050B}" destId="{4B1D5D70-8F0C-42C3-9144-09E697E3CA67}" srcOrd="0" destOrd="0" presId="urn:microsoft.com/office/officeart/2005/8/layout/process4"/>
    <dgm:cxn modelId="{9B2ED7B5-E493-4136-93F4-B18439A6074D}" type="presParOf" srcId="{31512DC0-70D3-4320-8319-92434F18050B}" destId="{2607DC53-57D5-4B26-8D86-7801B3C14FF0}" srcOrd="1" destOrd="0" presId="urn:microsoft.com/office/officeart/2005/8/layout/process4"/>
    <dgm:cxn modelId="{ED7C062C-DBFE-4453-B728-7D78AA3E1F57}" type="presParOf" srcId="{31512DC0-70D3-4320-8319-92434F18050B}" destId="{BDC7D816-8FD1-4544-97A3-B8E126C98FA6}" srcOrd="2" destOrd="0" presId="urn:microsoft.com/office/officeart/2005/8/layout/process4"/>
    <dgm:cxn modelId="{25E452A2-EA6F-4336-B9A9-5C053B4F1999}" type="presParOf" srcId="{31512DC0-70D3-4320-8319-92434F18050B}" destId="{C97A72C9-CD4E-4B21-8BD6-4F122EFC1633}" srcOrd="3" destOrd="0" presId="urn:microsoft.com/office/officeart/2005/8/layout/process4"/>
  </dgm:cxnLst>
  <dgm:bg/>
  <dgm:whole/>
</dgm:dataModel>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B3F1F4-6472-41B3-9A3B-30EC0DBB211B}" type="datetimeFigureOut">
              <a:rPr lang="en-US" smtClean="0"/>
              <a:pPr/>
              <a:t>12/29/2018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F97E64-24A9-40D7-9CC3-BD360EA7F11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2514601"/>
            <a:ext cx="668654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1910" y="4777380"/>
            <a:ext cx="668654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04A0D7C-AA2A-4962-9244-D5608F378059}" type="datetime1">
              <a:rPr lang="en-US" smtClean="0"/>
              <a:pPr/>
              <a:t>12/29/2018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1"/>
            <a:ext cx="1308489"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4529541"/>
            <a:ext cx="584825" cy="365125"/>
          </a:xfrm>
        </p:spPr>
        <p:txBody>
          <a:bodyPr/>
          <a:lstStyle/>
          <a:p>
            <a:fld id="{8572F1AF-947D-4D4E-8B63-F4BC1DA5128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609600"/>
            <a:ext cx="668654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1910" y="4354046"/>
            <a:ext cx="668654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87E513-A905-44C5-A968-E831E1A3E60C}" type="datetime1">
              <a:rPr lang="en-US" smtClean="0"/>
              <a:pPr/>
              <a:t>12/29/2018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8572F1AF-947D-4D4E-8B63-F4BC1DA5128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609600"/>
            <a:ext cx="6295445"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56259" y="3505200"/>
            <a:ext cx="5652416"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1910" y="4354046"/>
            <a:ext cx="668654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0328FB-177E-4E34-B234-654AD6249896}" type="datetime1">
              <a:rPr lang="en-US" smtClean="0"/>
              <a:pPr/>
              <a:t>12/29/2018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8572F1AF-947D-4D4E-8B63-F4BC1DA51288}" type="slidenum">
              <a:rPr lang="en-US" smtClean="0"/>
              <a:pPr/>
              <a:t>‹#›</a:t>
            </a:fld>
            <a:endParaRPr lang="en-US"/>
          </a:p>
        </p:txBody>
      </p:sp>
      <p:sp>
        <p:nvSpPr>
          <p:cNvPr id="14" name="TextBox 13"/>
          <p:cNvSpPr txBox="1"/>
          <p:nvPr/>
        </p:nvSpPr>
        <p:spPr>
          <a:xfrm>
            <a:off x="1850739" y="648005"/>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336139" y="290530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2438401"/>
            <a:ext cx="668655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4FD1370-0820-49AA-9111-9722F61D2EED}" type="datetime1">
              <a:rPr lang="en-US" smtClean="0"/>
              <a:pPr/>
              <a:t>12/29/2018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8572F1AF-947D-4D4E-8B63-F4BC1DA51288}"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609600"/>
            <a:ext cx="6295445"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1909" y="4343400"/>
            <a:ext cx="668655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E5CF9BE-764C-4E85-A1B0-B872EEC25B73}" type="datetime1">
              <a:rPr lang="en-US" smtClean="0"/>
              <a:pPr/>
              <a:t>12/29/2018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8572F1AF-947D-4D4E-8B63-F4BC1DA51288}" type="slidenum">
              <a:rPr lang="en-US" smtClean="0"/>
              <a:pPr/>
              <a:t>‹#›</a:t>
            </a:fld>
            <a:endParaRPr lang="en-US"/>
          </a:p>
        </p:txBody>
      </p:sp>
      <p:sp>
        <p:nvSpPr>
          <p:cNvPr id="17" name="TextBox 16"/>
          <p:cNvSpPr txBox="1"/>
          <p:nvPr/>
        </p:nvSpPr>
        <p:spPr>
          <a:xfrm>
            <a:off x="1850739" y="648005"/>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8336139" y="290530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627407"/>
            <a:ext cx="668654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1909" y="4343400"/>
            <a:ext cx="668655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0A1C7FA-6790-4E1A-90E3-0CBCD7BFCE16}" type="datetime1">
              <a:rPr lang="en-US" smtClean="0"/>
              <a:pPr/>
              <a:t>12/29/2018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8572F1AF-947D-4D4E-8B63-F4BC1DA51288}"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36284D-380B-4A39-B65F-5F76F8373E34}" type="datetime1">
              <a:rPr lang="en-US" smtClean="0"/>
              <a:pPr/>
              <a:t>12/29/2018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572F1AF-947D-4D4E-8B63-F4BC1DA51288}"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627406"/>
            <a:ext cx="16557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1909" y="627406"/>
            <a:ext cx="485775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76635E-765D-478B-A38E-869251DA299F}" type="datetime1">
              <a:rPr lang="en-US" smtClean="0"/>
              <a:pPr/>
              <a:t>12/29/2018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572F1AF-947D-4D4E-8B63-F4BC1DA5128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624110"/>
            <a:ext cx="6683765"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1909" y="2133600"/>
            <a:ext cx="668655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CF3C6F-283C-430B-AE43-7DA2A0AABF1D}" type="datetime1">
              <a:rPr lang="en-US" smtClean="0"/>
              <a:pPr/>
              <a:t>12/29/2018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572F1AF-947D-4D4E-8B63-F4BC1DA5128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2058750"/>
            <a:ext cx="668654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1910" y="3530129"/>
            <a:ext cx="668654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46252D-782A-4056-B0B9-5397E3D9928B}" type="datetime1">
              <a:rPr lang="en-US" smtClean="0"/>
              <a:pPr/>
              <a:t>12/29/2018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8572F1AF-947D-4D4E-8B63-F4BC1DA5128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1909" y="2133600"/>
            <a:ext cx="3235398"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93060" y="2126222"/>
            <a:ext cx="3235398"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C3DC4E9-9917-45AF-9414-F072830E9FBD}" type="datetime1">
              <a:rPr lang="en-US" smtClean="0"/>
              <a:pPr/>
              <a:t>12/29/2018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787783"/>
            <a:ext cx="584825" cy="365125"/>
          </a:xfrm>
        </p:spPr>
        <p:txBody>
          <a:bodyPr/>
          <a:lstStyle/>
          <a:p>
            <a:fld id="{8572F1AF-947D-4D4E-8B63-F4BC1DA5128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04530" y="1972703"/>
            <a:ext cx="299454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1909" y="2548966"/>
            <a:ext cx="3257170"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29972" y="1969475"/>
            <a:ext cx="299925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75218" y="2545738"/>
            <a:ext cx="3254006"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D414862-444B-4BCD-BC5F-084C6DA153FF}" type="datetime1">
              <a:rPr lang="en-US" smtClean="0"/>
              <a:pPr/>
              <a:t>12/29/2018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787783"/>
            <a:ext cx="584825" cy="365125"/>
          </a:xfrm>
        </p:spPr>
        <p:txBody>
          <a:bodyPr/>
          <a:lstStyle/>
          <a:p>
            <a:fld id="{8572F1AF-947D-4D4E-8B63-F4BC1DA5128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1173735-7164-49F8-B5A7-9360AC26D013}" type="datetime1">
              <a:rPr lang="en-US" smtClean="0"/>
              <a:pPr/>
              <a:t>12/29/2018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572F1AF-947D-4D4E-8B63-F4BC1DA5128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5BDAC6-D628-4396-9C6D-1A5AFF365723}" type="datetime1">
              <a:rPr lang="en-US" smtClean="0"/>
              <a:pPr/>
              <a:t>12/29/2018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572F1AF-947D-4D4E-8B63-F4BC1DA5128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46088"/>
            <a:ext cx="26288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2259" y="446089"/>
            <a:ext cx="38862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1910" y="1598613"/>
            <a:ext cx="26288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419C74-CA62-4765-B27C-2515F40EB12D}" type="datetime1">
              <a:rPr lang="en-US" smtClean="0"/>
              <a:pPr/>
              <a:t>12/29/2018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572F1AF-947D-4D4E-8B63-F4BC1DA5128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800600"/>
            <a:ext cx="668655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1909" y="634965"/>
            <a:ext cx="668655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1910" y="5367338"/>
            <a:ext cx="668655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0C5FF5-9C8C-4C52-BC33-0407B3226310}" type="datetime1">
              <a:rPr lang="en-US" smtClean="0"/>
              <a:pPr/>
              <a:t>12/29/2018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8572F1AF-947D-4D4E-8B63-F4BC1DA5128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8" name="Group 22"/>
          <p:cNvGrpSpPr/>
          <p:nvPr/>
        </p:nvGrpSpPr>
        <p:grpSpPr>
          <a:xfrm>
            <a:off x="1" y="228600"/>
            <a:ext cx="2138637"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9" name="Group 9"/>
          <p:cNvGrpSpPr/>
          <p:nvPr/>
        </p:nvGrpSpPr>
        <p:grpSpPr>
          <a:xfrm>
            <a:off x="20416" y="-786"/>
            <a:ext cx="1767506"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624110"/>
            <a:ext cx="6683765"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1909" y="2133600"/>
            <a:ext cx="668655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1210" y="6130437"/>
            <a:ext cx="859712"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0A80903-174E-43EC-9B43-D2A10EA51C72}" type="datetime1">
              <a:rPr lang="en-US" smtClean="0"/>
              <a:pPr/>
              <a:t>12/29/2018</a:t>
            </a:fld>
            <a:endParaRPr lang="en-US"/>
          </a:p>
        </p:txBody>
      </p:sp>
      <p:sp>
        <p:nvSpPr>
          <p:cNvPr id="5" name="Footer Placeholder 4"/>
          <p:cNvSpPr>
            <a:spLocks noGrp="1"/>
          </p:cNvSpPr>
          <p:nvPr>
            <p:ph type="ftr" sz="quarter" idx="3"/>
          </p:nvPr>
        </p:nvSpPr>
        <p:spPr>
          <a:xfrm>
            <a:off x="1941910" y="6135809"/>
            <a:ext cx="5714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398860" y="787783"/>
            <a:ext cx="584825" cy="365125"/>
          </a:xfrm>
          <a:prstGeom prst="rect">
            <a:avLst/>
          </a:prstGeom>
        </p:spPr>
        <p:txBody>
          <a:bodyPr vert="horz" lIns="91440" tIns="45720" rIns="91440" bIns="45720" rtlCol="0" anchor="ctr"/>
          <a:lstStyle>
            <a:lvl1pPr algn="r">
              <a:defRPr sz="2000">
                <a:solidFill>
                  <a:srgbClr val="FEFFFF"/>
                </a:solidFill>
              </a:defRPr>
            </a:lvl1pPr>
          </a:lstStyle>
          <a:p>
            <a:fld id="{8572F1AF-947D-4D4E-8B63-F4BC1DA5128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1447800"/>
            <a:ext cx="6875859" cy="2262781"/>
          </a:xfrm>
        </p:spPr>
        <p:txBody>
          <a:bodyPr>
            <a:normAutofit/>
          </a:bodyPr>
          <a:lstStyle/>
          <a:p>
            <a:pPr algn="ctr"/>
            <a:r>
              <a:rPr lang="en-US" sz="4800" b="1" dirty="0" smtClean="0">
                <a:solidFill>
                  <a:schemeClr val="tx1"/>
                </a:solidFill>
                <a:latin typeface="Times New Roman" pitchFamily="18" charset="0"/>
                <a:ea typeface="Arial Unicode MS" pitchFamily="34" charset="-128"/>
                <a:cs typeface="Times New Roman" pitchFamily="18" charset="0"/>
              </a:rPr>
              <a:t>BASICS OF ENTREPRENEURSHIP</a:t>
            </a:r>
            <a:endParaRPr lang="en-US" sz="4800"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8572F1AF-947D-4D4E-8B63-F4BC1DA51288}" type="slidenum">
              <a:rPr lang="en-US" smtClean="0"/>
              <a:pPr/>
              <a:t>1</a:t>
            </a:fld>
            <a:endParaRPr lang="en-US"/>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304800"/>
            <a:ext cx="6683765" cy="595090"/>
          </a:xfrm>
        </p:spPr>
        <p:txBody>
          <a:bodyPr>
            <a:normAutofit/>
          </a:bodyPr>
          <a:lstStyle/>
          <a:p>
            <a:r>
              <a:rPr lang="en-US" sz="3200" b="1" dirty="0" smtClean="0">
                <a:latin typeface="Times New Roman" pitchFamily="18" charset="0"/>
                <a:cs typeface="Times New Roman" pitchFamily="18" charset="0"/>
              </a:rPr>
              <a:t>Entrepreneurship as a Career option</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941908" y="914400"/>
            <a:ext cx="6897292" cy="5638800"/>
          </a:xfrm>
        </p:spPr>
        <p:style>
          <a:lnRef idx="2">
            <a:schemeClr val="accent4"/>
          </a:lnRef>
          <a:fillRef idx="1">
            <a:schemeClr val="lt1"/>
          </a:fillRef>
          <a:effectRef idx="0">
            <a:schemeClr val="accent4"/>
          </a:effectRef>
          <a:fontRef idx="minor">
            <a:schemeClr val="dk1"/>
          </a:fontRef>
        </p:style>
        <p:txBody>
          <a:bodyPr>
            <a:normAutofit fontScale="92500"/>
          </a:bodyPr>
          <a:lstStyle/>
          <a:p>
            <a:r>
              <a:rPr lang="en-US" sz="2400" dirty="0" smtClean="0">
                <a:latin typeface="Times New Roman" pitchFamily="18" charset="0"/>
                <a:cs typeface="Times New Roman" pitchFamily="18" charset="0"/>
              </a:rPr>
              <a:t>Freedom to work and be your own boss and also boss to others.</a:t>
            </a:r>
          </a:p>
          <a:p>
            <a:r>
              <a:rPr lang="en-US" sz="2400" dirty="0" smtClean="0">
                <a:latin typeface="Times New Roman" pitchFamily="18" charset="0"/>
                <a:cs typeface="Times New Roman" pitchFamily="18" charset="0"/>
              </a:rPr>
              <a:t>Freedom to make money for oneself rather than for someone else.</a:t>
            </a:r>
          </a:p>
          <a:p>
            <a:r>
              <a:rPr lang="en-US" sz="2400" dirty="0" smtClean="0">
                <a:latin typeface="Times New Roman" pitchFamily="18" charset="0"/>
                <a:cs typeface="Times New Roman" pitchFamily="18" charset="0"/>
              </a:rPr>
              <a:t>Participation in every aspect of running of a business, learning new things and gaining experience.</a:t>
            </a:r>
          </a:p>
          <a:p>
            <a:r>
              <a:rPr lang="en-US" sz="2400" dirty="0" smtClean="0">
                <a:latin typeface="Times New Roman" pitchFamily="18" charset="0"/>
                <a:cs typeface="Times New Roman" pitchFamily="18" charset="0"/>
              </a:rPr>
              <a:t>Work directly for the customers and gain first-hand experience about their needs.</a:t>
            </a:r>
          </a:p>
          <a:p>
            <a:r>
              <a:rPr lang="en-US" sz="2400" dirty="0" smtClean="0">
                <a:latin typeface="Times New Roman" pitchFamily="18" charset="0"/>
                <a:cs typeface="Times New Roman" pitchFamily="18" charset="0"/>
              </a:rPr>
              <a:t>Personal satisfaction of owning and running a business venture. </a:t>
            </a:r>
          </a:p>
          <a:p>
            <a:r>
              <a:rPr lang="en-US" sz="2400" dirty="0" smtClean="0">
                <a:latin typeface="Times New Roman" pitchFamily="18" charset="0"/>
                <a:cs typeface="Times New Roman" pitchFamily="18" charset="0"/>
              </a:rPr>
              <a:t>Build a retirement value and gain respect for family and friends.</a:t>
            </a:r>
          </a:p>
          <a:p>
            <a:r>
              <a:rPr lang="en-US" sz="2400" dirty="0" smtClean="0">
                <a:latin typeface="Times New Roman" pitchFamily="18" charset="0"/>
                <a:cs typeface="Times New Roman" pitchFamily="18" charset="0"/>
              </a:rPr>
              <a:t>Satisfaction of being the creator of jobs for many people. </a:t>
            </a:r>
          </a:p>
          <a:p>
            <a:endParaRPr lang="en-US" dirty="0"/>
          </a:p>
        </p:txBody>
      </p:sp>
      <p:sp>
        <p:nvSpPr>
          <p:cNvPr id="4" name="Slide Number Placeholder 3"/>
          <p:cNvSpPr>
            <a:spLocks noGrp="1"/>
          </p:cNvSpPr>
          <p:nvPr>
            <p:ph type="sldNum" sz="quarter" idx="12"/>
          </p:nvPr>
        </p:nvSpPr>
        <p:spPr/>
        <p:txBody>
          <a:bodyPr/>
          <a:lstStyle/>
          <a:p>
            <a:fld id="{8572F1AF-947D-4D4E-8B63-F4BC1DA51288}" type="slidenum">
              <a:rPr lang="en-US" smtClean="0"/>
              <a:pPr/>
              <a:t>10</a:t>
            </a:fld>
            <a:endParaRPr lang="en-US"/>
          </a:p>
        </p:txBody>
      </p:sp>
    </p:spTree>
  </p:cSld>
  <p:clrMapOvr>
    <a:masterClrMapping/>
  </p:clrMapOvr>
  <p:transition>
    <p:diamon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52400"/>
            <a:ext cx="6683765" cy="899890"/>
          </a:xfrm>
        </p:spPr>
        <p:txBody>
          <a:bodyPr>
            <a:normAutofit fontScale="90000"/>
          </a:bodyPr>
          <a:lstStyle/>
          <a:p>
            <a:pPr algn="ctr"/>
            <a:r>
              <a:rPr lang="en-US" sz="3200" b="1" dirty="0" smtClean="0">
                <a:latin typeface="Times New Roman" pitchFamily="18" charset="0"/>
                <a:cs typeface="Times New Roman" pitchFamily="18" charset="0"/>
              </a:rPr>
              <a:t>Benefits and Myths of Entrepreneurship</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676400" y="990600"/>
            <a:ext cx="7162800" cy="5562600"/>
          </a:xfrm>
        </p:spPr>
        <p:style>
          <a:lnRef idx="2">
            <a:schemeClr val="accent4"/>
          </a:lnRef>
          <a:fillRef idx="1">
            <a:schemeClr val="lt1"/>
          </a:fillRef>
          <a:effectRef idx="0">
            <a:schemeClr val="accent4"/>
          </a:effectRef>
          <a:fontRef idx="minor">
            <a:schemeClr val="dk1"/>
          </a:fontRef>
        </p:style>
        <p:txBody>
          <a:bodyPr>
            <a:normAutofit lnSpcReduction="10000"/>
          </a:bodyPr>
          <a:lstStyle/>
          <a:p>
            <a:pPr>
              <a:buNone/>
            </a:pPr>
            <a:r>
              <a:rPr lang="en-US" sz="2400" b="1" dirty="0" smtClean="0">
                <a:latin typeface="Times New Roman" pitchFamily="18" charset="0"/>
                <a:cs typeface="Times New Roman" pitchFamily="18" charset="0"/>
              </a:rPr>
              <a:t>Benefits of Entrepreneurship</a:t>
            </a:r>
          </a:p>
          <a:p>
            <a:pPr algn="just"/>
            <a:r>
              <a:rPr lang="en-US" sz="2400" dirty="0" smtClean="0">
                <a:solidFill>
                  <a:srgbClr val="C00000"/>
                </a:solidFill>
                <a:latin typeface="Times New Roman" pitchFamily="18" charset="0"/>
                <a:cs typeface="Times New Roman" pitchFamily="18" charset="0"/>
              </a:rPr>
              <a:t>Opportunity to create your own destiny</a:t>
            </a:r>
            <a:r>
              <a:rPr lang="en-US" sz="2400" dirty="0" smtClean="0">
                <a:latin typeface="Times New Roman" pitchFamily="18" charset="0"/>
                <a:cs typeface="Times New Roman" pitchFamily="18" charset="0"/>
              </a:rPr>
              <a:t>: Owning a business provides an entrepreneurs the independence and the opportunity to achieve what is important to them.</a:t>
            </a:r>
          </a:p>
          <a:p>
            <a:pPr algn="just"/>
            <a:r>
              <a:rPr lang="en-US" sz="2400" dirty="0" smtClean="0">
                <a:solidFill>
                  <a:srgbClr val="C00000"/>
                </a:solidFill>
                <a:latin typeface="Times New Roman" pitchFamily="18" charset="0"/>
                <a:cs typeface="Times New Roman" pitchFamily="18" charset="0"/>
              </a:rPr>
              <a:t>Opportunity to make a Difference </a:t>
            </a:r>
            <a:r>
              <a:rPr lang="en-US" sz="2400" dirty="0" smtClean="0">
                <a:latin typeface="Times New Roman" pitchFamily="18" charset="0"/>
                <a:cs typeface="Times New Roman" pitchFamily="18" charset="0"/>
              </a:rPr>
              <a:t>: More and more entrepreneurs are starting businesses because they see this as an opportunity to make a difference in a route or way that is personally important to them.</a:t>
            </a:r>
          </a:p>
          <a:p>
            <a:pPr algn="just"/>
            <a:r>
              <a:rPr lang="en-US" sz="2400" dirty="0" smtClean="0">
                <a:solidFill>
                  <a:srgbClr val="C00000"/>
                </a:solidFill>
                <a:latin typeface="Times New Roman" pitchFamily="18" charset="0"/>
                <a:cs typeface="Times New Roman" pitchFamily="18" charset="0"/>
              </a:rPr>
              <a:t>Opportunity to reap extraordinary profits</a:t>
            </a:r>
            <a:r>
              <a:rPr lang="en-US" sz="2400" dirty="0" smtClean="0">
                <a:latin typeface="Times New Roman" pitchFamily="18" charset="0"/>
                <a:cs typeface="Times New Roman" pitchFamily="18" charset="0"/>
              </a:rPr>
              <a:t>: The profit earned by an entrepreneur are an important motivation and indication factor for further increased performance. Thus these could spur them to greater achievement and success.</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572F1AF-947D-4D4E-8B63-F4BC1DA51288}" type="slidenum">
              <a:rPr lang="en-US" smtClean="0"/>
              <a:pPr/>
              <a:t>11</a:t>
            </a:fld>
            <a:endParaRPr lang="en-US"/>
          </a:p>
        </p:txBody>
      </p:sp>
    </p:spTree>
  </p:cSld>
  <p:clrMapOvr>
    <a:masterClrMapping/>
  </p:clrMapOvr>
  <p:transition>
    <p:plus/>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41909" y="1219200"/>
            <a:ext cx="6686550" cy="5029200"/>
          </a:xfrm>
        </p:spPr>
        <p:style>
          <a:lnRef idx="2">
            <a:schemeClr val="accent4"/>
          </a:lnRef>
          <a:fillRef idx="1">
            <a:schemeClr val="lt1"/>
          </a:fillRef>
          <a:effectRef idx="0">
            <a:schemeClr val="accent4"/>
          </a:effectRef>
          <a:fontRef idx="minor">
            <a:schemeClr val="dk1"/>
          </a:fontRef>
        </p:style>
        <p:txBody>
          <a:bodyPr>
            <a:normAutofit/>
          </a:bodyPr>
          <a:lstStyle/>
          <a:p>
            <a:r>
              <a:rPr lang="en-US" sz="2400" dirty="0" smtClean="0">
                <a:solidFill>
                  <a:srgbClr val="C00000"/>
                </a:solidFill>
                <a:latin typeface="Times New Roman" pitchFamily="18" charset="0"/>
                <a:cs typeface="Times New Roman" pitchFamily="18" charset="0"/>
              </a:rPr>
              <a:t>Societal Responsibility and Recognition</a:t>
            </a:r>
            <a:r>
              <a:rPr lang="en-US" sz="2400" dirty="0" smtClean="0">
                <a:latin typeface="Times New Roman" pitchFamily="18" charset="0"/>
                <a:cs typeface="Times New Roman" pitchFamily="18" charset="0"/>
              </a:rPr>
              <a:t>: Small business owners are among the most admired, respected and trusted individuals of society.</a:t>
            </a:r>
          </a:p>
          <a:p>
            <a:r>
              <a:rPr lang="en-US" sz="2400" dirty="0" smtClean="0">
                <a:solidFill>
                  <a:srgbClr val="C00000"/>
                </a:solidFill>
                <a:latin typeface="Times New Roman" pitchFamily="18" charset="0"/>
                <a:cs typeface="Times New Roman" pitchFamily="18" charset="0"/>
              </a:rPr>
              <a:t>Opportunity to engage in work of their choice </a:t>
            </a:r>
            <a:r>
              <a:rPr lang="en-US" sz="2400" dirty="0" smtClean="0">
                <a:latin typeface="Times New Roman" pitchFamily="18" charset="0"/>
                <a:cs typeface="Times New Roman" pitchFamily="18" charset="0"/>
              </a:rPr>
              <a:t>: Small business owners tend to engage in business that gives them personal satisfaction.</a:t>
            </a:r>
          </a:p>
          <a:p>
            <a:r>
              <a:rPr lang="en-US" sz="2400" dirty="0" smtClean="0">
                <a:latin typeface="Times New Roman" pitchFamily="18" charset="0"/>
                <a:cs typeface="Times New Roman" pitchFamily="18" charset="0"/>
              </a:rPr>
              <a:t>Entrepreneurs see their business as a vehicle of self expression of personal desire and eventual self actualization of their personal goals – the pinnacle of their career succes</a:t>
            </a:r>
            <a:r>
              <a:rPr lang="en-US" sz="2600" dirty="0" smtClean="0">
                <a:latin typeface="Times New Roman" pitchFamily="18" charset="0"/>
                <a:cs typeface="Times New Roman" pitchFamily="18" charset="0"/>
              </a:rPr>
              <a:t>s.</a:t>
            </a:r>
            <a:r>
              <a:rPr lang="en-US" sz="2400" dirty="0" smtClean="0"/>
              <a:t> </a:t>
            </a:r>
            <a:endParaRPr lang="en-US" sz="2400" dirty="0" smtClean="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572F1AF-947D-4D4E-8B63-F4BC1DA51288}"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381000"/>
            <a:ext cx="6799659" cy="595090"/>
          </a:xfrm>
        </p:spPr>
        <p:txBody>
          <a:bodyPr>
            <a:normAutofit/>
          </a:bodyPr>
          <a:lstStyle/>
          <a:p>
            <a:pPr algn="ctr"/>
            <a:r>
              <a:rPr lang="en-US" sz="3200" b="1" dirty="0" smtClean="0">
                <a:latin typeface="Times New Roman" pitchFamily="18" charset="0"/>
                <a:cs typeface="Times New Roman" pitchFamily="18" charset="0"/>
              </a:rPr>
              <a:t>Myths of Entrepreneurship</a:t>
            </a:r>
            <a:endParaRPr lang="en-US" sz="3200" dirty="0"/>
          </a:p>
        </p:txBody>
      </p:sp>
      <p:sp>
        <p:nvSpPr>
          <p:cNvPr id="3" name="Content Placeholder 2"/>
          <p:cNvSpPr>
            <a:spLocks noGrp="1"/>
          </p:cNvSpPr>
          <p:nvPr>
            <p:ph idx="1"/>
          </p:nvPr>
        </p:nvSpPr>
        <p:spPr>
          <a:xfrm>
            <a:off x="1828800" y="1219200"/>
            <a:ext cx="6857999" cy="5181600"/>
          </a:xfrm>
        </p:spPr>
        <p:style>
          <a:lnRef idx="2">
            <a:schemeClr val="accent4"/>
          </a:lnRef>
          <a:fillRef idx="1">
            <a:schemeClr val="lt1"/>
          </a:fillRef>
          <a:effectRef idx="0">
            <a:schemeClr val="accent4"/>
          </a:effectRef>
          <a:fontRef idx="minor">
            <a:schemeClr val="dk1"/>
          </a:fontRef>
        </p:style>
        <p:txBody>
          <a:bodyPr>
            <a:normAutofit/>
          </a:bodyPr>
          <a:lstStyle/>
          <a:p>
            <a:r>
              <a:rPr lang="en-US" sz="2000" dirty="0" smtClean="0">
                <a:latin typeface="Times New Roman" pitchFamily="18" charset="0"/>
                <a:cs typeface="Times New Roman" pitchFamily="18" charset="0"/>
              </a:rPr>
              <a:t>Myth 1: Entrepreneurs Are Doers, Not Thinkers</a:t>
            </a:r>
          </a:p>
          <a:p>
            <a:r>
              <a:rPr lang="en-US" sz="2000" dirty="0" smtClean="0">
                <a:latin typeface="Times New Roman" pitchFamily="18" charset="0"/>
                <a:cs typeface="Times New Roman" pitchFamily="18" charset="0"/>
              </a:rPr>
              <a:t>Myth 2: Entrepreneurs Are Born, Not Made</a:t>
            </a:r>
          </a:p>
          <a:p>
            <a:r>
              <a:rPr lang="en-US" sz="2000" dirty="0" smtClean="0">
                <a:latin typeface="Times New Roman" pitchFamily="18" charset="0"/>
                <a:cs typeface="Times New Roman" pitchFamily="18" charset="0"/>
              </a:rPr>
              <a:t>Myth 3: Entrepreneurs Are Always Inventors</a:t>
            </a:r>
          </a:p>
          <a:p>
            <a:r>
              <a:rPr lang="en-US" sz="2000" dirty="0" smtClean="0">
                <a:latin typeface="Times New Roman" pitchFamily="18" charset="0"/>
                <a:cs typeface="Times New Roman" pitchFamily="18" charset="0"/>
              </a:rPr>
              <a:t>Myth 4: Entrepreneurs Are Academic and Social Misfits</a:t>
            </a:r>
          </a:p>
          <a:p>
            <a:r>
              <a:rPr lang="en-US" sz="2000" dirty="0" smtClean="0">
                <a:latin typeface="Times New Roman" pitchFamily="18" charset="0"/>
                <a:cs typeface="Times New Roman" pitchFamily="18" charset="0"/>
              </a:rPr>
              <a:t>Myth 5: Entrepreneurs Must Fit the “Profile”</a:t>
            </a:r>
          </a:p>
          <a:p>
            <a:r>
              <a:rPr lang="en-US" sz="2000" dirty="0" smtClean="0">
                <a:latin typeface="Times New Roman" pitchFamily="18" charset="0"/>
                <a:cs typeface="Times New Roman" pitchFamily="18" charset="0"/>
              </a:rPr>
              <a:t>Myth 6: All Entrepreneurs Need Is Money</a:t>
            </a:r>
          </a:p>
          <a:p>
            <a:r>
              <a:rPr lang="en-US" sz="2000" dirty="0" smtClean="0">
                <a:latin typeface="Times New Roman" pitchFamily="18" charset="0"/>
                <a:cs typeface="Times New Roman" pitchFamily="18" charset="0"/>
              </a:rPr>
              <a:t>Myth 7: All Entrepreneurs Need Is Luck</a:t>
            </a:r>
          </a:p>
          <a:p>
            <a:r>
              <a:rPr lang="fr-FR" sz="2000" dirty="0" smtClean="0">
                <a:latin typeface="Times New Roman" pitchFamily="18" charset="0"/>
                <a:cs typeface="Times New Roman" pitchFamily="18" charset="0"/>
              </a:rPr>
              <a:t>Myth 8: Ignorance Is Bliss For Entrepreneurs</a:t>
            </a:r>
          </a:p>
          <a:p>
            <a:r>
              <a:rPr lang="en-US" sz="2000" dirty="0" smtClean="0">
                <a:latin typeface="Times New Roman" pitchFamily="18" charset="0"/>
                <a:cs typeface="Times New Roman" pitchFamily="18" charset="0"/>
              </a:rPr>
              <a:t>Myth 9: Entrepreneurs Seek Success But Experience High Failure Rates</a:t>
            </a:r>
          </a:p>
          <a:p>
            <a:r>
              <a:rPr lang="en-US" sz="2000" dirty="0" smtClean="0">
                <a:latin typeface="Times New Roman" pitchFamily="18" charset="0"/>
                <a:cs typeface="Times New Roman" pitchFamily="18" charset="0"/>
              </a:rPr>
              <a:t>Myth 10: Entrepreneurs Are Extreme Risk Takers (Gamblers)</a:t>
            </a: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572F1AF-947D-4D4E-8B63-F4BC1DA51288}" type="slidenum">
              <a:rPr lang="en-US" smtClean="0"/>
              <a:pPr/>
              <a:t>13</a:t>
            </a:fld>
            <a:endParaRPr lang="en-US"/>
          </a:p>
        </p:txBody>
      </p:sp>
    </p:spTree>
  </p:cSld>
  <p:clrMapOvr>
    <a:masterClrMapping/>
  </p:clrMapOvr>
  <p:transition>
    <p:newsfla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304800"/>
            <a:ext cx="6683765" cy="381000"/>
          </a:xfrm>
        </p:spPr>
        <p:txBody>
          <a:bodyPr>
            <a:normAutofit fontScale="90000"/>
          </a:bodyPr>
          <a:lstStyle/>
          <a:p>
            <a:pPr algn="ctr"/>
            <a:r>
              <a:rPr lang="en-US" sz="3200" b="1" dirty="0" smtClean="0">
                <a:latin typeface="Times New Roman" pitchFamily="18" charset="0"/>
                <a:cs typeface="Times New Roman" pitchFamily="18" charset="0"/>
              </a:rPr>
              <a:t>Types Of Entrepreneurs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1219200" y="762000"/>
            <a:ext cx="7696200" cy="6096000"/>
          </a:xfrm>
        </p:spPr>
        <p:style>
          <a:lnRef idx="2">
            <a:schemeClr val="accent4"/>
          </a:lnRef>
          <a:fillRef idx="1">
            <a:schemeClr val="lt1"/>
          </a:fillRef>
          <a:effectRef idx="0">
            <a:schemeClr val="accent4"/>
          </a:effectRef>
          <a:fontRef idx="minor">
            <a:schemeClr val="dk1"/>
          </a:fontRef>
        </p:style>
        <p:txBody>
          <a:bodyPr>
            <a:noAutofit/>
          </a:bodyPr>
          <a:lstStyle/>
          <a:p>
            <a:r>
              <a:rPr lang="en-US" sz="2400" b="1" dirty="0" smtClean="0">
                <a:solidFill>
                  <a:srgbClr val="C00000"/>
                </a:solidFill>
                <a:latin typeface="Times New Roman" pitchFamily="18" charset="0"/>
                <a:cs typeface="Times New Roman" pitchFamily="18" charset="0"/>
              </a:rPr>
              <a:t>Pure Entrepreneur </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He is motivated by psychological and economic rewards. He starts activities for his personal satisfaction is work, ago or status.</a:t>
            </a:r>
          </a:p>
          <a:p>
            <a:r>
              <a:rPr lang="en-US" sz="2400" b="1" dirty="0" smtClean="0">
                <a:solidFill>
                  <a:srgbClr val="C00000"/>
                </a:solidFill>
                <a:latin typeface="Times New Roman" pitchFamily="18" charset="0"/>
                <a:cs typeface="Times New Roman" pitchFamily="18" charset="0"/>
              </a:rPr>
              <a:t>Induced Entrepreneur </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Such entrepreneur is induced to take up an entrepreneurial task due to the policy measures of the government.</a:t>
            </a:r>
          </a:p>
          <a:p>
            <a:r>
              <a:rPr lang="en-US" sz="2400" b="1" dirty="0" smtClean="0">
                <a:solidFill>
                  <a:srgbClr val="C00000"/>
                </a:solidFill>
                <a:latin typeface="Times New Roman" pitchFamily="18" charset="0"/>
                <a:cs typeface="Times New Roman" pitchFamily="18" charset="0"/>
              </a:rPr>
              <a:t>Motivated Entrepreneur </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Such an entrepreneur is motivated by the desire for self-</a:t>
            </a:r>
            <a:r>
              <a:rPr lang="en-US" sz="2400" dirty="0" err="1" smtClean="0">
                <a:latin typeface="Times New Roman" pitchFamily="18" charset="0"/>
                <a:cs typeface="Times New Roman" pitchFamily="18" charset="0"/>
              </a:rPr>
              <a:t>fulfilment</a:t>
            </a:r>
            <a:r>
              <a:rPr lang="en-US" sz="2400" dirty="0" smtClean="0">
                <a:latin typeface="Times New Roman" pitchFamily="18" charset="0"/>
                <a:cs typeface="Times New Roman" pitchFamily="18" charset="0"/>
              </a:rPr>
              <a:t>. He is also motivated by the desire for innovations and profit.</a:t>
            </a:r>
          </a:p>
          <a:p>
            <a:r>
              <a:rPr lang="en-US" sz="2400" b="1" dirty="0" smtClean="0">
                <a:solidFill>
                  <a:srgbClr val="C00000"/>
                </a:solidFill>
                <a:latin typeface="Times New Roman" pitchFamily="18" charset="0"/>
                <a:cs typeface="Times New Roman" pitchFamily="18" charset="0"/>
              </a:rPr>
              <a:t>Growth Entrepreneur </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These entrepreneurs choose an industry which has high growth prospects</a:t>
            </a:r>
            <a:r>
              <a:rPr lang="en-US" sz="2400" dirty="0" smtClean="0">
                <a:latin typeface="Times New Roman" pitchFamily="18" charset="0"/>
                <a:cs typeface="Times New Roman" pitchFamily="18" charset="0"/>
              </a:rPr>
              <a:t>.</a:t>
            </a:r>
          </a:p>
          <a:p>
            <a:r>
              <a:rPr lang="en-US" sz="2400" b="1" dirty="0" smtClean="0">
                <a:solidFill>
                  <a:srgbClr val="C00000"/>
                </a:solidFill>
                <a:latin typeface="Times New Roman" pitchFamily="18" charset="0"/>
                <a:cs typeface="Times New Roman" pitchFamily="18" charset="0"/>
              </a:rPr>
              <a:t>Women Entrepreneurs</a:t>
            </a:r>
            <a:r>
              <a:rPr lang="en-US" sz="20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An enterprise </a:t>
            </a:r>
            <a:r>
              <a:rPr lang="en-US" sz="2400" dirty="0" smtClean="0">
                <a:latin typeface="Times New Roman" pitchFamily="18" charset="0"/>
                <a:cs typeface="Times New Roman" pitchFamily="18" charset="0"/>
              </a:rPr>
              <a:t>owned and controlled by a women having a minimum financial interest of 51% of the capital and giving at least 51% of employment generated in the enterprise to women. </a:t>
            </a:r>
          </a:p>
          <a:p>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572F1AF-947D-4D4E-8B63-F4BC1DA51288}"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228600"/>
            <a:ext cx="7620000" cy="6477000"/>
          </a:xfrm>
        </p:spPr>
        <p:style>
          <a:lnRef idx="2">
            <a:schemeClr val="accent4"/>
          </a:lnRef>
          <a:fillRef idx="1">
            <a:schemeClr val="lt1"/>
          </a:fillRef>
          <a:effectRef idx="0">
            <a:schemeClr val="accent4"/>
          </a:effectRef>
          <a:fontRef idx="minor">
            <a:schemeClr val="dk1"/>
          </a:fontRef>
        </p:style>
        <p:txBody>
          <a:bodyPr>
            <a:noAutofit/>
          </a:bodyPr>
          <a:lstStyle/>
          <a:p>
            <a:r>
              <a:rPr lang="en-US" sz="2400" dirty="0" smtClean="0">
                <a:solidFill>
                  <a:srgbClr val="C00000"/>
                </a:solidFill>
                <a:latin typeface="Times New Roman" pitchFamily="18" charset="0"/>
                <a:cs typeface="Times New Roman" pitchFamily="18" charset="0"/>
              </a:rPr>
              <a:t>Super-Growth Entrepreneur </a:t>
            </a:r>
            <a:r>
              <a:rPr lang="en-US" sz="2400" dirty="0" smtClean="0">
                <a:latin typeface="Times New Roman" pitchFamily="18" charset="0"/>
                <a:cs typeface="Times New Roman" pitchFamily="18" charset="0"/>
              </a:rPr>
              <a:t>: He is an individual who has shown enormous growth performance in has venture.</a:t>
            </a:r>
          </a:p>
          <a:p>
            <a:r>
              <a:rPr lang="en-US" sz="2400" dirty="0" smtClean="0">
                <a:solidFill>
                  <a:srgbClr val="C00000"/>
                </a:solidFill>
                <a:latin typeface="Times New Roman" pitchFamily="18" charset="0"/>
                <a:cs typeface="Times New Roman" pitchFamily="18" charset="0"/>
              </a:rPr>
              <a:t>First-Growth Entrepreneur </a:t>
            </a:r>
            <a:r>
              <a:rPr lang="en-US" sz="2400" dirty="0" smtClean="0">
                <a:latin typeface="Times New Roman" pitchFamily="18" charset="0"/>
                <a:cs typeface="Times New Roman" pitchFamily="18" charset="0"/>
              </a:rPr>
              <a:t>: He is one who starts an industrial unit by means of an innovative skill.</a:t>
            </a:r>
          </a:p>
          <a:p>
            <a:r>
              <a:rPr lang="en-US" sz="2400" dirty="0" smtClean="0">
                <a:solidFill>
                  <a:srgbClr val="C00000"/>
                </a:solidFill>
                <a:latin typeface="Times New Roman" pitchFamily="18" charset="0"/>
                <a:cs typeface="Times New Roman" pitchFamily="18" charset="0"/>
              </a:rPr>
              <a:t>Modern Entrepreneur </a:t>
            </a:r>
            <a:r>
              <a:rPr lang="en-US" sz="2400" dirty="0" smtClean="0">
                <a:latin typeface="Times New Roman" pitchFamily="18" charset="0"/>
                <a:cs typeface="Times New Roman" pitchFamily="18" charset="0"/>
              </a:rPr>
              <a:t>: He is one who undertakes those ventures which go well along with the changing demand in the market. He cares for the current marketing needs.</a:t>
            </a:r>
          </a:p>
          <a:p>
            <a:r>
              <a:rPr lang="en-US" sz="2400" dirty="0" err="1" smtClean="0">
                <a:solidFill>
                  <a:srgbClr val="C00000"/>
                </a:solidFill>
                <a:latin typeface="Times New Roman" pitchFamily="18" charset="0"/>
                <a:cs typeface="Times New Roman" pitchFamily="18" charset="0"/>
              </a:rPr>
              <a:t>Copreneurs</a:t>
            </a:r>
            <a:r>
              <a:rPr lang="en-US" sz="2400" dirty="0" smtClean="0">
                <a:latin typeface="Times New Roman" pitchFamily="18" charset="0"/>
                <a:cs typeface="Times New Roman" pitchFamily="18" charset="0"/>
              </a:rPr>
              <a:t> : It is related to the married couples working together in a business. When a married couple shares ownership, commitment and responsibility for a business, they are called ‘</a:t>
            </a:r>
            <a:r>
              <a:rPr lang="en-US" sz="2400" dirty="0" err="1" smtClean="0">
                <a:latin typeface="Times New Roman" pitchFamily="18" charset="0"/>
                <a:cs typeface="Times New Roman" pitchFamily="18" charset="0"/>
              </a:rPr>
              <a:t>copreneurs</a:t>
            </a:r>
            <a:r>
              <a:rPr lang="en-US" sz="2400" dirty="0" smtClean="0">
                <a:latin typeface="Times New Roman" pitchFamily="18" charset="0"/>
                <a:cs typeface="Times New Roman" pitchFamily="18" charset="0"/>
              </a:rPr>
              <a:t>’.</a:t>
            </a:r>
          </a:p>
          <a:p>
            <a:r>
              <a:rPr lang="en-US" sz="2400" dirty="0" smtClean="0">
                <a:solidFill>
                  <a:srgbClr val="C00000"/>
                </a:solidFill>
                <a:latin typeface="Times New Roman" pitchFamily="18" charset="0"/>
                <a:cs typeface="Times New Roman" pitchFamily="18" charset="0"/>
              </a:rPr>
              <a:t>Young Entrepreneurs and Part-Time Entrepreneurs </a:t>
            </a:r>
            <a:r>
              <a:rPr lang="en-US" sz="2400" dirty="0" smtClean="0">
                <a:latin typeface="Times New Roman" pitchFamily="18" charset="0"/>
                <a:cs typeface="Times New Roman" pitchFamily="18" charset="0"/>
              </a:rPr>
              <a:t>: Starting a part-time business is a popular gateway to entrepreneurship. Part-time entrepreneurs can easily enter into business without sacrificing their service benefits.</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572F1AF-947D-4D4E-8B63-F4BC1DA51288}"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6683765" cy="976090"/>
          </a:xfrm>
        </p:spPr>
        <p:txBody>
          <a:bodyPr>
            <a:normAutofit/>
          </a:bodyPr>
          <a:lstStyle/>
          <a:p>
            <a:pPr algn="ctr"/>
            <a:r>
              <a:rPr lang="en-US" sz="2800" b="1" dirty="0" smtClean="0">
                <a:latin typeface="Times New Roman" pitchFamily="18" charset="0"/>
                <a:cs typeface="Times New Roman" pitchFamily="18" charset="0"/>
              </a:rPr>
              <a:t>Entrepreneurship on the Basis of Stages of Economic Development</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1371600" y="990600"/>
            <a:ext cx="7467600" cy="5486400"/>
          </a:xfrm>
        </p:spPr>
        <p:style>
          <a:lnRef idx="2">
            <a:schemeClr val="accent4"/>
          </a:lnRef>
          <a:fillRef idx="1">
            <a:schemeClr val="lt1"/>
          </a:fillRef>
          <a:effectRef idx="0">
            <a:schemeClr val="accent4"/>
          </a:effectRef>
          <a:fontRef idx="minor">
            <a:schemeClr val="dk1"/>
          </a:fontRef>
        </p:style>
        <p:txBody>
          <a:bodyPr>
            <a:normAutofit/>
          </a:bodyPr>
          <a:lstStyle/>
          <a:p>
            <a:pPr>
              <a:buNone/>
            </a:pPr>
            <a:r>
              <a:rPr lang="en-US" sz="2400" b="1" dirty="0" smtClean="0">
                <a:latin typeface="Times New Roman" pitchFamily="18" charset="0"/>
                <a:cs typeface="Times New Roman" pitchFamily="18" charset="0"/>
              </a:rPr>
              <a:t>Clarence Danhof classifies entrepreneur into four types</a:t>
            </a:r>
          </a:p>
          <a:p>
            <a:pPr marL="457200" indent="-457200" algn="just">
              <a:buAutoNum type="arabicPeriod"/>
            </a:pPr>
            <a:r>
              <a:rPr lang="en-US" sz="2400" dirty="0" smtClean="0">
                <a:solidFill>
                  <a:srgbClr val="C00000"/>
                </a:solidFill>
                <a:latin typeface="Times New Roman" pitchFamily="18" charset="0"/>
                <a:cs typeface="Times New Roman" pitchFamily="18" charset="0"/>
              </a:rPr>
              <a:t>Innovative: </a:t>
            </a:r>
            <a:r>
              <a:rPr lang="en-US" sz="2400" dirty="0" smtClean="0">
                <a:latin typeface="Times New Roman" pitchFamily="18" charset="0"/>
                <a:cs typeface="Times New Roman" pitchFamily="18" charset="0"/>
              </a:rPr>
              <a:t>An Innovating entrepreneur is one who introduces new products, new methods of production and new technology.</a:t>
            </a:r>
            <a:r>
              <a:rPr lang="en-US" sz="2400" i="1" dirty="0" smtClean="0">
                <a:latin typeface="Times New Roman" pitchFamily="18" charset="0"/>
                <a:cs typeface="Times New Roman" pitchFamily="18" charset="0"/>
              </a:rPr>
              <a:t> Example:</a:t>
            </a:r>
            <a:r>
              <a:rPr lang="en-US" sz="2400" dirty="0" smtClean="0">
                <a:latin typeface="Times New Roman" pitchFamily="18" charset="0"/>
                <a:cs typeface="Times New Roman" pitchFamily="18" charset="0"/>
              </a:rPr>
              <a:t> Hennery Ford wanted to replace the petrol fuel or the diesel engine with the Kerosene fuel system.</a:t>
            </a:r>
          </a:p>
          <a:p>
            <a:pPr marL="457200" indent="-457200" algn="just">
              <a:buAutoNum type="arabicPeriod"/>
            </a:pPr>
            <a:r>
              <a:rPr lang="en-US" sz="2400" dirty="0" smtClean="0">
                <a:solidFill>
                  <a:srgbClr val="C00000"/>
                </a:solidFill>
                <a:latin typeface="Times New Roman" pitchFamily="18" charset="0"/>
                <a:cs typeface="Times New Roman" pitchFamily="18" charset="0"/>
              </a:rPr>
              <a:t>Imitative or Adoptive</a:t>
            </a:r>
            <a:r>
              <a:rPr lang="en-US" sz="2400" dirty="0" smtClean="0">
                <a:latin typeface="Times New Roman" pitchFamily="18" charset="0"/>
                <a:cs typeface="Times New Roman" pitchFamily="18" charset="0"/>
              </a:rPr>
              <a:t>: Imitative entrepreneur is characterized by readiness to adopt successful innovation initiated by innovating entrepreneurs.</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China is a growing economy that provides large opportunity to its citizens. Among them the cellular market is growing through adaptation and modification of the innovative product by the Innovative Companies.</a:t>
            </a:r>
          </a:p>
          <a:p>
            <a:pPr algn="just">
              <a:buNone/>
            </a:pPr>
            <a:endParaRPr lang="en-US"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572F1AF-947D-4D4E-8B63-F4BC1DA51288}" type="slidenum">
              <a:rPr lang="en-US" smtClean="0"/>
              <a:pPr/>
              <a:t>16</a:t>
            </a:fld>
            <a:endParaRPr lang="en-US"/>
          </a:p>
        </p:txBody>
      </p:sp>
    </p:spTree>
  </p:cSld>
  <p:clrMapOvr>
    <a:masterClrMapping/>
  </p:clrMapOvr>
  <p:transition>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533400"/>
            <a:ext cx="7010400" cy="5943600"/>
          </a:xfrm>
        </p:spPr>
        <p:style>
          <a:lnRef idx="2">
            <a:schemeClr val="accent4"/>
          </a:lnRef>
          <a:fillRef idx="1">
            <a:schemeClr val="lt1"/>
          </a:fillRef>
          <a:effectRef idx="0">
            <a:schemeClr val="accent4"/>
          </a:effectRef>
          <a:fontRef idx="minor">
            <a:schemeClr val="dk1"/>
          </a:fontRef>
        </p:style>
        <p:txBody>
          <a:bodyPr>
            <a:normAutofit/>
          </a:bodyPr>
          <a:lstStyle/>
          <a:p>
            <a:pPr algn="just">
              <a:buNone/>
            </a:pPr>
            <a:r>
              <a:rPr lang="en-US" sz="2400" dirty="0" smtClean="0">
                <a:solidFill>
                  <a:srgbClr val="C00000"/>
                </a:solidFill>
                <a:latin typeface="Times New Roman" pitchFamily="18" charset="0"/>
                <a:cs typeface="Times New Roman" pitchFamily="18" charset="0"/>
              </a:rPr>
              <a:t>3. Fabian</a:t>
            </a:r>
            <a:r>
              <a:rPr lang="en-US" sz="2400" dirty="0" smtClean="0">
                <a:latin typeface="Times New Roman" pitchFamily="18" charset="0"/>
                <a:cs typeface="Times New Roman" pitchFamily="18" charset="0"/>
              </a:rPr>
              <a:t>: Fabian entrepreneurs are lazy and shy. They lack the will  to adopt new methods of production. Fabian are more applicable in the Indian rural agriculture environment</a:t>
            </a:r>
            <a:r>
              <a:rPr lang="en-US" sz="2400" b="1" u="sng"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p>
          <a:p>
            <a:pPr algn="just">
              <a:buNone/>
            </a:pPr>
            <a:r>
              <a:rPr lang="en-US" sz="2400" dirty="0" smtClean="0">
                <a:latin typeface="Times New Roman" pitchFamily="18" charset="0"/>
                <a:cs typeface="Times New Roman" pitchFamily="18" charset="0"/>
              </a:rPr>
              <a:t>4. </a:t>
            </a:r>
            <a:r>
              <a:rPr lang="en-US" sz="2400" dirty="0" smtClean="0">
                <a:solidFill>
                  <a:srgbClr val="C00000"/>
                </a:solidFill>
                <a:latin typeface="Times New Roman" pitchFamily="18" charset="0"/>
                <a:cs typeface="Times New Roman" pitchFamily="18" charset="0"/>
              </a:rPr>
              <a:t>Drone:</a:t>
            </a:r>
            <a:r>
              <a:rPr lang="en-US" sz="2400" dirty="0" smtClean="0">
                <a:latin typeface="Times New Roman" pitchFamily="18" charset="0"/>
                <a:cs typeface="Times New Roman" pitchFamily="18" charset="0"/>
              </a:rPr>
              <a:t> Drone entrepreneur is one who follows the traditional methods of production. There is a “</a:t>
            </a:r>
            <a:r>
              <a:rPr lang="en-US" sz="2400" dirty="0" err="1" smtClean="0">
                <a:latin typeface="Times New Roman" pitchFamily="18" charset="0"/>
                <a:cs typeface="Times New Roman" pitchFamily="18" charset="0"/>
              </a:rPr>
              <a:t>Beeree</a:t>
            </a:r>
            <a:r>
              <a:rPr lang="en-US" sz="2400" dirty="0" smtClean="0">
                <a:latin typeface="Times New Roman" pitchFamily="18" charset="0"/>
                <a:cs typeface="Times New Roman" pitchFamily="18" charset="0"/>
              </a:rPr>
              <a:t>” (Old fashion tobacco making process) producer Co-operative that uses employee to</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make the tobacco by hand. Even though it is a dying industry but it does not stop them.</a:t>
            </a:r>
          </a:p>
          <a:p>
            <a:endParaRPr lang="en-US" dirty="0"/>
          </a:p>
        </p:txBody>
      </p:sp>
      <p:sp>
        <p:nvSpPr>
          <p:cNvPr id="4" name="Slide Number Placeholder 3"/>
          <p:cNvSpPr>
            <a:spLocks noGrp="1"/>
          </p:cNvSpPr>
          <p:nvPr>
            <p:ph type="sldNum" sz="quarter" idx="12"/>
          </p:nvPr>
        </p:nvSpPr>
        <p:spPr/>
        <p:txBody>
          <a:bodyPr/>
          <a:lstStyle/>
          <a:p>
            <a:fld id="{8572F1AF-947D-4D4E-8B63-F4BC1DA51288}"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28600"/>
            <a:ext cx="6988565" cy="899890"/>
          </a:xfrm>
        </p:spPr>
        <p:txBody>
          <a:bodyPr>
            <a:noAutofit/>
          </a:bodyPr>
          <a:lstStyle/>
          <a:p>
            <a:r>
              <a:rPr lang="en-US" sz="3200" b="1" dirty="0" smtClean="0">
                <a:latin typeface="Times New Roman" pitchFamily="18" charset="0"/>
                <a:cs typeface="Times New Roman" pitchFamily="18" charset="0"/>
              </a:rPr>
              <a:t>Success Rate of Entrepreneurs related to Experience and Family Backup</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371600" y="1371600"/>
            <a:ext cx="7391400" cy="5257800"/>
          </a:xfrm>
        </p:spPr>
        <p:style>
          <a:lnRef idx="2">
            <a:schemeClr val="accent4"/>
          </a:lnRef>
          <a:fillRef idx="1">
            <a:schemeClr val="lt1"/>
          </a:fillRef>
          <a:effectRef idx="0">
            <a:schemeClr val="accent4"/>
          </a:effectRef>
          <a:fontRef idx="minor">
            <a:schemeClr val="dk1"/>
          </a:fontRef>
        </p:style>
        <p:txBody>
          <a:bodyPr>
            <a:normAutofit fontScale="92500" lnSpcReduction="20000"/>
          </a:bodyPr>
          <a:lstStyle/>
          <a:p>
            <a:r>
              <a:rPr lang="en-US" sz="2000" dirty="0" smtClean="0">
                <a:latin typeface="Times New Roman" pitchFamily="18" charset="0"/>
                <a:cs typeface="Times New Roman" pitchFamily="18" charset="0"/>
              </a:rPr>
              <a:t>AJAY PIRAMAL - PIRAMAL ENTERPRISES LIMITED</a:t>
            </a:r>
          </a:p>
          <a:p>
            <a:r>
              <a:rPr lang="en-US" sz="2000" dirty="0" smtClean="0">
                <a:latin typeface="Times New Roman" pitchFamily="18" charset="0"/>
                <a:cs typeface="Times New Roman" pitchFamily="18" charset="0"/>
              </a:rPr>
              <a:t>AMAR BOSE - BOSE CORPORATION</a:t>
            </a:r>
          </a:p>
          <a:p>
            <a:r>
              <a:rPr lang="en-US" sz="2000" dirty="0" smtClean="0">
                <a:latin typeface="Times New Roman" pitchFamily="18" charset="0"/>
                <a:cs typeface="Times New Roman" pitchFamily="18" charset="0"/>
              </a:rPr>
              <a:t>S. ANANTHARAMAKRISHNAN – AMALGAMATION GROUP </a:t>
            </a:r>
          </a:p>
          <a:p>
            <a:r>
              <a:rPr lang="en-US" sz="2000" dirty="0" smtClean="0">
                <a:latin typeface="Times New Roman" pitchFamily="18" charset="0"/>
                <a:cs typeface="Times New Roman" pitchFamily="18" charset="0"/>
              </a:rPr>
              <a:t>ANIL AGARWAL – VEDANTA GROUP</a:t>
            </a:r>
          </a:p>
          <a:p>
            <a:r>
              <a:rPr lang="en-US" sz="2000" dirty="0" smtClean="0">
                <a:latin typeface="Times New Roman" pitchFamily="18" charset="0"/>
                <a:cs typeface="Times New Roman" pitchFamily="18" charset="0"/>
              </a:rPr>
              <a:t>AZIM PREMJI – WIPRO</a:t>
            </a:r>
          </a:p>
          <a:p>
            <a:r>
              <a:rPr lang="en-US" sz="2000" dirty="0" smtClean="0">
                <a:latin typeface="Times New Roman" pitchFamily="18" charset="0"/>
                <a:cs typeface="Times New Roman" pitchFamily="18" charset="0"/>
              </a:rPr>
              <a:t>BHAI MOHAN SINGH - RANBAXY LABORATORIES LTD</a:t>
            </a:r>
          </a:p>
          <a:p>
            <a:r>
              <a:rPr lang="en-US" sz="2000" dirty="0" smtClean="0">
                <a:latin typeface="Times New Roman" pitchFamily="18" charset="0"/>
                <a:cs typeface="Times New Roman" pitchFamily="18" charset="0"/>
              </a:rPr>
              <a:t>BRIJMOHAN LAL MUNJAL - THE HERO GROUP </a:t>
            </a:r>
          </a:p>
          <a:p>
            <a:r>
              <a:rPr lang="en-US" sz="2000" dirty="0" smtClean="0">
                <a:latin typeface="Times New Roman" pitchFamily="18" charset="0"/>
                <a:cs typeface="Times New Roman" pitchFamily="18" charset="0"/>
              </a:rPr>
              <a:t>CHETAN MAINI - REVA ELECTRIC CAR </a:t>
            </a:r>
          </a:p>
          <a:p>
            <a:r>
              <a:rPr lang="en-US" sz="2000" dirty="0" smtClean="0">
                <a:latin typeface="Times New Roman" pitchFamily="18" charset="0"/>
                <a:cs typeface="Times New Roman" pitchFamily="18" charset="0"/>
              </a:rPr>
              <a:t>DEEPAK PAREKH – HDFC </a:t>
            </a:r>
          </a:p>
          <a:p>
            <a:r>
              <a:rPr lang="en-US" sz="2000" dirty="0" smtClean="0">
                <a:latin typeface="Times New Roman" pitchFamily="18" charset="0"/>
                <a:cs typeface="Times New Roman" pitchFamily="18" charset="0"/>
              </a:rPr>
              <a:t>DHIRUBHAI AMBANI – RELIANCE GROUP </a:t>
            </a:r>
          </a:p>
          <a:p>
            <a:r>
              <a:rPr lang="en-US" sz="2000" dirty="0" smtClean="0">
                <a:latin typeface="Times New Roman" pitchFamily="18" charset="0"/>
                <a:cs typeface="Times New Roman" pitchFamily="18" charset="0"/>
              </a:rPr>
              <a:t>EKTA KAPOOR - BALAJI TELEFILMS </a:t>
            </a:r>
          </a:p>
          <a:p>
            <a:r>
              <a:rPr lang="en-US" sz="2000" dirty="0" smtClean="0">
                <a:latin typeface="Times New Roman" pitchFamily="18" charset="0"/>
                <a:cs typeface="Times New Roman" pitchFamily="18" charset="0"/>
              </a:rPr>
              <a:t>GALLA RAMACHANDRA NAIDU – AMARARAJA BATTERIES</a:t>
            </a:r>
          </a:p>
          <a:p>
            <a:r>
              <a:rPr lang="en-US" sz="2000" dirty="0" smtClean="0">
                <a:latin typeface="Times New Roman" pitchFamily="18" charset="0"/>
                <a:cs typeface="Times New Roman" pitchFamily="18" charset="0"/>
              </a:rPr>
              <a:t>GAUTAM ADANI - ADANI GROUP</a:t>
            </a:r>
          </a:p>
          <a:p>
            <a:r>
              <a:rPr lang="en-US" sz="1900" dirty="0" smtClean="0">
                <a:latin typeface="Times New Roman" pitchFamily="18" charset="0"/>
                <a:cs typeface="Times New Roman" pitchFamily="18" charset="0"/>
              </a:rPr>
              <a:t>RAMOJI RAO – RAMOJI CITY  </a:t>
            </a:r>
            <a:endParaRPr lang="en-US" sz="19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572F1AF-947D-4D4E-8B63-F4BC1DA51288}" type="slidenum">
              <a:rPr lang="en-US" smtClean="0"/>
              <a:pPr/>
              <a:t>18</a:t>
            </a:fld>
            <a:endParaRPr lang="en-US"/>
          </a:p>
        </p:txBody>
      </p:sp>
    </p:spTree>
  </p:cSld>
  <p:clrMapOvr>
    <a:masterClrMapping/>
  </p:clrMapOvr>
  <p:transition>
    <p:cut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620000" cy="6477000"/>
          </a:xfrm>
        </p:spPr>
        <p:style>
          <a:lnRef idx="2">
            <a:schemeClr val="accent4"/>
          </a:lnRef>
          <a:fillRef idx="1">
            <a:schemeClr val="lt1"/>
          </a:fillRef>
          <a:effectRef idx="0">
            <a:schemeClr val="accent4"/>
          </a:effectRef>
          <a:fontRef idx="minor">
            <a:schemeClr val="dk1"/>
          </a:fontRef>
        </p:style>
        <p:txBody>
          <a:bodyPr>
            <a:noAutofit/>
          </a:bodyPr>
          <a:lstStyle/>
          <a:p>
            <a:r>
              <a:rPr lang="en-US" sz="2000" dirty="0" smtClean="0">
                <a:latin typeface="Times New Roman" pitchFamily="18" charset="0"/>
                <a:cs typeface="Times New Roman" pitchFamily="18" charset="0"/>
              </a:rPr>
              <a:t>GHANSHYAM DAS BIRLA – BIRLA GROUP</a:t>
            </a:r>
          </a:p>
          <a:p>
            <a:r>
              <a:rPr lang="en-US" sz="2000" dirty="0" smtClean="0">
                <a:latin typeface="Times New Roman" pitchFamily="18" charset="0"/>
                <a:cs typeface="Times New Roman" pitchFamily="18" charset="0"/>
              </a:rPr>
              <a:t>GOENKA. R.P. – RPG GROUP</a:t>
            </a:r>
          </a:p>
          <a:p>
            <a:r>
              <a:rPr lang="en-US" sz="2000" dirty="0" smtClean="0">
                <a:latin typeface="Times New Roman" pitchFamily="18" charset="0"/>
                <a:cs typeface="Times New Roman" pitchFamily="18" charset="0"/>
              </a:rPr>
              <a:t>JEYSINGH THOMAS - AVT GROUP</a:t>
            </a:r>
          </a:p>
          <a:p>
            <a:r>
              <a:rPr lang="en-US" sz="2000" dirty="0" smtClean="0">
                <a:latin typeface="Times New Roman" pitchFamily="18" charset="0"/>
                <a:cs typeface="Times New Roman" pitchFamily="18" charset="0"/>
              </a:rPr>
              <a:t>JINDAL, O.P. - JINDAL GROUP</a:t>
            </a:r>
          </a:p>
          <a:p>
            <a:r>
              <a:rPr lang="en-US" sz="2000" dirty="0" smtClean="0">
                <a:latin typeface="Times New Roman" pitchFamily="18" charset="0"/>
                <a:cs typeface="Times New Roman" pitchFamily="18" charset="0"/>
              </a:rPr>
              <a:t>JOHN YESUDHAS, V.F. – WAVETEL</a:t>
            </a:r>
          </a:p>
          <a:p>
            <a:r>
              <a:rPr lang="en-US" sz="2000" dirty="0" smtClean="0">
                <a:latin typeface="Times New Roman" pitchFamily="18" charset="0"/>
                <a:cs typeface="Times New Roman" pitchFamily="18" charset="0"/>
              </a:rPr>
              <a:t>KALLAM ANJI REDDY - DR REDDY'S LABS </a:t>
            </a:r>
          </a:p>
          <a:p>
            <a:r>
              <a:rPr lang="en-US" sz="2000" dirty="0" smtClean="0">
                <a:latin typeface="Times New Roman" pitchFamily="18" charset="0"/>
                <a:cs typeface="Times New Roman" pitchFamily="18" charset="0"/>
              </a:rPr>
              <a:t>KARSANBHAI PATEL – NIRMA </a:t>
            </a:r>
          </a:p>
          <a:p>
            <a:r>
              <a:rPr lang="en-US" sz="2000" dirty="0" smtClean="0">
                <a:latin typeface="Times New Roman" pitchFamily="18" charset="0"/>
                <a:cs typeface="Times New Roman" pitchFamily="18" charset="0"/>
              </a:rPr>
              <a:t>KIRAN MAZUMDAR-SHAW - BIOCON LTD </a:t>
            </a:r>
          </a:p>
          <a:p>
            <a:r>
              <a:rPr lang="en-US" sz="2000" dirty="0" smtClean="0">
                <a:latin typeface="Times New Roman" pitchFamily="18" charset="0"/>
                <a:cs typeface="Times New Roman" pitchFamily="18" charset="0"/>
              </a:rPr>
              <a:t>KISHORE BIYANI – PANTALOON </a:t>
            </a:r>
          </a:p>
          <a:p>
            <a:r>
              <a:rPr lang="en-US" sz="2000" dirty="0" smtClean="0">
                <a:latin typeface="Times New Roman" pitchFamily="18" charset="0"/>
                <a:cs typeface="Times New Roman" pitchFamily="18" charset="0"/>
              </a:rPr>
              <a:t>KOCHOUSEPH CHITTILAPPILLY -V GUARD </a:t>
            </a:r>
          </a:p>
          <a:p>
            <a:r>
              <a:rPr lang="en-US" sz="2000" dirty="0" smtClean="0">
                <a:latin typeface="Times New Roman" pitchFamily="18" charset="0"/>
                <a:cs typeface="Times New Roman" pitchFamily="18" charset="0"/>
              </a:rPr>
              <a:t>MOHAN SINGH OBEROI - OBEROI GROUP </a:t>
            </a:r>
          </a:p>
          <a:p>
            <a:r>
              <a:rPr lang="en-US" sz="2000" dirty="0" smtClean="0">
                <a:latin typeface="Times New Roman" pitchFamily="18" charset="0"/>
                <a:cs typeface="Times New Roman" pitchFamily="18" charset="0"/>
              </a:rPr>
              <a:t>NARAYANA MURTHY, N. R. – INFOSYS </a:t>
            </a:r>
          </a:p>
          <a:p>
            <a:r>
              <a:rPr lang="en-US" sz="2000" dirty="0" smtClean="0">
                <a:latin typeface="Times New Roman" pitchFamily="18" charset="0"/>
                <a:cs typeface="Times New Roman" pitchFamily="18" charset="0"/>
              </a:rPr>
              <a:t>NARESH GOYAL - JET AIRWAYS </a:t>
            </a:r>
          </a:p>
          <a:p>
            <a:r>
              <a:rPr lang="en-US" sz="2000" dirty="0" smtClean="0">
                <a:latin typeface="Times New Roman" pitchFamily="18" charset="0"/>
                <a:cs typeface="Times New Roman" pitchFamily="18" charset="0"/>
              </a:rPr>
              <a:t>DR. PRATAP C REDDY - APOLLO HOSPITAL GROUP </a:t>
            </a:r>
          </a:p>
          <a:p>
            <a:r>
              <a:rPr lang="en-US" sz="2000" dirty="0" smtClean="0">
                <a:latin typeface="Times New Roman" pitchFamily="18" charset="0"/>
                <a:cs typeface="Times New Roman" pitchFamily="18" charset="0"/>
              </a:rPr>
              <a:t>RAMNATH GOENKA - INDIAN EXPRESS GROUP</a:t>
            </a: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572F1AF-947D-4D4E-8B63-F4BC1DA51288}"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6683765" cy="838200"/>
          </a:xfrm>
        </p:spPr>
        <p:txBody>
          <a:bodyPr>
            <a:normAutofit fontScale="90000"/>
          </a:bodyPr>
          <a:lstStyle/>
          <a:p>
            <a:pPr algn="ctr"/>
            <a:r>
              <a:rPr lang="en-US" sz="2700" b="1" dirty="0" smtClean="0">
                <a:latin typeface="Times New Roman" pitchFamily="18" charset="0"/>
                <a:cs typeface="Times New Roman" pitchFamily="18" charset="0"/>
              </a:rPr>
              <a:t>5ZC22 – BASICS OF ENTREPRENEURSHIP</a:t>
            </a:r>
            <a:r>
              <a:rPr lang="en-US" dirty="0" smtClean="0"/>
              <a:t/>
            </a:r>
            <a:br>
              <a:rPr lang="en-US" dirty="0" smtClean="0"/>
            </a:br>
            <a:endParaRPr lang="en-US" dirty="0"/>
          </a:p>
        </p:txBody>
      </p:sp>
      <p:sp>
        <p:nvSpPr>
          <p:cNvPr id="3" name="Content Placeholder 2"/>
          <p:cNvSpPr>
            <a:spLocks noGrp="1"/>
          </p:cNvSpPr>
          <p:nvPr>
            <p:ph idx="1"/>
          </p:nvPr>
        </p:nvSpPr>
        <p:spPr>
          <a:xfrm>
            <a:off x="1600200" y="990600"/>
            <a:ext cx="7162800" cy="5562600"/>
          </a:xfrm>
        </p:spPr>
        <p:style>
          <a:lnRef idx="2">
            <a:schemeClr val="accent4"/>
          </a:lnRef>
          <a:fillRef idx="1">
            <a:schemeClr val="lt1"/>
          </a:fillRef>
          <a:effectRef idx="0">
            <a:schemeClr val="accent4"/>
          </a:effectRef>
          <a:fontRef idx="minor">
            <a:schemeClr val="dk1"/>
          </a:fontRef>
        </p:style>
        <p:txBody>
          <a:bodyPr>
            <a:noAutofit/>
          </a:bodyPr>
          <a:lstStyle/>
          <a:p>
            <a:pPr algn="just"/>
            <a:r>
              <a:rPr lang="en-US" sz="2000" b="1" dirty="0" smtClean="0">
                <a:latin typeface="Times New Roman" pitchFamily="18" charset="0"/>
                <a:cs typeface="Times New Roman" pitchFamily="18" charset="0"/>
              </a:rPr>
              <a:t>Unit – I: Introduction to Entrepreneurship: - </a:t>
            </a:r>
            <a:r>
              <a:rPr lang="en-US" sz="2000" dirty="0" smtClean="0">
                <a:latin typeface="Times New Roman" pitchFamily="18" charset="0"/>
                <a:cs typeface="Times New Roman" pitchFamily="18" charset="0"/>
              </a:rPr>
              <a:t>Define Entrepreneurship, Entrepreneurship as a Career option, Benefits and Myths of Entrepreneurship, Success Rate of Entrepreneurs related to Experience and Family Backup,  Characteristics, Qualities and Skills of Entrepreneurship, Entrepreneurial Propensity, Life as an Entrepreneur, Impact of Entrepreneurship on Economy and Society. </a:t>
            </a:r>
          </a:p>
          <a:p>
            <a:pPr algn="just">
              <a:buNone/>
            </a:pPr>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Unit – II: Opportunity &amp; Customer Analysis: - </a:t>
            </a:r>
            <a:r>
              <a:rPr lang="en-US" sz="2000" dirty="0" smtClean="0">
                <a:latin typeface="Times New Roman" pitchFamily="18" charset="0"/>
                <a:cs typeface="Times New Roman" pitchFamily="18" charset="0"/>
              </a:rPr>
              <a:t>Identify your Entrepreneurial Style, Identify Business Opportunities, Methods of finding and understanding Customer Problems, Process of Design Thinking, Identify Potential Problems, Customer Segmentation and Targeting, Customer Adoption Process, craft your Values Proportions, Customer-driven Innovation. </a:t>
            </a: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572F1AF-947D-4D4E-8B63-F4BC1DA51288}" type="slidenum">
              <a:rPr lang="en-US" smtClean="0"/>
              <a:pPr/>
              <a:t>2</a:t>
            </a:fld>
            <a:endParaRPr lang="en-US"/>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217165" cy="533400"/>
          </a:xfrm>
        </p:spPr>
        <p:txBody>
          <a:bodyPr>
            <a:normAutofit fontScale="90000"/>
          </a:bodyPr>
          <a:lstStyle/>
          <a:p>
            <a:pPr algn="ctr"/>
            <a:r>
              <a:rPr lang="en-US" sz="3200" b="1" dirty="0" smtClean="0">
                <a:latin typeface="Times New Roman" pitchFamily="18" charset="0"/>
                <a:cs typeface="Times New Roman" pitchFamily="18" charset="0"/>
              </a:rPr>
              <a:t>Characteristics </a:t>
            </a:r>
            <a:r>
              <a:rPr lang="en-US" sz="2800" b="1" dirty="0" smtClean="0">
                <a:latin typeface="Times New Roman" pitchFamily="18" charset="0"/>
                <a:cs typeface="Times New Roman" pitchFamily="18" charset="0"/>
              </a:rPr>
              <a:t>of Entrepreneurs </a:t>
            </a:r>
            <a:endParaRPr lang="en-US" sz="3200" b="1" dirty="0">
              <a:latin typeface="Times New Roman" pitchFamily="18" charset="0"/>
              <a:cs typeface="Times New Roman" pitchFamily="18" charset="0"/>
            </a:endParaRPr>
          </a:p>
        </p:txBody>
      </p:sp>
      <p:sp>
        <p:nvSpPr>
          <p:cNvPr id="7" name="Content Placeholder 6"/>
          <p:cNvSpPr>
            <a:spLocks noGrp="1"/>
          </p:cNvSpPr>
          <p:nvPr>
            <p:ph idx="1"/>
          </p:nvPr>
        </p:nvSpPr>
        <p:spPr>
          <a:xfrm>
            <a:off x="1295400" y="457200"/>
            <a:ext cx="7467600" cy="6400800"/>
          </a:xfrm>
        </p:spPr>
        <p:style>
          <a:lnRef idx="2">
            <a:schemeClr val="accent4"/>
          </a:lnRef>
          <a:fillRef idx="1">
            <a:schemeClr val="lt1"/>
          </a:fillRef>
          <a:effectRef idx="0">
            <a:schemeClr val="accent4"/>
          </a:effectRef>
          <a:fontRef idx="minor">
            <a:schemeClr val="dk1"/>
          </a:fontRef>
        </p:style>
        <p:txBody>
          <a:bodyPr>
            <a:noAutofit/>
          </a:bodyPr>
          <a:lstStyle/>
          <a:p>
            <a:pPr>
              <a:buNone/>
            </a:pPr>
            <a:r>
              <a:rPr lang="en-US" b="1" dirty="0" smtClean="0">
                <a:latin typeface="Times New Roman" pitchFamily="18" charset="0"/>
                <a:cs typeface="Times New Roman" pitchFamily="18" charset="0"/>
              </a:rPr>
              <a:t>According to John Hornaday, the characteristics of entrepreneurs are:</a:t>
            </a:r>
          </a:p>
          <a:p>
            <a:r>
              <a:rPr lang="en-US" sz="2000" dirty="0" smtClean="0">
                <a:latin typeface="Times New Roman" pitchFamily="18" charset="0"/>
                <a:cs typeface="Times New Roman" pitchFamily="18" charset="0"/>
              </a:rPr>
              <a:t>Self Confidence, Energy, Diligence</a:t>
            </a:r>
          </a:p>
          <a:p>
            <a:r>
              <a:rPr lang="en-US" sz="2000" dirty="0" smtClean="0">
                <a:latin typeface="Times New Roman" pitchFamily="18" charset="0"/>
                <a:cs typeface="Times New Roman" pitchFamily="18" charset="0"/>
              </a:rPr>
              <a:t>Ability to take calculated risk</a:t>
            </a:r>
          </a:p>
          <a:p>
            <a:r>
              <a:rPr lang="en-US" sz="2000" dirty="0" smtClean="0">
                <a:latin typeface="Times New Roman" pitchFamily="18" charset="0"/>
                <a:cs typeface="Times New Roman" pitchFamily="18" charset="0"/>
              </a:rPr>
              <a:t>Creativity , Flexibility</a:t>
            </a:r>
          </a:p>
          <a:p>
            <a:r>
              <a:rPr lang="en-US" sz="2000" dirty="0" smtClean="0">
                <a:latin typeface="Times New Roman" pitchFamily="18" charset="0"/>
                <a:cs typeface="Times New Roman" pitchFamily="18" charset="0"/>
              </a:rPr>
              <a:t>Positive response to challenges</a:t>
            </a:r>
          </a:p>
          <a:p>
            <a:r>
              <a:rPr lang="en-US" sz="2000" dirty="0" smtClean="0">
                <a:latin typeface="Times New Roman" pitchFamily="18" charset="0"/>
                <a:cs typeface="Times New Roman" pitchFamily="18" charset="0"/>
              </a:rPr>
              <a:t>Dynamism, leadership</a:t>
            </a:r>
          </a:p>
          <a:p>
            <a:r>
              <a:rPr lang="en-US" sz="2000" dirty="0" smtClean="0">
                <a:latin typeface="Times New Roman" pitchFamily="18" charset="0"/>
                <a:cs typeface="Times New Roman" pitchFamily="18" charset="0"/>
              </a:rPr>
              <a:t>Ability to get along with people</a:t>
            </a:r>
          </a:p>
          <a:p>
            <a:r>
              <a:rPr lang="en-US" sz="2000" dirty="0" smtClean="0">
                <a:latin typeface="Times New Roman" pitchFamily="18" charset="0"/>
                <a:cs typeface="Times New Roman" pitchFamily="18" charset="0"/>
              </a:rPr>
              <a:t>Responsiveness to suggestions</a:t>
            </a:r>
          </a:p>
          <a:p>
            <a:r>
              <a:rPr lang="en-US" sz="2000" dirty="0" smtClean="0">
                <a:latin typeface="Times New Roman" pitchFamily="18" charset="0"/>
                <a:cs typeface="Times New Roman" pitchFamily="18" charset="0"/>
              </a:rPr>
              <a:t>Responsiveness to Criticism</a:t>
            </a:r>
          </a:p>
          <a:p>
            <a:r>
              <a:rPr lang="en-US" sz="2000" dirty="0" smtClean="0">
                <a:latin typeface="Times New Roman" pitchFamily="18" charset="0"/>
                <a:cs typeface="Times New Roman" pitchFamily="18" charset="0"/>
              </a:rPr>
              <a:t>Knowledge of market ,product and technology</a:t>
            </a:r>
          </a:p>
          <a:p>
            <a:r>
              <a:rPr lang="en-US" sz="2000" dirty="0" smtClean="0">
                <a:latin typeface="Times New Roman" pitchFamily="18" charset="0"/>
                <a:cs typeface="Times New Roman" pitchFamily="18" charset="0"/>
              </a:rPr>
              <a:t>Perseverance, determination</a:t>
            </a:r>
          </a:p>
          <a:p>
            <a:r>
              <a:rPr lang="en-US" sz="2000" dirty="0" smtClean="0">
                <a:latin typeface="Times New Roman" pitchFamily="18" charset="0"/>
                <a:cs typeface="Times New Roman" pitchFamily="18" charset="0"/>
              </a:rPr>
              <a:t>Resourcefulness, Need to achieve</a:t>
            </a:r>
          </a:p>
          <a:p>
            <a:r>
              <a:rPr lang="en-US" sz="2000" dirty="0" smtClean="0">
                <a:latin typeface="Times New Roman" pitchFamily="18" charset="0"/>
                <a:cs typeface="Times New Roman" pitchFamily="18" charset="0"/>
              </a:rPr>
              <a:t>Initiative, Independence</a:t>
            </a:r>
          </a:p>
          <a:p>
            <a:r>
              <a:rPr lang="en-US" sz="2000" dirty="0" smtClean="0">
                <a:latin typeface="Times New Roman" pitchFamily="18" charset="0"/>
                <a:cs typeface="Times New Roman" pitchFamily="18" charset="0"/>
              </a:rPr>
              <a:t>Foresight, Profit orientation</a:t>
            </a:r>
          </a:p>
          <a:p>
            <a:r>
              <a:rPr lang="en-US" sz="2000" dirty="0" smtClean="0">
                <a:latin typeface="Times New Roman" pitchFamily="18" charset="0"/>
                <a:cs typeface="Times New Roman" pitchFamily="18" charset="0"/>
              </a:rPr>
              <a:t>Perceptiveness, Optimism, Versatility</a:t>
            </a:r>
          </a:p>
        </p:txBody>
      </p:sp>
      <p:sp>
        <p:nvSpPr>
          <p:cNvPr id="4" name="Slide Number Placeholder 3"/>
          <p:cNvSpPr>
            <a:spLocks noGrp="1"/>
          </p:cNvSpPr>
          <p:nvPr>
            <p:ph type="sldNum" sz="quarter" idx="12"/>
          </p:nvPr>
        </p:nvSpPr>
        <p:spPr/>
        <p:txBody>
          <a:bodyPr/>
          <a:lstStyle/>
          <a:p>
            <a:fld id="{8572F1AF-947D-4D4E-8B63-F4BC1DA51288}" type="slidenum">
              <a:rPr lang="en-US" smtClean="0"/>
              <a:pPr/>
              <a:t>20</a:t>
            </a:fld>
            <a:endParaRPr lang="en-US"/>
          </a:p>
        </p:txBody>
      </p:sp>
    </p:spTree>
  </p:cSld>
  <p:clrMapOvr>
    <a:masterClrMapping/>
  </p:clrMapOvr>
  <p:transition>
    <p:dissolv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28600"/>
            <a:ext cx="6683765" cy="518890"/>
          </a:xfrm>
        </p:spPr>
        <p:txBody>
          <a:bodyPr>
            <a:noAutofit/>
          </a:bodyPr>
          <a:lstStyle/>
          <a:p>
            <a:pPr algn="ctr"/>
            <a:r>
              <a:rPr lang="en-US" sz="3200" b="1" dirty="0" smtClean="0">
                <a:latin typeface="Times New Roman" pitchFamily="18" charset="0"/>
                <a:cs typeface="Times New Roman" pitchFamily="18" charset="0"/>
              </a:rPr>
              <a:t>Functions of Entrepreneurs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941908" y="1143000"/>
            <a:ext cx="6821091" cy="5334000"/>
          </a:xfrm>
        </p:spPr>
        <p:style>
          <a:lnRef idx="2">
            <a:schemeClr val="accent4"/>
          </a:lnRef>
          <a:fillRef idx="1">
            <a:schemeClr val="lt1"/>
          </a:fillRef>
          <a:effectRef idx="0">
            <a:schemeClr val="accent4"/>
          </a:effectRef>
          <a:fontRef idx="minor">
            <a:schemeClr val="dk1"/>
          </a:fontRef>
        </p:style>
        <p:txBody>
          <a:bodyPr>
            <a:normAutofit/>
          </a:bodyPr>
          <a:lstStyle/>
          <a:p>
            <a:pPr>
              <a:buNone/>
            </a:pPr>
            <a:r>
              <a:rPr lang="en-US" sz="2400" dirty="0" smtClean="0">
                <a:latin typeface="Times New Roman" pitchFamily="18" charset="0"/>
                <a:cs typeface="Times New Roman" pitchFamily="18" charset="0"/>
              </a:rPr>
              <a:t>The main functions of entrepreneurs are </a:t>
            </a:r>
          </a:p>
          <a:p>
            <a:pPr marL="400050" indent="-400050">
              <a:buFont typeface="+mj-lt"/>
              <a:buAutoNum type="romanLcPeriod"/>
            </a:pPr>
            <a:r>
              <a:rPr lang="en-US" sz="2400" dirty="0" smtClean="0">
                <a:latin typeface="Times New Roman" pitchFamily="18" charset="0"/>
                <a:cs typeface="Times New Roman" pitchFamily="18" charset="0"/>
              </a:rPr>
              <a:t>Planning</a:t>
            </a:r>
          </a:p>
          <a:p>
            <a:pPr marL="400050" indent="-400050">
              <a:buFont typeface="+mj-lt"/>
              <a:buAutoNum type="romanLcPeriod"/>
            </a:pPr>
            <a:r>
              <a:rPr lang="en-US" sz="2400" dirty="0" smtClean="0">
                <a:latin typeface="Times New Roman" pitchFamily="18" charset="0"/>
                <a:cs typeface="Times New Roman" pitchFamily="18" charset="0"/>
              </a:rPr>
              <a:t>Risk and Uncertainty bearing</a:t>
            </a:r>
          </a:p>
          <a:p>
            <a:pPr marL="400050" indent="-400050">
              <a:buFont typeface="+mj-lt"/>
              <a:buAutoNum type="romanLcPeriod"/>
            </a:pPr>
            <a:r>
              <a:rPr lang="en-US" sz="2400" dirty="0" smtClean="0">
                <a:latin typeface="Times New Roman" pitchFamily="18" charset="0"/>
                <a:cs typeface="Times New Roman" pitchFamily="18" charset="0"/>
              </a:rPr>
              <a:t>Organization building</a:t>
            </a:r>
          </a:p>
          <a:p>
            <a:pPr marL="400050" indent="-400050">
              <a:buFont typeface="+mj-lt"/>
              <a:buAutoNum type="romanLcPeriod"/>
            </a:pPr>
            <a:r>
              <a:rPr lang="en-US" sz="2400" dirty="0" smtClean="0">
                <a:latin typeface="Times New Roman" pitchFamily="18" charset="0"/>
                <a:cs typeface="Times New Roman" pitchFamily="18" charset="0"/>
              </a:rPr>
              <a:t>Managing</a:t>
            </a:r>
          </a:p>
          <a:p>
            <a:pPr marL="400050" indent="-400050">
              <a:buFont typeface="+mj-lt"/>
              <a:buAutoNum type="romanLcPeriod"/>
            </a:pPr>
            <a:r>
              <a:rPr lang="en-US" sz="2400" dirty="0" smtClean="0">
                <a:latin typeface="Times New Roman" pitchFamily="18" charset="0"/>
                <a:cs typeface="Times New Roman" pitchFamily="18" charset="0"/>
              </a:rPr>
              <a:t>Decision making</a:t>
            </a:r>
          </a:p>
          <a:p>
            <a:pPr marL="400050" indent="-400050">
              <a:buFont typeface="+mj-lt"/>
              <a:buAutoNum type="romanLcPeriod"/>
            </a:pPr>
            <a:r>
              <a:rPr lang="en-US" sz="2400" dirty="0" smtClean="0">
                <a:latin typeface="Times New Roman" pitchFamily="18" charset="0"/>
                <a:cs typeface="Times New Roman" pitchFamily="18" charset="0"/>
              </a:rPr>
              <a:t>Innovation</a:t>
            </a:r>
          </a:p>
          <a:p>
            <a:pPr marL="400050" indent="-400050">
              <a:buFont typeface="+mj-lt"/>
              <a:buAutoNum type="romanLcPeriod"/>
            </a:pPr>
            <a:r>
              <a:rPr lang="en-US" sz="2400" dirty="0" smtClean="0">
                <a:latin typeface="Times New Roman" pitchFamily="18" charset="0"/>
                <a:cs typeface="Times New Roman" pitchFamily="18" charset="0"/>
              </a:rPr>
              <a:t>Leading</a:t>
            </a:r>
          </a:p>
          <a:p>
            <a:pPr marL="400050" indent="-400050">
              <a:buFont typeface="+mj-lt"/>
              <a:buAutoNum type="romanLcPeriod"/>
            </a:pPr>
            <a:r>
              <a:rPr lang="en-US" sz="2400" dirty="0" smtClean="0">
                <a:latin typeface="Times New Roman" pitchFamily="18" charset="0"/>
                <a:cs typeface="Times New Roman" pitchFamily="18" charset="0"/>
              </a:rPr>
              <a:t>Managing growth</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572F1AF-947D-4D4E-8B63-F4BC1DA51288}"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28600"/>
            <a:ext cx="6952059" cy="595090"/>
          </a:xfrm>
        </p:spPr>
        <p:txBody>
          <a:bodyPr>
            <a:normAutofit fontScale="90000"/>
          </a:bodyPr>
          <a:lstStyle/>
          <a:p>
            <a:pPr algn="ctr"/>
            <a:r>
              <a:rPr lang="en-US" sz="3200" b="1" dirty="0" smtClean="0">
                <a:latin typeface="Times New Roman" pitchFamily="18" charset="0"/>
                <a:cs typeface="Times New Roman" pitchFamily="18" charset="0"/>
              </a:rPr>
              <a:t>Qualities and Skills of Entrepreneurship</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2057401" y="1066800"/>
            <a:ext cx="6400800" cy="4267200"/>
          </a:xfrm>
        </p:spPr>
        <p:style>
          <a:lnRef idx="2">
            <a:schemeClr val="accent4"/>
          </a:lnRef>
          <a:fillRef idx="1">
            <a:schemeClr val="lt1"/>
          </a:fillRef>
          <a:effectRef idx="0">
            <a:schemeClr val="accent4"/>
          </a:effectRef>
          <a:fontRef idx="minor">
            <a:schemeClr val="dk1"/>
          </a:fontRef>
        </p:style>
        <p:txBody>
          <a:bodyPr/>
          <a:lstStyle/>
          <a:p>
            <a:pPr>
              <a:buNone/>
            </a:pPr>
            <a:r>
              <a:rPr lang="en-US" sz="2400" b="1" dirty="0" smtClean="0">
                <a:latin typeface="Times New Roman" pitchFamily="18" charset="0"/>
                <a:cs typeface="Times New Roman" pitchFamily="18" charset="0"/>
              </a:rPr>
              <a:t>Qualities of Entrepreneurship</a:t>
            </a:r>
            <a:endParaRPr lang="en-US" sz="2400" b="1" dirty="0">
              <a:solidFill>
                <a:schemeClr val="tx1"/>
              </a:solidFill>
              <a:latin typeface="Times New Roman" pitchFamily="18" charset="0"/>
              <a:cs typeface="Times New Roman" pitchFamily="18" charset="0"/>
            </a:endParaRPr>
          </a:p>
          <a:p>
            <a:pPr marL="400050" indent="-400050">
              <a:buFont typeface="+mj-lt"/>
              <a:buAutoNum type="romanLcPeriod"/>
            </a:pPr>
            <a:r>
              <a:rPr lang="en-US" sz="2000" dirty="0" smtClean="0">
                <a:solidFill>
                  <a:schemeClr val="tx1"/>
                </a:solidFill>
                <a:latin typeface="Times New Roman" pitchFamily="18" charset="0"/>
                <a:cs typeface="Times New Roman" pitchFamily="18" charset="0"/>
              </a:rPr>
              <a:t>Ability to Innovate</a:t>
            </a:r>
          </a:p>
          <a:p>
            <a:pPr marL="400050" indent="-400050">
              <a:buFont typeface="+mj-lt"/>
              <a:buAutoNum type="romanLcPeriod"/>
            </a:pPr>
            <a:r>
              <a:rPr lang="en-US" sz="2000" dirty="0" smtClean="0">
                <a:solidFill>
                  <a:schemeClr val="tx1"/>
                </a:solidFill>
                <a:latin typeface="Times New Roman" pitchFamily="18" charset="0"/>
                <a:cs typeface="Times New Roman" pitchFamily="18" charset="0"/>
              </a:rPr>
              <a:t>Business oriented tendency</a:t>
            </a:r>
          </a:p>
          <a:p>
            <a:pPr marL="400050" indent="-400050">
              <a:buFont typeface="+mj-lt"/>
              <a:buAutoNum type="romanLcPeriod"/>
            </a:pPr>
            <a:r>
              <a:rPr lang="en-US" sz="2000" dirty="0" smtClean="0">
                <a:solidFill>
                  <a:schemeClr val="tx1"/>
                </a:solidFill>
                <a:latin typeface="Times New Roman" pitchFamily="18" charset="0"/>
                <a:cs typeface="Times New Roman" pitchFamily="18" charset="0"/>
              </a:rPr>
              <a:t>Organizing function</a:t>
            </a:r>
          </a:p>
          <a:p>
            <a:pPr marL="400050" indent="-400050">
              <a:buFont typeface="+mj-lt"/>
              <a:buAutoNum type="romanLcPeriod"/>
            </a:pPr>
            <a:r>
              <a:rPr lang="en-US" sz="2000" dirty="0" smtClean="0">
                <a:solidFill>
                  <a:schemeClr val="tx1"/>
                </a:solidFill>
                <a:latin typeface="Times New Roman" pitchFamily="18" charset="0"/>
                <a:cs typeface="Times New Roman" pitchFamily="18" charset="0"/>
              </a:rPr>
              <a:t>Managerial and leadership function</a:t>
            </a:r>
          </a:p>
          <a:p>
            <a:pPr marL="400050" indent="-400050">
              <a:buFont typeface="+mj-lt"/>
              <a:buAutoNum type="romanLcPeriod"/>
            </a:pPr>
            <a:r>
              <a:rPr lang="en-US" sz="2000" dirty="0" smtClean="0">
                <a:solidFill>
                  <a:schemeClr val="tx1"/>
                </a:solidFill>
                <a:latin typeface="Times New Roman" pitchFamily="18" charset="0"/>
                <a:cs typeface="Times New Roman" pitchFamily="18" charset="0"/>
              </a:rPr>
              <a:t>Knowledge based function</a:t>
            </a:r>
          </a:p>
          <a:p>
            <a:pPr marL="400050" indent="-400050">
              <a:buFont typeface="+mj-lt"/>
              <a:buAutoNum type="romanLcPeriod"/>
            </a:pPr>
            <a:r>
              <a:rPr lang="en-US" sz="2000" dirty="0" smtClean="0">
                <a:solidFill>
                  <a:schemeClr val="tx1"/>
                </a:solidFill>
                <a:latin typeface="Times New Roman" pitchFamily="18" charset="0"/>
                <a:cs typeface="Times New Roman" pitchFamily="18" charset="0"/>
              </a:rPr>
              <a:t>Based on principles, not on intuition essential in every activity.</a:t>
            </a:r>
          </a:p>
          <a:p>
            <a:pPr>
              <a:buNone/>
            </a:pPr>
            <a:endParaRPr lang="en-US" sz="2000" b="1"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572F1AF-947D-4D4E-8B63-F4BC1DA51288}" type="slidenum">
              <a:rPr lang="en-US" smtClean="0"/>
              <a:pPr/>
              <a:t>22</a:t>
            </a:fld>
            <a:endParaRPr lang="en-US"/>
          </a:p>
        </p:txBody>
      </p:sp>
      <p:pic>
        <p:nvPicPr>
          <p:cNvPr id="5" name="Picture 4" descr="index.jpg"/>
          <p:cNvPicPr>
            <a:picLocks noChangeAspect="1"/>
          </p:cNvPicPr>
          <p:nvPr/>
        </p:nvPicPr>
        <p:blipFill>
          <a:blip r:embed="rId2"/>
          <a:stretch>
            <a:fillRect/>
          </a:stretch>
        </p:blipFill>
        <p:spPr>
          <a:xfrm>
            <a:off x="4343400" y="4114800"/>
            <a:ext cx="4124325" cy="2590800"/>
          </a:xfrm>
          <a:prstGeom prst="rect">
            <a:avLst/>
          </a:prstGeom>
        </p:spPr>
        <p:style>
          <a:lnRef idx="2">
            <a:schemeClr val="accent4"/>
          </a:lnRef>
          <a:fillRef idx="1">
            <a:schemeClr val="lt1"/>
          </a:fillRef>
          <a:effectRef idx="0">
            <a:schemeClr val="accent4"/>
          </a:effectRef>
          <a:fontRef idx="minor">
            <a:schemeClr val="dk1"/>
          </a:fontRef>
        </p:style>
      </p:pic>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6683765" cy="595090"/>
          </a:xfrm>
        </p:spPr>
        <p:txBody>
          <a:bodyPr>
            <a:normAutofit/>
          </a:bodyPr>
          <a:lstStyle/>
          <a:p>
            <a:pPr algn="ctr"/>
            <a:r>
              <a:rPr lang="en-US" sz="3200" b="1" dirty="0" smtClean="0">
                <a:latin typeface="Times New Roman" pitchFamily="18" charset="0"/>
                <a:cs typeface="Times New Roman" pitchFamily="18" charset="0"/>
              </a:rPr>
              <a:t>Skills of Entrepreneurship</a:t>
            </a:r>
            <a:endParaRPr lang="en-US" sz="3200" dirty="0"/>
          </a:p>
        </p:txBody>
      </p:sp>
      <p:sp>
        <p:nvSpPr>
          <p:cNvPr id="3" name="Content Placeholder 2"/>
          <p:cNvSpPr>
            <a:spLocks noGrp="1"/>
          </p:cNvSpPr>
          <p:nvPr>
            <p:ph idx="1"/>
          </p:nvPr>
        </p:nvSpPr>
        <p:spPr>
          <a:xfrm>
            <a:off x="1447800" y="990600"/>
            <a:ext cx="7391400" cy="5638800"/>
          </a:xfrm>
        </p:spPr>
        <p:style>
          <a:lnRef idx="2">
            <a:schemeClr val="accent4"/>
          </a:lnRef>
          <a:fillRef idx="1">
            <a:schemeClr val="lt1"/>
          </a:fillRef>
          <a:effectRef idx="0">
            <a:schemeClr val="accent4"/>
          </a:effectRef>
          <a:fontRef idx="minor">
            <a:schemeClr val="dk1"/>
          </a:fontRef>
        </p:style>
        <p:txBody>
          <a:bodyPr>
            <a:normAutofit lnSpcReduction="10000"/>
          </a:bodyPr>
          <a:lstStyle/>
          <a:p>
            <a:r>
              <a:rPr lang="en-US" sz="2400" dirty="0" smtClean="0">
                <a:solidFill>
                  <a:srgbClr val="C00000"/>
                </a:solidFill>
                <a:latin typeface="Times New Roman" pitchFamily="18" charset="0"/>
                <a:cs typeface="Times New Roman" pitchFamily="18" charset="0"/>
              </a:rPr>
              <a:t>Communication skills </a:t>
            </a:r>
            <a:r>
              <a:rPr lang="en-US" sz="2400" dirty="0" smtClean="0">
                <a:latin typeface="Times New Roman" pitchFamily="18" charset="0"/>
                <a:cs typeface="Times New Roman" pitchFamily="18" charset="0"/>
              </a:rPr>
              <a:t>(possessing the ability to read, write and speaking in an understandable, accurate and professional manner)</a:t>
            </a:r>
          </a:p>
          <a:p>
            <a:r>
              <a:rPr lang="en-US" sz="2400" dirty="0" smtClean="0">
                <a:solidFill>
                  <a:srgbClr val="C00000"/>
                </a:solidFill>
                <a:latin typeface="Times New Roman" pitchFamily="18" charset="0"/>
                <a:cs typeface="Times New Roman" pitchFamily="18" charset="0"/>
              </a:rPr>
              <a:t>Human relations skills </a:t>
            </a:r>
            <a:r>
              <a:rPr lang="en-US" sz="2400" dirty="0" smtClean="0">
                <a:latin typeface="Times New Roman" pitchFamily="18" charset="0"/>
                <a:cs typeface="Times New Roman" pitchFamily="18" charset="0"/>
              </a:rPr>
              <a:t>(the ability to build and maintain positive relationships, working well with others)</a:t>
            </a:r>
          </a:p>
          <a:p>
            <a:r>
              <a:rPr lang="en-US" sz="2400" dirty="0" smtClean="0">
                <a:solidFill>
                  <a:srgbClr val="C00000"/>
                </a:solidFill>
                <a:latin typeface="Times New Roman" pitchFamily="18" charset="0"/>
                <a:cs typeface="Times New Roman" pitchFamily="18" charset="0"/>
              </a:rPr>
              <a:t>Math skills </a:t>
            </a:r>
            <a:r>
              <a:rPr lang="en-US" sz="2400" dirty="0" smtClean="0">
                <a:latin typeface="Times New Roman" pitchFamily="18" charset="0"/>
                <a:cs typeface="Times New Roman" pitchFamily="18" charset="0"/>
              </a:rPr>
              <a:t>(knowledge of basic arithmetic and business math skills such as calculating profit)</a:t>
            </a:r>
          </a:p>
          <a:p>
            <a:r>
              <a:rPr lang="en-US" sz="2400" dirty="0" smtClean="0">
                <a:solidFill>
                  <a:srgbClr val="C00000"/>
                </a:solidFill>
                <a:latin typeface="Times New Roman" pitchFamily="18" charset="0"/>
                <a:cs typeface="Times New Roman" pitchFamily="18" charset="0"/>
              </a:rPr>
              <a:t>Problem-solving and Decision-making skills</a:t>
            </a:r>
            <a:r>
              <a:rPr lang="en-US" sz="2400" dirty="0" smtClean="0">
                <a:latin typeface="Times New Roman" pitchFamily="18" charset="0"/>
                <a:cs typeface="Times New Roman" pitchFamily="18" charset="0"/>
              </a:rPr>
              <a:t> (the ability to assess situation and make good decisions)</a:t>
            </a:r>
          </a:p>
          <a:p>
            <a:r>
              <a:rPr lang="en-US" sz="2400" dirty="0" smtClean="0">
                <a:solidFill>
                  <a:srgbClr val="C00000"/>
                </a:solidFill>
                <a:latin typeface="Times New Roman" pitchFamily="18" charset="0"/>
                <a:cs typeface="Times New Roman" pitchFamily="18" charset="0"/>
              </a:rPr>
              <a:t>Technical skills </a:t>
            </a:r>
            <a:r>
              <a:rPr lang="en-US" sz="2400" dirty="0" smtClean="0">
                <a:latin typeface="Times New Roman" pitchFamily="18" charset="0"/>
                <a:cs typeface="Times New Roman" pitchFamily="18" charset="0"/>
              </a:rPr>
              <a:t>(knowledge of computers and how to use them productively)</a:t>
            </a:r>
          </a:p>
          <a:p>
            <a:r>
              <a:rPr lang="en-US" sz="2400" dirty="0" smtClean="0">
                <a:solidFill>
                  <a:srgbClr val="C00000"/>
                </a:solidFill>
                <a:latin typeface="Times New Roman" pitchFamily="18" charset="0"/>
                <a:cs typeface="Times New Roman" pitchFamily="18" charset="0"/>
              </a:rPr>
              <a:t>Business skills </a:t>
            </a:r>
            <a:r>
              <a:rPr lang="en-US" sz="2400" dirty="0" smtClean="0">
                <a:latin typeface="Times New Roman" pitchFamily="18" charset="0"/>
                <a:cs typeface="Times New Roman" pitchFamily="18" charset="0"/>
              </a:rPr>
              <a:t>(knowledge and understanding of the economy and business functions such as</a:t>
            </a:r>
            <a:r>
              <a:rPr lang="en-US" sz="2400" dirty="0" smtClean="0"/>
              <a:t> </a:t>
            </a:r>
            <a:r>
              <a:rPr lang="en-US" sz="2400" dirty="0" smtClean="0">
                <a:latin typeface="Times New Roman" pitchFamily="18" charset="0"/>
                <a:cs typeface="Times New Roman" pitchFamily="18" charset="0"/>
              </a:rPr>
              <a:t>marketing and management)</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572F1AF-947D-4D4E-8B63-F4BC1DA51288}"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6683765" cy="595090"/>
          </a:xfrm>
        </p:spPr>
        <p:txBody>
          <a:bodyPr>
            <a:normAutofit/>
          </a:bodyPr>
          <a:lstStyle/>
          <a:p>
            <a:pPr algn="ctr"/>
            <a:r>
              <a:rPr lang="en-US" sz="3200" b="1" dirty="0" smtClean="0">
                <a:latin typeface="Times New Roman" pitchFamily="18" charset="0"/>
                <a:cs typeface="Times New Roman" pitchFamily="18" charset="0"/>
              </a:rPr>
              <a:t>Entrepreneurial Process</a:t>
            </a:r>
            <a:endParaRPr lang="en-US" sz="3200" dirty="0"/>
          </a:p>
        </p:txBody>
      </p:sp>
      <p:sp>
        <p:nvSpPr>
          <p:cNvPr id="3" name="Content Placeholder 2"/>
          <p:cNvSpPr>
            <a:spLocks noGrp="1"/>
          </p:cNvSpPr>
          <p:nvPr>
            <p:ph idx="1"/>
          </p:nvPr>
        </p:nvSpPr>
        <p:spPr>
          <a:xfrm>
            <a:off x="1371600" y="838200"/>
            <a:ext cx="7467600" cy="5791200"/>
          </a:xfrm>
        </p:spPr>
        <p:style>
          <a:lnRef idx="2">
            <a:schemeClr val="accent4"/>
          </a:lnRef>
          <a:fillRef idx="1">
            <a:schemeClr val="lt1"/>
          </a:fillRef>
          <a:effectRef idx="0">
            <a:schemeClr val="accent4"/>
          </a:effectRef>
          <a:fontRef idx="minor">
            <a:schemeClr val="dk1"/>
          </a:fontRef>
        </p:style>
        <p:txBody>
          <a:bodyPr/>
          <a:lstStyle/>
          <a:p>
            <a:pPr algn="ctr">
              <a:buNone/>
            </a:pPr>
            <a:r>
              <a:rPr lang="en-US"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Six Stage Entrepreneurial Process</a:t>
            </a:r>
            <a:endParaRPr lang="en-US" sz="20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572F1AF-947D-4D4E-8B63-F4BC1DA51288}" type="slidenum">
              <a:rPr lang="en-US" smtClean="0"/>
              <a:pPr/>
              <a:t>24</a:t>
            </a:fld>
            <a:endParaRPr lang="en-US"/>
          </a:p>
        </p:txBody>
      </p:sp>
      <p:sp>
        <p:nvSpPr>
          <p:cNvPr id="5" name="Rounded Rectangle 4"/>
          <p:cNvSpPr/>
          <p:nvPr/>
        </p:nvSpPr>
        <p:spPr>
          <a:xfrm>
            <a:off x="1524000" y="1371600"/>
            <a:ext cx="21336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Times New Roman" pitchFamily="18" charset="0"/>
                <a:cs typeface="Times New Roman" pitchFamily="18" charset="0"/>
              </a:rPr>
              <a:t>Identifying an Opportunity</a:t>
            </a:r>
            <a:endParaRPr lang="en-US" sz="1600" dirty="0">
              <a:latin typeface="Times New Roman" pitchFamily="18" charset="0"/>
              <a:cs typeface="Times New Roman" pitchFamily="18" charset="0"/>
            </a:endParaRPr>
          </a:p>
        </p:txBody>
      </p:sp>
      <p:sp>
        <p:nvSpPr>
          <p:cNvPr id="6" name="Rounded Rectangle 5"/>
          <p:cNvSpPr/>
          <p:nvPr/>
        </p:nvSpPr>
        <p:spPr>
          <a:xfrm>
            <a:off x="1524000" y="2286000"/>
            <a:ext cx="21336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Times New Roman" pitchFamily="18" charset="0"/>
                <a:cs typeface="Times New Roman" pitchFamily="18" charset="0"/>
              </a:rPr>
              <a:t>Establishing a Vision</a:t>
            </a:r>
            <a:endParaRPr lang="en-US" sz="1600" dirty="0">
              <a:latin typeface="Times New Roman" pitchFamily="18" charset="0"/>
              <a:cs typeface="Times New Roman" pitchFamily="18" charset="0"/>
            </a:endParaRPr>
          </a:p>
        </p:txBody>
      </p:sp>
      <p:sp>
        <p:nvSpPr>
          <p:cNvPr id="7" name="Rounded Rectangle 6"/>
          <p:cNvSpPr/>
          <p:nvPr/>
        </p:nvSpPr>
        <p:spPr>
          <a:xfrm>
            <a:off x="1524000" y="3124200"/>
            <a:ext cx="21336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Times New Roman" pitchFamily="18" charset="0"/>
                <a:cs typeface="Times New Roman" pitchFamily="18" charset="0"/>
              </a:rPr>
              <a:t>Persuade other’s</a:t>
            </a:r>
            <a:endParaRPr lang="en-US" sz="1600" dirty="0">
              <a:latin typeface="Times New Roman" pitchFamily="18" charset="0"/>
              <a:cs typeface="Times New Roman" pitchFamily="18" charset="0"/>
            </a:endParaRPr>
          </a:p>
        </p:txBody>
      </p:sp>
      <p:sp>
        <p:nvSpPr>
          <p:cNvPr id="8" name="Rounded Rectangle 7"/>
          <p:cNvSpPr/>
          <p:nvPr/>
        </p:nvSpPr>
        <p:spPr>
          <a:xfrm>
            <a:off x="1524000" y="3962400"/>
            <a:ext cx="21336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Times New Roman" pitchFamily="18" charset="0"/>
                <a:cs typeface="Times New Roman" pitchFamily="18" charset="0"/>
              </a:rPr>
              <a:t>Gather Resources</a:t>
            </a:r>
            <a:endParaRPr lang="en-US" sz="1600" dirty="0">
              <a:latin typeface="Times New Roman" pitchFamily="18" charset="0"/>
              <a:cs typeface="Times New Roman" pitchFamily="18" charset="0"/>
            </a:endParaRPr>
          </a:p>
        </p:txBody>
      </p:sp>
      <p:sp>
        <p:nvSpPr>
          <p:cNvPr id="9" name="Rounded Rectangle 8"/>
          <p:cNvSpPr/>
          <p:nvPr/>
        </p:nvSpPr>
        <p:spPr>
          <a:xfrm>
            <a:off x="1524000" y="4876800"/>
            <a:ext cx="21336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Times New Roman" pitchFamily="18" charset="0"/>
                <a:cs typeface="Times New Roman" pitchFamily="18" charset="0"/>
              </a:rPr>
              <a:t>Create new Venture / Product / Market</a:t>
            </a:r>
            <a:endParaRPr lang="en-US" sz="1600" dirty="0">
              <a:latin typeface="Times New Roman" pitchFamily="18" charset="0"/>
              <a:cs typeface="Times New Roman" pitchFamily="18" charset="0"/>
            </a:endParaRPr>
          </a:p>
        </p:txBody>
      </p:sp>
      <p:sp>
        <p:nvSpPr>
          <p:cNvPr id="10" name="Rounded Rectangle 9"/>
          <p:cNvSpPr/>
          <p:nvPr/>
        </p:nvSpPr>
        <p:spPr>
          <a:xfrm>
            <a:off x="1524000" y="5791200"/>
            <a:ext cx="21336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smtClean="0">
                <a:latin typeface="Times New Roman" pitchFamily="18" charset="0"/>
                <a:cs typeface="Times New Roman" pitchFamily="18" charset="0"/>
              </a:rPr>
              <a:t>Change / Adapt with Time</a:t>
            </a:r>
            <a:endParaRPr lang="en-US" sz="1600" dirty="0">
              <a:latin typeface="Times New Roman" pitchFamily="18" charset="0"/>
              <a:cs typeface="Times New Roman" pitchFamily="18" charset="0"/>
            </a:endParaRPr>
          </a:p>
        </p:txBody>
      </p:sp>
      <p:cxnSp>
        <p:nvCxnSpPr>
          <p:cNvPr id="12" name="Straight Arrow Connector 11"/>
          <p:cNvCxnSpPr/>
          <p:nvPr/>
        </p:nvCxnSpPr>
        <p:spPr>
          <a:xfrm rot="5400000">
            <a:off x="2362994" y="2132806"/>
            <a:ext cx="304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rot="5400000">
            <a:off x="2401094" y="3009106"/>
            <a:ext cx="228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rot="5400000">
            <a:off x="2401094" y="3847306"/>
            <a:ext cx="228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rot="5400000">
            <a:off x="2362994" y="4723606"/>
            <a:ext cx="304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rot="5400000">
            <a:off x="2362994" y="5638006"/>
            <a:ext cx="304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5" idx="3"/>
          </p:cNvCxnSpPr>
          <p:nvPr/>
        </p:nvCxnSpPr>
        <p:spPr>
          <a:xfrm>
            <a:off x="3657600" y="1676400"/>
            <a:ext cx="228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6" idx="3"/>
          </p:cNvCxnSpPr>
          <p:nvPr/>
        </p:nvCxnSpPr>
        <p:spPr>
          <a:xfrm>
            <a:off x="3657600" y="2590800"/>
            <a:ext cx="228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7" idx="3"/>
          </p:cNvCxnSpPr>
          <p:nvPr/>
        </p:nvCxnSpPr>
        <p:spPr>
          <a:xfrm>
            <a:off x="3657600" y="3429000"/>
            <a:ext cx="228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8" idx="3"/>
          </p:cNvCxnSpPr>
          <p:nvPr/>
        </p:nvCxnSpPr>
        <p:spPr>
          <a:xfrm>
            <a:off x="3657600" y="4267200"/>
            <a:ext cx="228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5" name="Straight Arrow Connector 34"/>
          <p:cNvCxnSpPr>
            <a:stCxn id="9" idx="3"/>
          </p:cNvCxnSpPr>
          <p:nvPr/>
        </p:nvCxnSpPr>
        <p:spPr>
          <a:xfrm>
            <a:off x="3657600" y="5181600"/>
            <a:ext cx="228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8" name="Straight Arrow Connector 37"/>
          <p:cNvCxnSpPr>
            <a:stCxn id="10" idx="3"/>
          </p:cNvCxnSpPr>
          <p:nvPr/>
        </p:nvCxnSpPr>
        <p:spPr>
          <a:xfrm>
            <a:off x="3657600" y="6096000"/>
            <a:ext cx="228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0" name="Rounded Rectangle 39"/>
          <p:cNvSpPr/>
          <p:nvPr/>
        </p:nvSpPr>
        <p:spPr>
          <a:xfrm>
            <a:off x="3886200" y="1447800"/>
            <a:ext cx="4267200" cy="457200"/>
          </a:xfrm>
          <a:prstGeom prst="round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Times New Roman" pitchFamily="18" charset="0"/>
                <a:cs typeface="Times New Roman" pitchFamily="18" charset="0"/>
              </a:rPr>
              <a:t>Identifies opportunities where others do not</a:t>
            </a:r>
            <a:endParaRPr lang="en-US" sz="1600" dirty="0">
              <a:latin typeface="Times New Roman" pitchFamily="18" charset="0"/>
              <a:cs typeface="Times New Roman" pitchFamily="18" charset="0"/>
            </a:endParaRPr>
          </a:p>
        </p:txBody>
      </p:sp>
      <p:sp>
        <p:nvSpPr>
          <p:cNvPr id="41" name="Rounded Rectangle 40"/>
          <p:cNvSpPr/>
          <p:nvPr/>
        </p:nvSpPr>
        <p:spPr>
          <a:xfrm>
            <a:off x="3886200" y="2362200"/>
            <a:ext cx="4267200" cy="457200"/>
          </a:xfrm>
          <a:prstGeom prst="round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Times New Roman" pitchFamily="18" charset="0"/>
                <a:cs typeface="Times New Roman" pitchFamily="18" charset="0"/>
              </a:rPr>
              <a:t>Has a clear understanding of the concept</a:t>
            </a:r>
            <a:endParaRPr lang="en-US" sz="1600" dirty="0">
              <a:latin typeface="Times New Roman" pitchFamily="18" charset="0"/>
              <a:cs typeface="Times New Roman" pitchFamily="18" charset="0"/>
            </a:endParaRPr>
          </a:p>
        </p:txBody>
      </p:sp>
      <p:sp>
        <p:nvSpPr>
          <p:cNvPr id="42" name="Rounded Rectangle 41"/>
          <p:cNvSpPr/>
          <p:nvPr/>
        </p:nvSpPr>
        <p:spPr>
          <a:xfrm>
            <a:off x="3886200" y="3200400"/>
            <a:ext cx="4267200" cy="457200"/>
          </a:xfrm>
          <a:prstGeom prst="round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Times New Roman" pitchFamily="18" charset="0"/>
                <a:cs typeface="Times New Roman" pitchFamily="18" charset="0"/>
              </a:rPr>
              <a:t>Communicates the Concept clearly</a:t>
            </a:r>
            <a:endParaRPr lang="en-US" sz="1600" dirty="0">
              <a:latin typeface="Times New Roman" pitchFamily="18" charset="0"/>
              <a:cs typeface="Times New Roman" pitchFamily="18" charset="0"/>
            </a:endParaRPr>
          </a:p>
        </p:txBody>
      </p:sp>
      <p:sp>
        <p:nvSpPr>
          <p:cNvPr id="43" name="Rounded Rectangle 42"/>
          <p:cNvSpPr/>
          <p:nvPr/>
        </p:nvSpPr>
        <p:spPr>
          <a:xfrm>
            <a:off x="3886200" y="4038600"/>
            <a:ext cx="4267200" cy="457200"/>
          </a:xfrm>
          <a:prstGeom prst="round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Times New Roman" pitchFamily="18" charset="0"/>
                <a:cs typeface="Times New Roman" pitchFamily="18" charset="0"/>
              </a:rPr>
              <a:t>Money, People and Things</a:t>
            </a:r>
            <a:endParaRPr lang="en-US" sz="1600" dirty="0">
              <a:latin typeface="Times New Roman" pitchFamily="18" charset="0"/>
              <a:cs typeface="Times New Roman" pitchFamily="18" charset="0"/>
            </a:endParaRPr>
          </a:p>
        </p:txBody>
      </p:sp>
      <p:sp>
        <p:nvSpPr>
          <p:cNvPr id="44" name="Rounded Rectangle 43"/>
          <p:cNvSpPr/>
          <p:nvPr/>
        </p:nvSpPr>
        <p:spPr>
          <a:xfrm>
            <a:off x="3886200" y="4953000"/>
            <a:ext cx="4267200" cy="457200"/>
          </a:xfrm>
          <a:prstGeom prst="round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Times New Roman" pitchFamily="18" charset="0"/>
                <a:cs typeface="Times New Roman" pitchFamily="18" charset="0"/>
              </a:rPr>
              <a:t>Organizes resources to create new venture</a:t>
            </a:r>
            <a:endParaRPr lang="en-US" sz="1600" dirty="0">
              <a:latin typeface="Times New Roman" pitchFamily="18" charset="0"/>
              <a:cs typeface="Times New Roman" pitchFamily="18" charset="0"/>
            </a:endParaRPr>
          </a:p>
        </p:txBody>
      </p:sp>
      <p:sp>
        <p:nvSpPr>
          <p:cNvPr id="45" name="Rounded Rectangle 44"/>
          <p:cNvSpPr/>
          <p:nvPr/>
        </p:nvSpPr>
        <p:spPr>
          <a:xfrm>
            <a:off x="3886200" y="5867400"/>
            <a:ext cx="4267200" cy="457200"/>
          </a:xfrm>
          <a:prstGeom prst="round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Times New Roman" pitchFamily="18" charset="0"/>
                <a:cs typeface="Times New Roman" pitchFamily="18" charset="0"/>
              </a:rPr>
              <a:t>Meets the changing demands of the market</a:t>
            </a:r>
            <a:endParaRPr lang="en-US" sz="1600" dirty="0">
              <a:latin typeface="Times New Roman" pitchFamily="18" charset="0"/>
              <a:cs typeface="Times New Roman" pitchFamily="18" charset="0"/>
            </a:endParaRPr>
          </a:p>
        </p:txBody>
      </p:sp>
    </p:spTree>
  </p:cSld>
  <p:clrMapOvr>
    <a:masterClrMapping/>
  </p:clrMapOvr>
  <p:transition>
    <p:blinds/>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6705600" cy="595090"/>
          </a:xfrm>
        </p:spPr>
        <p:txBody>
          <a:bodyPr>
            <a:normAutofit/>
          </a:bodyPr>
          <a:lstStyle/>
          <a:p>
            <a:pPr algn="ctr"/>
            <a:r>
              <a:rPr lang="en-US" sz="3200" b="1" dirty="0" smtClean="0">
                <a:latin typeface="Times New Roman" pitchFamily="18" charset="0"/>
                <a:cs typeface="Times New Roman" pitchFamily="18" charset="0"/>
              </a:rPr>
              <a:t>Entrepreneurial Propensity</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600200" y="990600"/>
            <a:ext cx="6934200" cy="5486400"/>
          </a:xfrm>
        </p:spPr>
        <p:style>
          <a:lnRef idx="2">
            <a:schemeClr val="accent4"/>
          </a:lnRef>
          <a:fillRef idx="1">
            <a:schemeClr val="lt1"/>
          </a:fillRef>
          <a:effectRef idx="0">
            <a:schemeClr val="accent4"/>
          </a:effectRef>
          <a:fontRef idx="minor">
            <a:schemeClr val="dk1"/>
          </a:fontRef>
        </p:style>
        <p:txBody>
          <a:bodyPr>
            <a:normAutofit/>
          </a:bodyPr>
          <a:lstStyle/>
          <a:p>
            <a:pPr algn="just">
              <a:lnSpc>
                <a:spcPct val="150000"/>
              </a:lnSpc>
            </a:pPr>
            <a:r>
              <a:rPr lang="en-US" sz="2600" dirty="0" smtClean="0">
                <a:solidFill>
                  <a:schemeClr val="tx1"/>
                </a:solidFill>
                <a:latin typeface="Times New Roman" pitchFamily="18" charset="0"/>
                <a:cs typeface="Times New Roman" pitchFamily="18" charset="0"/>
              </a:rPr>
              <a:t>Entrepreneurial Propensity </a:t>
            </a:r>
            <a:r>
              <a:rPr lang="en-US" sz="2600" dirty="0" smtClean="0">
                <a:latin typeface="Times New Roman" pitchFamily="18" charset="0"/>
                <a:cs typeface="Times New Roman" pitchFamily="18" charset="0"/>
              </a:rPr>
              <a:t>is defined as Individual’s favorable predisposition (Inclination or tendency) towards new venture creation.</a:t>
            </a:r>
          </a:p>
          <a:p>
            <a:pPr algn="just">
              <a:lnSpc>
                <a:spcPct val="150000"/>
              </a:lnSpc>
            </a:pPr>
            <a:r>
              <a:rPr lang="en-US" sz="2600" dirty="0" smtClean="0">
                <a:latin typeface="Times New Roman" pitchFamily="18" charset="0"/>
                <a:cs typeface="Times New Roman" pitchFamily="18" charset="0"/>
              </a:rPr>
              <a:t> Individual Decision to start a business is influenced by the personality of the individual who want to become an entrepreneur and start up environment</a:t>
            </a:r>
          </a:p>
          <a:p>
            <a:endParaRPr lang="en-US" dirty="0"/>
          </a:p>
        </p:txBody>
      </p:sp>
      <p:sp>
        <p:nvSpPr>
          <p:cNvPr id="4" name="Slide Number Placeholder 3"/>
          <p:cNvSpPr>
            <a:spLocks noGrp="1"/>
          </p:cNvSpPr>
          <p:nvPr>
            <p:ph type="sldNum" sz="quarter" idx="12"/>
          </p:nvPr>
        </p:nvSpPr>
        <p:spPr/>
        <p:txBody>
          <a:bodyPr/>
          <a:lstStyle/>
          <a:p>
            <a:fld id="{8572F1AF-947D-4D4E-8B63-F4BC1DA51288}"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6683765" cy="518890"/>
          </a:xfrm>
        </p:spPr>
        <p:txBody>
          <a:bodyPr>
            <a:normAutofit fontScale="90000"/>
          </a:bodyPr>
          <a:lstStyle/>
          <a:p>
            <a:pPr algn="ctr"/>
            <a:r>
              <a:rPr lang="en-US" sz="3200" b="1" dirty="0" smtClean="0">
                <a:solidFill>
                  <a:schemeClr val="tx1"/>
                </a:solidFill>
                <a:latin typeface="Times New Roman" pitchFamily="18" charset="0"/>
                <a:cs typeface="Times New Roman" pitchFamily="18" charset="0"/>
              </a:rPr>
              <a:t>Entrepreneurial Propensity Model</a:t>
            </a:r>
            <a:endParaRPr lang="en-US" sz="3200"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572F1AF-947D-4D4E-8B63-F4BC1DA51288}" type="slidenum">
              <a:rPr lang="en-US" smtClean="0"/>
              <a:pPr/>
              <a:t>26</a:t>
            </a:fld>
            <a:endParaRPr lang="en-US"/>
          </a:p>
        </p:txBody>
      </p:sp>
      <p:graphicFrame>
        <p:nvGraphicFramePr>
          <p:cNvPr id="5" name="Content Placeholder 4"/>
          <p:cNvGraphicFramePr>
            <a:graphicFrameLocks noGrp="1"/>
          </p:cNvGraphicFramePr>
          <p:nvPr>
            <p:ph idx="1"/>
          </p:nvPr>
        </p:nvGraphicFramePr>
        <p:xfrm>
          <a:off x="1941513" y="914400"/>
          <a:ext cx="6516687" cy="563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4800"/>
            <a:ext cx="6683765" cy="595090"/>
          </a:xfrm>
        </p:spPr>
        <p:txBody>
          <a:bodyPr>
            <a:normAutofit/>
          </a:bodyPr>
          <a:lstStyle/>
          <a:p>
            <a:pPr algn="ctr"/>
            <a:r>
              <a:rPr lang="en-US" sz="3200" b="1" dirty="0" smtClean="0">
                <a:solidFill>
                  <a:schemeClr val="tx1"/>
                </a:solidFill>
                <a:latin typeface="Times New Roman" pitchFamily="18" charset="0"/>
                <a:cs typeface="Times New Roman" pitchFamily="18" charset="0"/>
              </a:rPr>
              <a:t>Locus of Control </a:t>
            </a:r>
            <a:endParaRPr lang="en-US" sz="32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1752600" y="1066800"/>
            <a:ext cx="6875859" cy="5410200"/>
          </a:xfrm>
        </p:spPr>
        <p:style>
          <a:lnRef idx="2">
            <a:schemeClr val="accent4"/>
          </a:lnRef>
          <a:fillRef idx="1">
            <a:schemeClr val="lt1"/>
          </a:fillRef>
          <a:effectRef idx="0">
            <a:schemeClr val="accent4"/>
          </a:effectRef>
          <a:fontRef idx="minor">
            <a:schemeClr val="dk1"/>
          </a:fontRef>
        </p:style>
        <p:txBody>
          <a:bodyPr>
            <a:normAutofit/>
          </a:bodyPr>
          <a:lstStyle/>
          <a:p>
            <a:pPr marL="457200" indent="-457200" algn="just">
              <a:lnSpc>
                <a:spcPct val="150000"/>
              </a:lnSpc>
              <a:buFont typeface="+mj-lt"/>
              <a:buAutoNum type="arabicPeriod"/>
            </a:pPr>
            <a:r>
              <a:rPr lang="en-US" sz="2400" dirty="0" smtClean="0">
                <a:solidFill>
                  <a:srgbClr val="C00000"/>
                </a:solidFill>
                <a:latin typeface="Times New Roman" pitchFamily="18" charset="0"/>
                <a:cs typeface="Times New Roman" pitchFamily="18" charset="0"/>
              </a:rPr>
              <a:t>Internal locus of control </a:t>
            </a:r>
            <a:r>
              <a:rPr lang="en-US" sz="2400" dirty="0" smtClean="0">
                <a:latin typeface="Times New Roman" pitchFamily="18" charset="0"/>
                <a:cs typeface="Times New Roman" pitchFamily="18" charset="0"/>
              </a:rPr>
              <a:t>is defined as the personal belief that one has influence over outcomes through ability, effort, or skills, whereas external locus of control is the belief that external forces control outcomes</a:t>
            </a:r>
          </a:p>
          <a:p>
            <a:pPr marL="457200" indent="-457200" algn="just">
              <a:lnSpc>
                <a:spcPct val="150000"/>
              </a:lnSpc>
              <a:buFont typeface="+mj-lt"/>
              <a:buAutoNum type="arabicPeriod"/>
            </a:pPr>
            <a:r>
              <a:rPr lang="en-US" sz="2400" dirty="0" smtClean="0">
                <a:solidFill>
                  <a:srgbClr val="C00000"/>
                </a:solidFill>
                <a:latin typeface="Times New Roman" pitchFamily="18" charset="0"/>
                <a:cs typeface="Times New Roman" pitchFamily="18" charset="0"/>
              </a:rPr>
              <a:t>External locus of control </a:t>
            </a:r>
            <a:r>
              <a:rPr lang="en-US" sz="2400" dirty="0" smtClean="0">
                <a:latin typeface="Times New Roman" pitchFamily="18" charset="0"/>
                <a:cs typeface="Times New Roman" pitchFamily="18" charset="0"/>
              </a:rPr>
              <a:t>can be explained by people’s beliefs about powerful others that influence their lives,  as well as the influence of blind fate, luck or chance.</a:t>
            </a:r>
          </a:p>
          <a:p>
            <a:endParaRPr lang="en-US" dirty="0"/>
          </a:p>
        </p:txBody>
      </p:sp>
      <p:sp>
        <p:nvSpPr>
          <p:cNvPr id="4" name="Slide Number Placeholder 3"/>
          <p:cNvSpPr>
            <a:spLocks noGrp="1"/>
          </p:cNvSpPr>
          <p:nvPr>
            <p:ph type="sldNum" sz="quarter" idx="12"/>
          </p:nvPr>
        </p:nvSpPr>
        <p:spPr/>
        <p:txBody>
          <a:bodyPr/>
          <a:lstStyle/>
          <a:p>
            <a:fld id="{8572F1AF-947D-4D4E-8B63-F4BC1DA51288}"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0"/>
            <a:ext cx="6683765" cy="595090"/>
          </a:xfrm>
        </p:spPr>
        <p:txBody>
          <a:bodyPr>
            <a:normAutofit/>
          </a:bodyPr>
          <a:lstStyle/>
          <a:p>
            <a:pPr algn="ctr"/>
            <a:r>
              <a:rPr lang="en-US" sz="3200" b="1" dirty="0" smtClean="0">
                <a:latin typeface="Times New Roman" pitchFamily="18" charset="0"/>
                <a:cs typeface="Times New Roman" pitchFamily="18" charset="0"/>
              </a:rPr>
              <a:t>Life as an Entrepreneur</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219200" y="609600"/>
            <a:ext cx="7619999" cy="6019800"/>
          </a:xfrm>
        </p:spPr>
        <p:style>
          <a:lnRef idx="2">
            <a:schemeClr val="accent4"/>
          </a:lnRef>
          <a:fillRef idx="1">
            <a:schemeClr val="lt1"/>
          </a:fillRef>
          <a:effectRef idx="0">
            <a:schemeClr val="accent4"/>
          </a:effectRef>
          <a:fontRef idx="minor">
            <a:schemeClr val="dk1"/>
          </a:fontRef>
        </p:style>
        <p:txBody>
          <a:bodyPr>
            <a:noAutofit/>
          </a:bodyPr>
          <a:lstStyle/>
          <a:p>
            <a:r>
              <a:rPr lang="en-US" sz="2000" dirty="0" smtClean="0">
                <a:latin typeface="Times New Roman" pitchFamily="18" charset="0"/>
                <a:cs typeface="Times New Roman" pitchFamily="18" charset="0"/>
              </a:rPr>
              <a:t>For an individual, the role and type of career he or she chooses is of great importance because, it lays down his or her pattern of living, determines social status and controls one’s present and future life. Any individual has three options.</a:t>
            </a:r>
          </a:p>
          <a:p>
            <a:pPr marL="400050" indent="-400050">
              <a:buFont typeface="+mj-lt"/>
              <a:buAutoNum type="romanLcPeriod"/>
            </a:pPr>
            <a:r>
              <a:rPr lang="en-US" sz="2000" dirty="0" smtClean="0">
                <a:latin typeface="Times New Roman" pitchFamily="18" charset="0"/>
                <a:cs typeface="Times New Roman" pitchFamily="18" charset="0"/>
              </a:rPr>
              <a:t>To work for someone else</a:t>
            </a:r>
          </a:p>
          <a:p>
            <a:pPr marL="400050" indent="-400050">
              <a:buFont typeface="+mj-lt"/>
              <a:buAutoNum type="romanLcPeriod"/>
            </a:pPr>
            <a:r>
              <a:rPr lang="en-US" sz="2000" dirty="0" smtClean="0">
                <a:latin typeface="Times New Roman" pitchFamily="18" charset="0"/>
                <a:cs typeface="Times New Roman" pitchFamily="18" charset="0"/>
              </a:rPr>
              <a:t>To be self – employed in a profession</a:t>
            </a:r>
          </a:p>
          <a:p>
            <a:pPr marL="400050" indent="-400050">
              <a:buFont typeface="+mj-lt"/>
              <a:buAutoNum type="romanLcPeriod"/>
            </a:pPr>
            <a:r>
              <a:rPr lang="en-US" sz="2000" dirty="0" smtClean="0">
                <a:latin typeface="Times New Roman" pitchFamily="18" charset="0"/>
                <a:cs typeface="Times New Roman" pitchFamily="18" charset="0"/>
              </a:rPr>
              <a:t>To be an entrepreneur.</a:t>
            </a:r>
          </a:p>
          <a:p>
            <a:pPr algn="ctr">
              <a:buNone/>
            </a:pPr>
            <a:r>
              <a:rPr lang="en-US" sz="2000" dirty="0" smtClean="0">
                <a:latin typeface="Times New Roman" pitchFamily="18" charset="0"/>
                <a:cs typeface="Times New Roman" pitchFamily="18" charset="0"/>
              </a:rPr>
              <a:t>Of the three </a:t>
            </a:r>
            <a:r>
              <a:rPr lang="en-US" sz="2000" b="1" dirty="0" smtClean="0">
                <a:latin typeface="Times New Roman" pitchFamily="18" charset="0"/>
                <a:cs typeface="Times New Roman" pitchFamily="18" charset="0"/>
              </a:rPr>
              <a:t>Entrepreneurship</a:t>
            </a:r>
            <a:r>
              <a:rPr lang="en-US" sz="2000" dirty="0" smtClean="0">
                <a:latin typeface="Times New Roman" pitchFamily="18" charset="0"/>
                <a:cs typeface="Times New Roman" pitchFamily="18" charset="0"/>
              </a:rPr>
              <a:t> has gained lot of popularity. </a:t>
            </a:r>
          </a:p>
          <a:p>
            <a:pPr marL="400050" indent="-400050">
              <a:buFont typeface="+mj-lt"/>
              <a:buAutoNum type="romanLcPeriod"/>
            </a:pPr>
            <a:r>
              <a:rPr lang="en-US" sz="2000" dirty="0" smtClean="0">
                <a:latin typeface="Times New Roman" pitchFamily="18" charset="0"/>
                <a:cs typeface="Times New Roman" pitchFamily="18" charset="0"/>
              </a:rPr>
              <a:t>It provides numerous opportunities for self expression and realization of one’s passion for doing something new and different.</a:t>
            </a:r>
          </a:p>
          <a:p>
            <a:pPr marL="400050" indent="-400050">
              <a:buFont typeface="+mj-lt"/>
              <a:buAutoNum type="romanLcPeriod"/>
            </a:pPr>
            <a:r>
              <a:rPr lang="en-US" sz="2000" dirty="0" smtClean="0">
                <a:latin typeface="Times New Roman" pitchFamily="18" charset="0"/>
                <a:cs typeface="Times New Roman" pitchFamily="18" charset="0"/>
              </a:rPr>
              <a:t>There are numerous opportunities for growth and self development</a:t>
            </a:r>
          </a:p>
          <a:p>
            <a:pPr marL="400050" indent="-400050">
              <a:buFont typeface="+mj-lt"/>
              <a:buAutoNum type="romanLcPeriod"/>
            </a:pPr>
            <a:r>
              <a:rPr lang="en-US" sz="2000" dirty="0" smtClean="0">
                <a:latin typeface="Times New Roman" pitchFamily="18" charset="0"/>
                <a:cs typeface="Times New Roman" pitchFamily="18" charset="0"/>
              </a:rPr>
              <a:t>Monetary rewards are greater</a:t>
            </a:r>
          </a:p>
          <a:p>
            <a:pPr marL="400050" indent="-400050">
              <a:buFont typeface="+mj-lt"/>
              <a:buAutoNum type="romanLcPeriod"/>
            </a:pPr>
            <a:r>
              <a:rPr lang="en-US" sz="2000" dirty="0" smtClean="0">
                <a:latin typeface="Times New Roman" pitchFamily="18" charset="0"/>
                <a:cs typeface="Times New Roman" pitchFamily="18" charset="0"/>
              </a:rPr>
              <a:t>Entrepreneurs enjoys the power of decision making</a:t>
            </a:r>
          </a:p>
          <a:p>
            <a:pPr marL="400050" indent="-400050">
              <a:buFont typeface="+mj-lt"/>
              <a:buAutoNum type="romanLcPeriod"/>
            </a:pPr>
            <a:r>
              <a:rPr lang="en-US" sz="2000" dirty="0" smtClean="0">
                <a:latin typeface="Times New Roman" pitchFamily="18" charset="0"/>
                <a:cs typeface="Times New Roman" pitchFamily="18" charset="0"/>
              </a:rPr>
              <a:t>Reward of working on one’s own leads to immense satisfaction.</a:t>
            </a: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572F1AF-947D-4D4E-8B63-F4BC1DA51288}" type="slidenum">
              <a:rPr lang="en-US" smtClean="0"/>
              <a:pPr/>
              <a:t>28</a:t>
            </a:fld>
            <a:endParaRPr lang="en-US"/>
          </a:p>
        </p:txBody>
      </p:sp>
    </p:spTree>
  </p:cSld>
  <p:clrMapOvr>
    <a:masterClrMapping/>
  </p:clrMapOvr>
  <p:transition>
    <p:pull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cLbrQUX4AAXWPM.jpg"/>
          <p:cNvPicPr>
            <a:picLocks noGrp="1" noChangeAspect="1"/>
          </p:cNvPicPr>
          <p:nvPr>
            <p:ph idx="1"/>
          </p:nvPr>
        </p:nvPicPr>
        <p:blipFill>
          <a:blip r:embed="rId2"/>
          <a:stretch>
            <a:fillRect/>
          </a:stretch>
        </p:blipFill>
        <p:spPr>
          <a:xfrm>
            <a:off x="1371600" y="228600"/>
            <a:ext cx="7467600" cy="6248400"/>
          </a:xfrm>
        </p:spPr>
        <p:style>
          <a:lnRef idx="2">
            <a:schemeClr val="accent4"/>
          </a:lnRef>
          <a:fillRef idx="1">
            <a:schemeClr val="lt1"/>
          </a:fillRef>
          <a:effectRef idx="0">
            <a:schemeClr val="accent4"/>
          </a:effectRef>
          <a:fontRef idx="minor">
            <a:schemeClr val="dk1"/>
          </a:fontRef>
        </p:style>
      </p:pic>
      <p:sp>
        <p:nvSpPr>
          <p:cNvPr id="4" name="Slide Number Placeholder 3"/>
          <p:cNvSpPr>
            <a:spLocks noGrp="1"/>
          </p:cNvSpPr>
          <p:nvPr>
            <p:ph type="sldNum" sz="quarter" idx="12"/>
          </p:nvPr>
        </p:nvSpPr>
        <p:spPr/>
        <p:txBody>
          <a:bodyPr/>
          <a:lstStyle/>
          <a:p>
            <a:fld id="{8572F1AF-947D-4D4E-8B63-F4BC1DA51288}" type="slidenum">
              <a:rPr lang="en-US" smtClean="0"/>
              <a:pPr/>
              <a:t>29</a:t>
            </a:fld>
            <a:endParaRPr lang="en-US"/>
          </a:p>
        </p:txBody>
      </p:sp>
    </p:spTree>
  </p:cSld>
  <p:clrMapOvr>
    <a:masterClrMapping/>
  </p:clrMapOvr>
  <p:transition>
    <p:split orient="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838200"/>
            <a:ext cx="7010399" cy="5638800"/>
          </a:xfrm>
        </p:spPr>
        <p:style>
          <a:lnRef idx="2">
            <a:schemeClr val="accent4"/>
          </a:lnRef>
          <a:fillRef idx="1">
            <a:schemeClr val="lt1"/>
          </a:fillRef>
          <a:effectRef idx="0">
            <a:schemeClr val="accent4"/>
          </a:effectRef>
          <a:fontRef idx="minor">
            <a:schemeClr val="dk1"/>
          </a:fontRef>
        </p:style>
        <p:txBody>
          <a:bodyPr>
            <a:normAutofit/>
          </a:bodyPr>
          <a:lstStyle/>
          <a:p>
            <a:pPr algn="just"/>
            <a:r>
              <a:rPr lang="en-US" sz="2000" b="1" dirty="0" smtClean="0">
                <a:latin typeface="Times New Roman" pitchFamily="18" charset="0"/>
                <a:cs typeface="Times New Roman" pitchFamily="18" charset="0"/>
              </a:rPr>
              <a:t>Unit – III: Business Model &amp; Validation: - </a:t>
            </a:r>
            <a:r>
              <a:rPr lang="en-US" sz="2000" dirty="0" smtClean="0">
                <a:latin typeface="Times New Roman" pitchFamily="18" charset="0"/>
                <a:cs typeface="Times New Roman" pitchFamily="18" charset="0"/>
              </a:rPr>
              <a:t>Types of Business Models, Lean approach, the Problem-Solution Test, Solution Interview Method, difference between Start-up Venture and Small Business, Industry Analysis, Identify Minimum Viable Product (MVP), Build-Measure-Lean Feedback loop, Product-market fit test.</a:t>
            </a:r>
          </a:p>
          <a:p>
            <a:pPr algn="just">
              <a:buNone/>
            </a:pPr>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Unit – IV: Economics &amp; Financial Analysis: - </a:t>
            </a:r>
            <a:r>
              <a:rPr lang="en-US" sz="2000" dirty="0" smtClean="0">
                <a:latin typeface="Times New Roman" pitchFamily="18" charset="0"/>
                <a:cs typeface="Times New Roman" pitchFamily="18" charset="0"/>
              </a:rPr>
              <a:t>Revenue sources of Companies, Income Analysis, and Costs Analysis - Product Cost and Operations Cost, basics of Unit Costing, Break Even Analysis Profit Analysis, Customer Value Analysis, different Pricing Strategies, advantages and disadvantage of various Sources of Finance, Investors Expectations, Return on Investment , Practice pitching to Investors and Corporate.</a:t>
            </a:r>
          </a:p>
          <a:p>
            <a:pPr algn="just"/>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572F1AF-947D-4D4E-8B63-F4BC1DA51288}" type="slidenum">
              <a:rPr lang="en-US" smtClean="0"/>
              <a:pPr/>
              <a:t>3</a:t>
            </a:fld>
            <a:endParaRPr lang="en-US"/>
          </a:p>
        </p:txBody>
      </p:sp>
    </p:spTree>
  </p:cSld>
  <p:clrMapOvr>
    <a:masterClrMapping/>
  </p:clrMapOvr>
  <p:transition>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81000"/>
            <a:ext cx="6683765" cy="671290"/>
          </a:xfrm>
        </p:spPr>
        <p:txBody>
          <a:bodyPr>
            <a:normAutofit/>
          </a:bodyPr>
          <a:lstStyle/>
          <a:p>
            <a:pPr algn="ctr"/>
            <a:r>
              <a:rPr lang="en-US" sz="3200" b="1" dirty="0" smtClean="0">
                <a:latin typeface="Times New Roman" pitchFamily="18" charset="0"/>
                <a:cs typeface="Times New Roman" pitchFamily="18" charset="0"/>
              </a:rPr>
              <a:t>Pitfalls of Being an Entrepreneur</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219201" y="1066800"/>
            <a:ext cx="7409258" cy="5181600"/>
          </a:xfrm>
        </p:spPr>
        <p:style>
          <a:lnRef idx="2">
            <a:schemeClr val="accent4"/>
          </a:lnRef>
          <a:fillRef idx="1">
            <a:schemeClr val="lt1"/>
          </a:fillRef>
          <a:effectRef idx="0">
            <a:schemeClr val="accent4"/>
          </a:effectRef>
          <a:fontRef idx="minor">
            <a:schemeClr val="dk1"/>
          </a:fontRef>
        </p:style>
        <p:txBody>
          <a:bodyPr>
            <a:normAutofit/>
          </a:bodyPr>
          <a:lstStyle/>
          <a:p>
            <a:r>
              <a:rPr lang="en-US" sz="2400" dirty="0" smtClean="0">
                <a:latin typeface="Times New Roman" pitchFamily="18" charset="0"/>
                <a:cs typeface="Times New Roman" pitchFamily="18" charset="0"/>
              </a:rPr>
              <a:t>Constraints of lenders, laborers, customers, suppliers, and debtors curtail freedom of thought and work.</a:t>
            </a:r>
          </a:p>
          <a:p>
            <a:r>
              <a:rPr lang="en-US" sz="2400" dirty="0" smtClean="0">
                <a:latin typeface="Times New Roman" pitchFamily="18" charset="0"/>
                <a:cs typeface="Times New Roman" pitchFamily="18" charset="0"/>
              </a:rPr>
              <a:t>Frustration due to availability of limited capital and other resources.</a:t>
            </a:r>
          </a:p>
          <a:p>
            <a:r>
              <a:rPr lang="en-US" sz="2400" dirty="0" smtClean="0">
                <a:latin typeface="Times New Roman" pitchFamily="18" charset="0"/>
                <a:cs typeface="Times New Roman" pitchFamily="18" charset="0"/>
              </a:rPr>
              <a:t>Work-life balance under stress due to busy life and  long hours of work.</a:t>
            </a:r>
          </a:p>
          <a:p>
            <a:r>
              <a:rPr lang="en-US" sz="2400" dirty="0" smtClean="0">
                <a:latin typeface="Times New Roman" pitchFamily="18" charset="0"/>
                <a:cs typeface="Times New Roman" pitchFamily="18" charset="0"/>
              </a:rPr>
              <a:t>Frustration due to non-achievement of full objectives.</a:t>
            </a:r>
          </a:p>
          <a:p>
            <a:r>
              <a:rPr lang="en-US" sz="2400" dirty="0" smtClean="0">
                <a:latin typeface="Times New Roman" pitchFamily="18" charset="0"/>
                <a:cs typeface="Times New Roman" pitchFamily="18" charset="0"/>
              </a:rPr>
              <a:t>Risk of failure and bankruptcy.</a:t>
            </a:r>
          </a:p>
          <a:p>
            <a:endParaRPr lang="en-US" dirty="0"/>
          </a:p>
        </p:txBody>
      </p:sp>
      <p:sp>
        <p:nvSpPr>
          <p:cNvPr id="4" name="Slide Number Placeholder 3"/>
          <p:cNvSpPr>
            <a:spLocks noGrp="1"/>
          </p:cNvSpPr>
          <p:nvPr>
            <p:ph type="sldNum" sz="quarter" idx="12"/>
          </p:nvPr>
        </p:nvSpPr>
        <p:spPr/>
        <p:txBody>
          <a:bodyPr/>
          <a:lstStyle/>
          <a:p>
            <a:fld id="{8572F1AF-947D-4D4E-8B63-F4BC1DA51288}" type="slidenum">
              <a:rPr lang="en-US" smtClean="0"/>
              <a:pPr/>
              <a:t>30</a:t>
            </a:fld>
            <a:endParaRPr lang="en-US"/>
          </a:p>
        </p:txBody>
      </p:sp>
      <p:pic>
        <p:nvPicPr>
          <p:cNvPr id="5" name="Picture 4" descr="images.jpg"/>
          <p:cNvPicPr>
            <a:picLocks noChangeAspect="1"/>
          </p:cNvPicPr>
          <p:nvPr/>
        </p:nvPicPr>
        <p:blipFill>
          <a:blip r:embed="rId2"/>
          <a:stretch>
            <a:fillRect/>
          </a:stretch>
        </p:blipFill>
        <p:spPr>
          <a:xfrm>
            <a:off x="5486400" y="4038600"/>
            <a:ext cx="3133725" cy="2228850"/>
          </a:xfrm>
          <a:prstGeom prst="rect">
            <a:avLst/>
          </a:prstGeom>
        </p:spPr>
      </p:pic>
    </p:spTree>
  </p:cSld>
  <p:clrMapOvr>
    <a:masterClrMapping/>
  </p:clrMapOvr>
  <p:transition>
    <p:dissolv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28600"/>
            <a:ext cx="6759965" cy="1066800"/>
          </a:xfrm>
        </p:spPr>
        <p:txBody>
          <a:bodyPr>
            <a:normAutofit fontScale="90000"/>
          </a:bodyPr>
          <a:lstStyle/>
          <a:p>
            <a:pPr algn="ctr"/>
            <a:r>
              <a:rPr lang="en-US" b="1" dirty="0" smtClean="0">
                <a:latin typeface="Times New Roman" pitchFamily="18" charset="0"/>
                <a:cs typeface="Times New Roman" pitchFamily="18" charset="0"/>
              </a:rPr>
              <a:t>Impact of Entrepreneurship on Economy and Society </a:t>
            </a:r>
            <a:r>
              <a:rPr lang="en-US" dirty="0" smtClean="0"/>
              <a:t/>
            </a:r>
            <a:br>
              <a:rPr lang="en-US" dirty="0" smtClean="0"/>
            </a:br>
            <a:endParaRPr lang="en-US" dirty="0"/>
          </a:p>
        </p:txBody>
      </p:sp>
      <p:sp>
        <p:nvSpPr>
          <p:cNvPr id="3" name="Content Placeholder 2"/>
          <p:cNvSpPr>
            <a:spLocks noGrp="1"/>
          </p:cNvSpPr>
          <p:nvPr>
            <p:ph idx="1"/>
          </p:nvPr>
        </p:nvSpPr>
        <p:spPr>
          <a:xfrm>
            <a:off x="1600200" y="1371600"/>
            <a:ext cx="7086600" cy="5105400"/>
          </a:xfrm>
        </p:spPr>
        <p:style>
          <a:lnRef idx="2">
            <a:schemeClr val="accent4"/>
          </a:lnRef>
          <a:fillRef idx="1">
            <a:schemeClr val="lt1"/>
          </a:fillRef>
          <a:effectRef idx="0">
            <a:schemeClr val="accent4"/>
          </a:effectRef>
          <a:fontRef idx="minor">
            <a:schemeClr val="dk1"/>
          </a:fontRef>
        </p:style>
        <p:txBody>
          <a:bodyPr>
            <a:normAutofit fontScale="92500"/>
          </a:bodyPr>
          <a:lstStyle/>
          <a:p>
            <a:pPr>
              <a:buNone/>
            </a:pPr>
            <a:r>
              <a:rPr lang="en-US" sz="2400" b="1" dirty="0" smtClean="0">
                <a:latin typeface="Times New Roman" pitchFamily="18" charset="0"/>
                <a:cs typeface="Times New Roman" pitchFamily="18" charset="0"/>
              </a:rPr>
              <a:t>Impact of Entrepreneurship on Economy:</a:t>
            </a:r>
          </a:p>
          <a:p>
            <a:pPr marL="514350" indent="-514350">
              <a:buFont typeface="+mj-lt"/>
              <a:buAutoNum type="romanLcPeriod"/>
            </a:pPr>
            <a:r>
              <a:rPr lang="en-US" sz="2400" dirty="0" smtClean="0">
                <a:latin typeface="Times New Roman" pitchFamily="18" charset="0"/>
                <a:cs typeface="Times New Roman" pitchFamily="18" charset="0"/>
              </a:rPr>
              <a:t>Improvement in living standards</a:t>
            </a:r>
          </a:p>
          <a:p>
            <a:pPr marL="514350" indent="-514350">
              <a:buFont typeface="+mj-lt"/>
              <a:buAutoNum type="romanLcPeriod"/>
            </a:pPr>
            <a:r>
              <a:rPr lang="en-US" sz="2400" dirty="0" smtClean="0">
                <a:latin typeface="Times New Roman" pitchFamily="18" charset="0"/>
                <a:cs typeface="Times New Roman" pitchFamily="18" charset="0"/>
              </a:rPr>
              <a:t>Employment generation</a:t>
            </a:r>
          </a:p>
          <a:p>
            <a:pPr marL="514350" indent="-514350">
              <a:buFont typeface="+mj-lt"/>
              <a:buAutoNum type="romanLcPeriod"/>
            </a:pPr>
            <a:r>
              <a:rPr lang="en-US" sz="2400" dirty="0" smtClean="0">
                <a:latin typeface="Times New Roman" pitchFamily="18" charset="0"/>
                <a:cs typeface="Times New Roman" pitchFamily="18" charset="0"/>
              </a:rPr>
              <a:t>Managing resources</a:t>
            </a:r>
          </a:p>
          <a:p>
            <a:pPr marL="514350" indent="-514350">
              <a:buFont typeface="+mj-lt"/>
              <a:buAutoNum type="romanLcPeriod"/>
            </a:pPr>
            <a:r>
              <a:rPr lang="en-US" sz="2400" dirty="0" smtClean="0">
                <a:latin typeface="Times New Roman" pitchFamily="18" charset="0"/>
                <a:cs typeface="Times New Roman" pitchFamily="18" charset="0"/>
              </a:rPr>
              <a:t>Balanced regional development and economy growth</a:t>
            </a:r>
          </a:p>
          <a:p>
            <a:pPr marL="514350" indent="-514350">
              <a:buFont typeface="+mj-lt"/>
              <a:buAutoNum type="romanLcPeriod"/>
            </a:pPr>
            <a:r>
              <a:rPr lang="en-US" sz="2400" dirty="0" smtClean="0">
                <a:latin typeface="Times New Roman" pitchFamily="18" charset="0"/>
                <a:cs typeface="Times New Roman" pitchFamily="18" charset="0"/>
              </a:rPr>
              <a:t>Import export promotion and capital formation</a:t>
            </a:r>
          </a:p>
          <a:p>
            <a:pPr marL="514350" indent="-514350">
              <a:buFont typeface="+mj-lt"/>
              <a:buAutoNum type="romanLcPeriod"/>
            </a:pPr>
            <a:r>
              <a:rPr lang="en-US" sz="2400" dirty="0" smtClean="0">
                <a:latin typeface="Times New Roman" pitchFamily="18" charset="0"/>
                <a:cs typeface="Times New Roman" pitchFamily="18" charset="0"/>
              </a:rPr>
              <a:t>Technological advancement</a:t>
            </a:r>
          </a:p>
          <a:p>
            <a:pPr marL="514350" indent="-514350">
              <a:buFont typeface="+mj-lt"/>
              <a:buAutoNum type="romanLcPeriod"/>
            </a:pPr>
            <a:r>
              <a:rPr lang="en-US" sz="2400" dirty="0" smtClean="0">
                <a:latin typeface="Times New Roman" pitchFamily="18" charset="0"/>
                <a:cs typeface="Times New Roman" pitchFamily="18" charset="0"/>
              </a:rPr>
              <a:t>Market place change</a:t>
            </a:r>
          </a:p>
          <a:p>
            <a:pPr marL="514350" indent="-514350">
              <a:buFont typeface="+mj-lt"/>
              <a:buAutoNum type="romanLcPeriod"/>
            </a:pPr>
            <a:r>
              <a:rPr lang="en-US" sz="2400" dirty="0" smtClean="0">
                <a:latin typeface="Times New Roman" pitchFamily="18" charset="0"/>
                <a:cs typeface="Times New Roman" pitchFamily="18" charset="0"/>
              </a:rPr>
              <a:t>Contribution to large business</a:t>
            </a:r>
          </a:p>
          <a:p>
            <a:pPr marL="514350" indent="-514350">
              <a:buFont typeface="+mj-lt"/>
              <a:buAutoNum type="romanLcPeriod"/>
            </a:pPr>
            <a:r>
              <a:rPr lang="en-US" sz="2400" dirty="0" smtClean="0">
                <a:latin typeface="Times New Roman" pitchFamily="18" charset="0"/>
                <a:cs typeface="Times New Roman" pitchFamily="18" charset="0"/>
              </a:rPr>
              <a:t>Provides international opportunities</a:t>
            </a:r>
          </a:p>
          <a:p>
            <a:pPr marL="514350" indent="-514350">
              <a:buFont typeface="+mj-lt"/>
              <a:buAutoNum type="romanLcPeriod"/>
            </a:pPr>
            <a:r>
              <a:rPr lang="en-US" sz="2400" dirty="0" smtClean="0">
                <a:latin typeface="Times New Roman" pitchFamily="18" charset="0"/>
                <a:cs typeface="Times New Roman" pitchFamily="18" charset="0"/>
              </a:rPr>
              <a:t>Social and ethical awakening.</a:t>
            </a:r>
          </a:p>
          <a:p>
            <a:pPr>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8572F1AF-947D-4D4E-8B63-F4BC1DA51288}" type="slidenum">
              <a:rPr lang="en-US" smtClean="0"/>
              <a:pPr/>
              <a:t>31</a:t>
            </a:fld>
            <a:endParaRPr lang="en-US"/>
          </a:p>
        </p:txBody>
      </p:sp>
    </p:spTree>
  </p:cSld>
  <p:clrMapOvr>
    <a:masterClrMapping/>
  </p:clrMapOvr>
  <p:transition>
    <p:pull dir="l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304800"/>
            <a:ext cx="7620000" cy="6324600"/>
          </a:xfrm>
        </p:spPr>
        <p:style>
          <a:lnRef idx="2">
            <a:schemeClr val="accent4"/>
          </a:lnRef>
          <a:fillRef idx="1">
            <a:schemeClr val="lt1"/>
          </a:fillRef>
          <a:effectRef idx="0">
            <a:schemeClr val="accent4"/>
          </a:effectRef>
          <a:fontRef idx="minor">
            <a:schemeClr val="dk1"/>
          </a:fontRef>
        </p:style>
        <p:txBody>
          <a:bodyPr>
            <a:normAutofit fontScale="92500" lnSpcReduction="20000"/>
          </a:bodyPr>
          <a:lstStyle/>
          <a:p>
            <a:pPr>
              <a:buNone/>
            </a:pPr>
            <a:r>
              <a:rPr lang="en-US" sz="2600" b="1" dirty="0" smtClean="0">
                <a:latin typeface="Times New Roman" pitchFamily="18" charset="0"/>
                <a:cs typeface="Times New Roman" pitchFamily="18" charset="0"/>
              </a:rPr>
              <a:t>Impact of Entrepreneurship on Society:</a:t>
            </a:r>
          </a:p>
          <a:p>
            <a:pPr>
              <a:buNone/>
            </a:pPr>
            <a:r>
              <a:rPr lang="en-US" sz="2400" dirty="0" smtClean="0"/>
              <a:t>1. </a:t>
            </a:r>
            <a:r>
              <a:rPr lang="en-US" sz="2400" b="1" dirty="0" smtClean="0">
                <a:latin typeface="Times New Roman" pitchFamily="18" charset="0"/>
                <a:cs typeface="Times New Roman" pitchFamily="18" charset="0"/>
              </a:rPr>
              <a:t>Entrepreneurship creates employment: </a:t>
            </a:r>
            <a:r>
              <a:rPr lang="en-US" sz="2400" dirty="0" smtClean="0">
                <a:latin typeface="Times New Roman" pitchFamily="18" charset="0"/>
                <a:cs typeface="Times New Roman" pitchFamily="18" charset="0"/>
              </a:rPr>
              <a:t>The existence of business activities influences employment. Business establishments need people to work for them.</a:t>
            </a:r>
          </a:p>
          <a:p>
            <a:pPr>
              <a:buNone/>
            </a:pPr>
            <a:r>
              <a:rPr lang="en-US" sz="2400" dirty="0" smtClean="0">
                <a:latin typeface="Times New Roman" pitchFamily="18" charset="0"/>
                <a:cs typeface="Times New Roman" pitchFamily="18" charset="0"/>
              </a:rPr>
              <a:t>2. </a:t>
            </a:r>
            <a:r>
              <a:rPr lang="en-US" sz="2400" b="1" dirty="0" smtClean="0">
                <a:latin typeface="Times New Roman" pitchFamily="18" charset="0"/>
                <a:cs typeface="Times New Roman" pitchFamily="18" charset="0"/>
              </a:rPr>
              <a:t>Entrepreneurship improves the quality of life: </a:t>
            </a:r>
            <a:r>
              <a:rPr lang="en-US" sz="2400" dirty="0" smtClean="0">
                <a:latin typeface="Times New Roman" pitchFamily="18" charset="0"/>
                <a:cs typeface="Times New Roman" pitchFamily="18" charset="0"/>
              </a:rPr>
              <a:t>People need to work in order to survive, attend to their needs, and satisfy their wants.</a:t>
            </a:r>
          </a:p>
          <a:p>
            <a:pPr>
              <a:buNone/>
            </a:pPr>
            <a:r>
              <a:rPr lang="en-US" sz="2400" dirty="0" smtClean="0">
                <a:latin typeface="Times New Roman" pitchFamily="18" charset="0"/>
                <a:cs typeface="Times New Roman" pitchFamily="18" charset="0"/>
              </a:rPr>
              <a:t>3. </a:t>
            </a:r>
            <a:r>
              <a:rPr lang="en-US" sz="2400" b="1" dirty="0" smtClean="0">
                <a:latin typeface="Times New Roman" pitchFamily="18" charset="0"/>
                <a:cs typeface="Times New Roman" pitchFamily="18" charset="0"/>
              </a:rPr>
              <a:t>Entrepreneurship contributes to a more equitable distribution of income: </a:t>
            </a:r>
            <a:r>
              <a:rPr lang="en-US" sz="2400" dirty="0" smtClean="0">
                <a:latin typeface="Times New Roman" pitchFamily="18" charset="0"/>
                <a:cs typeface="Times New Roman" pitchFamily="18" charset="0"/>
              </a:rPr>
              <a:t>With more entrepreneurial activities provided to the people in the country sides, natives have more work opportunities thus, discouraging them from resettling in other places.</a:t>
            </a:r>
          </a:p>
          <a:p>
            <a:pPr>
              <a:buNone/>
            </a:pPr>
            <a:r>
              <a:rPr lang="en-US" sz="2400" dirty="0" smtClean="0">
                <a:latin typeface="Times New Roman" pitchFamily="18" charset="0"/>
                <a:cs typeface="Times New Roman" pitchFamily="18" charset="0"/>
              </a:rPr>
              <a:t>4. </a:t>
            </a:r>
            <a:r>
              <a:rPr lang="en-US" sz="2400" b="1" dirty="0" smtClean="0">
                <a:latin typeface="Times New Roman" pitchFamily="18" charset="0"/>
                <a:cs typeface="Times New Roman" pitchFamily="18" charset="0"/>
              </a:rPr>
              <a:t>Entrepreneurship utilizes resources: </a:t>
            </a:r>
            <a:r>
              <a:rPr lang="en-US" sz="2400" dirty="0" smtClean="0">
                <a:latin typeface="Times New Roman" pitchFamily="18" charset="0"/>
                <a:cs typeface="Times New Roman" pitchFamily="18" charset="0"/>
              </a:rPr>
              <a:t>We may use our own natural resources, and process and convert them to more useful things.</a:t>
            </a:r>
          </a:p>
          <a:p>
            <a:pPr>
              <a:buNone/>
            </a:pPr>
            <a:r>
              <a:rPr lang="en-US" sz="2400" dirty="0" smtClean="0">
                <a:latin typeface="Times New Roman" pitchFamily="18" charset="0"/>
                <a:cs typeface="Times New Roman" pitchFamily="18" charset="0"/>
              </a:rPr>
              <a:t>5. </a:t>
            </a:r>
            <a:r>
              <a:rPr lang="en-US" sz="2400" b="1" dirty="0" smtClean="0">
                <a:latin typeface="Times New Roman" pitchFamily="18" charset="0"/>
                <a:cs typeface="Times New Roman" pitchFamily="18" charset="0"/>
              </a:rPr>
              <a:t>Entrepreneurship brings social benefits through the government: </a:t>
            </a:r>
            <a:r>
              <a:rPr lang="en-US" sz="2400" dirty="0" smtClean="0">
                <a:latin typeface="Times New Roman" pitchFamily="18" charset="0"/>
                <a:cs typeface="Times New Roman" pitchFamily="18" charset="0"/>
              </a:rPr>
              <a:t>The resources collected by the government are given back to the people in the form of services, infrastructure projects, school buildings, and maintenance of peace and order.</a:t>
            </a:r>
            <a:endParaRPr lang="en-US" sz="2400" b="1"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572F1AF-947D-4D4E-8B63-F4BC1DA51288}" type="slidenum">
              <a:rPr lang="en-US" smtClean="0"/>
              <a:pPr/>
              <a:t>32</a:t>
            </a:fld>
            <a:endParaRPr lang="en-US"/>
          </a:p>
        </p:txBody>
      </p:sp>
    </p:spTree>
  </p:cSld>
  <p:clrMapOvr>
    <a:masterClrMapping/>
  </p:clrMapOvr>
  <p:transition>
    <p:wedg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28600"/>
            <a:ext cx="7162800" cy="899890"/>
          </a:xfrm>
        </p:spPr>
        <p:txBody>
          <a:bodyPr>
            <a:noAutofit/>
          </a:bodyPr>
          <a:lstStyle/>
          <a:p>
            <a:pPr algn="ctr"/>
            <a:r>
              <a:rPr lang="en-US" sz="2800" b="1" dirty="0" smtClean="0">
                <a:latin typeface="Times New Roman" pitchFamily="18" charset="0"/>
                <a:cs typeface="Times New Roman" pitchFamily="18" charset="0"/>
              </a:rPr>
              <a:t>OPPORTUNITIES FOR ENTREPRENEURS IN INDIA &amp; ABROAD</a:t>
            </a:r>
            <a:endParaRPr lang="en-US" sz="2800" dirty="0">
              <a:latin typeface="Times New Roman" pitchFamily="18" charset="0"/>
              <a:cs typeface="Times New Roman" pitchFamily="18" charset="0"/>
            </a:endParaRPr>
          </a:p>
        </p:txBody>
      </p:sp>
      <p:pic>
        <p:nvPicPr>
          <p:cNvPr id="48" name="Content Placeholder 47" descr="boy.jpg"/>
          <p:cNvPicPr>
            <a:picLocks noGrp="1" noChangeAspect="1"/>
          </p:cNvPicPr>
          <p:nvPr>
            <p:ph idx="1"/>
          </p:nvPr>
        </p:nvPicPr>
        <p:blipFill>
          <a:blip r:embed="rId2"/>
          <a:stretch>
            <a:fillRect/>
          </a:stretch>
        </p:blipFill>
        <p:spPr>
          <a:xfrm>
            <a:off x="1600199" y="1447800"/>
            <a:ext cx="1447801" cy="4876800"/>
          </a:xfrm>
        </p:spPr>
        <p:style>
          <a:lnRef idx="2">
            <a:schemeClr val="accent4"/>
          </a:lnRef>
          <a:fillRef idx="1">
            <a:schemeClr val="lt1"/>
          </a:fillRef>
          <a:effectRef idx="0">
            <a:schemeClr val="accent4"/>
          </a:effectRef>
          <a:fontRef idx="minor">
            <a:schemeClr val="dk1"/>
          </a:fontRef>
        </p:style>
      </p:pic>
      <p:sp>
        <p:nvSpPr>
          <p:cNvPr id="4" name="Slide Number Placeholder 3"/>
          <p:cNvSpPr>
            <a:spLocks noGrp="1"/>
          </p:cNvSpPr>
          <p:nvPr>
            <p:ph type="sldNum" sz="quarter" idx="12"/>
          </p:nvPr>
        </p:nvSpPr>
        <p:spPr/>
        <p:txBody>
          <a:bodyPr/>
          <a:lstStyle/>
          <a:p>
            <a:fld id="{8572F1AF-947D-4D4E-8B63-F4BC1DA51288}" type="slidenum">
              <a:rPr lang="en-US" smtClean="0"/>
              <a:pPr/>
              <a:t>33</a:t>
            </a:fld>
            <a:endParaRPr lang="en-US"/>
          </a:p>
        </p:txBody>
      </p:sp>
      <p:sp>
        <p:nvSpPr>
          <p:cNvPr id="28" name="Rectangle 27"/>
          <p:cNvSpPr/>
          <p:nvPr/>
        </p:nvSpPr>
        <p:spPr>
          <a:xfrm>
            <a:off x="3048000" y="1447800"/>
            <a:ext cx="2743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Times New Roman" pitchFamily="18" charset="0"/>
                <a:cs typeface="Times New Roman" pitchFamily="18" charset="0"/>
              </a:rPr>
              <a:t>Tourism</a:t>
            </a:r>
            <a:endParaRPr lang="en-US" dirty="0">
              <a:latin typeface="Times New Roman" pitchFamily="18" charset="0"/>
              <a:cs typeface="Times New Roman" pitchFamily="18" charset="0"/>
            </a:endParaRPr>
          </a:p>
        </p:txBody>
      </p:sp>
      <p:sp>
        <p:nvSpPr>
          <p:cNvPr id="29" name="Rectangle 28"/>
          <p:cNvSpPr/>
          <p:nvPr/>
        </p:nvSpPr>
        <p:spPr>
          <a:xfrm>
            <a:off x="3048000" y="1981200"/>
            <a:ext cx="2743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Times New Roman" pitchFamily="18" charset="0"/>
                <a:cs typeface="Times New Roman" pitchFamily="18" charset="0"/>
              </a:rPr>
              <a:t>Automobile</a:t>
            </a:r>
            <a:endParaRPr lang="en-US" b="1" dirty="0">
              <a:latin typeface="Times New Roman" pitchFamily="18" charset="0"/>
              <a:cs typeface="Times New Roman" pitchFamily="18" charset="0"/>
            </a:endParaRPr>
          </a:p>
        </p:txBody>
      </p:sp>
      <p:sp>
        <p:nvSpPr>
          <p:cNvPr id="30" name="Rectangle 29"/>
          <p:cNvSpPr/>
          <p:nvPr/>
        </p:nvSpPr>
        <p:spPr>
          <a:xfrm>
            <a:off x="3048000" y="2514600"/>
            <a:ext cx="2743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Times New Roman" pitchFamily="18" charset="0"/>
                <a:cs typeface="Times New Roman" pitchFamily="18" charset="0"/>
              </a:rPr>
              <a:t>Textiles</a:t>
            </a:r>
            <a:endParaRPr lang="en-US" b="1" dirty="0">
              <a:latin typeface="Times New Roman" pitchFamily="18" charset="0"/>
              <a:cs typeface="Times New Roman" pitchFamily="18" charset="0"/>
            </a:endParaRPr>
          </a:p>
        </p:txBody>
      </p:sp>
      <p:sp>
        <p:nvSpPr>
          <p:cNvPr id="31" name="Rectangle 30"/>
          <p:cNvSpPr/>
          <p:nvPr/>
        </p:nvSpPr>
        <p:spPr>
          <a:xfrm>
            <a:off x="3048000" y="3124200"/>
            <a:ext cx="2743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Times New Roman" pitchFamily="18" charset="0"/>
                <a:cs typeface="Times New Roman" pitchFamily="18" charset="0"/>
              </a:rPr>
              <a:t>Social ventures</a:t>
            </a:r>
            <a:endParaRPr lang="en-US" b="1" dirty="0">
              <a:latin typeface="Times New Roman" pitchFamily="18" charset="0"/>
              <a:cs typeface="Times New Roman" pitchFamily="18" charset="0"/>
            </a:endParaRPr>
          </a:p>
        </p:txBody>
      </p:sp>
      <p:sp>
        <p:nvSpPr>
          <p:cNvPr id="32" name="Rectangle 31"/>
          <p:cNvSpPr/>
          <p:nvPr/>
        </p:nvSpPr>
        <p:spPr>
          <a:xfrm>
            <a:off x="3048000" y="3733800"/>
            <a:ext cx="2743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Times New Roman" pitchFamily="18" charset="0"/>
                <a:cs typeface="Times New Roman" pitchFamily="18" charset="0"/>
              </a:rPr>
              <a:t>Software</a:t>
            </a:r>
            <a:endParaRPr lang="en-US" b="1" dirty="0">
              <a:latin typeface="Times New Roman" pitchFamily="18" charset="0"/>
              <a:cs typeface="Times New Roman" pitchFamily="18" charset="0"/>
            </a:endParaRPr>
          </a:p>
        </p:txBody>
      </p:sp>
      <p:sp>
        <p:nvSpPr>
          <p:cNvPr id="33" name="Rectangle 32"/>
          <p:cNvSpPr/>
          <p:nvPr/>
        </p:nvSpPr>
        <p:spPr>
          <a:xfrm>
            <a:off x="3048000" y="4267200"/>
            <a:ext cx="2743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Times New Roman" pitchFamily="18" charset="0"/>
                <a:cs typeface="Times New Roman" pitchFamily="18" charset="0"/>
              </a:rPr>
              <a:t>Engineering goods</a:t>
            </a:r>
            <a:endParaRPr lang="en-US" b="1" dirty="0">
              <a:latin typeface="Times New Roman" pitchFamily="18" charset="0"/>
              <a:cs typeface="Times New Roman" pitchFamily="18" charset="0"/>
            </a:endParaRPr>
          </a:p>
        </p:txBody>
      </p:sp>
      <p:sp>
        <p:nvSpPr>
          <p:cNvPr id="34" name="Rectangle 33"/>
          <p:cNvSpPr/>
          <p:nvPr/>
        </p:nvSpPr>
        <p:spPr>
          <a:xfrm>
            <a:off x="3048000" y="4800600"/>
            <a:ext cx="2743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Times New Roman" pitchFamily="18" charset="0"/>
                <a:cs typeface="Times New Roman" pitchFamily="18" charset="0"/>
              </a:rPr>
              <a:t>Franchising</a:t>
            </a:r>
            <a:endParaRPr lang="en-US" b="1" dirty="0">
              <a:latin typeface="Times New Roman" pitchFamily="18" charset="0"/>
              <a:cs typeface="Times New Roman" pitchFamily="18" charset="0"/>
            </a:endParaRPr>
          </a:p>
        </p:txBody>
      </p:sp>
      <p:sp>
        <p:nvSpPr>
          <p:cNvPr id="35" name="Rectangle 34"/>
          <p:cNvSpPr/>
          <p:nvPr/>
        </p:nvSpPr>
        <p:spPr>
          <a:xfrm>
            <a:off x="5943600" y="3124200"/>
            <a:ext cx="2743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Times New Roman" pitchFamily="18" charset="0"/>
                <a:cs typeface="Times New Roman" pitchFamily="18" charset="0"/>
              </a:rPr>
              <a:t>Organic farmin</a:t>
            </a:r>
            <a:r>
              <a:rPr lang="en-US" dirty="0" smtClean="0">
                <a:latin typeface="Times New Roman" pitchFamily="18" charset="0"/>
                <a:cs typeface="Times New Roman" pitchFamily="18" charset="0"/>
              </a:rPr>
              <a:t>g</a:t>
            </a:r>
            <a:endParaRPr lang="en-US" dirty="0">
              <a:latin typeface="Times New Roman" pitchFamily="18" charset="0"/>
              <a:cs typeface="Times New Roman" pitchFamily="18" charset="0"/>
            </a:endParaRPr>
          </a:p>
        </p:txBody>
      </p:sp>
      <p:sp>
        <p:nvSpPr>
          <p:cNvPr id="36" name="Rectangle 35"/>
          <p:cNvSpPr/>
          <p:nvPr/>
        </p:nvSpPr>
        <p:spPr>
          <a:xfrm>
            <a:off x="5943600" y="2514600"/>
            <a:ext cx="2743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smtClean="0">
                <a:latin typeface="Times New Roman" pitchFamily="18" charset="0"/>
                <a:cs typeface="Times New Roman" pitchFamily="18" charset="0"/>
              </a:rPr>
              <a:t>Ayurveda and traditional medicine</a:t>
            </a:r>
            <a:endParaRPr lang="en-US" sz="1600" b="1" dirty="0">
              <a:latin typeface="Times New Roman" pitchFamily="18" charset="0"/>
              <a:cs typeface="Times New Roman" pitchFamily="18" charset="0"/>
            </a:endParaRPr>
          </a:p>
        </p:txBody>
      </p:sp>
      <p:sp>
        <p:nvSpPr>
          <p:cNvPr id="37" name="Rectangle 36"/>
          <p:cNvSpPr/>
          <p:nvPr/>
        </p:nvSpPr>
        <p:spPr>
          <a:xfrm>
            <a:off x="5943600" y="1981200"/>
            <a:ext cx="2743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Times New Roman" pitchFamily="18" charset="0"/>
                <a:cs typeface="Times New Roman" pitchFamily="18" charset="0"/>
              </a:rPr>
              <a:t>Corporate demands</a:t>
            </a:r>
            <a:endParaRPr lang="en-US" b="1" dirty="0">
              <a:latin typeface="Times New Roman" pitchFamily="18" charset="0"/>
              <a:cs typeface="Times New Roman" pitchFamily="18" charset="0"/>
            </a:endParaRPr>
          </a:p>
        </p:txBody>
      </p:sp>
      <p:sp>
        <p:nvSpPr>
          <p:cNvPr id="38" name="Rectangle 37"/>
          <p:cNvSpPr/>
          <p:nvPr/>
        </p:nvSpPr>
        <p:spPr>
          <a:xfrm>
            <a:off x="5943600" y="3733800"/>
            <a:ext cx="2743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Times New Roman" pitchFamily="18" charset="0"/>
                <a:cs typeface="Times New Roman" pitchFamily="18" charset="0"/>
              </a:rPr>
              <a:t>Media</a:t>
            </a:r>
            <a:endParaRPr lang="en-US" b="1" dirty="0">
              <a:latin typeface="Times New Roman" pitchFamily="18" charset="0"/>
              <a:cs typeface="Times New Roman" pitchFamily="18" charset="0"/>
            </a:endParaRPr>
          </a:p>
        </p:txBody>
      </p:sp>
      <p:sp>
        <p:nvSpPr>
          <p:cNvPr id="39" name="Rectangle 38"/>
          <p:cNvSpPr/>
          <p:nvPr/>
        </p:nvSpPr>
        <p:spPr>
          <a:xfrm>
            <a:off x="5943600" y="4267200"/>
            <a:ext cx="2743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Times New Roman" pitchFamily="18" charset="0"/>
                <a:cs typeface="Times New Roman" pitchFamily="18" charset="0"/>
              </a:rPr>
              <a:t>Floriculture</a:t>
            </a:r>
            <a:endParaRPr lang="en-US" b="1" dirty="0">
              <a:latin typeface="Times New Roman" pitchFamily="18" charset="0"/>
              <a:cs typeface="Times New Roman" pitchFamily="18" charset="0"/>
            </a:endParaRPr>
          </a:p>
        </p:txBody>
      </p:sp>
      <p:sp>
        <p:nvSpPr>
          <p:cNvPr id="40" name="Rectangle 39"/>
          <p:cNvSpPr/>
          <p:nvPr/>
        </p:nvSpPr>
        <p:spPr>
          <a:xfrm>
            <a:off x="5943600" y="1447800"/>
            <a:ext cx="2743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Times New Roman" pitchFamily="18" charset="0"/>
                <a:cs typeface="Times New Roman" pitchFamily="18" charset="0"/>
              </a:rPr>
              <a:t>Food Processing</a:t>
            </a:r>
            <a:endParaRPr lang="en-US" b="1" dirty="0">
              <a:latin typeface="Times New Roman" pitchFamily="18" charset="0"/>
              <a:cs typeface="Times New Roman" pitchFamily="18" charset="0"/>
            </a:endParaRPr>
          </a:p>
        </p:txBody>
      </p:sp>
      <p:sp>
        <p:nvSpPr>
          <p:cNvPr id="41" name="Rectangle 40"/>
          <p:cNvSpPr/>
          <p:nvPr/>
        </p:nvSpPr>
        <p:spPr>
          <a:xfrm>
            <a:off x="3048000" y="5410200"/>
            <a:ext cx="2743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Times New Roman" pitchFamily="18" charset="0"/>
                <a:cs typeface="Times New Roman" pitchFamily="18" charset="0"/>
              </a:rPr>
              <a:t>Education and Training</a:t>
            </a:r>
            <a:endParaRPr lang="en-US" b="1" dirty="0">
              <a:latin typeface="Times New Roman" pitchFamily="18" charset="0"/>
              <a:cs typeface="Times New Roman" pitchFamily="18" charset="0"/>
            </a:endParaRPr>
          </a:p>
        </p:txBody>
      </p:sp>
      <p:sp>
        <p:nvSpPr>
          <p:cNvPr id="42" name="Rectangle 41"/>
          <p:cNvSpPr/>
          <p:nvPr/>
        </p:nvSpPr>
        <p:spPr>
          <a:xfrm>
            <a:off x="5943600" y="5943600"/>
            <a:ext cx="2743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Times New Roman" pitchFamily="18" charset="0"/>
                <a:cs typeface="Times New Roman" pitchFamily="18" charset="0"/>
              </a:rPr>
              <a:t>Recycling business</a:t>
            </a:r>
            <a:endParaRPr lang="en-US" b="1" dirty="0">
              <a:latin typeface="Times New Roman" pitchFamily="18" charset="0"/>
              <a:cs typeface="Times New Roman" pitchFamily="18" charset="0"/>
            </a:endParaRPr>
          </a:p>
        </p:txBody>
      </p:sp>
      <p:sp>
        <p:nvSpPr>
          <p:cNvPr id="43" name="Rectangle 42"/>
          <p:cNvSpPr/>
          <p:nvPr/>
        </p:nvSpPr>
        <p:spPr>
          <a:xfrm>
            <a:off x="5943600" y="4800600"/>
            <a:ext cx="2743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Times New Roman" pitchFamily="18" charset="0"/>
                <a:cs typeface="Times New Roman" pitchFamily="18" charset="0"/>
              </a:rPr>
              <a:t>Healthcare sector</a:t>
            </a:r>
            <a:endParaRPr lang="en-US" b="1" dirty="0">
              <a:latin typeface="Times New Roman" pitchFamily="18" charset="0"/>
              <a:cs typeface="Times New Roman" pitchFamily="18" charset="0"/>
            </a:endParaRPr>
          </a:p>
        </p:txBody>
      </p:sp>
      <p:sp>
        <p:nvSpPr>
          <p:cNvPr id="44" name="Rectangle 43"/>
          <p:cNvSpPr/>
          <p:nvPr/>
        </p:nvSpPr>
        <p:spPr>
          <a:xfrm>
            <a:off x="5943600" y="5410200"/>
            <a:ext cx="2743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Times New Roman" pitchFamily="18" charset="0"/>
                <a:cs typeface="Times New Roman" pitchFamily="18" charset="0"/>
              </a:rPr>
              <a:t>Biotechnology</a:t>
            </a:r>
            <a:endParaRPr lang="en-US" b="1" dirty="0">
              <a:latin typeface="Times New Roman" pitchFamily="18" charset="0"/>
              <a:cs typeface="Times New Roman" pitchFamily="18" charset="0"/>
            </a:endParaRPr>
          </a:p>
        </p:txBody>
      </p:sp>
      <p:sp>
        <p:nvSpPr>
          <p:cNvPr id="47" name="Rectangle 46"/>
          <p:cNvSpPr/>
          <p:nvPr/>
        </p:nvSpPr>
        <p:spPr>
          <a:xfrm>
            <a:off x="3048000" y="5943600"/>
            <a:ext cx="2743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Times New Roman" pitchFamily="18" charset="0"/>
                <a:cs typeface="Times New Roman" pitchFamily="18" charset="0"/>
              </a:rPr>
              <a:t>Gems and Jeweler</a:t>
            </a:r>
            <a:endParaRPr lang="en-US" b="1" dirty="0">
              <a:latin typeface="Times New Roman" pitchFamily="18" charset="0"/>
              <a:cs typeface="Times New Roman" pitchFamily="18" charset="0"/>
            </a:endParaRPr>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2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hank u for your support image.png"/>
          <p:cNvPicPr>
            <a:picLocks noGrp="1" noChangeAspect="1"/>
          </p:cNvPicPr>
          <p:nvPr>
            <p:ph idx="1"/>
          </p:nvPr>
        </p:nvPicPr>
        <p:blipFill>
          <a:blip r:embed="rId2"/>
          <a:stretch>
            <a:fillRect/>
          </a:stretch>
        </p:blipFill>
        <p:spPr>
          <a:xfrm>
            <a:off x="1295400" y="304800"/>
            <a:ext cx="7467600" cy="6172200"/>
          </a:xfrm>
        </p:spPr>
        <p:style>
          <a:lnRef idx="2">
            <a:schemeClr val="accent4"/>
          </a:lnRef>
          <a:fillRef idx="1">
            <a:schemeClr val="lt1"/>
          </a:fillRef>
          <a:effectRef idx="0">
            <a:schemeClr val="accent4"/>
          </a:effectRef>
          <a:fontRef idx="minor">
            <a:schemeClr val="dk1"/>
          </a:fontRef>
        </p:style>
      </p:pic>
      <p:sp>
        <p:nvSpPr>
          <p:cNvPr id="4" name="Slide Number Placeholder 3"/>
          <p:cNvSpPr>
            <a:spLocks noGrp="1"/>
          </p:cNvSpPr>
          <p:nvPr>
            <p:ph type="sldNum" sz="quarter" idx="12"/>
          </p:nvPr>
        </p:nvSpPr>
        <p:spPr/>
        <p:txBody>
          <a:bodyPr/>
          <a:lstStyle/>
          <a:p>
            <a:fld id="{8572F1AF-947D-4D4E-8B63-F4BC1DA51288}" type="slidenum">
              <a:rPr lang="en-US" smtClean="0"/>
              <a:pPr/>
              <a:t>34</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609600"/>
            <a:ext cx="7238999" cy="5943600"/>
          </a:xfrm>
        </p:spPr>
        <p:style>
          <a:lnRef idx="2">
            <a:schemeClr val="accent4"/>
          </a:lnRef>
          <a:fillRef idx="1">
            <a:schemeClr val="lt1"/>
          </a:fillRef>
          <a:effectRef idx="0">
            <a:schemeClr val="accent4"/>
          </a:effectRef>
          <a:fontRef idx="minor">
            <a:schemeClr val="dk1"/>
          </a:fontRef>
        </p:style>
        <p:txBody>
          <a:bodyPr>
            <a:normAutofit/>
          </a:bodyPr>
          <a:lstStyle/>
          <a:p>
            <a:pPr algn="just"/>
            <a:r>
              <a:rPr lang="en-US" sz="2000" b="1" dirty="0" smtClean="0">
                <a:latin typeface="Times New Roman" pitchFamily="18" charset="0"/>
                <a:cs typeface="Times New Roman" pitchFamily="18" charset="0"/>
              </a:rPr>
              <a:t>Unit – V: Team Building &amp; Project Management: - </a:t>
            </a:r>
            <a:r>
              <a:rPr lang="en-US" sz="2000" dirty="0" smtClean="0">
                <a:latin typeface="Times New Roman" pitchFamily="18" charset="0"/>
                <a:cs typeface="Times New Roman" pitchFamily="18" charset="0"/>
              </a:rPr>
              <a:t>Leadership Styles, Shared Leadership Model, Team Building in Venture, Role of good team in venture, Roles and Respondents, Explore collaboration tools and techniques- Brainstorming, Mind mapping. Importance of Project Management, Time Management, Workflow, Network Analysis Techniques – Critical Path Method, Project Evaluation Review Technique and Gantt chart.</a:t>
            </a:r>
          </a:p>
          <a:p>
            <a:pPr algn="just">
              <a:buNone/>
            </a:pPr>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Unit – VI: Marketing &amp; Business Regulations: - </a:t>
            </a:r>
            <a:r>
              <a:rPr lang="en-US" sz="2000" dirty="0" smtClean="0">
                <a:latin typeface="Times New Roman" pitchFamily="18" charset="0"/>
                <a:cs typeface="Times New Roman" pitchFamily="18" charset="0"/>
              </a:rPr>
              <a:t>Positioning, Positioning Strategies, building Digital presence and leveraging Social Media, Measuring effectiveness of Channels, Customer Decision-making Process, Sales Plans and Targets, Unique Sales Proposition (USP), Follow-up and close Sales. Business regulations of starting and operating a Business, Start-up Ecosystem, Government schemes. </a:t>
            </a:r>
          </a:p>
          <a:p>
            <a:endParaRPr lang="en-US" dirty="0"/>
          </a:p>
        </p:txBody>
      </p:sp>
      <p:sp>
        <p:nvSpPr>
          <p:cNvPr id="4" name="Slide Number Placeholder 3"/>
          <p:cNvSpPr>
            <a:spLocks noGrp="1"/>
          </p:cNvSpPr>
          <p:nvPr>
            <p:ph type="sldNum" sz="quarter" idx="12"/>
          </p:nvPr>
        </p:nvSpPr>
        <p:spPr/>
        <p:txBody>
          <a:bodyPr/>
          <a:lstStyle/>
          <a:p>
            <a:fld id="{8572F1AF-947D-4D4E-8B63-F4BC1DA51288}" type="slidenum">
              <a:rPr lang="en-US" smtClean="0"/>
              <a:pPr/>
              <a:t>4</a:t>
            </a:fld>
            <a:endParaRPr lang="en-US"/>
          </a:p>
        </p:txBody>
      </p:sp>
    </p:spTree>
  </p:cSld>
  <p:clrMapOvr>
    <a:masterClrMapping/>
  </p:clrMapOvr>
  <p:transition spd="slow">
    <p:zoom dir="in"/>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6683765" cy="595090"/>
          </a:xfrm>
        </p:spPr>
        <p:txBody>
          <a:bodyPr>
            <a:normAutofit/>
          </a:bodyPr>
          <a:lstStyle/>
          <a:p>
            <a:pPr algn="ctr"/>
            <a:r>
              <a:rPr lang="en-US" sz="2400" b="1" dirty="0" smtClean="0">
                <a:latin typeface="Times New Roman" pitchFamily="18" charset="0"/>
                <a:cs typeface="Times New Roman" pitchFamily="18" charset="0"/>
              </a:rPr>
              <a:t>Books Recommended</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1828800" y="762000"/>
            <a:ext cx="6857999" cy="5638800"/>
          </a:xfrm>
        </p:spPr>
        <p:style>
          <a:lnRef idx="2">
            <a:schemeClr val="accent4"/>
          </a:lnRef>
          <a:fillRef idx="1">
            <a:schemeClr val="lt1"/>
          </a:fillRef>
          <a:effectRef idx="0">
            <a:schemeClr val="accent4"/>
          </a:effectRef>
          <a:fontRef idx="minor">
            <a:schemeClr val="dk1"/>
          </a:fontRef>
        </p:style>
        <p:txBody>
          <a:bodyPr>
            <a:normAutofit fontScale="92500" lnSpcReduction="10000"/>
          </a:bodyPr>
          <a:lstStyle/>
          <a:p>
            <a:pPr lvl="0"/>
            <a:r>
              <a:rPr lang="en-US" sz="2200" dirty="0" smtClean="0">
                <a:latin typeface="Times New Roman" pitchFamily="18" charset="0"/>
                <a:cs typeface="Times New Roman" pitchFamily="18" charset="0"/>
              </a:rPr>
              <a:t>Robert D </a:t>
            </a:r>
            <a:r>
              <a:rPr lang="en-US" sz="2200" dirty="0" err="1" smtClean="0">
                <a:latin typeface="Times New Roman" pitchFamily="18" charset="0"/>
                <a:cs typeface="Times New Roman" pitchFamily="18" charset="0"/>
              </a:rPr>
              <a:t>Hisrich</a:t>
            </a:r>
            <a:r>
              <a:rPr lang="en-US" sz="2200" dirty="0" smtClean="0">
                <a:latin typeface="Times New Roman" pitchFamily="18" charset="0"/>
                <a:cs typeface="Times New Roman" pitchFamily="18" charset="0"/>
              </a:rPr>
              <a:t>, Michael P Peters, Dean A Shepherd, Entrepreneurship, Sixth Edition, New Delhi, 2006.</a:t>
            </a:r>
          </a:p>
          <a:p>
            <a:pPr lvl="0"/>
            <a:r>
              <a:rPr lang="en-US" sz="2200" dirty="0" smtClean="0">
                <a:latin typeface="Times New Roman" pitchFamily="18" charset="0"/>
                <a:cs typeface="Times New Roman" pitchFamily="18" charset="0"/>
              </a:rPr>
              <a:t>Thomas W. </a:t>
            </a:r>
            <a:r>
              <a:rPr lang="en-US" sz="2200" dirty="0" err="1" smtClean="0">
                <a:latin typeface="Times New Roman" pitchFamily="18" charset="0"/>
                <a:cs typeface="Times New Roman" pitchFamily="18" charset="0"/>
              </a:rPr>
              <a:t>Zimmerer</a:t>
            </a:r>
            <a:r>
              <a:rPr lang="en-US" sz="2200" dirty="0" smtClean="0">
                <a:latin typeface="Times New Roman" pitchFamily="18" charset="0"/>
                <a:cs typeface="Times New Roman" pitchFamily="18" charset="0"/>
              </a:rPr>
              <a:t>, Norman M. Scarborough, Essentials of Entrepreneurship And Small Business Management, Fourth Edition, Pearson, New Delhi, 2006</a:t>
            </a:r>
          </a:p>
          <a:p>
            <a:pPr lvl="0"/>
            <a:r>
              <a:rPr lang="en-US" sz="2200" dirty="0" smtClean="0">
                <a:latin typeface="Times New Roman" pitchFamily="18" charset="0"/>
                <a:cs typeface="Times New Roman" pitchFamily="18" charset="0"/>
              </a:rPr>
              <a:t>Alfred E. Osborne, Entrepreneur’s Toolkit, Harvard Business Essentials, HBS Press, USA, 2005.</a:t>
            </a:r>
          </a:p>
          <a:p>
            <a:pPr lvl="0"/>
            <a:r>
              <a:rPr lang="en-US" sz="2200" dirty="0" err="1" smtClean="0">
                <a:latin typeface="Times New Roman" pitchFamily="18" charset="0"/>
                <a:cs typeface="Times New Roman" pitchFamily="18" charset="0"/>
              </a:rPr>
              <a:t>Madhurima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Lall</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Shikha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Sahai</a:t>
            </a:r>
            <a:r>
              <a:rPr lang="en-US" sz="2200" dirty="0" smtClean="0">
                <a:latin typeface="Times New Roman" pitchFamily="18" charset="0"/>
                <a:cs typeface="Times New Roman" pitchFamily="18" charset="0"/>
              </a:rPr>
              <a:t>, Entrepreneurship, Excel Books, First Edition, New Delhi, 2006.</a:t>
            </a:r>
          </a:p>
          <a:p>
            <a:pPr lvl="0"/>
            <a:r>
              <a:rPr lang="en-US" sz="2200" dirty="0" smtClean="0">
                <a:latin typeface="Times New Roman" pitchFamily="18" charset="0"/>
                <a:cs typeface="Times New Roman" pitchFamily="18" charset="0"/>
              </a:rPr>
              <a:t>S.S. Khanka, Entrepreneurial Development, S. </a:t>
            </a:r>
            <a:r>
              <a:rPr lang="en-US" sz="2200" dirty="0" err="1" smtClean="0">
                <a:latin typeface="Times New Roman" pitchFamily="18" charset="0"/>
                <a:cs typeface="Times New Roman" pitchFamily="18" charset="0"/>
              </a:rPr>
              <a:t>Chand</a:t>
            </a:r>
            <a:r>
              <a:rPr lang="en-US" sz="2200" dirty="0" smtClean="0">
                <a:latin typeface="Times New Roman" pitchFamily="18" charset="0"/>
                <a:cs typeface="Times New Roman" pitchFamily="18" charset="0"/>
              </a:rPr>
              <a:t> and Company Limited, New Delhi, 2007.</a:t>
            </a:r>
          </a:p>
          <a:p>
            <a:pPr lvl="0"/>
            <a:r>
              <a:rPr lang="en-US" sz="2200" dirty="0" smtClean="0">
                <a:latin typeface="Times New Roman" pitchFamily="18" charset="0"/>
                <a:cs typeface="Times New Roman" pitchFamily="18" charset="0"/>
              </a:rPr>
              <a:t>H. </a:t>
            </a:r>
            <a:r>
              <a:rPr lang="en-US" sz="2200" dirty="0" err="1" smtClean="0">
                <a:latin typeface="Times New Roman" pitchFamily="18" charset="0"/>
                <a:cs typeface="Times New Roman" pitchFamily="18" charset="0"/>
              </a:rPr>
              <a:t>Nandan</a:t>
            </a:r>
            <a:r>
              <a:rPr lang="en-US" sz="2200" dirty="0" smtClean="0">
                <a:latin typeface="Times New Roman" pitchFamily="18" charset="0"/>
                <a:cs typeface="Times New Roman" pitchFamily="18" charset="0"/>
              </a:rPr>
              <a:t>, Fundamentals of Entrepreneurship, Prentice Hall of India, First Edition, New Delhi, 2007.</a:t>
            </a:r>
          </a:p>
          <a:p>
            <a:r>
              <a:rPr lang="en-US" sz="2200" dirty="0" smtClean="0">
                <a:latin typeface="Times New Roman" pitchFamily="18" charset="0"/>
                <a:cs typeface="Times New Roman" pitchFamily="18" charset="0"/>
              </a:rPr>
              <a:t>S.R. </a:t>
            </a:r>
            <a:r>
              <a:rPr lang="en-US" sz="2200" dirty="0" err="1" smtClean="0">
                <a:latin typeface="Times New Roman" pitchFamily="18" charset="0"/>
                <a:cs typeface="Times New Roman" pitchFamily="18" charset="0"/>
              </a:rPr>
              <a:t>Bhowmik</a:t>
            </a:r>
            <a:r>
              <a:rPr lang="en-US" sz="2200" dirty="0" smtClean="0">
                <a:latin typeface="Times New Roman" pitchFamily="18" charset="0"/>
                <a:cs typeface="Times New Roman" pitchFamily="18" charset="0"/>
              </a:rPr>
              <a:t>, M. </a:t>
            </a:r>
            <a:r>
              <a:rPr lang="en-US" sz="2200" dirty="0" err="1" smtClean="0">
                <a:latin typeface="Times New Roman" pitchFamily="18" charset="0"/>
                <a:cs typeface="Times New Roman" pitchFamily="18" charset="0"/>
              </a:rPr>
              <a:t>Bhowmik</a:t>
            </a:r>
            <a:r>
              <a:rPr lang="en-US" sz="2200" dirty="0" smtClean="0">
                <a:latin typeface="Times New Roman" pitchFamily="18" charset="0"/>
                <a:cs typeface="Times New Roman" pitchFamily="18" charset="0"/>
              </a:rPr>
              <a:t>, Entrepreneurship-A tool for Economic Growth  And A key to Business Success, New Age International Publishers, First Edition,  (formerly Wiley Eastern Limited), New Delhi, 2007</a:t>
            </a:r>
          </a:p>
          <a:p>
            <a:endParaRPr lang="en-US" dirty="0"/>
          </a:p>
        </p:txBody>
      </p:sp>
      <p:sp>
        <p:nvSpPr>
          <p:cNvPr id="4" name="Slide Number Placeholder 3"/>
          <p:cNvSpPr>
            <a:spLocks noGrp="1"/>
          </p:cNvSpPr>
          <p:nvPr>
            <p:ph type="sldNum" sz="quarter" idx="12"/>
          </p:nvPr>
        </p:nvSpPr>
        <p:spPr/>
        <p:txBody>
          <a:bodyPr/>
          <a:lstStyle/>
          <a:p>
            <a:fld id="{8572F1AF-947D-4D4E-8B63-F4BC1DA51288}" type="slidenum">
              <a:rPr lang="en-US" smtClean="0"/>
              <a:pPr/>
              <a:t>5</a:t>
            </a:fld>
            <a:endParaRPr lang="en-US"/>
          </a:p>
        </p:txBody>
      </p:sp>
    </p:spTree>
  </p:cSld>
  <p:clrMapOvr>
    <a:masterClrMapping/>
  </p:clrMapOvr>
  <p:transition>
    <p:split dir="in"/>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28600"/>
            <a:ext cx="6988565" cy="823690"/>
          </a:xfrm>
        </p:spPr>
        <p:txBody>
          <a:bodyPr>
            <a:normAutofit fontScale="90000"/>
          </a:bodyPr>
          <a:lstStyle/>
          <a:p>
            <a:r>
              <a:rPr lang="en-US" sz="3200" b="1" dirty="0" smtClean="0">
                <a:latin typeface="Times New Roman" pitchFamily="18" charset="0"/>
                <a:cs typeface="Times New Roman" pitchFamily="18" charset="0"/>
              </a:rPr>
              <a:t>Unit – I: Introduction to Entrepreneurship</a:t>
            </a:r>
            <a:endParaRPr lang="en-US" sz="3200" dirty="0"/>
          </a:p>
        </p:txBody>
      </p:sp>
      <p:sp>
        <p:nvSpPr>
          <p:cNvPr id="3" name="Content Placeholder 2"/>
          <p:cNvSpPr>
            <a:spLocks noGrp="1"/>
          </p:cNvSpPr>
          <p:nvPr>
            <p:ph idx="1"/>
          </p:nvPr>
        </p:nvSpPr>
        <p:spPr>
          <a:xfrm>
            <a:off x="1524000" y="914400"/>
            <a:ext cx="7239000" cy="5715000"/>
          </a:xfrm>
        </p:spPr>
        <p:style>
          <a:lnRef idx="2">
            <a:schemeClr val="accent4"/>
          </a:lnRef>
          <a:fillRef idx="1">
            <a:schemeClr val="lt1"/>
          </a:fillRef>
          <a:effectRef idx="0">
            <a:schemeClr val="accent4"/>
          </a:effectRef>
          <a:fontRef idx="minor">
            <a:schemeClr val="dk1"/>
          </a:fontRef>
        </p:style>
        <p:txBody>
          <a:bodyPr>
            <a:normAutofit/>
          </a:bodyPr>
          <a:lstStyle/>
          <a:p>
            <a:pPr algn="ctr">
              <a:buNone/>
            </a:pPr>
            <a:r>
              <a:rPr lang="en-US" sz="2400" b="1" dirty="0" smtClean="0">
                <a:solidFill>
                  <a:schemeClr val="tx1"/>
                </a:solidFill>
                <a:latin typeface="Times New Roman" pitchFamily="18" charset="0"/>
                <a:cs typeface="Times New Roman" pitchFamily="18" charset="0"/>
              </a:rPr>
              <a:t>Meaning of Entrepreneur</a:t>
            </a:r>
          </a:p>
          <a:p>
            <a:pPr algn="just">
              <a:lnSpc>
                <a:spcPct val="150000"/>
              </a:lnSpc>
              <a:spcBef>
                <a:spcPct val="0"/>
              </a:spcBef>
            </a:pPr>
            <a:r>
              <a:rPr lang="en-US" sz="2000" dirty="0" smtClean="0">
                <a:solidFill>
                  <a:schemeClr val="tx1"/>
                </a:solidFill>
                <a:latin typeface="Times New Roman" pitchFamily="18" charset="0"/>
                <a:cs typeface="Times New Roman" pitchFamily="18" charset="0"/>
              </a:rPr>
              <a:t>The word “Entrepreneur” has been taken from the French Language </a:t>
            </a:r>
            <a:r>
              <a:rPr lang="en-US" sz="2000" dirty="0" smtClean="0">
                <a:solidFill>
                  <a:srgbClr val="C00000"/>
                </a:solidFill>
                <a:latin typeface="Times New Roman" pitchFamily="18" charset="0"/>
                <a:cs typeface="Times New Roman" pitchFamily="18" charset="0"/>
              </a:rPr>
              <a:t>Enterprendre </a:t>
            </a:r>
            <a:r>
              <a:rPr lang="en-US" sz="2000" dirty="0" smtClean="0">
                <a:solidFill>
                  <a:schemeClr val="tx1"/>
                </a:solidFill>
                <a:latin typeface="Times New Roman" pitchFamily="18" charset="0"/>
                <a:cs typeface="Times New Roman" pitchFamily="18" charset="0"/>
              </a:rPr>
              <a:t>which means “ to undertake “ and meant to organize musical or other entertainment programs.</a:t>
            </a:r>
          </a:p>
          <a:p>
            <a:pPr algn="just">
              <a:lnSpc>
                <a:spcPct val="150000"/>
              </a:lnSpc>
              <a:spcBef>
                <a:spcPct val="0"/>
              </a:spcBef>
            </a:pPr>
            <a:r>
              <a:rPr lang="en-US" sz="2000" dirty="0" smtClean="0">
                <a:solidFill>
                  <a:schemeClr val="tx1"/>
                </a:solidFill>
                <a:latin typeface="Times New Roman" pitchFamily="18" charset="0"/>
                <a:cs typeface="Times New Roman" pitchFamily="18" charset="0"/>
              </a:rPr>
              <a:t>Oxford Dictionary (1897) also defined entrepreneur as the director or manager of a public musical institution.</a:t>
            </a:r>
          </a:p>
          <a:p>
            <a:pPr algn="just">
              <a:lnSpc>
                <a:spcPct val="150000"/>
              </a:lnSpc>
              <a:spcBef>
                <a:spcPct val="0"/>
              </a:spcBef>
            </a:pPr>
            <a:r>
              <a:rPr lang="en-US" sz="2000" dirty="0" smtClean="0">
                <a:latin typeface="Times New Roman" pitchFamily="18" charset="0"/>
                <a:cs typeface="Times New Roman" pitchFamily="18" charset="0"/>
              </a:rPr>
              <a:t>Entrepreneurship is the Process of creating something new and assuming the risks and rewards.  Robert </a:t>
            </a:r>
            <a:r>
              <a:rPr lang="en-US" sz="2000" dirty="0" err="1" smtClean="0">
                <a:latin typeface="Times New Roman" pitchFamily="18" charset="0"/>
                <a:cs typeface="Times New Roman" pitchFamily="18" charset="0"/>
              </a:rPr>
              <a:t>D.Hisrich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M.P.Peters</a:t>
            </a:r>
            <a:r>
              <a:rPr lang="en-US" sz="2000" dirty="0" smtClean="0">
                <a:latin typeface="Times New Roman" pitchFamily="18" charset="0"/>
                <a:cs typeface="Times New Roman" pitchFamily="18" charset="0"/>
              </a:rPr>
              <a:t> &amp; </a:t>
            </a:r>
            <a:r>
              <a:rPr lang="en-US" sz="2000" dirty="0" err="1" smtClean="0">
                <a:latin typeface="Times New Roman" pitchFamily="18" charset="0"/>
                <a:cs typeface="Times New Roman" pitchFamily="18" charset="0"/>
              </a:rPr>
              <a:t>D.A.Shepherd</a:t>
            </a:r>
            <a:endParaRPr lang="en-US" sz="2000" dirty="0" smtClean="0">
              <a:latin typeface="Times New Roman" pitchFamily="18" charset="0"/>
              <a:cs typeface="Times New Roman" pitchFamily="18" charset="0"/>
            </a:endParaRPr>
          </a:p>
          <a:p>
            <a:pPr algn="just">
              <a:lnSpc>
                <a:spcPct val="150000"/>
              </a:lnSpc>
              <a:spcBef>
                <a:spcPct val="0"/>
              </a:spcBef>
              <a:buNone/>
            </a:pPr>
            <a:endParaRPr lang="en-US" sz="2000"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572F1AF-947D-4D4E-8B63-F4BC1DA51288}" type="slidenum">
              <a:rPr lang="en-US" smtClean="0"/>
              <a:pPr/>
              <a:t>6</a:t>
            </a:fld>
            <a:endParaRPr lang="en-US"/>
          </a:p>
        </p:txBody>
      </p:sp>
      <p:sp>
        <p:nvSpPr>
          <p:cNvPr id="5" name="Rectangle 4"/>
          <p:cNvSpPr/>
          <p:nvPr/>
        </p:nvSpPr>
        <p:spPr>
          <a:xfrm>
            <a:off x="2057400" y="5410200"/>
            <a:ext cx="1600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smtClean="0">
                <a:solidFill>
                  <a:schemeClr val="tx1"/>
                </a:solidFill>
                <a:latin typeface="Times New Roman" pitchFamily="18" charset="0"/>
                <a:cs typeface="Times New Roman" pitchFamily="18" charset="0"/>
              </a:rPr>
              <a:t>Entrepreneur</a:t>
            </a:r>
            <a:endParaRPr lang="en-US" sz="1400" dirty="0"/>
          </a:p>
        </p:txBody>
      </p:sp>
      <p:sp>
        <p:nvSpPr>
          <p:cNvPr id="6" name="Rectangle 5"/>
          <p:cNvSpPr/>
          <p:nvPr/>
        </p:nvSpPr>
        <p:spPr>
          <a:xfrm>
            <a:off x="4343400" y="6096000"/>
            <a:ext cx="1600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smtClean="0">
                <a:latin typeface="Times New Roman" pitchFamily="18" charset="0"/>
                <a:cs typeface="Times New Roman" pitchFamily="18" charset="0"/>
              </a:rPr>
              <a:t>Process</a:t>
            </a:r>
            <a:endParaRPr lang="en-US" sz="1400" b="1" dirty="0">
              <a:latin typeface="Times New Roman" pitchFamily="18" charset="0"/>
              <a:cs typeface="Times New Roman" pitchFamily="18" charset="0"/>
            </a:endParaRPr>
          </a:p>
        </p:txBody>
      </p:sp>
      <p:sp>
        <p:nvSpPr>
          <p:cNvPr id="7" name="Rectangle 6"/>
          <p:cNvSpPr/>
          <p:nvPr/>
        </p:nvSpPr>
        <p:spPr>
          <a:xfrm>
            <a:off x="6629400" y="6096000"/>
            <a:ext cx="1600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smtClean="0">
                <a:latin typeface="Times New Roman" pitchFamily="18" charset="0"/>
                <a:cs typeface="Times New Roman" pitchFamily="18" charset="0"/>
              </a:rPr>
              <a:t>Object</a:t>
            </a:r>
            <a:endParaRPr lang="en-US" sz="1400" b="1" dirty="0">
              <a:latin typeface="Times New Roman" pitchFamily="18" charset="0"/>
              <a:cs typeface="Times New Roman" pitchFamily="18" charset="0"/>
            </a:endParaRPr>
          </a:p>
        </p:txBody>
      </p:sp>
      <p:sp>
        <p:nvSpPr>
          <p:cNvPr id="8" name="Rectangle 7"/>
          <p:cNvSpPr/>
          <p:nvPr/>
        </p:nvSpPr>
        <p:spPr>
          <a:xfrm>
            <a:off x="4343400" y="5410200"/>
            <a:ext cx="1600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smtClean="0">
                <a:solidFill>
                  <a:schemeClr val="tx1"/>
                </a:solidFill>
                <a:latin typeface="Times New Roman" pitchFamily="18" charset="0"/>
                <a:cs typeface="Times New Roman" pitchFamily="18" charset="0"/>
              </a:rPr>
              <a:t>Entrepreneurship</a:t>
            </a:r>
            <a:endParaRPr lang="en-US" sz="1400" dirty="0"/>
          </a:p>
        </p:txBody>
      </p:sp>
      <p:sp>
        <p:nvSpPr>
          <p:cNvPr id="9" name="Rectangle 8"/>
          <p:cNvSpPr/>
          <p:nvPr/>
        </p:nvSpPr>
        <p:spPr>
          <a:xfrm>
            <a:off x="6629400" y="5410200"/>
            <a:ext cx="1600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smtClean="0">
                <a:latin typeface="Times New Roman" pitchFamily="18" charset="0"/>
                <a:cs typeface="Times New Roman" pitchFamily="18" charset="0"/>
              </a:rPr>
              <a:t>Innovation</a:t>
            </a:r>
            <a:endParaRPr lang="en-US" sz="1400" b="1" dirty="0">
              <a:latin typeface="Times New Roman" pitchFamily="18" charset="0"/>
              <a:cs typeface="Times New Roman" pitchFamily="18" charset="0"/>
            </a:endParaRPr>
          </a:p>
        </p:txBody>
      </p:sp>
      <p:sp>
        <p:nvSpPr>
          <p:cNvPr id="10" name="Rectangle 9"/>
          <p:cNvSpPr/>
          <p:nvPr/>
        </p:nvSpPr>
        <p:spPr>
          <a:xfrm>
            <a:off x="2057400" y="6019800"/>
            <a:ext cx="1600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smtClean="0">
                <a:latin typeface="Times New Roman" pitchFamily="18" charset="0"/>
                <a:cs typeface="Times New Roman" pitchFamily="18" charset="0"/>
              </a:rPr>
              <a:t>Person</a:t>
            </a:r>
            <a:endParaRPr lang="en-US" sz="1400" b="1" dirty="0">
              <a:latin typeface="Times New Roman" pitchFamily="18" charset="0"/>
              <a:cs typeface="Times New Roman" pitchFamily="18" charset="0"/>
            </a:endParaRPr>
          </a:p>
        </p:txBody>
      </p:sp>
      <p:cxnSp>
        <p:nvCxnSpPr>
          <p:cNvPr id="12" name="Straight Arrow Connector 11"/>
          <p:cNvCxnSpPr>
            <a:stCxn id="5" idx="3"/>
            <a:endCxn id="8" idx="1"/>
          </p:cNvCxnSpPr>
          <p:nvPr/>
        </p:nvCxnSpPr>
        <p:spPr>
          <a:xfrm>
            <a:off x="3657600" y="5600700"/>
            <a:ext cx="685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8" idx="3"/>
            <a:endCxn id="9" idx="1"/>
          </p:cNvCxnSpPr>
          <p:nvPr/>
        </p:nvCxnSpPr>
        <p:spPr>
          <a:xfrm>
            <a:off x="5943600" y="5600700"/>
            <a:ext cx="685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Connector 18"/>
          <p:cNvCxnSpPr>
            <a:stCxn id="5" idx="2"/>
            <a:endCxn id="10" idx="0"/>
          </p:cNvCxnSpPr>
          <p:nvPr/>
        </p:nvCxnSpPr>
        <p:spPr>
          <a:xfrm rot="5400000">
            <a:off x="2743200" y="5905500"/>
            <a:ext cx="228600" cy="1588"/>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a:stCxn id="9" idx="2"/>
            <a:endCxn id="7" idx="0"/>
          </p:cNvCxnSpPr>
          <p:nvPr/>
        </p:nvCxnSpPr>
        <p:spPr>
          <a:xfrm rot="5400000">
            <a:off x="7277100" y="5943600"/>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a:stCxn id="8" idx="2"/>
            <a:endCxn id="6" idx="0"/>
          </p:cNvCxnSpPr>
          <p:nvPr/>
        </p:nvCxnSpPr>
        <p:spPr>
          <a:xfrm rot="5400000">
            <a:off x="4991100" y="5943600"/>
            <a:ext cx="3048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p:strips dir="l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304800"/>
            <a:ext cx="7162799" cy="6172200"/>
          </a:xfrm>
        </p:spPr>
        <p:style>
          <a:lnRef idx="2">
            <a:schemeClr val="accent4"/>
          </a:lnRef>
          <a:fillRef idx="1">
            <a:schemeClr val="lt1"/>
          </a:fillRef>
          <a:effectRef idx="0">
            <a:schemeClr val="accent4"/>
          </a:effectRef>
          <a:fontRef idx="minor">
            <a:schemeClr val="dk1"/>
          </a:fontRef>
        </p:style>
        <p:txBody>
          <a:bodyPr>
            <a:normAutofit lnSpcReduction="10000"/>
          </a:bodyPr>
          <a:lstStyle/>
          <a:p>
            <a:pPr algn="just"/>
            <a:r>
              <a:rPr lang="en-US" sz="2400" dirty="0" smtClean="0">
                <a:latin typeface="Times New Roman" pitchFamily="18" charset="0"/>
                <a:cs typeface="Times New Roman" pitchFamily="18" charset="0"/>
              </a:rPr>
              <a:t>It was Schumpeter however, who really launched the field of entrepreneurship by associating it clearly with innovation. </a:t>
            </a:r>
            <a:r>
              <a:rPr lang="en-US" sz="2400" b="1" dirty="0" smtClean="0">
                <a:latin typeface="Times New Roman" pitchFamily="18" charset="0"/>
                <a:cs typeface="Times New Roman" pitchFamily="18" charset="0"/>
              </a:rPr>
              <a:t>Peter Drucker </a:t>
            </a:r>
            <a:r>
              <a:rPr lang="en-US" sz="2400" dirty="0" smtClean="0">
                <a:latin typeface="Times New Roman" pitchFamily="18" charset="0"/>
                <a:cs typeface="Times New Roman" pitchFamily="18" charset="0"/>
              </a:rPr>
              <a:t>defined Entrepreneurship as ‘a systematic innovation, which consists in the purposeful and organized search for changes, and it is the systematic analysis of the opportunities such changes might offer for economic and social innovation.</a:t>
            </a:r>
          </a:p>
          <a:p>
            <a:r>
              <a:rPr lang="en-US" sz="2400" dirty="0" smtClean="0">
                <a:latin typeface="Times New Roman" pitchFamily="18" charset="0"/>
                <a:cs typeface="Times New Roman" pitchFamily="18" charset="0"/>
              </a:rPr>
              <a:t>Entrepreneur is a person who starts an enterprise. The process of creation is called entrepreneurship. </a:t>
            </a:r>
          </a:p>
          <a:p>
            <a:r>
              <a:rPr lang="en-US" sz="2400" dirty="0" smtClean="0">
                <a:latin typeface="Times New Roman" pitchFamily="18" charset="0"/>
                <a:cs typeface="Times New Roman" pitchFamily="18" charset="0"/>
              </a:rPr>
              <a:t>The entrepreneur is the actor and entrepreneurship is the act. The outcome of the actor and the act is called the enterprise. </a:t>
            </a:r>
          </a:p>
          <a:p>
            <a:r>
              <a:rPr lang="en-US" sz="2400" dirty="0" smtClean="0">
                <a:latin typeface="Times New Roman" pitchFamily="18" charset="0"/>
                <a:cs typeface="Times New Roman" pitchFamily="18" charset="0"/>
              </a:rPr>
              <a:t>An enterprise is the business organization that is formed and which provides goods and services, creates jobs, contributes to national income, exports and over all economic development.</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572F1AF-947D-4D4E-8B63-F4BC1DA51288}" type="slidenum">
              <a:rPr lang="en-US" smtClean="0"/>
              <a:pPr/>
              <a:t>7</a:t>
            </a:fld>
            <a:endParaRPr lang="en-US"/>
          </a:p>
        </p:txBody>
      </p:sp>
    </p:spTree>
  </p:cSld>
  <p:clrMapOvr>
    <a:masterClrMapping/>
  </p:clrMapOvr>
  <p:transition>
    <p:strips/>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28600"/>
            <a:ext cx="7162800" cy="457200"/>
          </a:xfrm>
        </p:spPr>
        <p:txBody>
          <a:bodyPr>
            <a:normAutofit fontScale="90000"/>
          </a:bodyPr>
          <a:lstStyle/>
          <a:p>
            <a:pPr algn="ctr"/>
            <a:r>
              <a:rPr lang="en-US" sz="2400" b="1" dirty="0" smtClean="0">
                <a:solidFill>
                  <a:schemeClr val="tx1"/>
                </a:solidFill>
                <a:latin typeface="Times New Roman" pitchFamily="18" charset="0"/>
                <a:cs typeface="Times New Roman" pitchFamily="18" charset="0"/>
              </a:rPr>
              <a:t>Entrepreneurship </a:t>
            </a:r>
            <a:br>
              <a:rPr lang="en-US" sz="2400" b="1" dirty="0" smtClean="0">
                <a:solidFill>
                  <a:schemeClr val="tx1"/>
                </a:solidFill>
                <a:latin typeface="Times New Roman" pitchFamily="18" charset="0"/>
                <a:cs typeface="Times New Roman" pitchFamily="18" charset="0"/>
              </a:rPr>
            </a:br>
            <a:r>
              <a:rPr lang="en-US" sz="2400" b="1" dirty="0" smtClean="0">
                <a:solidFill>
                  <a:schemeClr val="tx1"/>
                </a:solidFill>
                <a:latin typeface="Times New Roman" pitchFamily="18" charset="0"/>
                <a:cs typeface="Times New Roman" pitchFamily="18" charset="0"/>
              </a:rPr>
              <a:t/>
            </a:r>
            <a:br>
              <a:rPr lang="en-US" sz="2400" b="1" dirty="0" smtClean="0">
                <a:solidFill>
                  <a:schemeClr val="tx1"/>
                </a:solidFill>
                <a:latin typeface="Times New Roman" pitchFamily="18" charset="0"/>
                <a:cs typeface="Times New Roman" pitchFamily="18" charset="0"/>
              </a:rPr>
            </a:br>
            <a:r>
              <a:rPr lang="en-US" sz="2700" dirty="0" smtClean="0">
                <a:solidFill>
                  <a:schemeClr val="tx1"/>
                </a:solidFill>
                <a:latin typeface="Times New Roman" pitchFamily="18" charset="0"/>
                <a:cs typeface="Times New Roman" pitchFamily="18" charset="0"/>
              </a:rPr>
              <a:t>Entrepreneurship is defined as the </a:t>
            </a:r>
            <a:r>
              <a:rPr lang="en-US" sz="2700" b="1" dirty="0" smtClean="0">
                <a:solidFill>
                  <a:srgbClr val="C00000"/>
                </a:solidFill>
                <a:latin typeface="Times New Roman" pitchFamily="18" charset="0"/>
                <a:cs typeface="Times New Roman" pitchFamily="18" charset="0"/>
              </a:rPr>
              <a:t>professional application of knowledge, skills and competencies </a:t>
            </a:r>
            <a:r>
              <a:rPr lang="en-US" sz="2700" dirty="0" smtClean="0">
                <a:solidFill>
                  <a:schemeClr val="tx1"/>
                </a:solidFill>
                <a:latin typeface="Times New Roman" pitchFamily="18" charset="0"/>
                <a:cs typeface="Times New Roman" pitchFamily="18" charset="0"/>
              </a:rPr>
              <a:t>of generating a new business idea, by an individual or a set of people by launching an enterprise or business organization to pursue growth while generating wealth, employment and social good</a:t>
            </a:r>
            <a:r>
              <a:rPr lang="en-US" sz="2700" dirty="0" smtClean="0">
                <a:latin typeface="Times New Roman" pitchFamily="18" charset="0"/>
                <a:cs typeface="Times New Roman" pitchFamily="18" charset="0"/>
              </a:rPr>
              <a:t>.</a:t>
            </a:r>
            <a:r>
              <a:rPr lang="en-US" sz="2700" dirty="0" smtClean="0">
                <a:cs typeface="Times New Roman" pitchFamily="18" charset="0"/>
              </a:rPr>
              <a:t/>
            </a:r>
            <a:br>
              <a:rPr lang="en-US" sz="2700" dirty="0" smtClean="0">
                <a:cs typeface="Times New Roman" pitchFamily="18" charset="0"/>
              </a:rPr>
            </a:br>
            <a:endParaRPr lang="en-US" sz="27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1752600" y="3429000"/>
            <a:ext cx="6915150" cy="3429000"/>
          </a:xfrm>
        </p:spPr>
        <p:style>
          <a:lnRef idx="2">
            <a:schemeClr val="accent4"/>
          </a:lnRef>
          <a:fillRef idx="1">
            <a:schemeClr val="lt1"/>
          </a:fillRef>
          <a:effectRef idx="0">
            <a:schemeClr val="accent4"/>
          </a:effectRef>
          <a:fontRef idx="minor">
            <a:schemeClr val="dk1"/>
          </a:fontRef>
        </p:style>
        <p:txBody>
          <a:bodyPr>
            <a:normAutofit/>
          </a:bodyPr>
          <a:lstStyle/>
          <a:p>
            <a:pPr algn="ctr">
              <a:buNone/>
              <a:defRPr/>
            </a:pPr>
            <a:r>
              <a:rPr lang="en-US" sz="2400" b="1" dirty="0" smtClean="0">
                <a:solidFill>
                  <a:schemeClr val="tx1"/>
                </a:solidFill>
                <a:latin typeface="Times New Roman" pitchFamily="18" charset="0"/>
                <a:cs typeface="Times New Roman" pitchFamily="18" charset="0"/>
              </a:rPr>
              <a:t>Entrepreneur</a:t>
            </a:r>
            <a:endParaRPr lang="en-US" sz="2400" dirty="0" smtClean="0">
              <a:solidFill>
                <a:schemeClr val="tx1"/>
              </a:solidFill>
              <a:latin typeface="Times New Roman" pitchFamily="18" charset="0"/>
              <a:cs typeface="Times New Roman" pitchFamily="18" charset="0"/>
            </a:endParaRPr>
          </a:p>
          <a:p>
            <a:pPr>
              <a:buNone/>
              <a:defRPr/>
            </a:pPr>
            <a:r>
              <a:rPr lang="en-US" sz="2400" dirty="0" smtClean="0">
                <a:solidFill>
                  <a:schemeClr val="tx1"/>
                </a:solidFill>
                <a:latin typeface="Times New Roman" pitchFamily="18" charset="0"/>
                <a:cs typeface="Times New Roman" pitchFamily="18" charset="0"/>
              </a:rPr>
              <a:t>Entrepreneur is defined as </a:t>
            </a:r>
            <a:r>
              <a:rPr lang="en-US" sz="2400" b="1" dirty="0" smtClean="0">
                <a:solidFill>
                  <a:srgbClr val="C00000"/>
                </a:solidFill>
                <a:latin typeface="Times New Roman" pitchFamily="18" charset="0"/>
                <a:cs typeface="Times New Roman" pitchFamily="18" charset="0"/>
              </a:rPr>
              <a:t>an agent</a:t>
            </a:r>
            <a:r>
              <a:rPr lang="en-US" sz="2400" dirty="0" smtClean="0">
                <a:solidFill>
                  <a:srgbClr val="C00000"/>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who buys </a:t>
            </a:r>
            <a:r>
              <a:rPr lang="en-US" sz="2400" b="1" dirty="0" smtClean="0">
                <a:solidFill>
                  <a:srgbClr val="C00000"/>
                </a:solidFill>
                <a:latin typeface="Times New Roman" pitchFamily="18" charset="0"/>
                <a:cs typeface="Times New Roman" pitchFamily="18" charset="0"/>
              </a:rPr>
              <a:t>factors of production</a:t>
            </a:r>
            <a:r>
              <a:rPr lang="en-US" sz="2400" dirty="0" smtClean="0">
                <a:solidFill>
                  <a:srgbClr val="C00000"/>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at certain prices in order to </a:t>
            </a:r>
            <a:r>
              <a:rPr lang="en-US" sz="2400" b="1" dirty="0" smtClean="0">
                <a:solidFill>
                  <a:srgbClr val="C00000"/>
                </a:solidFill>
                <a:latin typeface="Times New Roman" pitchFamily="18" charset="0"/>
                <a:cs typeface="Times New Roman" pitchFamily="18" charset="0"/>
              </a:rPr>
              <a:t>combine</a:t>
            </a:r>
            <a:r>
              <a:rPr lang="en-US" sz="2400" b="1" dirty="0" smtClean="0">
                <a:solidFill>
                  <a:schemeClr val="tx1"/>
                </a:solidFill>
                <a:latin typeface="Times New Roman" pitchFamily="18" charset="0"/>
                <a:cs typeface="Times New Roman" pitchFamily="18" charset="0"/>
              </a:rPr>
              <a:t> </a:t>
            </a:r>
            <a:r>
              <a:rPr lang="en-US" sz="2400" b="1" dirty="0" smtClean="0">
                <a:solidFill>
                  <a:srgbClr val="C00000"/>
                </a:solidFill>
                <a:latin typeface="Times New Roman" pitchFamily="18" charset="0"/>
                <a:cs typeface="Times New Roman" pitchFamily="18" charset="0"/>
              </a:rPr>
              <a:t>them into product</a:t>
            </a:r>
            <a:r>
              <a:rPr lang="en-US" sz="2400" dirty="0" smtClean="0">
                <a:solidFill>
                  <a:srgbClr val="C00000"/>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with a view to selling it at uncertain prices in future. </a:t>
            </a:r>
          </a:p>
          <a:p>
            <a:pPr>
              <a:buNone/>
              <a:defRPr/>
            </a:pPr>
            <a:r>
              <a:rPr lang="en-US" sz="2400" dirty="0" smtClean="0">
                <a:solidFill>
                  <a:schemeClr val="tx1"/>
                </a:solidFill>
                <a:latin typeface="Times New Roman" pitchFamily="18" charset="0"/>
                <a:cs typeface="Times New Roman" pitchFamily="18" charset="0"/>
              </a:rPr>
              <a:t>Entrepreneur is defined as one </a:t>
            </a:r>
            <a:r>
              <a:rPr lang="en-US" sz="2400" b="1" dirty="0" smtClean="0">
                <a:solidFill>
                  <a:srgbClr val="C00000"/>
                </a:solidFill>
                <a:latin typeface="Times New Roman" pitchFamily="18" charset="0"/>
                <a:cs typeface="Times New Roman" pitchFamily="18" charset="0"/>
              </a:rPr>
              <a:t>who combines </a:t>
            </a:r>
            <a:r>
              <a:rPr lang="en-US" sz="2400" dirty="0" smtClean="0">
                <a:solidFill>
                  <a:schemeClr val="tx1"/>
                </a:solidFill>
                <a:latin typeface="Times New Roman" pitchFamily="18" charset="0"/>
                <a:cs typeface="Times New Roman" pitchFamily="18" charset="0"/>
              </a:rPr>
              <a:t>the land of one, the labor of another and the capital of yet another and thus produces the product.</a:t>
            </a:r>
          </a:p>
          <a:p>
            <a:pPr>
              <a:buNone/>
            </a:pPr>
            <a:endParaRPr lang="en-US" dirty="0"/>
          </a:p>
        </p:txBody>
      </p:sp>
      <p:sp>
        <p:nvSpPr>
          <p:cNvPr id="4" name="Slide Number Placeholder 3"/>
          <p:cNvSpPr>
            <a:spLocks noGrp="1"/>
          </p:cNvSpPr>
          <p:nvPr>
            <p:ph type="sldNum" sz="quarter" idx="12"/>
          </p:nvPr>
        </p:nvSpPr>
        <p:spPr/>
        <p:txBody>
          <a:bodyPr/>
          <a:lstStyle/>
          <a:p>
            <a:fld id="{8572F1AF-947D-4D4E-8B63-F4BC1DA51288}" type="slidenum">
              <a:rPr lang="en-US" smtClean="0"/>
              <a:pPr/>
              <a:t>8</a:t>
            </a:fld>
            <a:endParaRPr lang="en-US"/>
          </a:p>
        </p:txBody>
      </p:sp>
    </p:spTree>
  </p:cSld>
  <p:clrMapOvr>
    <a:masterClrMapping/>
  </p:clrMapOvr>
  <p:transition>
    <p:strips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304800"/>
            <a:ext cx="7086600" cy="671290"/>
          </a:xfrm>
        </p:spPr>
        <p:txBody>
          <a:bodyPr>
            <a:noAutofit/>
          </a:bodyPr>
          <a:lstStyle/>
          <a:p>
            <a:r>
              <a:rPr lang="en-US" sz="2400" b="1" dirty="0" smtClean="0">
                <a:solidFill>
                  <a:schemeClr val="tx1"/>
                </a:solidFill>
                <a:latin typeface="Times New Roman" pitchFamily="18" charset="0"/>
                <a:cs typeface="Times New Roman" pitchFamily="18" charset="0"/>
              </a:rPr>
              <a:t>Difference  b/w  Entrepreneurship and Entrepreneur </a:t>
            </a:r>
            <a:endParaRPr lang="en-US" sz="2400" dirty="0">
              <a:solidFill>
                <a:schemeClr val="tx1"/>
              </a:solidFill>
            </a:endParaRPr>
          </a:p>
        </p:txBody>
      </p:sp>
      <p:sp>
        <p:nvSpPr>
          <p:cNvPr id="3" name="Content Placeholder 2"/>
          <p:cNvSpPr>
            <a:spLocks noGrp="1"/>
          </p:cNvSpPr>
          <p:nvPr>
            <p:ph idx="1"/>
          </p:nvPr>
        </p:nvSpPr>
        <p:spPr>
          <a:xfrm>
            <a:off x="1828800" y="990600"/>
            <a:ext cx="6934200" cy="5257800"/>
          </a:xfrm>
        </p:spPr>
        <p:style>
          <a:lnRef idx="2">
            <a:schemeClr val="accent4"/>
          </a:lnRef>
          <a:fillRef idx="1">
            <a:schemeClr val="lt1"/>
          </a:fillRef>
          <a:effectRef idx="0">
            <a:schemeClr val="accent4"/>
          </a:effectRef>
          <a:fontRef idx="minor">
            <a:schemeClr val="dk1"/>
          </a:fontRef>
        </p:style>
        <p:txBody>
          <a:bodyPr>
            <a:noAutofit/>
          </a:bodyPr>
          <a:lstStyle/>
          <a:p>
            <a:pPr algn="just">
              <a:spcBef>
                <a:spcPts val="600"/>
              </a:spcBef>
              <a:buFont typeface="Wingdings" pitchFamily="2" charset="2"/>
              <a:buChar char="Ø"/>
            </a:pPr>
            <a:r>
              <a:rPr lang="en-US" sz="2400" dirty="0" smtClean="0">
                <a:latin typeface="Times New Roman" pitchFamily="18" charset="0"/>
                <a:cs typeface="Times New Roman" pitchFamily="18" charset="0"/>
              </a:rPr>
              <a:t>Entrepreneurship can be described as a </a:t>
            </a:r>
            <a:r>
              <a:rPr lang="en-US" sz="2400" b="1" i="1" dirty="0" smtClean="0">
                <a:solidFill>
                  <a:srgbClr val="C00000"/>
                </a:solidFill>
                <a:latin typeface="Times New Roman" pitchFamily="18" charset="0"/>
                <a:cs typeface="Times New Roman" pitchFamily="18" charset="0"/>
              </a:rPr>
              <a:t>process</a:t>
            </a:r>
            <a:r>
              <a:rPr lang="en-US" sz="2400" dirty="0" smtClean="0">
                <a:latin typeface="Times New Roman" pitchFamily="18" charset="0"/>
                <a:cs typeface="Times New Roman" pitchFamily="18" charset="0"/>
              </a:rPr>
              <a:t> of setting up an enterprise.</a:t>
            </a:r>
          </a:p>
          <a:p>
            <a:pPr algn="just">
              <a:spcBef>
                <a:spcPts val="600"/>
              </a:spcBef>
              <a:buFont typeface="Wingdings" pitchFamily="2" charset="2"/>
              <a:buChar char="Ø"/>
            </a:pPr>
            <a:r>
              <a:rPr lang="en-US" sz="2400" dirty="0" smtClean="0">
                <a:latin typeface="Times New Roman" pitchFamily="18" charset="0"/>
                <a:cs typeface="Times New Roman" pitchFamily="18" charset="0"/>
              </a:rPr>
              <a:t>Entrepreneurship is a </a:t>
            </a:r>
            <a:r>
              <a:rPr lang="en-US" sz="2400" b="1" i="1" dirty="0" smtClean="0">
                <a:solidFill>
                  <a:srgbClr val="C00000"/>
                </a:solidFill>
                <a:latin typeface="Times New Roman" pitchFamily="18" charset="0"/>
                <a:cs typeface="Times New Roman" pitchFamily="18" charset="0"/>
              </a:rPr>
              <a:t>creative activity</a:t>
            </a:r>
            <a:r>
              <a:rPr lang="en-US" sz="2400" b="1" dirty="0" smtClean="0">
                <a:solidFill>
                  <a:srgbClr val="C00000"/>
                </a:solidFill>
                <a:latin typeface="Times New Roman" pitchFamily="18" charset="0"/>
                <a:cs typeface="Times New Roman" pitchFamily="18" charset="0"/>
              </a:rPr>
              <a:t>.</a:t>
            </a:r>
          </a:p>
          <a:p>
            <a:pPr algn="just">
              <a:spcBef>
                <a:spcPts val="600"/>
              </a:spcBef>
              <a:buFont typeface="Wingdings" pitchFamily="2" charset="2"/>
              <a:buChar char="Ø"/>
            </a:pPr>
            <a:r>
              <a:rPr lang="en-US" sz="2400" dirty="0" smtClean="0">
                <a:latin typeface="Times New Roman" pitchFamily="18" charset="0"/>
                <a:cs typeface="Times New Roman" pitchFamily="18" charset="0"/>
              </a:rPr>
              <a:t>Entrepreneurship is the </a:t>
            </a:r>
            <a:r>
              <a:rPr lang="en-US" sz="2400" b="1" i="1" dirty="0" smtClean="0">
                <a:solidFill>
                  <a:srgbClr val="C00000"/>
                </a:solidFill>
                <a:latin typeface="Times New Roman" pitchFamily="18" charset="0"/>
                <a:cs typeface="Times New Roman" pitchFamily="18" charset="0"/>
              </a:rPr>
              <a:t>attitude of mind </a:t>
            </a:r>
            <a:r>
              <a:rPr lang="en-US" sz="2400" dirty="0" smtClean="0">
                <a:latin typeface="Times New Roman" pitchFamily="18" charset="0"/>
                <a:cs typeface="Times New Roman" pitchFamily="18" charset="0"/>
              </a:rPr>
              <a:t>to seek opportunities, take calculated risks and derive benefits by setting up a venture.</a:t>
            </a:r>
          </a:p>
          <a:p>
            <a:pPr algn="just">
              <a:spcBef>
                <a:spcPts val="600"/>
              </a:spcBef>
              <a:buFont typeface="Wingdings" pitchFamily="2" charset="2"/>
              <a:buChar char="Ø"/>
            </a:pPr>
            <a:r>
              <a:rPr lang="en-US" sz="2400" dirty="0" smtClean="0">
                <a:latin typeface="Times New Roman" pitchFamily="18" charset="0"/>
                <a:cs typeface="Times New Roman" pitchFamily="18" charset="0"/>
              </a:rPr>
              <a:t>Entrepreneur is a</a:t>
            </a:r>
            <a:r>
              <a:rPr lang="en-US" sz="2400" b="1" dirty="0" smtClean="0">
                <a:solidFill>
                  <a:srgbClr val="FF0000"/>
                </a:solidFill>
                <a:latin typeface="Times New Roman" pitchFamily="18" charset="0"/>
                <a:cs typeface="Times New Roman" pitchFamily="18" charset="0"/>
              </a:rPr>
              <a:t> </a:t>
            </a:r>
            <a:r>
              <a:rPr lang="en-US" sz="2400" b="1" i="1" dirty="0" smtClean="0">
                <a:solidFill>
                  <a:srgbClr val="C00000"/>
                </a:solidFill>
                <a:latin typeface="Times New Roman" pitchFamily="18" charset="0"/>
                <a:cs typeface="Times New Roman" pitchFamily="18" charset="0"/>
              </a:rPr>
              <a:t>person</a:t>
            </a:r>
            <a:r>
              <a:rPr lang="en-US" sz="2400" b="1" dirty="0" smtClean="0">
                <a:solidFill>
                  <a:srgbClr val="FF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who starts an enterprise. </a:t>
            </a:r>
          </a:p>
          <a:p>
            <a:pPr algn="just">
              <a:spcBef>
                <a:spcPts val="600"/>
              </a:spcBef>
              <a:buFont typeface="Wingdings" pitchFamily="2" charset="2"/>
              <a:buChar char="Ø"/>
            </a:pPr>
            <a:r>
              <a:rPr lang="en-US" sz="2400" dirty="0" smtClean="0">
                <a:latin typeface="Times New Roman" pitchFamily="18" charset="0"/>
                <a:cs typeface="Times New Roman" pitchFamily="18" charset="0"/>
              </a:rPr>
              <a:t>The </a:t>
            </a:r>
            <a:r>
              <a:rPr lang="en-US" sz="2400" b="1" i="1" dirty="0" smtClean="0">
                <a:solidFill>
                  <a:srgbClr val="C00000"/>
                </a:solidFill>
                <a:latin typeface="Times New Roman" pitchFamily="18" charset="0"/>
                <a:cs typeface="Times New Roman" pitchFamily="18" charset="0"/>
              </a:rPr>
              <a:t>process</a:t>
            </a:r>
            <a:r>
              <a:rPr lang="en-US" sz="2400" dirty="0" smtClean="0">
                <a:solidFill>
                  <a:srgbClr val="C0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of creation is called entrepreneurship. </a:t>
            </a:r>
          </a:p>
          <a:p>
            <a:pPr>
              <a:spcBef>
                <a:spcPts val="600"/>
              </a:spcBef>
              <a:buFont typeface="Wingdings" pitchFamily="2" charset="2"/>
              <a:buChar char="Ø"/>
            </a:pPr>
            <a:r>
              <a:rPr lang="en-US" sz="2400" dirty="0" smtClean="0">
                <a:latin typeface="Times New Roman" pitchFamily="18" charset="0"/>
                <a:cs typeface="Times New Roman" pitchFamily="18" charset="0"/>
              </a:rPr>
              <a:t>The entrepreneur is the </a:t>
            </a:r>
            <a:r>
              <a:rPr lang="en-US" sz="2400" b="1" i="1" dirty="0" smtClean="0">
                <a:solidFill>
                  <a:srgbClr val="C00000"/>
                </a:solidFill>
                <a:latin typeface="Times New Roman" pitchFamily="18" charset="0"/>
                <a:cs typeface="Times New Roman" pitchFamily="18" charset="0"/>
              </a:rPr>
              <a:t>actor</a:t>
            </a:r>
            <a:r>
              <a:rPr lang="en-US" sz="2400" dirty="0" smtClean="0">
                <a:latin typeface="Times New Roman" pitchFamily="18" charset="0"/>
                <a:cs typeface="Times New Roman" pitchFamily="18" charset="0"/>
              </a:rPr>
              <a:t> and entrepreneurship  is the </a:t>
            </a:r>
            <a:r>
              <a:rPr lang="en-US" sz="2400" b="1" i="1" dirty="0" smtClean="0">
                <a:solidFill>
                  <a:srgbClr val="C00000"/>
                </a:solidFill>
                <a:latin typeface="Times New Roman" pitchFamily="18" charset="0"/>
                <a:cs typeface="Times New Roman" pitchFamily="18" charset="0"/>
              </a:rPr>
              <a:t>act</a:t>
            </a:r>
            <a:r>
              <a:rPr lang="en-US" sz="2400" b="1" dirty="0" smtClean="0">
                <a:solidFill>
                  <a:srgbClr val="C00000"/>
                </a:solidFill>
                <a:latin typeface="Times New Roman" pitchFamily="18" charset="0"/>
                <a:cs typeface="Times New Roman" pitchFamily="18" charset="0"/>
              </a:rPr>
              <a:t>.</a:t>
            </a:r>
          </a:p>
          <a:p>
            <a:pPr algn="just">
              <a:spcBef>
                <a:spcPts val="600"/>
              </a:spcBef>
              <a:buFont typeface="Wingdings" pitchFamily="2" charset="2"/>
              <a:buChar char="Ø"/>
            </a:pPr>
            <a:r>
              <a:rPr lang="en-US" sz="2400" dirty="0" smtClean="0">
                <a:latin typeface="Times New Roman" pitchFamily="18" charset="0"/>
                <a:cs typeface="Times New Roman" pitchFamily="18" charset="0"/>
              </a:rPr>
              <a:t>The outcome of the actor and the act is called the </a:t>
            </a:r>
            <a:r>
              <a:rPr lang="en-US" sz="2400" b="1" i="1" dirty="0" smtClean="0">
                <a:solidFill>
                  <a:srgbClr val="C00000"/>
                </a:solidFill>
                <a:latin typeface="Times New Roman" pitchFamily="18" charset="0"/>
                <a:cs typeface="Times New Roman" pitchFamily="18" charset="0"/>
              </a:rPr>
              <a:t>enterprise</a:t>
            </a:r>
            <a:r>
              <a:rPr lang="en-US" sz="2400" b="1" dirty="0" smtClean="0">
                <a:solidFill>
                  <a:srgbClr val="C00000"/>
                </a:solidFill>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572F1AF-947D-4D4E-8B63-F4BC1DA51288}" type="slidenum">
              <a:rPr lang="en-US" smtClean="0"/>
              <a:pPr/>
              <a:t>9</a:t>
            </a:fld>
            <a:endParaRPr lang="en-US"/>
          </a:p>
        </p:txBody>
      </p:sp>
    </p:spTree>
  </p:cSld>
  <p:clrMapOvr>
    <a:masterClrMapping/>
  </p:clrMapOvr>
  <p:transition>
    <p:circle/>
  </p:transition>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TF00001235</Template>
  <TotalTime>656</TotalTime>
  <Words>2739</Words>
  <Application>Microsoft Office PowerPoint</Application>
  <PresentationFormat>On-screen Show (4:3)</PresentationFormat>
  <Paragraphs>279</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Wisp</vt:lpstr>
      <vt:lpstr>BASICS OF ENTREPRENEURSHIP</vt:lpstr>
      <vt:lpstr>5ZC22 – BASICS OF ENTREPRENEURSHIP </vt:lpstr>
      <vt:lpstr>Slide 3</vt:lpstr>
      <vt:lpstr>Slide 4</vt:lpstr>
      <vt:lpstr>Books Recommended</vt:lpstr>
      <vt:lpstr>Unit – I: Introduction to Entrepreneurship</vt:lpstr>
      <vt:lpstr>Slide 7</vt:lpstr>
      <vt:lpstr>Entrepreneurship   Entrepreneurship is defined as the professional application of knowledge, skills and competencies of generating a new business idea, by an individual or a set of people by launching an enterprise or business organization to pursue growth while generating wealth, employment and social good. </vt:lpstr>
      <vt:lpstr>Difference  b/w  Entrepreneurship and Entrepreneur </vt:lpstr>
      <vt:lpstr>Entrepreneurship as a Career option</vt:lpstr>
      <vt:lpstr>Benefits and Myths of Entrepreneurship</vt:lpstr>
      <vt:lpstr>Slide 12</vt:lpstr>
      <vt:lpstr>Myths of Entrepreneurship</vt:lpstr>
      <vt:lpstr>Types Of Entrepreneurs</vt:lpstr>
      <vt:lpstr>Slide 15</vt:lpstr>
      <vt:lpstr>Entrepreneurship on the Basis of Stages of Economic Development</vt:lpstr>
      <vt:lpstr>Slide 17</vt:lpstr>
      <vt:lpstr>Success Rate of Entrepreneurs related to Experience and Family Backup</vt:lpstr>
      <vt:lpstr>Slide 19</vt:lpstr>
      <vt:lpstr>Characteristics of Entrepreneurs </vt:lpstr>
      <vt:lpstr>Functions of Entrepreneurs</vt:lpstr>
      <vt:lpstr>Qualities and Skills of Entrepreneurship</vt:lpstr>
      <vt:lpstr>Skills of Entrepreneurship</vt:lpstr>
      <vt:lpstr>Entrepreneurial Process</vt:lpstr>
      <vt:lpstr>Entrepreneurial Propensity</vt:lpstr>
      <vt:lpstr>Entrepreneurial Propensity Model</vt:lpstr>
      <vt:lpstr>Locus of Control </vt:lpstr>
      <vt:lpstr>Life as an Entrepreneur</vt:lpstr>
      <vt:lpstr>Slide 29</vt:lpstr>
      <vt:lpstr>Pitfalls of Being an Entrepreneur</vt:lpstr>
      <vt:lpstr>Impact of Entrepreneurship on Economy and Society  </vt:lpstr>
      <vt:lpstr>Slide 32</vt:lpstr>
      <vt:lpstr>OPPORTUNITIES FOR ENTREPRENEURS IN INDIA &amp; ABROAD</vt:lpstr>
      <vt:lpstr>Slide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ENTREPRENEURSHIP</dc:title>
  <dc:creator>Admin</dc:creator>
  <cp:lastModifiedBy>Admin</cp:lastModifiedBy>
  <cp:revision>85</cp:revision>
  <dcterms:created xsi:type="dcterms:W3CDTF">2018-12-20T09:47:10Z</dcterms:created>
  <dcterms:modified xsi:type="dcterms:W3CDTF">2018-12-29T06:03:07Z</dcterms:modified>
</cp:coreProperties>
</file>