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4"/>
  </p:notesMasterIdLst>
  <p:handoutMasterIdLst>
    <p:handoutMasterId r:id="rId1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4" r:id="rId97"/>
    <p:sldId id="355" r:id="rId98"/>
    <p:sldId id="356" r:id="rId99"/>
    <p:sldId id="357" r:id="rId100"/>
    <p:sldId id="358" r:id="rId101"/>
    <p:sldId id="419" r:id="rId102"/>
    <p:sldId id="371" r:id="rId103"/>
    <p:sldId id="372" r:id="rId104"/>
    <p:sldId id="373" r:id="rId105"/>
    <p:sldId id="374" r:id="rId106"/>
    <p:sldId id="377" r:id="rId107"/>
    <p:sldId id="378" r:id="rId108"/>
    <p:sldId id="379" r:id="rId109"/>
    <p:sldId id="380" r:id="rId110"/>
    <p:sldId id="381" r:id="rId111"/>
    <p:sldId id="382" r:id="rId112"/>
    <p:sldId id="383" r:id="rId113"/>
    <p:sldId id="384" r:id="rId114"/>
    <p:sldId id="385" r:id="rId115"/>
    <p:sldId id="386" r:id="rId116"/>
    <p:sldId id="387" r:id="rId117"/>
    <p:sldId id="388" r:id="rId118"/>
    <p:sldId id="389" r:id="rId119"/>
    <p:sldId id="390" r:id="rId120"/>
    <p:sldId id="391" r:id="rId121"/>
    <p:sldId id="392" r:id="rId122"/>
    <p:sldId id="393" r:id="rId123"/>
    <p:sldId id="394" r:id="rId124"/>
    <p:sldId id="395" r:id="rId125"/>
    <p:sldId id="396" r:id="rId126"/>
    <p:sldId id="397" r:id="rId127"/>
    <p:sldId id="398" r:id="rId128"/>
    <p:sldId id="400" r:id="rId129"/>
    <p:sldId id="399" r:id="rId130"/>
    <p:sldId id="401" r:id="rId131"/>
    <p:sldId id="402" r:id="rId132"/>
    <p:sldId id="403" r:id="rId133"/>
    <p:sldId id="404" r:id="rId134"/>
    <p:sldId id="405" r:id="rId135"/>
    <p:sldId id="406" r:id="rId136"/>
    <p:sldId id="407" r:id="rId137"/>
    <p:sldId id="408" r:id="rId138"/>
    <p:sldId id="409" r:id="rId139"/>
    <p:sldId id="410" r:id="rId140"/>
    <p:sldId id="416" r:id="rId141"/>
    <p:sldId id="418" r:id="rId142"/>
    <p:sldId id="420" r:id="rId143"/>
  </p:sldIdLst>
  <p:sldSz cx="9144000" cy="6858000" type="screen4x3"/>
  <p:notesSz cx="681513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C810A-740C-4378-B233-64791396B470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343B3-92ED-4C01-BE59-40E3AF5EF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09AA-5EA3-412E-B09E-A3FC6A6E59BF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22694"/>
            <a:ext cx="545211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D3C4B-3430-45FC-BA43-60302B94B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D3C4B-3430-45FC-BA43-60302B94BC7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 txBox="1">
            <a:spLocks noGrp="1" noChangeArrowheads="1"/>
          </p:cNvSpPr>
          <p:nvPr/>
        </p:nvSpPr>
        <p:spPr bwMode="auto">
          <a:xfrm>
            <a:off x="-22155" y="9475308"/>
            <a:ext cx="2958914" cy="44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3" tIns="0" rIns="18003" bIns="0" anchor="b"/>
          <a:lstStyle/>
          <a:p>
            <a:pPr algn="l" defTabSz="863600">
              <a:lnSpc>
                <a:spcPct val="100000"/>
              </a:lnSpc>
            </a:pPr>
            <a:r>
              <a:rPr kumimoji="0" lang="en-US" sz="1000" b="0" i="1">
                <a:latin typeface="Times New Roman" pitchFamily="18" charset="0"/>
              </a:rPr>
              <a:t>CS252 S05</a:t>
            </a:r>
          </a:p>
        </p:txBody>
      </p:sp>
      <p:sp>
        <p:nvSpPr>
          <p:cNvPr id="117763" name="Rectangle 5"/>
          <p:cNvSpPr txBox="1">
            <a:spLocks noGrp="1" noChangeArrowheads="1"/>
          </p:cNvSpPr>
          <p:nvPr/>
        </p:nvSpPr>
        <p:spPr bwMode="auto">
          <a:xfrm>
            <a:off x="3878381" y="9475308"/>
            <a:ext cx="2958913" cy="44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3" tIns="0" rIns="18003" bIns="0" anchor="b"/>
          <a:lstStyle/>
          <a:p>
            <a:pPr algn="r" defTabSz="863600">
              <a:lnSpc>
                <a:spcPct val="100000"/>
              </a:lnSpc>
            </a:pPr>
            <a:fld id="{7B52FD9C-6629-484C-ADD9-E8B5E8A50AB6}" type="slidenum">
              <a:rPr kumimoji="0" lang="en-US" sz="1000" b="0" i="1">
                <a:latin typeface="Times New Roman" pitchFamily="18" charset="0"/>
              </a:rPr>
              <a:pPr algn="r" defTabSz="863600">
                <a:lnSpc>
                  <a:spcPct val="100000"/>
                </a:lnSpc>
              </a:pPr>
              <a:t>103</a:t>
            </a:fld>
            <a:endParaRPr kumimoji="0" lang="en-US" sz="1000" b="0" i="1">
              <a:latin typeface="Times New Roman" pitchFamily="18" charset="0"/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68875" cy="37274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0605" y="4722694"/>
            <a:ext cx="4993928" cy="44741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542418-A033-4D2E-BEE9-EE530A7D43E6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81664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Register Transfer Language and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Unit-2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2454275" y="4114800"/>
            <a:ext cx="354013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1311275" y="4114800"/>
            <a:ext cx="2865438" cy="322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143000" y="3886200"/>
            <a:ext cx="820738" cy="2304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Register 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1311275" y="4648200"/>
            <a:ext cx="2865438" cy="3603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1169988" y="5026025"/>
            <a:ext cx="1433512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Numbering of bits</a:t>
            </a:r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5073650" y="4114800"/>
            <a:ext cx="286702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5027613" y="3810000"/>
            <a:ext cx="1836737" cy="2304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Showing individual bits</a:t>
            </a: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5073650" y="4797425"/>
            <a:ext cx="2867025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>
            <a:off x="6480175" y="4805363"/>
            <a:ext cx="0" cy="211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4968875" y="5026025"/>
            <a:ext cx="8143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Subfields</a:t>
            </a:r>
          </a:p>
        </p:txBody>
      </p:sp>
      <p:sp>
        <p:nvSpPr>
          <p:cNvPr id="10254" name="Rectangle 17"/>
          <p:cNvSpPr>
            <a:spLocks noChangeArrowheads="1"/>
          </p:cNvSpPr>
          <p:nvPr/>
        </p:nvSpPr>
        <p:spPr bwMode="auto">
          <a:xfrm>
            <a:off x="5522913" y="4786313"/>
            <a:ext cx="620712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PC(H)</a:t>
            </a:r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6973888" y="4786313"/>
            <a:ext cx="600075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PC(L)</a:t>
            </a:r>
          </a:p>
        </p:txBody>
      </p:sp>
      <p:sp>
        <p:nvSpPr>
          <p:cNvPr id="10256" name="Rectangle 19"/>
          <p:cNvSpPr>
            <a:spLocks noChangeArrowheads="1"/>
          </p:cNvSpPr>
          <p:nvPr/>
        </p:nvSpPr>
        <p:spPr bwMode="auto">
          <a:xfrm>
            <a:off x="4968875" y="4572000"/>
            <a:ext cx="29527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257" name="Rectangle 20"/>
          <p:cNvSpPr>
            <a:spLocks noChangeArrowheads="1"/>
          </p:cNvSpPr>
          <p:nvPr/>
        </p:nvSpPr>
        <p:spPr bwMode="auto">
          <a:xfrm>
            <a:off x="6264275" y="4600575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58" name="Rectangle 21"/>
          <p:cNvSpPr>
            <a:spLocks noChangeArrowheads="1"/>
          </p:cNvSpPr>
          <p:nvPr/>
        </p:nvSpPr>
        <p:spPr bwMode="auto">
          <a:xfrm>
            <a:off x="6464300" y="4600575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259" name="Rectangle 22"/>
          <p:cNvSpPr>
            <a:spLocks noChangeArrowheads="1"/>
          </p:cNvSpPr>
          <p:nvPr/>
        </p:nvSpPr>
        <p:spPr bwMode="auto">
          <a:xfrm>
            <a:off x="7699375" y="4600575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1752600" y="1905000"/>
            <a:ext cx="2583015" cy="17394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- a register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- portion of a register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- a bit of a register</a:t>
            </a:r>
          </a:p>
          <a:p>
            <a:pPr defTabSz="762000" latinLnBrk="1">
              <a:lnSpc>
                <a:spcPct val="102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0261" name="Rectangle 24"/>
          <p:cNvSpPr>
            <a:spLocks noChangeArrowheads="1"/>
          </p:cNvSpPr>
          <p:nvPr/>
        </p:nvSpPr>
        <p:spPr bwMode="auto">
          <a:xfrm>
            <a:off x="762000" y="3424237"/>
            <a:ext cx="7192962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 Common ways of drawing the block diagram of a register</a:t>
            </a:r>
          </a:p>
        </p:txBody>
      </p:sp>
      <p:sp>
        <p:nvSpPr>
          <p:cNvPr id="10262" name="Rectangle 25"/>
          <p:cNvSpPr>
            <a:spLocks noChangeArrowheads="1"/>
          </p:cNvSpPr>
          <p:nvPr/>
        </p:nvSpPr>
        <p:spPr bwMode="auto">
          <a:xfrm>
            <a:off x="5211763" y="4232275"/>
            <a:ext cx="2636837" cy="242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dirty="0">
                <a:solidFill>
                  <a:schemeClr val="tx1"/>
                </a:solidFill>
              </a:rPr>
              <a:t>7     6     5     4     3     2     1     0</a:t>
            </a:r>
          </a:p>
        </p:txBody>
      </p:sp>
      <p:sp>
        <p:nvSpPr>
          <p:cNvPr id="10263" name="Rectangle 26"/>
          <p:cNvSpPr>
            <a:spLocks noChangeArrowheads="1"/>
          </p:cNvSpPr>
          <p:nvPr/>
        </p:nvSpPr>
        <p:spPr bwMode="auto">
          <a:xfrm>
            <a:off x="2497138" y="4710113"/>
            <a:ext cx="354012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0264" name="Rectangle 27"/>
          <p:cNvSpPr>
            <a:spLocks noChangeArrowheads="1"/>
          </p:cNvSpPr>
          <p:nvPr/>
        </p:nvSpPr>
        <p:spPr bwMode="auto">
          <a:xfrm>
            <a:off x="1300163" y="4419600"/>
            <a:ext cx="29527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265" name="Rectangle 28"/>
          <p:cNvSpPr>
            <a:spLocks noChangeArrowheads="1"/>
          </p:cNvSpPr>
          <p:nvPr/>
        </p:nvSpPr>
        <p:spPr bwMode="auto">
          <a:xfrm>
            <a:off x="3952875" y="4419600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66" name="Rectangle 29"/>
          <p:cNvSpPr>
            <a:spLocks noChangeArrowheads="1"/>
          </p:cNvSpPr>
          <p:nvPr/>
        </p:nvSpPr>
        <p:spPr bwMode="auto">
          <a:xfrm>
            <a:off x="685800" y="1600200"/>
            <a:ext cx="331470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>
              <a:buFontTx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 Designation of a register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5608638" cy="7397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Register Transfer</a:t>
            </a:r>
            <a:r>
              <a:rPr lang="en-US" altLang="ko-KR" sz="4000" dirty="0" smtClean="0"/>
              <a:t> </a:t>
            </a:r>
            <a:r>
              <a:rPr lang="en-US" altLang="ko-KR" sz="1800" dirty="0" smtClean="0"/>
              <a:t>contd..</a:t>
            </a:r>
            <a:endParaRPr lang="en-US" altLang="ko-KR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61938"/>
            <a:ext cx="8369300" cy="49847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Register Transfer Operations In Interrupt Cycle</a:t>
            </a:r>
            <a:endParaRPr lang="en-US" altLang="ko-KR" sz="3200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3276600"/>
            <a:ext cx="7680325" cy="3523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 Register Transfer Statements for Interrupt Cycle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	- R  F/F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1     if IEN (FGI + FGO)T</a:t>
            </a:r>
            <a:r>
              <a:rPr lang="en-US" altLang="ko-KR" sz="1600" baseline="-25000" dirty="0"/>
              <a:t>0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T</a:t>
            </a:r>
            <a:r>
              <a:rPr lang="en-US" altLang="ko-KR" sz="1600" baseline="-25000" dirty="0"/>
              <a:t>1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T</a:t>
            </a:r>
            <a:r>
              <a:rPr lang="en-US" altLang="ko-KR" sz="1600" baseline="-25000" dirty="0"/>
              <a:t>2</a:t>
            </a:r>
            <a:r>
              <a:rPr lang="en-US" altLang="ko-KR" sz="1600" dirty="0">
                <a:sym typeface="Symbol" pitchFamily="18" charset="2"/>
              </a:rPr>
              <a:t></a:t>
            </a:r>
            <a:endParaRPr lang="en-US" altLang="ko-KR" sz="2400" dirty="0"/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	  		</a:t>
            </a:r>
            <a:r>
              <a:rPr lang="en-US" altLang="ko-KR" sz="1600" dirty="0">
                <a:sym typeface="Symbol" pitchFamily="18" charset="2"/>
              </a:rPr>
              <a:t></a:t>
            </a:r>
            <a:r>
              <a:rPr lang="en-US" altLang="ko-KR" sz="1600" dirty="0"/>
              <a:t> T</a:t>
            </a:r>
            <a:r>
              <a:rPr lang="en-US" altLang="ko-KR" sz="1600" baseline="-25000" dirty="0"/>
              <a:t>0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T</a:t>
            </a:r>
            <a:r>
              <a:rPr lang="en-US" altLang="ko-KR" sz="1600" baseline="-25000" dirty="0"/>
              <a:t>1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T</a:t>
            </a:r>
            <a:r>
              <a:rPr lang="en-US" altLang="ko-KR" sz="1600" baseline="-25000" dirty="0"/>
              <a:t>2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 (IEN)(FGI + FGO):   R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1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/>
              <a:t>The fetch and decode phases of the instruction cycle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   	must be modified </a:t>
            </a: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en-US" altLang="ko-KR" sz="1600" dirty="0"/>
              <a:t>Replace T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, T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, T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 with  R'T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, R'T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, R'T</a:t>
            </a:r>
            <a:r>
              <a:rPr lang="en-US" altLang="ko-KR" sz="1600" baseline="-25000" dirty="0"/>
              <a:t>2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The interrupt cycle :</a:t>
            </a:r>
          </a:p>
          <a:p>
            <a:pPr algn="just" defTabSz="7620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600" dirty="0"/>
              <a:t>	RT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:	AR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0,  TR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PC</a:t>
            </a:r>
          </a:p>
          <a:p>
            <a:pPr algn="just" defTabSz="7620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600" dirty="0"/>
              <a:t>	RT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:	M[AR]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TR,  PC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</a:t>
            </a:r>
          </a:p>
          <a:p>
            <a:pPr algn="just" defTabSz="7620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600" dirty="0"/>
              <a:t>	RT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:	PC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PC + 1,  IEN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0,  R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0, SC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3956050"/>
            <a:ext cx="190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/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778125" y="4144963"/>
            <a:ext cx="254000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6000"/>
              </a:lnSpc>
            </a:pPr>
            <a:r>
              <a:rPr lang="en-US" altLang="ko-KR" sz="1800"/>
              <a:t>  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4433888" y="1089025"/>
            <a:ext cx="179081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 After interrupt cycle</a:t>
            </a: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4543425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1924050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924050" y="1370013"/>
            <a:ext cx="1428750" cy="1939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897063" y="1536700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176463" y="1536700"/>
            <a:ext cx="5578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784475" y="1536700"/>
            <a:ext cx="47769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1924050" y="1546225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924050" y="1828800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1631950" y="1355725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1619250" y="1536700"/>
            <a:ext cx="23884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924050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1133475" y="2152650"/>
            <a:ext cx="85715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PC = 256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527175" y="2006600"/>
            <a:ext cx="43524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897063" y="3108325"/>
            <a:ext cx="23884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2176463" y="3108325"/>
            <a:ext cx="5578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3041650" y="3108325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1947863" y="1057275"/>
            <a:ext cx="14766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 Before interrupt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395538" y="1879600"/>
            <a:ext cx="58535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Main</a:t>
            </a:r>
          </a:p>
          <a:p>
            <a:pPr defTabSz="762000" latin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2274888" y="2028825"/>
            <a:ext cx="8502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1412875" y="2360613"/>
            <a:ext cx="47769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2528888" y="2541588"/>
            <a:ext cx="46006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I/O</a:t>
            </a:r>
          </a:p>
          <a:p>
            <a:pPr defTabSz="762000" latin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2335213" y="2692400"/>
            <a:ext cx="8502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543425" y="1370013"/>
            <a:ext cx="1428750" cy="1949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506913" y="1536700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4784725" y="1536700"/>
            <a:ext cx="5578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5391150" y="1536700"/>
            <a:ext cx="47769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4543425" y="1600200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4543425" y="1828800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4238625" y="1355725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3887788" y="1536700"/>
            <a:ext cx="64748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PC = 1</a:t>
            </a: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4543425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4068763" y="2171700"/>
            <a:ext cx="49340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 256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4114800" y="2025650"/>
            <a:ext cx="43524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4506913" y="3108325"/>
            <a:ext cx="23884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4784725" y="3108325"/>
            <a:ext cx="5578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5648325" y="3108325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3462338" y="8223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5003800" y="1879600"/>
            <a:ext cx="58535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Main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881563" y="2028825"/>
            <a:ext cx="8502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033838" y="2360613"/>
            <a:ext cx="47769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37150" y="2541588"/>
            <a:ext cx="46006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I/O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4943475" y="2692400"/>
            <a:ext cx="8502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5003800" y="1335088"/>
            <a:ext cx="44852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256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3712"/>
            <a:ext cx="8229600" cy="5516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Central Processing Unit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pPr marL="571500" lvl="1" defTabSz="762000">
              <a:lnSpc>
                <a:spcPct val="150000"/>
              </a:lnSpc>
              <a:spcBef>
                <a:spcPct val="40000"/>
              </a:spcBef>
              <a:buSzPct val="100000"/>
            </a:pPr>
            <a:r>
              <a:rPr lang="en-US" altLang="ko-KR" sz="2000" dirty="0" smtClean="0"/>
              <a:t>Stack Organization</a:t>
            </a:r>
          </a:p>
          <a:p>
            <a:pPr marL="571500" lvl="1" defTabSz="762000">
              <a:lnSpc>
                <a:spcPct val="150000"/>
              </a:lnSpc>
              <a:spcBef>
                <a:spcPct val="40000"/>
              </a:spcBef>
              <a:buSzPct val="100000"/>
            </a:pPr>
            <a:r>
              <a:rPr lang="en-US" altLang="ko-KR" sz="2000" dirty="0" smtClean="0"/>
              <a:t>Instruction Formats</a:t>
            </a:r>
          </a:p>
          <a:p>
            <a:pPr marL="571500" lvl="1" defTabSz="762000">
              <a:lnSpc>
                <a:spcPct val="150000"/>
              </a:lnSpc>
              <a:spcBef>
                <a:spcPct val="40000"/>
              </a:spcBef>
              <a:buSzPct val="100000"/>
            </a:pPr>
            <a:r>
              <a:rPr lang="en-US" altLang="ko-KR" sz="2000" dirty="0" smtClean="0"/>
              <a:t>Addressing Modes</a:t>
            </a:r>
          </a:p>
          <a:p>
            <a:pPr marL="571500" lvl="1" defTabSz="762000">
              <a:lnSpc>
                <a:spcPct val="150000"/>
              </a:lnSpc>
              <a:spcBef>
                <a:spcPct val="40000"/>
              </a:spcBef>
              <a:buSzPct val="100000"/>
            </a:pPr>
            <a:r>
              <a:rPr lang="en-US" altLang="ko-KR" sz="2000" dirty="0" smtClean="0"/>
              <a:t>Data Transfer and Manipulation</a:t>
            </a:r>
          </a:p>
          <a:p>
            <a:pPr marL="571500" lvl="1" defTabSz="762000">
              <a:lnSpc>
                <a:spcPct val="150000"/>
              </a:lnSpc>
              <a:spcBef>
                <a:spcPct val="40000"/>
              </a:spcBef>
              <a:buSzPct val="100000"/>
            </a:pPr>
            <a:r>
              <a:rPr lang="en-US" altLang="ko-KR" sz="2000" dirty="0" smtClean="0"/>
              <a:t>Program Control</a:t>
            </a:r>
          </a:p>
          <a:p>
            <a:pPr marL="571500" lvl="1" defTabSz="762000">
              <a:lnSpc>
                <a:spcPct val="150000"/>
              </a:lnSpc>
              <a:spcBef>
                <a:spcPct val="40000"/>
              </a:spcBef>
              <a:buSzPct val="100000"/>
            </a:pPr>
            <a:r>
              <a:rPr lang="en-US" altLang="ko-KR" sz="2000" dirty="0" smtClean="0"/>
              <a:t>Reduced Instruction Set Computer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9725"/>
            <a:ext cx="7385050" cy="650875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Major Components of CPU</a:t>
            </a:r>
            <a:endParaRPr lang="en-US" altLang="ko-KR" sz="3200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23863" y="955675"/>
            <a:ext cx="8224837" cy="438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lnSpc>
                <a:spcPct val="100000"/>
              </a:lnSpc>
              <a:buClr>
                <a:srgbClr val="333300"/>
              </a:buClr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 Storage Components</a:t>
            </a:r>
          </a:p>
          <a:p>
            <a:pPr algn="l" defTabSz="762000">
              <a:lnSpc>
                <a:spcPct val="100000"/>
              </a:lnSpc>
              <a:buClr>
                <a:srgbClr val="333300"/>
              </a:buClr>
            </a:pPr>
            <a:endParaRPr lang="en-US" altLang="ko-KR" sz="2000" dirty="0">
              <a:solidFill>
                <a:schemeClr val="bg2"/>
              </a:solidFill>
            </a:endParaRPr>
          </a:p>
          <a:p>
            <a:pPr marL="571500" lvl="1" algn="l" defTabSz="7620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ko-KR" dirty="0"/>
              <a:t> Registers</a:t>
            </a:r>
          </a:p>
          <a:p>
            <a:pPr marL="571500" lvl="1" algn="l" defTabSz="7620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Ø"/>
            </a:pPr>
            <a:r>
              <a:rPr lang="en-US" altLang="ko-KR" dirty="0"/>
              <a:t> Flags</a:t>
            </a:r>
          </a:p>
          <a:p>
            <a:pPr algn="l" defTabSz="762000">
              <a:lnSpc>
                <a:spcPct val="100000"/>
              </a:lnSpc>
            </a:pPr>
            <a:endParaRPr lang="en-US" altLang="ko-KR" dirty="0"/>
          </a:p>
          <a:p>
            <a:pPr algn="l" defTabSz="762000">
              <a:lnSpc>
                <a:spcPct val="100000"/>
              </a:lnSpc>
              <a:buFontTx/>
              <a:buChar char="•"/>
            </a:pPr>
            <a:r>
              <a:rPr lang="en-US" altLang="ko-KR" sz="2000" dirty="0">
                <a:solidFill>
                  <a:schemeClr val="tx2"/>
                </a:solidFill>
              </a:rPr>
              <a:t> Execution (Processing) Components</a:t>
            </a:r>
          </a:p>
          <a:p>
            <a:pPr algn="l" defTabSz="762000">
              <a:lnSpc>
                <a:spcPct val="100000"/>
              </a:lnSpc>
            </a:pPr>
            <a:endParaRPr lang="en-US" altLang="ko-KR" sz="2000" dirty="0">
              <a:solidFill>
                <a:schemeClr val="tx2"/>
              </a:solidFill>
            </a:endParaRPr>
          </a:p>
          <a:p>
            <a:pPr marL="571500" lvl="1" algn="l" defTabSz="7620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dirty="0" smtClean="0"/>
              <a:t>Arithmetic </a:t>
            </a:r>
            <a:r>
              <a:rPr lang="en-US" altLang="ko-KR" dirty="0"/>
              <a:t>Logic </a:t>
            </a:r>
            <a:r>
              <a:rPr lang="en-US" altLang="ko-KR" dirty="0" smtClean="0"/>
              <a:t>Unit(ALU)</a:t>
            </a:r>
          </a:p>
          <a:p>
            <a:pPr marL="571500" lvl="1" algn="l" defTabSz="762000">
              <a:lnSpc>
                <a:spcPct val="10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dirty="0" smtClean="0"/>
              <a:t>Arithmetic </a:t>
            </a:r>
            <a:r>
              <a:rPr lang="en-US" altLang="ko-KR" dirty="0"/>
              <a:t>calculations, Logical computations, Shifts/Rotates</a:t>
            </a:r>
          </a:p>
          <a:p>
            <a:pPr algn="l" defTabSz="762000">
              <a:lnSpc>
                <a:spcPct val="100000"/>
              </a:lnSpc>
            </a:pPr>
            <a:endParaRPr lang="en-US" altLang="ko-KR" dirty="0"/>
          </a:p>
          <a:p>
            <a:pPr algn="l" defTabSz="762000">
              <a:lnSpc>
                <a:spcPct val="100000"/>
              </a:lnSpc>
              <a:buClr>
                <a:schemeClr val="tx2"/>
              </a:buClr>
              <a:buFontTx/>
              <a:buChar char="•"/>
            </a:pP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0099"/>
                </a:solidFill>
              </a:rPr>
              <a:t>Transfer Components</a:t>
            </a:r>
          </a:p>
          <a:p>
            <a:pPr marL="571500" lvl="1" algn="l" defTabSz="762000">
              <a:lnSpc>
                <a:spcPct val="100000"/>
              </a:lnSpc>
              <a:buClr>
                <a:srgbClr val="996633"/>
              </a:buClr>
              <a:buFont typeface="Wingdings" pitchFamily="2" charset="2"/>
              <a:buChar char="Ø"/>
            </a:pPr>
            <a:r>
              <a:rPr lang="en-US" altLang="ko-KR" dirty="0"/>
              <a:t> Bus</a:t>
            </a:r>
          </a:p>
          <a:p>
            <a:pPr algn="l" defTabSz="762000">
              <a:lnSpc>
                <a:spcPct val="100000"/>
              </a:lnSpc>
            </a:pPr>
            <a:endParaRPr lang="en-US" altLang="ko-KR" dirty="0"/>
          </a:p>
          <a:p>
            <a:pPr algn="l" defTabSz="762000">
              <a:lnSpc>
                <a:spcPct val="100000"/>
              </a:lnSpc>
              <a:buFontTx/>
              <a:buChar char="•"/>
            </a:pPr>
            <a:r>
              <a:rPr lang="en-US" altLang="ko-KR" sz="2000" dirty="0">
                <a:solidFill>
                  <a:srgbClr val="990000"/>
                </a:solidFill>
              </a:rPr>
              <a:t> Control Components</a:t>
            </a:r>
          </a:p>
          <a:p>
            <a:pPr marL="571500" lvl="1" algn="l" defTabSz="762000">
              <a:lnSpc>
                <a:spcPct val="100000"/>
              </a:lnSpc>
              <a:buClr>
                <a:srgbClr val="0033CC"/>
              </a:buClr>
              <a:buFont typeface="Wingdings" pitchFamily="2" charset="2"/>
              <a:buChar char="Ø"/>
            </a:pPr>
            <a:r>
              <a:rPr lang="en-US" altLang="ko-KR" dirty="0"/>
              <a:t>Control Unit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667250" y="3605213"/>
            <a:ext cx="3913188" cy="2778125"/>
            <a:chOff x="2940" y="2271"/>
            <a:chExt cx="2465" cy="1750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3567" y="2573"/>
              <a:ext cx="658" cy="61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4630" y="2667"/>
              <a:ext cx="3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4941" y="2663"/>
              <a:ext cx="63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V="1">
              <a:off x="5011" y="2651"/>
              <a:ext cx="47" cy="1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>
              <a:off x="5062" y="2658"/>
              <a:ext cx="3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>
              <a:off x="5193" y="2667"/>
              <a:ext cx="198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H="1">
              <a:off x="4805" y="3161"/>
              <a:ext cx="4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H="1" flipV="1">
              <a:off x="4614" y="2658"/>
              <a:ext cx="206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5213" y="2295"/>
              <a:ext cx="0" cy="3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4788" y="2380"/>
              <a:ext cx="0" cy="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2949" y="3448"/>
              <a:ext cx="24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5002" y="3161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V="1">
              <a:off x="3868" y="3192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 flipV="1">
              <a:off x="4066" y="2271"/>
              <a:ext cx="0" cy="3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4058" y="3625"/>
              <a:ext cx="1095" cy="3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611" y="2745"/>
              <a:ext cx="512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400" dirty="0">
                  <a:solidFill>
                    <a:srgbClr val="FF0000"/>
                  </a:solidFill>
                </a:rPr>
                <a:t>Register</a:t>
              </a:r>
            </a:p>
            <a:p>
              <a:pPr algn="ctr" defTabSz="762000"/>
              <a:r>
                <a:rPr lang="en-US" altLang="ko-KR" sz="1400" dirty="0">
                  <a:solidFill>
                    <a:srgbClr val="FF0000"/>
                  </a:solidFill>
                </a:rPr>
                <a:t>File</a:t>
              </a:r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4832" y="2830"/>
              <a:ext cx="344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>
                  <a:solidFill>
                    <a:srgbClr val="990000"/>
                  </a:solidFill>
                </a:rPr>
                <a:t>ALU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4226" y="3751"/>
              <a:ext cx="759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>
                  <a:solidFill>
                    <a:schemeClr val="tx2"/>
                  </a:solidFill>
                </a:rPr>
                <a:t>Control Unit</a:t>
              </a:r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 flipH="1" flipV="1">
              <a:off x="3938" y="3260"/>
              <a:ext cx="476" cy="290"/>
            </a:xfrm>
            <a:prstGeom prst="line">
              <a:avLst/>
            </a:prstGeom>
            <a:noFill/>
            <a:ln w="508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 flipV="1">
              <a:off x="4725" y="3007"/>
              <a:ext cx="158" cy="618"/>
            </a:xfrm>
            <a:prstGeom prst="line">
              <a:avLst/>
            </a:prstGeom>
            <a:noFill/>
            <a:ln w="508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 flipH="1" flipV="1">
              <a:off x="3027" y="3231"/>
              <a:ext cx="1031" cy="666"/>
            </a:xfrm>
            <a:prstGeom prst="line">
              <a:avLst/>
            </a:prstGeom>
            <a:noFill/>
            <a:ln w="508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30"/>
            <p:cNvSpPr>
              <a:spLocks noChangeShapeType="1"/>
            </p:cNvSpPr>
            <p:nvPr/>
          </p:nvSpPr>
          <p:spPr bwMode="auto">
            <a:xfrm flipH="1">
              <a:off x="3043" y="2472"/>
              <a:ext cx="72" cy="783"/>
            </a:xfrm>
            <a:prstGeom prst="line">
              <a:avLst/>
            </a:prstGeom>
            <a:noFill/>
            <a:ln w="508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31"/>
            <p:cNvSpPr>
              <a:spLocks noChangeShapeType="1"/>
            </p:cNvSpPr>
            <p:nvPr/>
          </p:nvSpPr>
          <p:spPr bwMode="auto">
            <a:xfrm>
              <a:off x="3099" y="2481"/>
              <a:ext cx="579" cy="15"/>
            </a:xfrm>
            <a:prstGeom prst="line">
              <a:avLst/>
            </a:prstGeom>
            <a:noFill/>
            <a:ln w="508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32"/>
            <p:cNvSpPr>
              <a:spLocks noChangeShapeType="1"/>
            </p:cNvSpPr>
            <p:nvPr/>
          </p:nvSpPr>
          <p:spPr bwMode="auto">
            <a:xfrm flipV="1">
              <a:off x="3123" y="2341"/>
              <a:ext cx="896" cy="140"/>
            </a:xfrm>
            <a:prstGeom prst="line">
              <a:avLst/>
            </a:prstGeom>
            <a:noFill/>
            <a:ln w="508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flipV="1">
              <a:off x="3710" y="2372"/>
              <a:ext cx="0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2949" y="2380"/>
              <a:ext cx="24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2940" y="2279"/>
              <a:ext cx="24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>
              <a:lnSpc>
                <a:spcPct val="100000"/>
              </a:lnSpc>
            </a:pPr>
            <a:fld id="{FBA2E04B-639A-4E09-A2C4-D60679B2E947}" type="datetime1">
              <a:rPr kumimoji="0" lang="en-US" sz="1200" b="0">
                <a:latin typeface="Garamond" pitchFamily="18" charset="0"/>
              </a:rPr>
              <a:pPr algn="l" eaLnBrk="1" hangingPunct="1">
                <a:lnSpc>
                  <a:spcPct val="100000"/>
                </a:lnSpc>
              </a:pPr>
              <a:t>2/10/2014</a:t>
            </a:fld>
            <a:endParaRPr kumimoji="0" lang="en-US" sz="1200" b="0">
              <a:latin typeface="Garamond" pitchFamily="18" charset="0"/>
            </a:endParaRPr>
          </a:p>
        </p:txBody>
      </p:sp>
      <p:sp>
        <p:nvSpPr>
          <p:cNvPr id="1091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4825"/>
            <a:ext cx="7162800" cy="638175"/>
          </a:xfrm>
          <a:noFill/>
        </p:spPr>
        <p:txBody>
          <a:bodyPr lIns="90488" tIns="44450" rIns="90488" bIns="44450" anchor="ctr">
            <a:noAutofit/>
          </a:bodyPr>
          <a:lstStyle/>
          <a:p>
            <a:pPr eaLnBrk="1" hangingPunct="1"/>
            <a:r>
              <a:rPr lang="en-US" sz="3200" dirty="0" smtClean="0"/>
              <a:t>14. A </a:t>
            </a:r>
            <a:r>
              <a:rPr lang="en-US" sz="3200" dirty="0"/>
              <a:t>Stack Machine</a:t>
            </a:r>
          </a:p>
        </p:txBody>
      </p: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4572000" y="990600"/>
            <a:ext cx="4305300" cy="3275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2000" b="0" dirty="0">
                <a:latin typeface="Verdana" pitchFamily="34" charset="0"/>
              </a:rPr>
              <a:t>A Stack machine has a stack as a part of the processor state </a:t>
            </a:r>
          </a:p>
          <a:p>
            <a:pPr algn="l">
              <a:lnSpc>
                <a:spcPct val="150000"/>
              </a:lnSpc>
            </a:pPr>
            <a:r>
              <a:rPr kumimoji="0" lang="en-US" sz="2000" b="0" dirty="0" smtClean="0">
                <a:latin typeface="Verdana" pitchFamily="34" charset="0"/>
              </a:rPr>
              <a:t>typical </a:t>
            </a:r>
            <a:r>
              <a:rPr kumimoji="0" lang="en-US" sz="2000" b="0" dirty="0">
                <a:latin typeface="Verdana" pitchFamily="34" charset="0"/>
              </a:rPr>
              <a:t>operations:</a:t>
            </a:r>
          </a:p>
          <a:p>
            <a:pPr lvl="2" algn="l">
              <a:lnSpc>
                <a:spcPct val="150000"/>
              </a:lnSpc>
            </a:pPr>
            <a:r>
              <a:rPr kumimoji="0" lang="en-US" b="0" dirty="0">
                <a:solidFill>
                  <a:srgbClr val="56127A"/>
                </a:solidFill>
                <a:latin typeface="Verdana" pitchFamily="34" charset="0"/>
              </a:rPr>
              <a:t>push, pop, +, *, ...</a:t>
            </a:r>
          </a:p>
          <a:p>
            <a:pPr algn="l">
              <a:lnSpc>
                <a:spcPct val="150000"/>
              </a:lnSpc>
            </a:pPr>
            <a:r>
              <a:rPr kumimoji="0" lang="en-US" sz="2000" b="0" dirty="0" smtClean="0">
                <a:latin typeface="Verdana" pitchFamily="34" charset="0"/>
              </a:rPr>
              <a:t>Instructions </a:t>
            </a:r>
            <a:r>
              <a:rPr kumimoji="0" lang="en-US" sz="2000" b="0" dirty="0">
                <a:latin typeface="Verdana" pitchFamily="34" charset="0"/>
              </a:rPr>
              <a:t>like + implicitly </a:t>
            </a:r>
          </a:p>
          <a:p>
            <a:pPr algn="l">
              <a:lnSpc>
                <a:spcPct val="150000"/>
              </a:lnSpc>
            </a:pPr>
            <a:r>
              <a:rPr kumimoji="0" lang="en-US" sz="2000" b="0" dirty="0">
                <a:latin typeface="Verdana" pitchFamily="34" charset="0"/>
              </a:rPr>
              <a:t>specify the top 2 elements of the stack as operands.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5850" y="4508500"/>
            <a:ext cx="806450" cy="1860550"/>
            <a:chOff x="684" y="2840"/>
            <a:chExt cx="508" cy="1172"/>
          </a:xfrm>
        </p:grpSpPr>
        <p:sp>
          <p:nvSpPr>
            <p:cNvPr id="116743" name="Rectangle 5" descr="80%"/>
            <p:cNvSpPr>
              <a:spLocks noChangeArrowheads="1"/>
            </p:cNvSpPr>
            <p:nvPr/>
          </p:nvSpPr>
          <p:spPr bwMode="auto">
            <a:xfrm>
              <a:off x="688" y="3584"/>
              <a:ext cx="504" cy="184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44" name="Rectangle 6"/>
            <p:cNvSpPr>
              <a:spLocks noChangeArrowheads="1"/>
            </p:cNvSpPr>
            <p:nvPr/>
          </p:nvSpPr>
          <p:spPr bwMode="auto">
            <a:xfrm>
              <a:off x="831" y="3172"/>
              <a:ext cx="210" cy="6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endParaRPr kumimoji="0" lang="en-US" sz="2000" b="0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endParaRPr kumimoji="0" lang="en-US" sz="2000" b="0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6745" name="Rectangle 7"/>
            <p:cNvSpPr>
              <a:spLocks noChangeArrowheads="1"/>
            </p:cNvSpPr>
            <p:nvPr/>
          </p:nvSpPr>
          <p:spPr bwMode="auto">
            <a:xfrm>
              <a:off x="684" y="2856"/>
              <a:ext cx="508" cy="11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46" name="Line 8"/>
            <p:cNvSpPr>
              <a:spLocks noChangeShapeType="1"/>
            </p:cNvSpPr>
            <p:nvPr/>
          </p:nvSpPr>
          <p:spPr bwMode="auto">
            <a:xfrm>
              <a:off x="692" y="3580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Line 9"/>
            <p:cNvSpPr>
              <a:spLocks noChangeShapeType="1"/>
            </p:cNvSpPr>
            <p:nvPr/>
          </p:nvSpPr>
          <p:spPr bwMode="auto">
            <a:xfrm>
              <a:off x="696" y="376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8" name="Line 10"/>
            <p:cNvSpPr>
              <a:spLocks noChangeShapeType="1"/>
            </p:cNvSpPr>
            <p:nvPr/>
          </p:nvSpPr>
          <p:spPr bwMode="auto">
            <a:xfrm>
              <a:off x="696" y="2840"/>
              <a:ext cx="492" cy="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06400" y="1490663"/>
            <a:ext cx="3910013" cy="2519362"/>
            <a:chOff x="256" y="939"/>
            <a:chExt cx="2463" cy="1587"/>
          </a:xfrm>
        </p:grpSpPr>
        <p:sp>
          <p:nvSpPr>
            <p:cNvPr id="116750" name="Freeform 12" descr="80%"/>
            <p:cNvSpPr>
              <a:spLocks/>
            </p:cNvSpPr>
            <p:nvPr/>
          </p:nvSpPr>
          <p:spPr bwMode="auto">
            <a:xfrm>
              <a:off x="256" y="1191"/>
              <a:ext cx="1227" cy="1335"/>
            </a:xfrm>
            <a:custGeom>
              <a:avLst/>
              <a:gdLst>
                <a:gd name="T0" fmla="*/ 969 w 1227"/>
                <a:gd name="T1" fmla="*/ 0 h 1335"/>
                <a:gd name="T2" fmla="*/ 918 w 1227"/>
                <a:gd name="T3" fmla="*/ 0 h 1335"/>
                <a:gd name="T4" fmla="*/ 859 w 1227"/>
                <a:gd name="T5" fmla="*/ 0 h 1335"/>
                <a:gd name="T6" fmla="*/ 639 w 1227"/>
                <a:gd name="T7" fmla="*/ 0 h 1335"/>
                <a:gd name="T8" fmla="*/ 507 w 1227"/>
                <a:gd name="T9" fmla="*/ 0 h 1335"/>
                <a:gd name="T10" fmla="*/ 440 w 1227"/>
                <a:gd name="T11" fmla="*/ 15 h 1335"/>
                <a:gd name="T12" fmla="*/ 316 w 1227"/>
                <a:gd name="T13" fmla="*/ 37 h 1335"/>
                <a:gd name="T14" fmla="*/ 264 w 1227"/>
                <a:gd name="T15" fmla="*/ 45 h 1335"/>
                <a:gd name="T16" fmla="*/ 220 w 1227"/>
                <a:gd name="T17" fmla="*/ 82 h 1335"/>
                <a:gd name="T18" fmla="*/ 184 w 1227"/>
                <a:gd name="T19" fmla="*/ 127 h 1335"/>
                <a:gd name="T20" fmla="*/ 184 w 1227"/>
                <a:gd name="T21" fmla="*/ 171 h 1335"/>
                <a:gd name="T22" fmla="*/ 169 w 1227"/>
                <a:gd name="T23" fmla="*/ 253 h 1335"/>
                <a:gd name="T24" fmla="*/ 139 w 1227"/>
                <a:gd name="T25" fmla="*/ 306 h 1335"/>
                <a:gd name="T26" fmla="*/ 81 w 1227"/>
                <a:gd name="T27" fmla="*/ 373 h 1335"/>
                <a:gd name="T28" fmla="*/ 44 w 1227"/>
                <a:gd name="T29" fmla="*/ 425 h 1335"/>
                <a:gd name="T30" fmla="*/ 7 w 1227"/>
                <a:gd name="T31" fmla="*/ 507 h 1335"/>
                <a:gd name="T32" fmla="*/ 0 w 1227"/>
                <a:gd name="T33" fmla="*/ 574 h 1335"/>
                <a:gd name="T34" fmla="*/ 0 w 1227"/>
                <a:gd name="T35" fmla="*/ 701 h 1335"/>
                <a:gd name="T36" fmla="*/ 29 w 1227"/>
                <a:gd name="T37" fmla="*/ 850 h 1335"/>
                <a:gd name="T38" fmla="*/ 51 w 1227"/>
                <a:gd name="T39" fmla="*/ 909 h 1335"/>
                <a:gd name="T40" fmla="*/ 88 w 1227"/>
                <a:gd name="T41" fmla="*/ 969 h 1335"/>
                <a:gd name="T42" fmla="*/ 220 w 1227"/>
                <a:gd name="T43" fmla="*/ 1163 h 1335"/>
                <a:gd name="T44" fmla="*/ 264 w 1227"/>
                <a:gd name="T45" fmla="*/ 1207 h 1335"/>
                <a:gd name="T46" fmla="*/ 301 w 1227"/>
                <a:gd name="T47" fmla="*/ 1252 h 1335"/>
                <a:gd name="T48" fmla="*/ 352 w 1227"/>
                <a:gd name="T49" fmla="*/ 1282 h 1335"/>
                <a:gd name="T50" fmla="*/ 411 w 1227"/>
                <a:gd name="T51" fmla="*/ 1304 h 1335"/>
                <a:gd name="T52" fmla="*/ 470 w 1227"/>
                <a:gd name="T53" fmla="*/ 1327 h 1335"/>
                <a:gd name="T54" fmla="*/ 543 w 1227"/>
                <a:gd name="T55" fmla="*/ 1334 h 1335"/>
                <a:gd name="T56" fmla="*/ 631 w 1227"/>
                <a:gd name="T57" fmla="*/ 1327 h 1335"/>
                <a:gd name="T58" fmla="*/ 690 w 1227"/>
                <a:gd name="T59" fmla="*/ 1282 h 1335"/>
                <a:gd name="T60" fmla="*/ 741 w 1227"/>
                <a:gd name="T61" fmla="*/ 1245 h 1335"/>
                <a:gd name="T62" fmla="*/ 815 w 1227"/>
                <a:gd name="T63" fmla="*/ 1140 h 1335"/>
                <a:gd name="T64" fmla="*/ 859 w 1227"/>
                <a:gd name="T65" fmla="*/ 1096 h 1335"/>
                <a:gd name="T66" fmla="*/ 903 w 1227"/>
                <a:gd name="T67" fmla="*/ 1058 h 1335"/>
                <a:gd name="T68" fmla="*/ 954 w 1227"/>
                <a:gd name="T69" fmla="*/ 999 h 1335"/>
                <a:gd name="T70" fmla="*/ 1028 w 1227"/>
                <a:gd name="T71" fmla="*/ 917 h 1335"/>
                <a:gd name="T72" fmla="*/ 1064 w 1227"/>
                <a:gd name="T73" fmla="*/ 872 h 1335"/>
                <a:gd name="T74" fmla="*/ 1138 w 1227"/>
                <a:gd name="T75" fmla="*/ 775 h 1335"/>
                <a:gd name="T76" fmla="*/ 1175 w 1227"/>
                <a:gd name="T77" fmla="*/ 693 h 1335"/>
                <a:gd name="T78" fmla="*/ 1204 w 1227"/>
                <a:gd name="T79" fmla="*/ 574 h 1335"/>
                <a:gd name="T80" fmla="*/ 1204 w 1227"/>
                <a:gd name="T81" fmla="*/ 514 h 1335"/>
                <a:gd name="T82" fmla="*/ 1204 w 1227"/>
                <a:gd name="T83" fmla="*/ 470 h 1335"/>
                <a:gd name="T84" fmla="*/ 1189 w 1227"/>
                <a:gd name="T85" fmla="*/ 388 h 1335"/>
                <a:gd name="T86" fmla="*/ 1197 w 1227"/>
                <a:gd name="T87" fmla="*/ 335 h 1335"/>
                <a:gd name="T88" fmla="*/ 1226 w 1227"/>
                <a:gd name="T89" fmla="*/ 253 h 1335"/>
                <a:gd name="T90" fmla="*/ 1219 w 1227"/>
                <a:gd name="T91" fmla="*/ 194 h 1335"/>
                <a:gd name="T92" fmla="*/ 1197 w 1227"/>
                <a:gd name="T93" fmla="*/ 149 h 1335"/>
                <a:gd name="T94" fmla="*/ 1160 w 1227"/>
                <a:gd name="T95" fmla="*/ 97 h 1335"/>
                <a:gd name="T96" fmla="*/ 1131 w 1227"/>
                <a:gd name="T97" fmla="*/ 60 h 1335"/>
                <a:gd name="T98" fmla="*/ 1087 w 1227"/>
                <a:gd name="T99" fmla="*/ 30 h 1335"/>
                <a:gd name="T100" fmla="*/ 1035 w 1227"/>
                <a:gd name="T101" fmla="*/ 7 h 13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27"/>
                <a:gd name="T154" fmla="*/ 0 h 1335"/>
                <a:gd name="T155" fmla="*/ 1227 w 1227"/>
                <a:gd name="T156" fmla="*/ 1335 h 133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27" h="1335">
                  <a:moveTo>
                    <a:pt x="1028" y="0"/>
                  </a:moveTo>
                  <a:lnTo>
                    <a:pt x="998" y="0"/>
                  </a:lnTo>
                  <a:lnTo>
                    <a:pt x="969" y="0"/>
                  </a:lnTo>
                  <a:lnTo>
                    <a:pt x="947" y="0"/>
                  </a:lnTo>
                  <a:lnTo>
                    <a:pt x="932" y="0"/>
                  </a:lnTo>
                  <a:lnTo>
                    <a:pt x="918" y="0"/>
                  </a:lnTo>
                  <a:lnTo>
                    <a:pt x="903" y="0"/>
                  </a:lnTo>
                  <a:lnTo>
                    <a:pt x="881" y="0"/>
                  </a:lnTo>
                  <a:lnTo>
                    <a:pt x="859" y="0"/>
                  </a:lnTo>
                  <a:lnTo>
                    <a:pt x="690" y="0"/>
                  </a:lnTo>
                  <a:lnTo>
                    <a:pt x="668" y="0"/>
                  </a:lnTo>
                  <a:lnTo>
                    <a:pt x="639" y="0"/>
                  </a:lnTo>
                  <a:lnTo>
                    <a:pt x="624" y="0"/>
                  </a:lnTo>
                  <a:lnTo>
                    <a:pt x="602" y="0"/>
                  </a:lnTo>
                  <a:lnTo>
                    <a:pt x="507" y="0"/>
                  </a:lnTo>
                  <a:lnTo>
                    <a:pt x="485" y="7"/>
                  </a:lnTo>
                  <a:lnTo>
                    <a:pt x="463" y="15"/>
                  </a:lnTo>
                  <a:lnTo>
                    <a:pt x="440" y="15"/>
                  </a:lnTo>
                  <a:lnTo>
                    <a:pt x="418" y="15"/>
                  </a:lnTo>
                  <a:lnTo>
                    <a:pt x="338" y="30"/>
                  </a:lnTo>
                  <a:lnTo>
                    <a:pt x="316" y="37"/>
                  </a:lnTo>
                  <a:lnTo>
                    <a:pt x="301" y="37"/>
                  </a:lnTo>
                  <a:lnTo>
                    <a:pt x="279" y="45"/>
                  </a:lnTo>
                  <a:lnTo>
                    <a:pt x="264" y="45"/>
                  </a:lnTo>
                  <a:lnTo>
                    <a:pt x="235" y="60"/>
                  </a:lnTo>
                  <a:lnTo>
                    <a:pt x="220" y="67"/>
                  </a:lnTo>
                  <a:lnTo>
                    <a:pt x="220" y="82"/>
                  </a:lnTo>
                  <a:lnTo>
                    <a:pt x="206" y="89"/>
                  </a:lnTo>
                  <a:lnTo>
                    <a:pt x="198" y="104"/>
                  </a:lnTo>
                  <a:lnTo>
                    <a:pt x="184" y="127"/>
                  </a:lnTo>
                  <a:lnTo>
                    <a:pt x="184" y="142"/>
                  </a:lnTo>
                  <a:lnTo>
                    <a:pt x="184" y="157"/>
                  </a:lnTo>
                  <a:lnTo>
                    <a:pt x="184" y="171"/>
                  </a:lnTo>
                  <a:lnTo>
                    <a:pt x="184" y="194"/>
                  </a:lnTo>
                  <a:lnTo>
                    <a:pt x="184" y="209"/>
                  </a:lnTo>
                  <a:lnTo>
                    <a:pt x="169" y="253"/>
                  </a:lnTo>
                  <a:lnTo>
                    <a:pt x="162" y="276"/>
                  </a:lnTo>
                  <a:lnTo>
                    <a:pt x="154" y="298"/>
                  </a:lnTo>
                  <a:lnTo>
                    <a:pt x="139" y="306"/>
                  </a:lnTo>
                  <a:lnTo>
                    <a:pt x="103" y="343"/>
                  </a:lnTo>
                  <a:lnTo>
                    <a:pt x="88" y="358"/>
                  </a:lnTo>
                  <a:lnTo>
                    <a:pt x="81" y="373"/>
                  </a:lnTo>
                  <a:lnTo>
                    <a:pt x="73" y="388"/>
                  </a:lnTo>
                  <a:lnTo>
                    <a:pt x="66" y="402"/>
                  </a:lnTo>
                  <a:lnTo>
                    <a:pt x="44" y="425"/>
                  </a:lnTo>
                  <a:lnTo>
                    <a:pt x="37" y="440"/>
                  </a:lnTo>
                  <a:lnTo>
                    <a:pt x="29" y="455"/>
                  </a:lnTo>
                  <a:lnTo>
                    <a:pt x="7" y="507"/>
                  </a:lnTo>
                  <a:lnTo>
                    <a:pt x="0" y="529"/>
                  </a:lnTo>
                  <a:lnTo>
                    <a:pt x="0" y="551"/>
                  </a:lnTo>
                  <a:lnTo>
                    <a:pt x="0" y="574"/>
                  </a:lnTo>
                  <a:lnTo>
                    <a:pt x="0" y="663"/>
                  </a:lnTo>
                  <a:lnTo>
                    <a:pt x="0" y="686"/>
                  </a:lnTo>
                  <a:lnTo>
                    <a:pt x="0" y="701"/>
                  </a:lnTo>
                  <a:lnTo>
                    <a:pt x="0" y="723"/>
                  </a:lnTo>
                  <a:lnTo>
                    <a:pt x="0" y="753"/>
                  </a:lnTo>
                  <a:lnTo>
                    <a:pt x="29" y="850"/>
                  </a:lnTo>
                  <a:lnTo>
                    <a:pt x="37" y="864"/>
                  </a:lnTo>
                  <a:lnTo>
                    <a:pt x="44" y="894"/>
                  </a:lnTo>
                  <a:lnTo>
                    <a:pt x="51" y="909"/>
                  </a:lnTo>
                  <a:lnTo>
                    <a:pt x="59" y="932"/>
                  </a:lnTo>
                  <a:lnTo>
                    <a:pt x="73" y="954"/>
                  </a:lnTo>
                  <a:lnTo>
                    <a:pt x="88" y="969"/>
                  </a:lnTo>
                  <a:lnTo>
                    <a:pt x="176" y="1110"/>
                  </a:lnTo>
                  <a:lnTo>
                    <a:pt x="206" y="1140"/>
                  </a:lnTo>
                  <a:lnTo>
                    <a:pt x="220" y="1163"/>
                  </a:lnTo>
                  <a:lnTo>
                    <a:pt x="235" y="1177"/>
                  </a:lnTo>
                  <a:lnTo>
                    <a:pt x="250" y="1200"/>
                  </a:lnTo>
                  <a:lnTo>
                    <a:pt x="264" y="1207"/>
                  </a:lnTo>
                  <a:lnTo>
                    <a:pt x="279" y="1230"/>
                  </a:lnTo>
                  <a:lnTo>
                    <a:pt x="294" y="1237"/>
                  </a:lnTo>
                  <a:lnTo>
                    <a:pt x="301" y="1252"/>
                  </a:lnTo>
                  <a:lnTo>
                    <a:pt x="316" y="1259"/>
                  </a:lnTo>
                  <a:lnTo>
                    <a:pt x="330" y="1267"/>
                  </a:lnTo>
                  <a:lnTo>
                    <a:pt x="352" y="1282"/>
                  </a:lnTo>
                  <a:lnTo>
                    <a:pt x="382" y="1289"/>
                  </a:lnTo>
                  <a:lnTo>
                    <a:pt x="396" y="1297"/>
                  </a:lnTo>
                  <a:lnTo>
                    <a:pt x="411" y="1304"/>
                  </a:lnTo>
                  <a:lnTo>
                    <a:pt x="440" y="1319"/>
                  </a:lnTo>
                  <a:lnTo>
                    <a:pt x="455" y="1319"/>
                  </a:lnTo>
                  <a:lnTo>
                    <a:pt x="470" y="1327"/>
                  </a:lnTo>
                  <a:lnTo>
                    <a:pt x="485" y="1327"/>
                  </a:lnTo>
                  <a:lnTo>
                    <a:pt x="529" y="1334"/>
                  </a:lnTo>
                  <a:lnTo>
                    <a:pt x="543" y="1334"/>
                  </a:lnTo>
                  <a:lnTo>
                    <a:pt x="558" y="1334"/>
                  </a:lnTo>
                  <a:lnTo>
                    <a:pt x="617" y="1327"/>
                  </a:lnTo>
                  <a:lnTo>
                    <a:pt x="631" y="1327"/>
                  </a:lnTo>
                  <a:lnTo>
                    <a:pt x="653" y="1304"/>
                  </a:lnTo>
                  <a:lnTo>
                    <a:pt x="675" y="1297"/>
                  </a:lnTo>
                  <a:lnTo>
                    <a:pt x="690" y="1282"/>
                  </a:lnTo>
                  <a:lnTo>
                    <a:pt x="712" y="1267"/>
                  </a:lnTo>
                  <a:lnTo>
                    <a:pt x="727" y="1252"/>
                  </a:lnTo>
                  <a:lnTo>
                    <a:pt x="741" y="1245"/>
                  </a:lnTo>
                  <a:lnTo>
                    <a:pt x="800" y="1170"/>
                  </a:lnTo>
                  <a:lnTo>
                    <a:pt x="808" y="1155"/>
                  </a:lnTo>
                  <a:lnTo>
                    <a:pt x="815" y="1140"/>
                  </a:lnTo>
                  <a:lnTo>
                    <a:pt x="830" y="1133"/>
                  </a:lnTo>
                  <a:lnTo>
                    <a:pt x="844" y="1110"/>
                  </a:lnTo>
                  <a:lnTo>
                    <a:pt x="859" y="1096"/>
                  </a:lnTo>
                  <a:lnTo>
                    <a:pt x="874" y="1073"/>
                  </a:lnTo>
                  <a:lnTo>
                    <a:pt x="888" y="1066"/>
                  </a:lnTo>
                  <a:lnTo>
                    <a:pt x="903" y="1058"/>
                  </a:lnTo>
                  <a:lnTo>
                    <a:pt x="932" y="1021"/>
                  </a:lnTo>
                  <a:lnTo>
                    <a:pt x="947" y="1014"/>
                  </a:lnTo>
                  <a:lnTo>
                    <a:pt x="954" y="999"/>
                  </a:lnTo>
                  <a:lnTo>
                    <a:pt x="969" y="991"/>
                  </a:lnTo>
                  <a:lnTo>
                    <a:pt x="976" y="976"/>
                  </a:lnTo>
                  <a:lnTo>
                    <a:pt x="1028" y="917"/>
                  </a:lnTo>
                  <a:lnTo>
                    <a:pt x="1042" y="902"/>
                  </a:lnTo>
                  <a:lnTo>
                    <a:pt x="1057" y="887"/>
                  </a:lnTo>
                  <a:lnTo>
                    <a:pt x="1064" y="872"/>
                  </a:lnTo>
                  <a:lnTo>
                    <a:pt x="1079" y="857"/>
                  </a:lnTo>
                  <a:lnTo>
                    <a:pt x="1123" y="790"/>
                  </a:lnTo>
                  <a:lnTo>
                    <a:pt x="1138" y="775"/>
                  </a:lnTo>
                  <a:lnTo>
                    <a:pt x="1145" y="753"/>
                  </a:lnTo>
                  <a:lnTo>
                    <a:pt x="1160" y="730"/>
                  </a:lnTo>
                  <a:lnTo>
                    <a:pt x="1175" y="693"/>
                  </a:lnTo>
                  <a:lnTo>
                    <a:pt x="1197" y="619"/>
                  </a:lnTo>
                  <a:lnTo>
                    <a:pt x="1204" y="604"/>
                  </a:lnTo>
                  <a:lnTo>
                    <a:pt x="1204" y="574"/>
                  </a:lnTo>
                  <a:lnTo>
                    <a:pt x="1204" y="551"/>
                  </a:lnTo>
                  <a:lnTo>
                    <a:pt x="1204" y="537"/>
                  </a:lnTo>
                  <a:lnTo>
                    <a:pt x="1204" y="514"/>
                  </a:lnTo>
                  <a:lnTo>
                    <a:pt x="1204" y="499"/>
                  </a:lnTo>
                  <a:lnTo>
                    <a:pt x="1204" y="484"/>
                  </a:lnTo>
                  <a:lnTo>
                    <a:pt x="1204" y="470"/>
                  </a:lnTo>
                  <a:lnTo>
                    <a:pt x="1197" y="447"/>
                  </a:lnTo>
                  <a:lnTo>
                    <a:pt x="1189" y="402"/>
                  </a:lnTo>
                  <a:lnTo>
                    <a:pt x="1189" y="388"/>
                  </a:lnTo>
                  <a:lnTo>
                    <a:pt x="1189" y="373"/>
                  </a:lnTo>
                  <a:lnTo>
                    <a:pt x="1189" y="358"/>
                  </a:lnTo>
                  <a:lnTo>
                    <a:pt x="1197" y="335"/>
                  </a:lnTo>
                  <a:lnTo>
                    <a:pt x="1197" y="320"/>
                  </a:lnTo>
                  <a:lnTo>
                    <a:pt x="1219" y="276"/>
                  </a:lnTo>
                  <a:lnTo>
                    <a:pt x="1226" y="253"/>
                  </a:lnTo>
                  <a:lnTo>
                    <a:pt x="1226" y="224"/>
                  </a:lnTo>
                  <a:lnTo>
                    <a:pt x="1226" y="209"/>
                  </a:lnTo>
                  <a:lnTo>
                    <a:pt x="1219" y="194"/>
                  </a:lnTo>
                  <a:lnTo>
                    <a:pt x="1211" y="179"/>
                  </a:lnTo>
                  <a:lnTo>
                    <a:pt x="1204" y="164"/>
                  </a:lnTo>
                  <a:lnTo>
                    <a:pt x="1197" y="149"/>
                  </a:lnTo>
                  <a:lnTo>
                    <a:pt x="1189" y="134"/>
                  </a:lnTo>
                  <a:lnTo>
                    <a:pt x="1182" y="119"/>
                  </a:lnTo>
                  <a:lnTo>
                    <a:pt x="1160" y="97"/>
                  </a:lnTo>
                  <a:lnTo>
                    <a:pt x="1153" y="82"/>
                  </a:lnTo>
                  <a:lnTo>
                    <a:pt x="1145" y="67"/>
                  </a:lnTo>
                  <a:lnTo>
                    <a:pt x="1131" y="60"/>
                  </a:lnTo>
                  <a:lnTo>
                    <a:pt x="1116" y="52"/>
                  </a:lnTo>
                  <a:lnTo>
                    <a:pt x="1101" y="37"/>
                  </a:lnTo>
                  <a:lnTo>
                    <a:pt x="1087" y="30"/>
                  </a:lnTo>
                  <a:lnTo>
                    <a:pt x="1072" y="22"/>
                  </a:lnTo>
                  <a:lnTo>
                    <a:pt x="1057" y="7"/>
                  </a:lnTo>
                  <a:lnTo>
                    <a:pt x="1035" y="7"/>
                  </a:lnTo>
                  <a:lnTo>
                    <a:pt x="1020" y="0"/>
                  </a:lnTo>
                </a:path>
              </a:pathLst>
            </a:cu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51" name="Rectangle 13"/>
            <p:cNvSpPr>
              <a:spLocks noChangeArrowheads="1"/>
            </p:cNvSpPr>
            <p:nvPr/>
          </p:nvSpPr>
          <p:spPr bwMode="auto">
            <a:xfrm>
              <a:off x="1919" y="1224"/>
              <a:ext cx="800" cy="9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52" name="Rectangle 14"/>
            <p:cNvSpPr>
              <a:spLocks noChangeArrowheads="1"/>
            </p:cNvSpPr>
            <p:nvPr/>
          </p:nvSpPr>
          <p:spPr bwMode="auto">
            <a:xfrm>
              <a:off x="618" y="1324"/>
              <a:ext cx="500" cy="8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53" name="Line 15"/>
            <p:cNvSpPr>
              <a:spLocks noChangeShapeType="1"/>
            </p:cNvSpPr>
            <p:nvPr/>
          </p:nvSpPr>
          <p:spPr bwMode="auto">
            <a:xfrm>
              <a:off x="626" y="1816"/>
              <a:ext cx="4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4" name="Line 16"/>
            <p:cNvSpPr>
              <a:spLocks noChangeShapeType="1"/>
            </p:cNvSpPr>
            <p:nvPr/>
          </p:nvSpPr>
          <p:spPr bwMode="auto">
            <a:xfrm>
              <a:off x="626" y="1920"/>
              <a:ext cx="4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5" name="Line 17"/>
            <p:cNvSpPr>
              <a:spLocks noChangeShapeType="1"/>
            </p:cNvSpPr>
            <p:nvPr/>
          </p:nvSpPr>
          <p:spPr bwMode="auto">
            <a:xfrm>
              <a:off x="622" y="2028"/>
              <a:ext cx="4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Line 18"/>
            <p:cNvSpPr>
              <a:spLocks noChangeShapeType="1"/>
            </p:cNvSpPr>
            <p:nvPr/>
          </p:nvSpPr>
          <p:spPr bwMode="auto">
            <a:xfrm>
              <a:off x="618" y="1708"/>
              <a:ext cx="4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Rectangle 19"/>
            <p:cNvSpPr>
              <a:spLocks noChangeArrowheads="1"/>
            </p:cNvSpPr>
            <p:nvPr/>
          </p:nvSpPr>
          <p:spPr bwMode="auto">
            <a:xfrm>
              <a:off x="765" y="1954"/>
              <a:ext cx="21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800" b="0">
                  <a:latin typeface="Verdana" pitchFamily="34" charset="0"/>
                </a:rPr>
                <a:t>:</a:t>
              </a:r>
            </a:p>
          </p:txBody>
        </p:sp>
        <p:sp>
          <p:nvSpPr>
            <p:cNvPr id="116758" name="Line 20"/>
            <p:cNvSpPr>
              <a:spLocks noChangeShapeType="1"/>
            </p:cNvSpPr>
            <p:nvPr/>
          </p:nvSpPr>
          <p:spPr bwMode="auto">
            <a:xfrm>
              <a:off x="1447" y="1712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Rectangle 21"/>
            <p:cNvSpPr>
              <a:spLocks noChangeArrowheads="1"/>
            </p:cNvSpPr>
            <p:nvPr/>
          </p:nvSpPr>
          <p:spPr bwMode="auto">
            <a:xfrm>
              <a:off x="607" y="1455"/>
              <a:ext cx="535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000" b="0">
                  <a:latin typeface="Verdana" pitchFamily="34" charset="0"/>
                </a:rPr>
                <a:t>stack</a:t>
              </a:r>
            </a:p>
          </p:txBody>
        </p:sp>
        <p:sp>
          <p:nvSpPr>
            <p:cNvPr id="116760" name="Text Box 22"/>
            <p:cNvSpPr txBox="1">
              <a:spLocks noChangeArrowheads="1"/>
            </p:cNvSpPr>
            <p:nvPr/>
          </p:nvSpPr>
          <p:spPr bwMode="auto">
            <a:xfrm>
              <a:off x="448" y="939"/>
              <a:ext cx="88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000" b="0">
                  <a:latin typeface="Verdana" pitchFamily="34" charset="0"/>
                </a:rPr>
                <a:t>Processor</a:t>
              </a:r>
            </a:p>
          </p:txBody>
        </p:sp>
        <p:sp>
          <p:nvSpPr>
            <p:cNvPr id="116761" name="Text Box 23"/>
            <p:cNvSpPr txBox="1">
              <a:spLocks noChangeArrowheads="1"/>
            </p:cNvSpPr>
            <p:nvPr/>
          </p:nvSpPr>
          <p:spPr bwMode="auto">
            <a:xfrm>
              <a:off x="2010" y="1466"/>
              <a:ext cx="549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000" b="0">
                  <a:latin typeface="Verdana" pitchFamily="34" charset="0"/>
                </a:rPr>
                <a:t>Main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latin typeface="Verdana" pitchFamily="34" charset="0"/>
                </a:rPr>
                <a:t>Store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098800" y="4508500"/>
            <a:ext cx="812800" cy="1860550"/>
            <a:chOff x="1952" y="2840"/>
            <a:chExt cx="512" cy="1172"/>
          </a:xfrm>
        </p:grpSpPr>
        <p:sp>
          <p:nvSpPr>
            <p:cNvPr id="116763" name="Rectangle 25" descr="80%"/>
            <p:cNvSpPr>
              <a:spLocks noChangeArrowheads="1"/>
            </p:cNvSpPr>
            <p:nvPr/>
          </p:nvSpPr>
          <p:spPr bwMode="auto">
            <a:xfrm>
              <a:off x="1960" y="3376"/>
              <a:ext cx="504" cy="392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64" name="Rectangle 26"/>
            <p:cNvSpPr>
              <a:spLocks noChangeArrowheads="1"/>
            </p:cNvSpPr>
            <p:nvPr/>
          </p:nvSpPr>
          <p:spPr bwMode="auto">
            <a:xfrm>
              <a:off x="2099" y="3172"/>
              <a:ext cx="214" cy="6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endParaRPr kumimoji="0" lang="en-US" sz="2000" b="0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6765" name="Rectangle 27"/>
            <p:cNvSpPr>
              <a:spLocks noChangeArrowheads="1"/>
            </p:cNvSpPr>
            <p:nvPr/>
          </p:nvSpPr>
          <p:spPr bwMode="auto">
            <a:xfrm>
              <a:off x="1952" y="2856"/>
              <a:ext cx="508" cy="11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66" name="Line 28"/>
            <p:cNvSpPr>
              <a:spLocks noChangeShapeType="1"/>
            </p:cNvSpPr>
            <p:nvPr/>
          </p:nvSpPr>
          <p:spPr bwMode="auto">
            <a:xfrm>
              <a:off x="1960" y="3372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7" name="Line 29"/>
            <p:cNvSpPr>
              <a:spLocks noChangeShapeType="1"/>
            </p:cNvSpPr>
            <p:nvPr/>
          </p:nvSpPr>
          <p:spPr bwMode="auto">
            <a:xfrm>
              <a:off x="1960" y="3580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Line 30"/>
            <p:cNvSpPr>
              <a:spLocks noChangeShapeType="1"/>
            </p:cNvSpPr>
            <p:nvPr/>
          </p:nvSpPr>
          <p:spPr bwMode="auto">
            <a:xfrm>
              <a:off x="1964" y="376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9" name="Line 31"/>
            <p:cNvSpPr>
              <a:spLocks noChangeShapeType="1"/>
            </p:cNvSpPr>
            <p:nvPr/>
          </p:nvSpPr>
          <p:spPr bwMode="auto">
            <a:xfrm>
              <a:off x="1964" y="2840"/>
              <a:ext cx="492" cy="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0" name="Arc 32"/>
            <p:cNvSpPr>
              <a:spLocks/>
            </p:cNvSpPr>
            <p:nvPr/>
          </p:nvSpPr>
          <p:spPr bwMode="auto">
            <a:xfrm>
              <a:off x="2108" y="2961"/>
              <a:ext cx="176" cy="320"/>
            </a:xfrm>
            <a:custGeom>
              <a:avLst/>
              <a:gdLst>
                <a:gd name="T0" fmla="*/ 0 w 21600"/>
                <a:gd name="T1" fmla="*/ 0 h 21600"/>
                <a:gd name="T2" fmla="*/ 176 w 21600"/>
                <a:gd name="T3" fmla="*/ 320 h 21600"/>
                <a:gd name="T4" fmla="*/ 0 w 21600"/>
                <a:gd name="T5" fmla="*/ 3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</p:grpSp>
      <p:sp>
        <p:nvSpPr>
          <p:cNvPr id="1091617" name="Text Box 33"/>
          <p:cNvSpPr txBox="1">
            <a:spLocks noChangeArrowheads="1"/>
          </p:cNvSpPr>
          <p:nvPr/>
        </p:nvSpPr>
        <p:spPr bwMode="auto">
          <a:xfrm>
            <a:off x="1992313" y="5081588"/>
            <a:ext cx="1042987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push b</a:t>
            </a:r>
          </a:p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kumimoji="0" lang="en-US" sz="2000" b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</a:t>
            </a:r>
            <a:endParaRPr kumimoji="0" lang="en-US" sz="2000" b="0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232400" y="4508500"/>
            <a:ext cx="812800" cy="1860550"/>
            <a:chOff x="3296" y="2840"/>
            <a:chExt cx="512" cy="1172"/>
          </a:xfrm>
        </p:grpSpPr>
        <p:sp>
          <p:nvSpPr>
            <p:cNvPr id="116773" name="Rectangle 35" descr="80%"/>
            <p:cNvSpPr>
              <a:spLocks noChangeArrowheads="1"/>
            </p:cNvSpPr>
            <p:nvPr/>
          </p:nvSpPr>
          <p:spPr bwMode="auto">
            <a:xfrm>
              <a:off x="3304" y="3208"/>
              <a:ext cx="504" cy="560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74" name="Rectangle 36"/>
            <p:cNvSpPr>
              <a:spLocks noChangeArrowheads="1"/>
            </p:cNvSpPr>
            <p:nvPr/>
          </p:nvSpPr>
          <p:spPr bwMode="auto">
            <a:xfrm>
              <a:off x="3443" y="3172"/>
              <a:ext cx="214" cy="6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6775" name="Rectangle 37"/>
            <p:cNvSpPr>
              <a:spLocks noChangeArrowheads="1"/>
            </p:cNvSpPr>
            <p:nvPr/>
          </p:nvSpPr>
          <p:spPr bwMode="auto">
            <a:xfrm>
              <a:off x="3296" y="2856"/>
              <a:ext cx="508" cy="11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76" name="Line 38"/>
            <p:cNvSpPr>
              <a:spLocks noChangeShapeType="1"/>
            </p:cNvSpPr>
            <p:nvPr/>
          </p:nvSpPr>
          <p:spPr bwMode="auto">
            <a:xfrm>
              <a:off x="3304" y="3372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7" name="Line 39"/>
            <p:cNvSpPr>
              <a:spLocks noChangeShapeType="1"/>
            </p:cNvSpPr>
            <p:nvPr/>
          </p:nvSpPr>
          <p:spPr bwMode="auto">
            <a:xfrm>
              <a:off x="3304" y="3580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8" name="Line 40"/>
            <p:cNvSpPr>
              <a:spLocks noChangeShapeType="1"/>
            </p:cNvSpPr>
            <p:nvPr/>
          </p:nvSpPr>
          <p:spPr bwMode="auto">
            <a:xfrm>
              <a:off x="3308" y="376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9" name="Line 41"/>
            <p:cNvSpPr>
              <a:spLocks noChangeShapeType="1"/>
            </p:cNvSpPr>
            <p:nvPr/>
          </p:nvSpPr>
          <p:spPr bwMode="auto">
            <a:xfrm>
              <a:off x="3296" y="320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0" name="Line 42"/>
            <p:cNvSpPr>
              <a:spLocks noChangeShapeType="1"/>
            </p:cNvSpPr>
            <p:nvPr/>
          </p:nvSpPr>
          <p:spPr bwMode="auto">
            <a:xfrm>
              <a:off x="3308" y="2840"/>
              <a:ext cx="492" cy="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1" name="Arc 43"/>
            <p:cNvSpPr>
              <a:spLocks/>
            </p:cNvSpPr>
            <p:nvPr/>
          </p:nvSpPr>
          <p:spPr bwMode="auto">
            <a:xfrm>
              <a:off x="3420" y="2849"/>
              <a:ext cx="176" cy="320"/>
            </a:xfrm>
            <a:custGeom>
              <a:avLst/>
              <a:gdLst>
                <a:gd name="T0" fmla="*/ 0 w 21600"/>
                <a:gd name="T1" fmla="*/ 0 h 21600"/>
                <a:gd name="T2" fmla="*/ 176 w 21600"/>
                <a:gd name="T3" fmla="*/ 320 h 21600"/>
                <a:gd name="T4" fmla="*/ 0 w 21600"/>
                <a:gd name="T5" fmla="*/ 3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</p:grpSp>
      <p:sp>
        <p:nvSpPr>
          <p:cNvPr id="1091628" name="Text Box 44"/>
          <p:cNvSpPr txBox="1">
            <a:spLocks noChangeArrowheads="1"/>
          </p:cNvSpPr>
          <p:nvPr/>
        </p:nvSpPr>
        <p:spPr bwMode="auto">
          <a:xfrm>
            <a:off x="4237038" y="4703763"/>
            <a:ext cx="1017587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push c</a:t>
            </a:r>
          </a:p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kumimoji="0" lang="en-US" sz="2000" b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</a:t>
            </a:r>
            <a:endParaRPr kumimoji="0" lang="en-US" sz="2000" b="0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7467600" y="4508500"/>
            <a:ext cx="812800" cy="1860550"/>
            <a:chOff x="4704" y="2840"/>
            <a:chExt cx="512" cy="1172"/>
          </a:xfrm>
        </p:grpSpPr>
        <p:sp>
          <p:nvSpPr>
            <p:cNvPr id="116784" name="Rectangle 46" descr="80%"/>
            <p:cNvSpPr>
              <a:spLocks noChangeArrowheads="1"/>
            </p:cNvSpPr>
            <p:nvPr/>
          </p:nvSpPr>
          <p:spPr bwMode="auto">
            <a:xfrm>
              <a:off x="4712" y="3376"/>
              <a:ext cx="504" cy="392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85" name="Rectangle 47"/>
            <p:cNvSpPr>
              <a:spLocks noChangeArrowheads="1"/>
            </p:cNvSpPr>
            <p:nvPr/>
          </p:nvSpPr>
          <p:spPr bwMode="auto">
            <a:xfrm>
              <a:off x="4851" y="3172"/>
              <a:ext cx="214" cy="6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endParaRPr kumimoji="0" lang="en-US" sz="2000" b="0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6786" name="Rectangle 48"/>
            <p:cNvSpPr>
              <a:spLocks noChangeArrowheads="1"/>
            </p:cNvSpPr>
            <p:nvPr/>
          </p:nvSpPr>
          <p:spPr bwMode="auto">
            <a:xfrm>
              <a:off x="4704" y="2856"/>
              <a:ext cx="508" cy="11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87" name="Line 49"/>
            <p:cNvSpPr>
              <a:spLocks noChangeShapeType="1"/>
            </p:cNvSpPr>
            <p:nvPr/>
          </p:nvSpPr>
          <p:spPr bwMode="auto">
            <a:xfrm>
              <a:off x="4712" y="3372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8" name="Line 50"/>
            <p:cNvSpPr>
              <a:spLocks noChangeShapeType="1"/>
            </p:cNvSpPr>
            <p:nvPr/>
          </p:nvSpPr>
          <p:spPr bwMode="auto">
            <a:xfrm>
              <a:off x="4712" y="3580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9" name="Line 51"/>
            <p:cNvSpPr>
              <a:spLocks noChangeShapeType="1"/>
            </p:cNvSpPr>
            <p:nvPr/>
          </p:nvSpPr>
          <p:spPr bwMode="auto">
            <a:xfrm>
              <a:off x="4716" y="376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0" name="Line 52"/>
            <p:cNvSpPr>
              <a:spLocks noChangeShapeType="1"/>
            </p:cNvSpPr>
            <p:nvPr/>
          </p:nvSpPr>
          <p:spPr bwMode="auto">
            <a:xfrm>
              <a:off x="4716" y="2840"/>
              <a:ext cx="492" cy="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1" name="Arc 53"/>
            <p:cNvSpPr>
              <a:spLocks/>
            </p:cNvSpPr>
            <p:nvPr/>
          </p:nvSpPr>
          <p:spPr bwMode="auto">
            <a:xfrm>
              <a:off x="4933" y="2953"/>
              <a:ext cx="152" cy="336"/>
            </a:xfrm>
            <a:custGeom>
              <a:avLst/>
              <a:gdLst>
                <a:gd name="T0" fmla="*/ 0 w 21600"/>
                <a:gd name="T1" fmla="*/ 336 h 21600"/>
                <a:gd name="T2" fmla="*/ 151 w 21600"/>
                <a:gd name="T3" fmla="*/ 0 h 21600"/>
                <a:gd name="T4" fmla="*/ 152 w 21600"/>
                <a:gd name="T5" fmla="*/ 3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26"/>
                    <a:pt x="9584" y="78"/>
                    <a:pt x="2145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26"/>
                    <a:pt x="9584" y="78"/>
                    <a:pt x="2145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</p:grpSp>
      <p:sp>
        <p:nvSpPr>
          <p:cNvPr id="1091638" name="Text Box 54"/>
          <p:cNvSpPr txBox="1">
            <a:spLocks noChangeArrowheads="1"/>
          </p:cNvSpPr>
          <p:nvPr/>
        </p:nvSpPr>
        <p:spPr bwMode="auto">
          <a:xfrm>
            <a:off x="6678613" y="5032375"/>
            <a:ext cx="654050" cy="70167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pop</a:t>
            </a:r>
          </a:p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kumimoji="0" lang="en-US" sz="2000" b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</a:t>
            </a:r>
            <a:endParaRPr kumimoji="0" lang="en-US" sz="2000" b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617" grpId="0" autoUpdateAnimBg="0"/>
      <p:bldP spid="1091628" grpId="0" autoUpdateAnimBg="0"/>
      <p:bldP spid="1091638" grpId="0" animBg="1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271463"/>
            <a:ext cx="8115300" cy="500062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Register Stack Organization</a:t>
            </a:r>
            <a:endParaRPr lang="en-US" altLang="ko-KR" sz="3200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76225" y="2546350"/>
            <a:ext cx="2095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US" altLang="ko-KR"/>
              <a:t>      </a:t>
            </a:r>
            <a:r>
              <a:rPr lang="en-US" altLang="ko-KR">
                <a:solidFill>
                  <a:srgbClr val="990000"/>
                </a:solidFill>
              </a:rPr>
              <a:t>Register Stack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74688" y="4254500"/>
            <a:ext cx="2476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u="sng">
                <a:solidFill>
                  <a:srgbClr val="000099"/>
                </a:solidFill>
              </a:rPr>
              <a:t>Push</a:t>
            </a:r>
            <a:r>
              <a:rPr lang="en-US" altLang="ko-KR" u="sng"/>
              <a:t>, </a:t>
            </a:r>
            <a:r>
              <a:rPr lang="en-US" altLang="ko-KR" u="sng">
                <a:solidFill>
                  <a:schemeClr val="tx2"/>
                </a:solidFill>
              </a:rPr>
              <a:t>Pop </a:t>
            </a:r>
            <a:r>
              <a:rPr lang="en-US" altLang="ko-KR" u="sng"/>
              <a:t>operations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298575" y="4791075"/>
            <a:ext cx="3670300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1400"/>
              <a:t>/*  Initially, SP = 0, EMPTY = 1, FULL = 0  */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393825" y="5111750"/>
            <a:ext cx="731354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u="sng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989388" y="5111750"/>
            <a:ext cx="583493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u="sng" dirty="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82625" y="5375275"/>
            <a:ext cx="5679505" cy="110017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 dirty="0"/>
              <a:t>SP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SP + 1	                   </a:t>
            </a:r>
            <a:r>
              <a:rPr lang="en-US" altLang="ko-KR" sz="1400" dirty="0" smtClean="0"/>
              <a:t>	DR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M[SP]</a:t>
            </a:r>
          </a:p>
          <a:p>
            <a:pPr marL="571500" lvl="1" algn="l" defTabSz="76200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 dirty="0"/>
              <a:t>M[SP]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DR	                 </a:t>
            </a:r>
            <a:r>
              <a:rPr lang="en-US" altLang="ko-KR" sz="1400" dirty="0" smtClean="0"/>
              <a:t>SP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SP </a:t>
            </a:r>
            <a:r>
              <a:rPr lang="en-US" altLang="ko-KR" sz="1400" dirty="0">
                <a:sym typeface="Symbol" pitchFamily="18" charset="2"/>
              </a:rPr>
              <a:t></a:t>
            </a:r>
            <a:r>
              <a:rPr lang="en-US" altLang="ko-KR" sz="1400" dirty="0"/>
              <a:t> 1</a:t>
            </a:r>
          </a:p>
          <a:p>
            <a:pPr marL="571500" lvl="1" algn="l" defTabSz="76200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 dirty="0"/>
              <a:t>If (SP = 0) then (FULL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1)	</a:t>
            </a:r>
            <a:r>
              <a:rPr lang="en-US" altLang="ko-KR" sz="1400" dirty="0" smtClean="0"/>
              <a:t>If </a:t>
            </a:r>
            <a:r>
              <a:rPr lang="en-US" altLang="ko-KR" sz="1400" dirty="0"/>
              <a:t>(SP = 0) then (EMPTY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1)</a:t>
            </a:r>
          </a:p>
          <a:p>
            <a:pPr marL="571500" lvl="1" algn="l" defTabSz="76200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 dirty="0"/>
              <a:t>EMPTY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0 	                 </a:t>
            </a:r>
            <a:r>
              <a:rPr lang="en-US" altLang="ko-KR" sz="1400" dirty="0" smtClean="0"/>
              <a:t>FULL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0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30238" y="831850"/>
            <a:ext cx="8286750" cy="1751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just" defTabSz="762000"/>
            <a:r>
              <a:rPr lang="en-US" altLang="ko-KR" dirty="0">
                <a:solidFill>
                  <a:srgbClr val="FF0000"/>
                </a:solidFill>
              </a:rPr>
              <a:t>Stack</a:t>
            </a:r>
          </a:p>
          <a:p>
            <a:pPr algn="just" defTabSz="762000"/>
            <a:r>
              <a:rPr lang="en-US" altLang="ko-KR" dirty="0"/>
              <a:t>     - Very useful feature for nested subroutines, nested interrupt services</a:t>
            </a:r>
          </a:p>
          <a:p>
            <a:pPr algn="just" defTabSz="762000"/>
            <a:r>
              <a:rPr lang="en-US" altLang="ko-KR" dirty="0"/>
              <a:t>     - Also efficient for arithmetic expression evaluation</a:t>
            </a:r>
          </a:p>
          <a:p>
            <a:pPr algn="just" defTabSz="762000"/>
            <a:r>
              <a:rPr lang="en-US" altLang="ko-KR" dirty="0"/>
              <a:t>     - Storage which can be accessed in LIFO</a:t>
            </a:r>
          </a:p>
          <a:p>
            <a:pPr algn="just" defTabSz="762000"/>
            <a:r>
              <a:rPr lang="en-US" altLang="ko-KR" dirty="0"/>
              <a:t>     - Pointer:  SP</a:t>
            </a:r>
          </a:p>
          <a:p>
            <a:pPr algn="just" defTabSz="762000"/>
            <a:r>
              <a:rPr lang="en-US" altLang="ko-KR" dirty="0"/>
              <a:t>     - Only PUSH and POP operations are applicable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486525" y="2536825"/>
            <a:ext cx="1290638" cy="19288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486525" y="42926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6486525" y="41052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6486525" y="39163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486525" y="37258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6486525" y="353853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486525" y="27178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958013" y="409892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958013" y="390207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958013" y="37163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748588" y="42846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748588" y="40989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748588" y="39020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7748588" y="3716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748588" y="35306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775575" y="25336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632700" y="2297113"/>
            <a:ext cx="7889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4614863" y="2865438"/>
            <a:ext cx="5715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FULL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362575" y="2865438"/>
            <a:ext cx="706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EMPTY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054600" y="3676650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887913" y="3667125"/>
            <a:ext cx="773112" cy="231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540067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6486525" y="4597400"/>
            <a:ext cx="1290638" cy="165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6897688" y="4564063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DR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4960938" y="2593975"/>
            <a:ext cx="6429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400"/>
              <a:t>Flags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4614863" y="3424238"/>
            <a:ext cx="130333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400"/>
              <a:t>Stack pointer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6826250" y="2293938"/>
            <a:ext cx="5850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 flipV="1">
            <a:off x="8251825" y="3654425"/>
            <a:ext cx="0" cy="77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458152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5667375" y="3771900"/>
            <a:ext cx="800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4946650" y="3886200"/>
            <a:ext cx="6461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6 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5925"/>
            <a:ext cx="7375525" cy="574675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Memory Stack Organization</a:t>
            </a:r>
            <a:endParaRPr lang="en-US" altLang="ko-KR" sz="32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54138" y="4976813"/>
            <a:ext cx="34925" cy="13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2400" y="3200400"/>
            <a:ext cx="6324600" cy="311457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- A portion of memory is used as a stack with </a:t>
            </a:r>
            <a:r>
              <a:rPr lang="en-US" altLang="ko-KR" dirty="0" smtClean="0"/>
              <a:t>a processor </a:t>
            </a:r>
            <a:r>
              <a:rPr lang="en-US" altLang="ko-KR" dirty="0"/>
              <a:t>register as a stack </a:t>
            </a:r>
            <a:r>
              <a:rPr lang="en-US" altLang="ko-KR" dirty="0" smtClean="0"/>
              <a:t>pointer.</a:t>
            </a:r>
            <a:endParaRPr lang="en-US" altLang="ko-KR" dirty="0"/>
          </a:p>
          <a:p>
            <a:pPr algn="just" defTabSz="762000">
              <a:lnSpc>
                <a:spcPct val="150000"/>
              </a:lnSpc>
            </a:pPr>
            <a:r>
              <a:rPr lang="en-US" altLang="ko-KR" dirty="0" smtClean="0"/>
              <a:t>       </a:t>
            </a:r>
            <a:r>
              <a:rPr lang="en-US" altLang="ko-KR" dirty="0"/>
              <a:t>- PUSH:	SP </a:t>
            </a:r>
            <a:r>
              <a:rPr lang="en-US" altLang="ko-KR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dirty="0"/>
              <a:t> SP - 1</a:t>
            </a:r>
          </a:p>
          <a:p>
            <a:pPr marL="571500" lvl="1" algn="just" defTabSz="762000">
              <a:lnSpc>
                <a:spcPct val="150000"/>
              </a:lnSpc>
            </a:pPr>
            <a:r>
              <a:rPr lang="en-US" altLang="ko-KR" dirty="0"/>
              <a:t>               </a:t>
            </a:r>
            <a:r>
              <a:rPr lang="en-US" altLang="ko-KR" dirty="0" smtClean="0"/>
              <a:t>	M[SP</a:t>
            </a:r>
            <a:r>
              <a:rPr lang="en-US" altLang="ko-KR" dirty="0"/>
              <a:t>] </a:t>
            </a:r>
            <a:r>
              <a:rPr lang="en-US" altLang="ko-KR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dirty="0"/>
              <a:t> DR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en-US" altLang="ko-KR" dirty="0" smtClean="0"/>
              <a:t>POP:	DR </a:t>
            </a:r>
            <a:r>
              <a:rPr lang="en-US" altLang="ko-KR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dirty="0"/>
              <a:t> M[SP]</a:t>
            </a:r>
          </a:p>
          <a:p>
            <a:pPr marL="571500" lvl="1" algn="just" defTabSz="762000">
              <a:lnSpc>
                <a:spcPct val="150000"/>
              </a:lnSpc>
            </a:pPr>
            <a:r>
              <a:rPr lang="en-US" altLang="ko-KR" dirty="0"/>
              <a:t>               </a:t>
            </a:r>
            <a:r>
              <a:rPr lang="en-US" altLang="ko-KR" dirty="0" smtClean="0"/>
              <a:t>	SP </a:t>
            </a:r>
            <a:r>
              <a:rPr lang="en-US" altLang="ko-KR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dirty="0"/>
              <a:t> SP + 1 </a:t>
            </a:r>
          </a:p>
          <a:p>
            <a:pPr marL="571500" lvl="1" algn="just" defTabSz="762000">
              <a:lnSpc>
                <a:spcPct val="96000"/>
              </a:lnSpc>
            </a:pPr>
            <a:endParaRPr lang="en-US" altLang="ko-KR" dirty="0"/>
          </a:p>
          <a:p>
            <a:pPr algn="just" defTabSz="762000">
              <a:lnSpc>
                <a:spcPct val="96000"/>
              </a:lnSpc>
            </a:pPr>
            <a:r>
              <a:rPr lang="en-US" altLang="ko-KR" dirty="0"/>
              <a:t>      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44513" y="1133475"/>
            <a:ext cx="3138361" cy="9207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Memory with Program, Data, </a:t>
            </a:r>
          </a:p>
          <a:p>
            <a:pPr algn="l" defTabSz="762000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	and Stack Segments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519863" y="909638"/>
            <a:ext cx="1157287" cy="2863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526213" y="356552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664450" y="3557588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4001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526213" y="339248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526213" y="322103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526213" y="30480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6526213" y="287337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526213" y="26416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6519863" y="1625600"/>
            <a:ext cx="1146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7664450" y="33845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4000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664450" y="31940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3999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7664450" y="301942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3998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664450" y="284797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3997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664450" y="22669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3000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6838950" y="1801813"/>
            <a:ext cx="509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CC3300"/>
                </a:solidFill>
              </a:rPr>
              <a:t>Data</a:t>
            </a:r>
          </a:p>
          <a:p>
            <a:pPr algn="l" defTabSz="762000" latinLnBrk="1"/>
            <a:endParaRPr lang="en-US" altLang="ko-KR" sz="1200">
              <a:solidFill>
                <a:srgbClr val="CC3300"/>
              </a:solidFill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645275" y="1952625"/>
            <a:ext cx="968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CC3300"/>
                </a:solidFill>
              </a:rPr>
              <a:t>(operands)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680200" y="1128713"/>
            <a:ext cx="8064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33CC"/>
                </a:solidFill>
              </a:rPr>
              <a:t>Program</a:t>
            </a:r>
          </a:p>
          <a:p>
            <a:pPr algn="l" defTabSz="762000" latinLnBrk="1"/>
            <a:endParaRPr lang="en-US" altLang="ko-KR" sz="1200">
              <a:solidFill>
                <a:srgbClr val="0033CC"/>
              </a:solidFill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6508750" y="1273175"/>
            <a:ext cx="1155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33CC"/>
                </a:solidFill>
              </a:rPr>
              <a:t>(instructions</a:t>
            </a:r>
            <a:r>
              <a:rPr lang="en-US" altLang="ko-KR" sz="12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5622925" y="1311275"/>
            <a:ext cx="885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4913313" y="121285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5622925" y="2011363"/>
            <a:ext cx="896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5618163" y="2417763"/>
            <a:ext cx="898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7673975" y="906463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5157788" y="1254125"/>
            <a:ext cx="263525" cy="133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5075238" y="1222375"/>
            <a:ext cx="392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99"/>
                </a:solidFill>
              </a:rPr>
              <a:t>PC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5146675" y="1946275"/>
            <a:ext cx="252413" cy="131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5053013" y="18811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990000"/>
                </a:solidFill>
              </a:rPr>
              <a:t>AR</a:t>
            </a: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5053013" y="2338388"/>
            <a:ext cx="351059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10282" name="Rectangle 42" descr="10%"/>
          <p:cNvSpPr>
            <a:spLocks noChangeArrowheads="1"/>
          </p:cNvSpPr>
          <p:nvPr/>
        </p:nvSpPr>
        <p:spPr bwMode="auto">
          <a:xfrm>
            <a:off x="6529388" y="2270125"/>
            <a:ext cx="1147762" cy="59848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6807200" y="2473325"/>
            <a:ext cx="633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400">
                <a:solidFill>
                  <a:srgbClr val="990000"/>
                </a:solidFill>
              </a:rPr>
              <a:t>stack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4913313" y="18796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4913313" y="23368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8334375" y="25908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7697788" y="3829050"/>
            <a:ext cx="13223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200">
                <a:solidFill>
                  <a:schemeClr val="tx2"/>
                </a:solidFill>
              </a:rPr>
              <a:t>Stack grows</a:t>
            </a:r>
          </a:p>
          <a:p>
            <a:pPr algn="l"/>
            <a:r>
              <a:rPr lang="en-US" altLang="ko-KR" sz="1200">
                <a:solidFill>
                  <a:schemeClr val="tx2"/>
                </a:solidFill>
              </a:rPr>
              <a:t>In this direction</a:t>
            </a:r>
          </a:p>
          <a:p>
            <a:pPr algn="l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228600" y="5750826"/>
            <a:ext cx="8686800" cy="87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- Most computers do not provide hardware to check stack overflow (</a:t>
            </a:r>
            <a:r>
              <a:rPr lang="en-US" altLang="ko-KR" dirty="0" smtClean="0"/>
              <a:t>full stack</a:t>
            </a:r>
            <a:r>
              <a:rPr lang="en-US" altLang="ko-KR" dirty="0"/>
              <a:t>) or underflow (empty stack)  </a:t>
            </a:r>
            <a:r>
              <a:rPr lang="en-US" altLang="ko-KR" dirty="0">
                <a:sym typeface="Wingdings" pitchFamily="2" charset="2"/>
              </a:rPr>
              <a:t> must be done in </a:t>
            </a:r>
            <a:r>
              <a:rPr lang="en-US" altLang="ko-KR" dirty="0" smtClean="0">
                <a:sym typeface="Wingdings" pitchFamily="2" charset="2"/>
              </a:rPr>
              <a:t>software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5588"/>
            <a:ext cx="7366000" cy="51752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Reverse Polish Notation</a:t>
            </a:r>
            <a:endParaRPr lang="en-US" altLang="ko-KR" sz="3200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52788" y="1863725"/>
            <a:ext cx="34925" cy="13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604963" y="1185863"/>
            <a:ext cx="6929437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algn="l" defTabSz="152400">
              <a:lnSpc>
                <a:spcPct val="96000"/>
              </a:lnSpc>
              <a:tabLst>
                <a:tab pos="901700" algn="l"/>
              </a:tabLst>
            </a:pPr>
            <a:r>
              <a:rPr lang="en-US" altLang="ko-KR" dirty="0"/>
              <a:t>A + B	Infix notation</a:t>
            </a:r>
          </a:p>
          <a:p>
            <a:pPr marL="381000" indent="-381000" algn="l" defTabSz="152400">
              <a:lnSpc>
                <a:spcPct val="96000"/>
              </a:lnSpc>
              <a:tabLst>
                <a:tab pos="901700" algn="l"/>
              </a:tabLst>
            </a:pPr>
            <a:r>
              <a:rPr lang="en-US" altLang="ko-KR" dirty="0"/>
              <a:t>+ A B	Prefix or Polish notation</a:t>
            </a:r>
          </a:p>
          <a:p>
            <a:pPr marL="381000" indent="-381000" algn="l" defTabSz="152400">
              <a:lnSpc>
                <a:spcPct val="96000"/>
              </a:lnSpc>
              <a:tabLst>
                <a:tab pos="901700" algn="l"/>
              </a:tabLst>
            </a:pPr>
            <a:r>
              <a:rPr lang="en-US" altLang="ko-KR" dirty="0"/>
              <a:t>A B +	Postfix or reverse Polish notation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73338" y="2117725"/>
            <a:ext cx="6261100" cy="95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algn="l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400"/>
              <a:t>     </a:t>
            </a:r>
            <a:r>
              <a:rPr lang="en-US" altLang="ko-KR"/>
              <a:t>- The reverse Polish notation is very suitable for stack 	manipulation</a:t>
            </a:r>
          </a:p>
          <a:p>
            <a:pPr marL="381000" indent="-381000" algn="l" defTabSz="152400" latinLnBrk="1">
              <a:lnSpc>
                <a:spcPct val="94000"/>
              </a:lnSpc>
              <a:spcBef>
                <a:spcPct val="47000"/>
              </a:spcBef>
            </a:pPr>
            <a:endParaRPr lang="en-US" altLang="ko-K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970088" y="2944813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69913" y="2828925"/>
            <a:ext cx="478472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/>
              <a:t> Evaluation of Arithmetic Expressions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057275" y="3160713"/>
            <a:ext cx="72644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dirty="0"/>
              <a:t>  Any arithmetic expression can be expressed in parenthesis-free </a:t>
            </a:r>
          </a:p>
          <a:p>
            <a:pPr algn="l" defTabSz="762000"/>
            <a:r>
              <a:rPr lang="en-US" altLang="ko-KR" dirty="0"/>
              <a:t>   Polish notation, including reverse Polish notation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052638" y="4198938"/>
            <a:ext cx="3692525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96000"/>
              </a:lnSpc>
            </a:pPr>
            <a:r>
              <a:rPr lang="en-US" altLang="ko-KR"/>
              <a:t>(3 * 4) + (5 * 6)    </a:t>
            </a:r>
            <a:r>
              <a:rPr lang="en-US" altLang="ko-KR">
                <a:sym typeface="Symbol" pitchFamily="18" charset="2"/>
              </a:rPr>
              <a:t></a:t>
            </a:r>
            <a:r>
              <a:rPr lang="en-US" altLang="ko-KR"/>
              <a:t>      3 4 * 5 6 * +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69913" y="900113"/>
            <a:ext cx="40544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Arithmetic Expressions:  A + B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781175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177006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177006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77006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793875" y="54673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1554163" y="5584825"/>
            <a:ext cx="196850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492375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492375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492375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492375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503488" y="54673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2289175" y="5367338"/>
            <a:ext cx="190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3201988" y="4867275"/>
            <a:ext cx="341312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3201988" y="5067300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201988" y="5272088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3201988" y="5476875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186113" y="5461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2986088" y="5584825"/>
            <a:ext cx="196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924300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3924300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3924300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3924300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3910013" y="5461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3722688" y="5367338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4646613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464661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464661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464661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4621213" y="54673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432300" y="5176838"/>
            <a:ext cx="188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5356225" y="4867275"/>
            <a:ext cx="3429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>
            <a:off x="5356225" y="5067300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5356225" y="5272088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5356225" y="5476875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5341938" y="54673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>
            <a:off x="5153025" y="536733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6080125" y="4867275"/>
            <a:ext cx="341313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6080125" y="5067300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6080125" y="5272088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>
            <a:off x="6080125" y="5476875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6064250" y="5461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5864225" y="5584825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2503488" y="52641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3960813" y="52641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4670425" y="5264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4670425" y="50593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5348288" y="52641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1793875" y="57308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2514600" y="57451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3240088" y="5734050"/>
            <a:ext cx="239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3973513" y="57340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4670425" y="57451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5405438" y="5734050"/>
            <a:ext cx="239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6127750" y="5734050"/>
            <a:ext cx="269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32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2" y="555625"/>
            <a:ext cx="5837238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Processor Organization</a:t>
            </a:r>
            <a:endParaRPr lang="en-US" altLang="ko-KR" sz="32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478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In general, most processors are organized in one of 3 ways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Single </a:t>
            </a:r>
            <a:r>
              <a:rPr lang="en-US" altLang="ko-KR" dirty="0">
                <a:solidFill>
                  <a:srgbClr val="FF0000"/>
                </a:solidFill>
              </a:rPr>
              <a:t>register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tx2"/>
                </a:solidFill>
              </a:rPr>
              <a:t>Accumulator</a:t>
            </a:r>
            <a:r>
              <a:rPr lang="en-US" altLang="ko-KR" dirty="0"/>
              <a:t>) </a:t>
            </a:r>
            <a:r>
              <a:rPr lang="en-US" altLang="ko-KR" dirty="0" smtClean="0">
                <a:solidFill>
                  <a:schemeClr val="tx2"/>
                </a:solidFill>
              </a:rPr>
              <a:t>organization</a:t>
            </a:r>
            <a:endParaRPr lang="en-US" altLang="ko-KR" dirty="0">
              <a:solidFill>
                <a:schemeClr val="tx2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Basic Computer is a good </a:t>
            </a:r>
            <a:r>
              <a:rPr lang="en-US" altLang="ko-KR" sz="1600" dirty="0" smtClean="0"/>
              <a:t>example.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Accumulator is the only general purpose </a:t>
            </a:r>
            <a:r>
              <a:rPr lang="en-US" altLang="ko-KR" sz="1600" dirty="0" smtClean="0"/>
              <a:t>register.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2"/>
                </a:solidFill>
              </a:rPr>
              <a:t>General </a:t>
            </a:r>
            <a:r>
              <a:rPr lang="en-US" altLang="ko-KR" dirty="0">
                <a:solidFill>
                  <a:schemeClr val="tx2"/>
                </a:solidFill>
              </a:rPr>
              <a:t>register </a:t>
            </a:r>
            <a:r>
              <a:rPr lang="en-US" altLang="ko-KR" dirty="0" smtClean="0">
                <a:solidFill>
                  <a:schemeClr val="tx2"/>
                </a:solidFill>
              </a:rPr>
              <a:t>organization</a:t>
            </a:r>
            <a:endParaRPr lang="en-US" altLang="ko-KR" dirty="0">
              <a:solidFill>
                <a:schemeClr val="tx2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Used by most modern computer </a:t>
            </a:r>
            <a:r>
              <a:rPr lang="en-US" altLang="ko-KR" sz="1600" dirty="0" smtClean="0"/>
              <a:t>processors.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Any of the registers can be used as the source or destination for computer </a:t>
            </a:r>
            <a:r>
              <a:rPr lang="en-US" altLang="ko-KR" sz="1600" dirty="0" smtClean="0"/>
              <a:t>operations.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000099"/>
                </a:solidFill>
              </a:rPr>
              <a:t>Stack </a:t>
            </a:r>
            <a:r>
              <a:rPr lang="en-US" altLang="ko-KR" dirty="0">
                <a:solidFill>
                  <a:srgbClr val="000099"/>
                </a:solidFill>
              </a:rPr>
              <a:t>organization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All operations are done using the hardware </a:t>
            </a:r>
            <a:r>
              <a:rPr lang="en-US" altLang="ko-KR" sz="1600" dirty="0" smtClean="0"/>
              <a:t>stack.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For example, an OR instruction will pop the two top elements from the stack, do a logical OR on them, and push the result on the </a:t>
            </a:r>
            <a:r>
              <a:rPr lang="en-US" altLang="ko-KR" sz="1600" dirty="0" smtClean="0"/>
              <a:t>stack.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7385050" cy="581025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15. Instruction Format</a:t>
            </a:r>
            <a:endParaRPr lang="en-US" altLang="ko-KR" sz="32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15950" y="1258888"/>
            <a:ext cx="8213725" cy="14141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524000" indent="-1524000" algn="just" defTabSz="152400">
              <a:spcBef>
                <a:spcPct val="46000"/>
              </a:spcBef>
            </a:pPr>
            <a:r>
              <a:rPr lang="en-US" altLang="ko-KR" dirty="0">
                <a:solidFill>
                  <a:schemeClr val="tx2"/>
                </a:solidFill>
              </a:rPr>
              <a:t>OP-code field</a:t>
            </a:r>
            <a:r>
              <a:rPr lang="en-US" altLang="ko-KR" dirty="0"/>
              <a:t> - specifies the operation to be performed</a:t>
            </a:r>
          </a:p>
          <a:p>
            <a:pPr marL="1524000" indent="-1524000" algn="just" defTabSz="152400">
              <a:spcBef>
                <a:spcPct val="46000"/>
              </a:spcBef>
            </a:pPr>
            <a:r>
              <a:rPr lang="en-US" altLang="ko-KR" dirty="0">
                <a:solidFill>
                  <a:srgbClr val="000099"/>
                </a:solidFill>
              </a:rPr>
              <a:t>Address field</a:t>
            </a:r>
            <a:r>
              <a:rPr lang="en-US" altLang="ko-KR" dirty="0"/>
              <a:t> - designates memory address(</a:t>
            </a:r>
            <a:r>
              <a:rPr lang="en-US" altLang="ko-KR" dirty="0" err="1"/>
              <a:t>es</a:t>
            </a:r>
            <a:r>
              <a:rPr lang="en-US" altLang="ko-KR" dirty="0"/>
              <a:t>) or a processor register(s)</a:t>
            </a:r>
          </a:p>
          <a:p>
            <a:pPr marL="1524000" indent="-1524000" algn="just" defTabSz="152400">
              <a:spcBef>
                <a:spcPct val="46000"/>
              </a:spcBef>
            </a:pPr>
            <a:r>
              <a:rPr lang="en-US" altLang="ko-KR" dirty="0">
                <a:solidFill>
                  <a:srgbClr val="990000"/>
                </a:solidFill>
              </a:rPr>
              <a:t>Mode </a:t>
            </a:r>
            <a:r>
              <a:rPr lang="en-US" altLang="ko-KR" dirty="0" smtClean="0">
                <a:solidFill>
                  <a:srgbClr val="990000"/>
                </a:solidFill>
              </a:rPr>
              <a:t>field </a:t>
            </a:r>
            <a:r>
              <a:rPr lang="en-US" altLang="ko-KR" dirty="0" smtClean="0"/>
              <a:t>- </a:t>
            </a:r>
            <a:r>
              <a:rPr lang="en-US" altLang="ko-KR" dirty="0"/>
              <a:t>determines how the address field is to be interpreted (</a:t>
            </a:r>
            <a:r>
              <a:rPr lang="en-US" altLang="ko-KR" dirty="0" smtClean="0"/>
              <a:t>to </a:t>
            </a:r>
            <a:r>
              <a:rPr lang="en-US" altLang="ko-KR" dirty="0"/>
              <a:t>get effective address or the operand)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92088" y="2697163"/>
            <a:ext cx="8275637" cy="9746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just" defTabSz="762000">
              <a:buFontTx/>
              <a:buChar char="•"/>
            </a:pPr>
            <a:r>
              <a:rPr lang="en-US" altLang="ko-KR" sz="2000" dirty="0"/>
              <a:t> The number of address fields in the instruction </a:t>
            </a:r>
            <a:r>
              <a:rPr lang="en-US" altLang="ko-KR" sz="2000" dirty="0" smtClean="0"/>
              <a:t>format depends </a:t>
            </a:r>
            <a:r>
              <a:rPr lang="en-US" altLang="ko-KR" sz="2000" dirty="0"/>
              <a:t>on the internal organization of </a:t>
            </a:r>
            <a:r>
              <a:rPr lang="en-US" altLang="ko-KR" sz="2000" dirty="0" smtClean="0"/>
              <a:t>CPU.</a:t>
            </a:r>
            <a:endParaRPr lang="en-US" altLang="ko-KR" sz="2000" dirty="0"/>
          </a:p>
          <a:p>
            <a:pPr algn="just" defTabSz="762000">
              <a:buFontTx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The three most common CPU organizations: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79450" y="3657600"/>
            <a:ext cx="6338275" cy="282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119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FF0000"/>
                </a:solidFill>
              </a:rPr>
              <a:t>Single accumulator organization: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	ADD	X	                /* AC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AC + M[X]  */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chemeClr val="tx2"/>
                </a:solidFill>
              </a:rPr>
              <a:t>General register organization: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	ADD	R1, R2, R3	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R2 + R3  */	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    ADD	R1, R2	            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R1 + R2  */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	MOV	R1, R2	            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R2  */	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    ADD	R1, X	            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R1 + M[X]  */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0099"/>
                </a:solidFill>
              </a:rPr>
              <a:t>Stack organization: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	PUSH	X	                /* TOS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M[X]  */	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    ADD	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92088" y="877888"/>
            <a:ext cx="213693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2000" dirty="0" smtClean="0">
                <a:solidFill>
                  <a:srgbClr val="FF0000"/>
                </a:solidFill>
              </a:rPr>
              <a:t>Instruction </a:t>
            </a:r>
            <a:r>
              <a:rPr lang="en-US" altLang="ko-KR" sz="2000" dirty="0">
                <a:solidFill>
                  <a:srgbClr val="FF0000"/>
                </a:solidFill>
              </a:rPr>
              <a:t>Fields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914400"/>
            <a:ext cx="8592096" cy="583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 Three-Address Instructions</a:t>
            </a:r>
          </a:p>
          <a:p>
            <a:pPr algn="l" defTabSz="762000"/>
            <a:endParaRPr lang="en-US" altLang="ko-KR" dirty="0">
              <a:solidFill>
                <a:schemeClr val="bg2"/>
              </a:solidFill>
            </a:endParaRPr>
          </a:p>
          <a:p>
            <a:pPr algn="l" defTabSz="762000"/>
            <a:r>
              <a:rPr lang="en-US" altLang="ko-KR" dirty="0"/>
              <a:t>	Program to evaluate  </a:t>
            </a:r>
            <a:r>
              <a:rPr lang="en-US" altLang="ko-KR" dirty="0">
                <a:solidFill>
                  <a:srgbClr val="000099"/>
                </a:solidFill>
              </a:rPr>
              <a:t>X = (A + B) * (C + D) :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lang="en-US" altLang="ko-KR" dirty="0"/>
              <a:t>		ADD	R1, A, B	   /*  R1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M[A] + M[B]	*/		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lang="en-US" altLang="ko-KR" dirty="0"/>
              <a:t>        		ADD	R2, C, D	   /*  R2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M[C] + M[D]	*/		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lang="en-US" altLang="ko-KR" dirty="0"/>
              <a:t>        		MUL	X, R1, R2	   /*  M[X]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R1 * R2		*/</a:t>
            </a:r>
          </a:p>
          <a:p>
            <a:pPr algn="l" defTabSz="762000"/>
            <a:endParaRPr lang="en-US" altLang="ko-KR" dirty="0" smtClean="0"/>
          </a:p>
          <a:p>
            <a:pPr algn="l" defTabSz="762000"/>
            <a:r>
              <a:rPr lang="en-US" altLang="ko-KR" dirty="0"/>
              <a:t>			- Results in short programs </a:t>
            </a:r>
          </a:p>
          <a:p>
            <a:pPr algn="l" defTabSz="762000"/>
            <a:r>
              <a:rPr lang="en-US" altLang="ko-KR" dirty="0"/>
              <a:t>  			- Instruction becomes long (many bits)</a:t>
            </a:r>
          </a:p>
          <a:p>
            <a:pPr algn="l" defTabSz="762000"/>
            <a:endParaRPr lang="en-US" altLang="ko-KR" dirty="0"/>
          </a:p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990000"/>
                </a:solidFill>
              </a:rPr>
              <a:t>Two-Address Instructions</a:t>
            </a:r>
          </a:p>
          <a:p>
            <a:pPr algn="l" defTabSz="762000">
              <a:lnSpc>
                <a:spcPct val="85000"/>
              </a:lnSpc>
            </a:pPr>
            <a:endParaRPr lang="en-US" altLang="ko-KR" sz="2000" dirty="0">
              <a:solidFill>
                <a:srgbClr val="990000"/>
              </a:solidFill>
            </a:endParaRPr>
          </a:p>
          <a:p>
            <a:pPr algn="l" defTabSz="762000">
              <a:lnSpc>
                <a:spcPct val="85000"/>
              </a:lnSpc>
            </a:pPr>
            <a:r>
              <a:rPr lang="en-US" altLang="ko-KR" dirty="0"/>
              <a:t>	 Program to evaluate  </a:t>
            </a:r>
            <a:r>
              <a:rPr lang="en-US" altLang="ko-KR" dirty="0">
                <a:solidFill>
                  <a:srgbClr val="000099"/>
                </a:solidFill>
              </a:rPr>
              <a:t>X = (A + B) * (C + D) :</a:t>
            </a:r>
          </a:p>
          <a:p>
            <a:pPr algn="l" defTabSz="762000"/>
            <a:endParaRPr lang="en-US" altLang="ko-KR" dirty="0">
              <a:solidFill>
                <a:srgbClr val="000099"/>
              </a:solidFill>
            </a:endParaRPr>
          </a:p>
          <a:p>
            <a:pPr algn="l" defTabSz="762000"/>
            <a:r>
              <a:rPr lang="en-US" altLang="ko-KR" dirty="0"/>
              <a:t>		MOV    R1, A               /* R1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M[A]           */</a:t>
            </a:r>
          </a:p>
          <a:p>
            <a:pPr algn="l" defTabSz="762000"/>
            <a:r>
              <a:rPr lang="en-US" altLang="ko-KR" dirty="0"/>
              <a:t>		ADD     R1, B               /* R1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R1 + M[A]  */</a:t>
            </a:r>
          </a:p>
          <a:p>
            <a:pPr algn="l" defTabSz="762000"/>
            <a:r>
              <a:rPr lang="en-US" altLang="ko-KR" dirty="0"/>
              <a:t>		MOV    R2, C               /* R2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M[C]           */</a:t>
            </a:r>
          </a:p>
          <a:p>
            <a:pPr algn="l" defTabSz="762000"/>
            <a:r>
              <a:rPr lang="en-US" altLang="ko-KR" dirty="0"/>
              <a:t>		ADD     R2, D               /* R2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R2 + M[D]  */</a:t>
            </a:r>
          </a:p>
          <a:p>
            <a:pPr algn="l" defTabSz="762000"/>
            <a:r>
              <a:rPr lang="en-US" altLang="ko-KR" dirty="0"/>
              <a:t>		MUL     R1, R2             /* R1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R1 * R2      */</a:t>
            </a:r>
          </a:p>
          <a:p>
            <a:pPr algn="l" defTabSz="762000"/>
            <a:r>
              <a:rPr lang="en-US" altLang="ko-KR" dirty="0"/>
              <a:t>		MOV     X, R1               /* M[X]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R1           */</a:t>
            </a:r>
          </a:p>
          <a:p>
            <a:pPr algn="l" defTabSz="762000"/>
            <a:endParaRPr lang="en-US" altLang="ko-KR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23913" y="1287463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  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52488" y="2746375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   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827088" y="3754438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   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216400" y="2544763"/>
            <a:ext cx="254000" cy="63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title"/>
          </p:nvPr>
        </p:nvSpPr>
        <p:spPr>
          <a:xfrm>
            <a:off x="304800" y="295275"/>
            <a:ext cx="8047037" cy="434975"/>
          </a:xfrm>
          <a:noFill/>
          <a:ln/>
        </p:spPr>
        <p:txBody>
          <a:bodyPr wrap="none">
            <a:noAutofit/>
          </a:bodyPr>
          <a:lstStyle/>
          <a:p>
            <a:r>
              <a:rPr lang="en-US" altLang="ko-KR" sz="3200" dirty="0" smtClean="0"/>
              <a:t>Three,  and Two-Address Instructions</a:t>
            </a:r>
            <a:endParaRPr lang="en-US" altLang="ko-K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4191000" cy="6635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Register Transfer</a:t>
            </a:r>
            <a:r>
              <a:rPr lang="en-US" altLang="ko-KR" sz="3600" dirty="0" smtClean="0"/>
              <a:t> </a:t>
            </a:r>
            <a:r>
              <a:rPr lang="en-US" altLang="ko-KR" sz="1800" dirty="0" smtClean="0"/>
              <a:t>contd..</a:t>
            </a:r>
            <a:endParaRPr lang="en-US" altLang="ko-KR" sz="3600" dirty="0" smtClean="0"/>
          </a:p>
        </p:txBody>
      </p:sp>
      <p:sp>
        <p:nvSpPr>
          <p:cNvPr id="11268" name="Rectangle 33"/>
          <p:cNvSpPr>
            <a:spLocks noGrp="1" noChangeArrowheads="1"/>
          </p:cNvSpPr>
          <p:nvPr>
            <p:ph idx="1"/>
          </p:nvPr>
        </p:nvSpPr>
        <p:spPr bwMode="auto">
          <a:xfrm>
            <a:off x="304800" y="152400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Copying the contents of one register to another is a register transfer.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A register transfer is indicated as</a:t>
            </a:r>
            <a:endParaRPr lang="en-US" altLang="ko-KR" sz="1800" dirty="0" smtClean="0">
              <a:sym typeface="Symbol" pitchFamily="18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 smtClean="0"/>
              <a:t>				R2 </a:t>
            </a:r>
            <a:r>
              <a:rPr lang="en-US" altLang="ko-KR" sz="1800" dirty="0" smtClean="0">
                <a:sym typeface="Symbol" pitchFamily="18" charset="2"/>
              </a:rPr>
              <a:t> R1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ym typeface="Symbol" pitchFamily="18" charset="2"/>
              </a:rPr>
              <a:t>In this case the contents of register R1 are copied (loaded) into register R2.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A simultaneous transfer of all bits from the source R1 to the destination register R2, during one clock pulse.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Note that this is a non-destructive; i.e. the contents of R1 are not altered by copying (loading) them to R2.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5113"/>
            <a:ext cx="8077200" cy="496887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One and Zero-Address Instructions</a:t>
            </a:r>
            <a:endParaRPr lang="en-US" altLang="ko-KR" sz="32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03213" y="847725"/>
            <a:ext cx="3137654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 One-Address Instructions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15963" y="1138238"/>
            <a:ext cx="58801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- Use an implied AC register for all data manipulation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15963" y="1377950"/>
            <a:ext cx="484505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- Program to evaluate  </a:t>
            </a:r>
            <a:r>
              <a:rPr lang="en-US" altLang="ko-KR">
                <a:solidFill>
                  <a:srgbClr val="000099"/>
                </a:solidFill>
              </a:rPr>
              <a:t>X = (A + B) * (C + D) :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663700" y="1658938"/>
            <a:ext cx="6521450" cy="202876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altLang="ko-KR" dirty="0"/>
              <a:t>LOAD   	A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M[A]   	*/</a:t>
            </a:r>
          </a:p>
          <a:p>
            <a:pPr algn="l" defTabSz="762000"/>
            <a:r>
              <a:rPr lang="en-US" altLang="ko-KR" dirty="0"/>
              <a:t>ADD     	B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+ M[B]  </a:t>
            </a:r>
            <a:r>
              <a:rPr lang="en-US" altLang="ko-KR" dirty="0" smtClean="0"/>
              <a:t>	*/</a:t>
            </a:r>
            <a:endParaRPr lang="en-US" altLang="ko-KR" dirty="0"/>
          </a:p>
          <a:p>
            <a:pPr algn="l" defTabSz="762000"/>
            <a:r>
              <a:rPr lang="en-US" altLang="ko-KR" dirty="0"/>
              <a:t>STORE  	T            /*  M[T]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  	*/</a:t>
            </a:r>
          </a:p>
          <a:p>
            <a:pPr algn="l" defTabSz="762000"/>
            <a:r>
              <a:rPr lang="en-US" altLang="ko-KR" dirty="0"/>
              <a:t>LOAD   	C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M[C]   	*/</a:t>
            </a:r>
          </a:p>
          <a:p>
            <a:pPr algn="l" defTabSz="762000"/>
            <a:r>
              <a:rPr lang="en-US" altLang="ko-KR" dirty="0"/>
              <a:t>ADD     	D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+ M[D]	*/</a:t>
            </a:r>
          </a:p>
          <a:p>
            <a:pPr algn="l" defTabSz="762000"/>
            <a:r>
              <a:rPr lang="en-US" altLang="ko-KR" dirty="0"/>
              <a:t>MUL     	T 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* M[T]	*/</a:t>
            </a:r>
          </a:p>
          <a:p>
            <a:pPr algn="l" defTabSz="762000"/>
            <a:r>
              <a:rPr lang="en-US" altLang="ko-KR" dirty="0"/>
              <a:t>STORE  	X           /*  M[X]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  	*/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03213" y="3584575"/>
            <a:ext cx="3460750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/>
              <a:t> </a:t>
            </a:r>
            <a:r>
              <a:rPr lang="en-US" altLang="ko-KR" sz="2000">
                <a:solidFill>
                  <a:schemeClr val="tx2"/>
                </a:solidFill>
              </a:rPr>
              <a:t>Zero-Address Instructions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15963" y="3863975"/>
            <a:ext cx="50927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- Can be found in a stack-organized computer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15963" y="4103688"/>
            <a:ext cx="484505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- Program to evaluate  </a:t>
            </a:r>
            <a:r>
              <a:rPr lang="en-US" altLang="ko-KR">
                <a:solidFill>
                  <a:srgbClr val="000099"/>
                </a:solidFill>
              </a:rPr>
              <a:t>X = (A + B) * (C + D) :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663700" y="4646613"/>
            <a:ext cx="6396038" cy="1820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PUSH	A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	*/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PUSH	B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B	*/	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	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(A + B)	*/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PUSH	C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C	*/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PUSH	D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D	*/	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	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(C + D)	*/	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>
                <a:solidFill>
                  <a:srgbClr val="FF0000"/>
                </a:solidFill>
              </a:rPr>
              <a:t>MUL</a:t>
            </a:r>
            <a:r>
              <a:rPr lang="en-US" altLang="ko-KR" dirty="0"/>
              <a:t>	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(C + D) * (A + B)  */  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POP	X	/*  M[X]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TOS	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7062"/>
            <a:ext cx="7385050" cy="592138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16. Addressing Modes</a:t>
            </a:r>
            <a:endParaRPr lang="en-US" altLang="ko-KR" sz="32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36563" y="1447800"/>
            <a:ext cx="8223250" cy="366767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just" defTabSz="762000">
              <a:lnSpc>
                <a:spcPct val="150000"/>
              </a:lnSpc>
              <a:spcBef>
                <a:spcPct val="45000"/>
              </a:spcBef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 Addressing Modes</a:t>
            </a:r>
          </a:p>
          <a:p>
            <a:pPr algn="just" defTabSz="762000">
              <a:lnSpc>
                <a:spcPct val="150000"/>
              </a:lnSpc>
              <a:spcBef>
                <a:spcPct val="45000"/>
              </a:spcBef>
            </a:pPr>
            <a:r>
              <a:rPr lang="en-US" altLang="ko-KR" dirty="0" smtClean="0"/>
              <a:t> </a:t>
            </a:r>
            <a:r>
              <a:rPr lang="en-US" altLang="ko-KR" dirty="0"/>
              <a:t>* Specifies a rule for interpreting or modifying </a:t>
            </a:r>
            <a:r>
              <a:rPr lang="en-US" altLang="ko-KR" dirty="0" smtClean="0"/>
              <a:t>the address </a:t>
            </a:r>
            <a:r>
              <a:rPr lang="en-US" altLang="ko-KR" dirty="0"/>
              <a:t>field of the instruction (before the operand </a:t>
            </a:r>
            <a:r>
              <a:rPr lang="en-US" altLang="ko-KR" dirty="0" smtClean="0"/>
              <a:t>is </a:t>
            </a:r>
            <a:r>
              <a:rPr lang="en-US" altLang="ko-KR" dirty="0"/>
              <a:t>actually referenced)</a:t>
            </a:r>
          </a:p>
          <a:p>
            <a:pPr algn="just" defTabSz="762000">
              <a:lnSpc>
                <a:spcPct val="150000"/>
              </a:lnSpc>
              <a:spcBef>
                <a:spcPct val="45000"/>
              </a:spcBef>
            </a:pPr>
            <a:r>
              <a:rPr lang="en-US" altLang="ko-KR" dirty="0"/>
              <a:t>  </a:t>
            </a:r>
            <a:r>
              <a:rPr lang="en-US" altLang="ko-KR" dirty="0" smtClean="0"/>
              <a:t>* </a:t>
            </a:r>
            <a:r>
              <a:rPr lang="en-US" altLang="ko-KR" dirty="0"/>
              <a:t>Variety of addressing modes </a:t>
            </a:r>
          </a:p>
          <a:p>
            <a:pPr algn="just" defTabSz="762000">
              <a:lnSpc>
                <a:spcPct val="150000"/>
              </a:lnSpc>
              <a:spcBef>
                <a:spcPct val="45000"/>
              </a:spcBef>
            </a:pPr>
            <a:r>
              <a:rPr lang="en-US" altLang="ko-KR" dirty="0" smtClean="0"/>
              <a:t>              </a:t>
            </a:r>
            <a:r>
              <a:rPr lang="en-US" altLang="ko-KR" dirty="0"/>
              <a:t>- to give programming flexibility to the user</a:t>
            </a:r>
          </a:p>
          <a:p>
            <a:pPr algn="just" defTabSz="762000">
              <a:lnSpc>
                <a:spcPct val="150000"/>
              </a:lnSpc>
              <a:spcBef>
                <a:spcPct val="45000"/>
              </a:spcBef>
            </a:pPr>
            <a:r>
              <a:rPr lang="en-US" altLang="ko-KR" dirty="0"/>
              <a:t>              - to use the bits in the address field of </a:t>
            </a:r>
            <a:r>
              <a:rPr lang="en-US" altLang="ko-KR" dirty="0" smtClean="0"/>
              <a:t>the instruction </a:t>
            </a:r>
            <a:r>
              <a:rPr lang="en-US" altLang="ko-KR" dirty="0"/>
              <a:t>efficiently </a:t>
            </a:r>
          </a:p>
          <a:p>
            <a:pPr algn="just" defTabSz="762000">
              <a:lnSpc>
                <a:spcPct val="150000"/>
              </a:lnSpc>
              <a:spcBef>
                <a:spcPct val="45000"/>
              </a:spcBef>
            </a:pPr>
            <a:r>
              <a:rPr lang="en-US" altLang="ko-KR" dirty="0"/>
              <a:t>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47700" y="64452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3340100" y="64452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Rectangle 6"/>
          <p:cNvSpPr>
            <a:spLocks noRot="1" noChangeArrowheads="1"/>
          </p:cNvSpPr>
          <p:nvPr/>
        </p:nvSpPr>
        <p:spPr bwMode="auto">
          <a:xfrm>
            <a:off x="533400" y="512763"/>
            <a:ext cx="8229600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Types of Addressing Modes</a:t>
            </a:r>
          </a:p>
        </p:txBody>
      </p:sp>
      <p:sp>
        <p:nvSpPr>
          <p:cNvPr id="122887" name="Rectangle 7"/>
          <p:cNvSpPr>
            <a:spLocks noChangeArrowheads="1"/>
          </p:cNvSpPr>
          <p:nvPr/>
        </p:nvSpPr>
        <p:spPr bwMode="auto">
          <a:xfrm>
            <a:off x="752475" y="1149350"/>
            <a:ext cx="5419725" cy="487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Implied</a:t>
            </a:r>
          </a:p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Immediate</a:t>
            </a:r>
          </a:p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Direct</a:t>
            </a:r>
          </a:p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Indirect</a:t>
            </a:r>
          </a:p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Register</a:t>
            </a:r>
          </a:p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Register Indirect</a:t>
            </a:r>
          </a:p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 err="1"/>
              <a:t>Autoincrement</a:t>
            </a:r>
            <a:r>
              <a:rPr lang="en-US" sz="2400" dirty="0"/>
              <a:t> or </a:t>
            </a:r>
            <a:r>
              <a:rPr lang="en-US" sz="2400" dirty="0" err="1"/>
              <a:t>AutoDecrement</a:t>
            </a:r>
            <a:endParaRPr lang="en-US" sz="2400" dirty="0"/>
          </a:p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Relative</a:t>
            </a:r>
          </a:p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Indexed</a:t>
            </a:r>
          </a:p>
          <a:p>
            <a:pPr marL="285750" indent="-285750" algn="l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Base Register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704088"/>
          </a:xfrm>
        </p:spPr>
        <p:txBody>
          <a:bodyPr>
            <a:normAutofit/>
          </a:bodyPr>
          <a:lstStyle/>
          <a:p>
            <a:r>
              <a:rPr lang="en-US" sz="3200" dirty="0"/>
              <a:t>Implied Addressing Mode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78280"/>
            <a:ext cx="8229600" cy="43891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</a:rPr>
              <a:t>Implied Mode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1800" dirty="0"/>
              <a:t>		Address of the operands are specified implicitly in the definition of 	the instruction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1800" dirty="0"/>
              <a:t>		 - No need to specify address in the instruction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1800" dirty="0"/>
              <a:t>		 - EA = AC, </a:t>
            </a:r>
            <a:r>
              <a:rPr lang="en-US" altLang="ko-KR" sz="1800" dirty="0" smtClean="0"/>
              <a:t> or  </a:t>
            </a:r>
            <a:r>
              <a:rPr lang="en-US" altLang="ko-KR" sz="1800" dirty="0"/>
              <a:t>EA = Stack[SP]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1800" dirty="0"/>
              <a:t>		- Examples from Basic Computer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1800" dirty="0"/>
              <a:t>			CLA, CME, INP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555625"/>
            <a:ext cx="7318375" cy="434975"/>
          </a:xfrm>
        </p:spPr>
        <p:txBody>
          <a:bodyPr>
            <a:noAutofit/>
          </a:bodyPr>
          <a:lstStyle/>
          <a:p>
            <a:r>
              <a:rPr lang="en-US" sz="3200" dirty="0"/>
              <a:t>Immediate Addressing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1036637"/>
            <a:ext cx="8516937" cy="52117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800" dirty="0" smtClean="0"/>
              <a:t>Immediate </a:t>
            </a:r>
            <a:r>
              <a:rPr lang="en-US" altLang="ko-KR" sz="1800" dirty="0"/>
              <a:t>Mode</a:t>
            </a:r>
          </a:p>
          <a:p>
            <a:pPr>
              <a:buFontTx/>
              <a:buNone/>
            </a:pPr>
            <a:r>
              <a:rPr lang="en-US" altLang="ko-KR" sz="1800" dirty="0"/>
              <a:t>		Instead of specifying the address of the operand, </a:t>
            </a:r>
            <a:r>
              <a:rPr lang="en-US" altLang="ko-KR" sz="1800" dirty="0" smtClean="0"/>
              <a:t>operand </a:t>
            </a:r>
            <a:r>
              <a:rPr lang="en-US" altLang="ko-KR" sz="1800" dirty="0"/>
              <a:t>itself is </a:t>
            </a:r>
            <a:r>
              <a:rPr lang="en-US" altLang="ko-KR" sz="1800" dirty="0" smtClean="0"/>
              <a:t>specified.</a:t>
            </a:r>
            <a:endParaRPr lang="en-US" altLang="ko-KR" sz="1800" dirty="0"/>
          </a:p>
          <a:p>
            <a:pPr>
              <a:buFontTx/>
              <a:buNone/>
            </a:pPr>
            <a:r>
              <a:rPr lang="en-US" altLang="ko-KR" sz="1800" dirty="0"/>
              <a:t> 			- No need to specify address in the instruction</a:t>
            </a:r>
          </a:p>
          <a:p>
            <a:pPr>
              <a:buFontTx/>
              <a:buNone/>
            </a:pPr>
            <a:r>
              <a:rPr lang="en-US" altLang="ko-KR" sz="1800" dirty="0"/>
              <a:t>			 - However, operand itself needs to be specified</a:t>
            </a:r>
          </a:p>
          <a:p>
            <a:pPr>
              <a:buFontTx/>
              <a:buNone/>
            </a:pPr>
            <a:r>
              <a:rPr lang="en-US" altLang="ko-KR" sz="1800" dirty="0"/>
              <a:t> 			- Sometimes, require more bits than the address</a:t>
            </a:r>
          </a:p>
          <a:p>
            <a:pPr>
              <a:buFontTx/>
              <a:buNone/>
            </a:pPr>
            <a:r>
              <a:rPr lang="en-US" altLang="ko-KR" sz="1800" dirty="0"/>
              <a:t> 			- Fast to acquire an operand</a:t>
            </a:r>
          </a:p>
          <a:p>
            <a:endParaRPr lang="en-US" altLang="ko-KR" sz="1800" dirty="0"/>
          </a:p>
          <a:p>
            <a:r>
              <a:rPr lang="en-US" sz="1800" dirty="0"/>
              <a:t>e.g.</a:t>
            </a:r>
            <a:r>
              <a:rPr lang="en-US" sz="1800" dirty="0">
                <a:solidFill>
                  <a:srgbClr val="FF0000"/>
                </a:solidFill>
              </a:rPr>
              <a:t> ADD 5</a:t>
            </a:r>
          </a:p>
          <a:p>
            <a:pPr lvl="1"/>
            <a:r>
              <a:rPr lang="en-US" dirty="0"/>
              <a:t>Add 5 to contents of accumulator</a:t>
            </a:r>
          </a:p>
          <a:p>
            <a:pPr lvl="1"/>
            <a:r>
              <a:rPr lang="en-US" dirty="0"/>
              <a:t>5 is operand</a:t>
            </a:r>
          </a:p>
          <a:p>
            <a:pPr>
              <a:buFontTx/>
              <a:buNone/>
            </a:pPr>
            <a:r>
              <a:rPr lang="en-US" dirty="0"/>
              <a:t>                                     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59238" y="5235575"/>
            <a:ext cx="4459287" cy="684213"/>
            <a:chOff x="1105" y="1441"/>
            <a:chExt cx="2975" cy="381"/>
          </a:xfrm>
        </p:grpSpPr>
        <p:sp>
          <p:nvSpPr>
            <p:cNvPr id="123909" name="Rectangle 5"/>
            <p:cNvSpPr>
              <a:spLocks noChangeArrowheads="1"/>
            </p:cNvSpPr>
            <p:nvPr/>
          </p:nvSpPr>
          <p:spPr bwMode="auto">
            <a:xfrm>
              <a:off x="1105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>
              <a:off x="1729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6148388" y="5334000"/>
            <a:ext cx="1433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000099"/>
                </a:solidFill>
              </a:rPr>
              <a:t>Operand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3990975" y="5375275"/>
            <a:ext cx="10545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000" dirty="0" err="1">
                <a:solidFill>
                  <a:srgbClr val="FF0000"/>
                </a:solidFill>
              </a:rPr>
              <a:t>Opcode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123913" name="Rectangle 9"/>
          <p:cNvSpPr>
            <a:spLocks noChangeArrowheads="1"/>
          </p:cNvSpPr>
          <p:nvPr/>
        </p:nvSpPr>
        <p:spPr bwMode="auto">
          <a:xfrm>
            <a:off x="5448300" y="4533900"/>
            <a:ext cx="1754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tx2"/>
                </a:solidFill>
              </a:rPr>
              <a:t>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647700" y="64452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340100" y="64452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6"/>
          <p:cNvSpPr>
            <a:spLocks noRot="1" noChangeArrowheads="1"/>
          </p:cNvSpPr>
          <p:nvPr/>
        </p:nvSpPr>
        <p:spPr bwMode="auto">
          <a:xfrm>
            <a:off x="358775" y="43338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Direct Addressing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595313" y="1174750"/>
            <a:ext cx="8229600" cy="53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Direct Address Mode	</a:t>
            </a:r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	</a:t>
            </a:r>
            <a:r>
              <a:rPr lang="en-US" altLang="ko-KR" dirty="0" smtClean="0"/>
              <a:t>Instruction </a:t>
            </a:r>
            <a:r>
              <a:rPr lang="en-US" altLang="ko-KR" dirty="0"/>
              <a:t>specifies the memory address which </a:t>
            </a:r>
            <a:r>
              <a:rPr lang="en-US" altLang="ko-KR" dirty="0" smtClean="0"/>
              <a:t> can </a:t>
            </a:r>
            <a:r>
              <a:rPr lang="en-US" altLang="ko-KR" dirty="0"/>
              <a:t>be </a:t>
            </a:r>
            <a:r>
              <a:rPr lang="en-US" altLang="ko-KR" dirty="0" smtClean="0"/>
              <a:t>used directly  to </a:t>
            </a:r>
            <a:r>
              <a:rPr lang="en-US" altLang="ko-KR" dirty="0"/>
              <a:t>access the memory</a:t>
            </a:r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           	</a:t>
            </a:r>
            <a:r>
              <a:rPr lang="en-US" altLang="ko-KR" dirty="0" smtClean="0"/>
              <a:t>- </a:t>
            </a:r>
            <a:r>
              <a:rPr lang="en-US" altLang="ko-KR" dirty="0"/>
              <a:t>Faster than the other memory addressing modes</a:t>
            </a:r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           	</a:t>
            </a:r>
            <a:r>
              <a:rPr lang="en-US" altLang="ko-KR" dirty="0" smtClean="0"/>
              <a:t>- </a:t>
            </a:r>
            <a:r>
              <a:rPr lang="en-US" altLang="ko-KR" dirty="0"/>
              <a:t>Too many bits are needed to specify the </a:t>
            </a:r>
            <a:r>
              <a:rPr lang="en-US" altLang="ko-KR" dirty="0" smtClean="0"/>
              <a:t>address for </a:t>
            </a:r>
            <a:r>
              <a:rPr lang="en-US" altLang="ko-KR" dirty="0"/>
              <a:t>a large physical </a:t>
            </a:r>
            <a:r>
              <a:rPr lang="en-US" altLang="ko-KR" dirty="0" smtClean="0"/>
              <a:t>   	    memory </a:t>
            </a:r>
            <a:r>
              <a:rPr lang="en-US" altLang="ko-KR" dirty="0"/>
              <a:t>space</a:t>
            </a:r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          	</a:t>
            </a:r>
            <a:r>
              <a:rPr lang="en-US" altLang="ko-KR" dirty="0" smtClean="0"/>
              <a:t>- </a:t>
            </a:r>
            <a:r>
              <a:rPr lang="en-US" altLang="ko-KR" dirty="0"/>
              <a:t>EA = IR(</a:t>
            </a:r>
            <a:r>
              <a:rPr lang="en-US" altLang="ko-KR" dirty="0" err="1"/>
              <a:t>addr</a:t>
            </a:r>
            <a:r>
              <a:rPr lang="en-US" altLang="ko-KR" dirty="0"/>
              <a:t>) (IR(</a:t>
            </a:r>
            <a:r>
              <a:rPr lang="en-US" altLang="ko-KR" dirty="0" err="1"/>
              <a:t>addr</a:t>
            </a:r>
            <a:r>
              <a:rPr lang="en-US" altLang="ko-KR" dirty="0"/>
              <a:t>): address field of IR)</a:t>
            </a:r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dirty="0" smtClean="0"/>
              <a:t>e.g</a:t>
            </a:r>
            <a:r>
              <a:rPr lang="en-US" dirty="0"/>
              <a:t>. 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A</a:t>
            </a:r>
          </a:p>
          <a:p>
            <a:pPr marL="685800" lvl="1" indent="-228600" algn="l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dirty="0"/>
              <a:t>Add contents of cell A to accumulator</a:t>
            </a:r>
          </a:p>
          <a:p>
            <a:pPr marL="685800" lvl="1" indent="-228600" algn="l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dirty="0"/>
              <a:t>Look in memory at address A for operand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2836863" y="57340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Rectangle 6"/>
          <p:cNvSpPr>
            <a:spLocks noRot="1" noChangeArrowheads="1"/>
          </p:cNvSpPr>
          <p:nvPr/>
        </p:nvSpPr>
        <p:spPr bwMode="auto">
          <a:xfrm>
            <a:off x="496888" y="509588"/>
            <a:ext cx="8229600" cy="633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Direct Addressing Diagram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0863" y="1792288"/>
            <a:ext cx="4722812" cy="604837"/>
            <a:chOff x="913" y="1441"/>
            <a:chExt cx="2975" cy="381"/>
          </a:xfrm>
        </p:grpSpPr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2684463" y="1868488"/>
            <a:ext cx="1546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000099"/>
                </a:solidFill>
                <a:latin typeface="Times New Roman" pitchFamily="18" charset="0"/>
              </a:rPr>
              <a:t>Address A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474663" y="1868488"/>
            <a:ext cx="11397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 err="1">
                <a:solidFill>
                  <a:srgbClr val="FF0000"/>
                </a:solidFill>
                <a:latin typeface="Times New Roman" pitchFamily="18" charset="0"/>
              </a:rPr>
              <a:t>Opcode</a:t>
            </a:r>
            <a:endParaRPr kumimoji="0"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2227263" y="1335088"/>
            <a:ext cx="1638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tx2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5503863" y="27066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5503863" y="33924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5503863" y="40782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5503863" y="47640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5503863" y="54498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6037263" y="2173288"/>
            <a:ext cx="12423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>
                <a:solidFill>
                  <a:srgbClr val="FF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6189663" y="4230688"/>
            <a:ext cx="1349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accent1"/>
                </a:solidFill>
                <a:latin typeface="Times New Roman" pitchFamily="18" charset="0"/>
              </a:rPr>
              <a:t>Operand</a:t>
            </a:r>
          </a:p>
        </p:txBody>
      </p:sp>
      <p:sp>
        <p:nvSpPr>
          <p:cNvPr id="125972" name="Freeform 20"/>
          <p:cNvSpPr>
            <a:spLocks/>
          </p:cNvSpPr>
          <p:nvPr/>
        </p:nvSpPr>
        <p:spPr bwMode="auto">
          <a:xfrm>
            <a:off x="2913063" y="2398713"/>
            <a:ext cx="2590800" cy="2022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73"/>
              </a:cxn>
              <a:cxn ang="0">
                <a:pos x="1631" y="1273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47700" y="64452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3340100" y="64452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2" name="Rectangle 6"/>
          <p:cNvSpPr>
            <a:spLocks noRot="1" noChangeArrowheads="1"/>
          </p:cNvSpPr>
          <p:nvPr/>
        </p:nvSpPr>
        <p:spPr bwMode="auto">
          <a:xfrm>
            <a:off x="346075" y="457200"/>
            <a:ext cx="8229600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Indirect Addressing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33413" y="914400"/>
            <a:ext cx="8229600" cy="582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Indirect Addressing Mode</a:t>
            </a:r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	</a:t>
            </a:r>
            <a:r>
              <a:rPr lang="en-US" altLang="ko-KR" dirty="0" smtClean="0"/>
              <a:t>The </a:t>
            </a:r>
            <a:r>
              <a:rPr lang="en-US" altLang="ko-KR" dirty="0"/>
              <a:t>address field of an instruction specifies the address of </a:t>
            </a:r>
            <a:r>
              <a:rPr lang="en-US" altLang="ko-KR" dirty="0" smtClean="0"/>
              <a:t>a memory </a:t>
            </a:r>
            <a:r>
              <a:rPr lang="en-US" altLang="ko-KR" dirty="0"/>
              <a:t>location that contains the address of the </a:t>
            </a:r>
            <a:r>
              <a:rPr lang="en-US" altLang="ko-KR" dirty="0" smtClean="0"/>
              <a:t>operand.</a:t>
            </a:r>
            <a:endParaRPr lang="en-US" altLang="ko-KR" dirty="0"/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           - When the abbreviated address is used large physical memory can </a:t>
            </a:r>
            <a:r>
              <a:rPr lang="en-US" altLang="ko-KR" dirty="0" smtClean="0"/>
              <a:t>be    	addressed </a:t>
            </a:r>
            <a:r>
              <a:rPr lang="en-US" altLang="ko-KR" dirty="0"/>
              <a:t>with a relatively small number of </a:t>
            </a:r>
            <a:r>
              <a:rPr lang="en-US" altLang="ko-KR" dirty="0" smtClean="0"/>
              <a:t>bits.</a:t>
            </a:r>
            <a:endParaRPr lang="en-US" altLang="ko-KR" dirty="0"/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           - Slow to acquire an operand because of an additional memory 	</a:t>
            </a:r>
            <a:r>
              <a:rPr lang="en-US" altLang="ko-KR" dirty="0" smtClean="0"/>
              <a:t>access.</a:t>
            </a:r>
            <a:endParaRPr lang="en-US" altLang="ko-KR" dirty="0"/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           - EA = M[IR(address)]</a:t>
            </a:r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EA </a:t>
            </a:r>
            <a:r>
              <a:rPr lang="en-US" dirty="0"/>
              <a:t>= </a:t>
            </a:r>
            <a:r>
              <a:rPr lang="en-US" dirty="0">
                <a:solidFill>
                  <a:srgbClr val="000099"/>
                </a:solidFill>
              </a:rPr>
              <a:t>(A)</a:t>
            </a:r>
          </a:p>
          <a:p>
            <a:pPr marL="685800" lvl="1" indent="-228600" algn="l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dirty="0"/>
              <a:t>Look in A, find address (A) and look there for operand</a:t>
            </a:r>
          </a:p>
          <a:p>
            <a:pPr marL="285750" indent="-285750" algn="l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dirty="0"/>
              <a:t>e.g. ADD (A)</a:t>
            </a:r>
          </a:p>
          <a:p>
            <a:pPr marL="685800" lvl="1" indent="-228600" algn="l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dirty="0"/>
              <a:t>Add contents of cell pointed to by contents of A to accumulator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31800" y="569277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3124200" y="569277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Rectangle 6"/>
          <p:cNvSpPr>
            <a:spLocks noRot="1" noChangeArrowheads="1"/>
          </p:cNvSpPr>
          <p:nvPr/>
        </p:nvSpPr>
        <p:spPr bwMode="auto">
          <a:xfrm>
            <a:off x="431800" y="539750"/>
            <a:ext cx="8229600" cy="52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Indirect Addressing Diagram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1828800"/>
            <a:ext cx="4722813" cy="604838"/>
            <a:chOff x="336" y="1490"/>
            <a:chExt cx="2975" cy="381"/>
          </a:xfrm>
        </p:grpSpPr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336" y="1490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3" name="Line 9"/>
            <p:cNvSpPr>
              <a:spLocks noChangeShapeType="1"/>
            </p:cNvSpPr>
            <p:nvPr/>
          </p:nvSpPr>
          <p:spPr bwMode="auto">
            <a:xfrm>
              <a:off x="960" y="1495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667000" y="1905000"/>
            <a:ext cx="1546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000099"/>
                </a:solidFill>
                <a:latin typeface="Times New Roman" pitchFamily="18" charset="0"/>
              </a:rPr>
              <a:t>Address A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457200" y="1905000"/>
            <a:ext cx="11397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 err="1">
                <a:solidFill>
                  <a:srgbClr val="FF0000"/>
                </a:solidFill>
                <a:latin typeface="Times New Roman" pitchFamily="18" charset="0"/>
              </a:rPr>
              <a:t>Opcode</a:t>
            </a:r>
            <a:endParaRPr kumimoji="0"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2209800" y="1371600"/>
            <a:ext cx="1638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tx2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5486400" y="2743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5486400" y="3429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5486400" y="4114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5486400" y="4800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5486400" y="5486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019800" y="2209800"/>
            <a:ext cx="12423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>
                <a:solidFill>
                  <a:srgbClr val="FF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6172200" y="4267200"/>
            <a:ext cx="1349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000099"/>
                </a:solidFill>
                <a:latin typeface="Times New Roman" pitchFamily="18" charset="0"/>
              </a:rPr>
              <a:t>Operand</a:t>
            </a:r>
          </a:p>
        </p:txBody>
      </p:sp>
      <p:sp>
        <p:nvSpPr>
          <p:cNvPr id="129044" name="Freeform 20"/>
          <p:cNvSpPr>
            <a:spLocks/>
          </p:cNvSpPr>
          <p:nvPr/>
        </p:nvSpPr>
        <p:spPr bwMode="auto">
          <a:xfrm>
            <a:off x="2895600" y="2435225"/>
            <a:ext cx="2590800" cy="650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09"/>
              </a:cxn>
              <a:cxn ang="0">
                <a:pos x="1631" y="409"/>
              </a:cxn>
            </a:cxnLst>
            <a:rect l="0" t="0" r="r" b="b"/>
            <a:pathLst>
              <a:path w="1632" h="410">
                <a:moveTo>
                  <a:pt x="0" y="0"/>
                </a:moveTo>
                <a:lnTo>
                  <a:pt x="0" y="409"/>
                </a:lnTo>
                <a:lnTo>
                  <a:pt x="1631" y="409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5564188" y="2894013"/>
            <a:ext cx="26352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990000"/>
                </a:solidFill>
                <a:latin typeface="Times New Roman" pitchFamily="18" charset="0"/>
              </a:rPr>
              <a:t>Pointer to operand</a:t>
            </a:r>
          </a:p>
        </p:txBody>
      </p:sp>
      <p:sp>
        <p:nvSpPr>
          <p:cNvPr id="129046" name="Freeform 22"/>
          <p:cNvSpPr>
            <a:spLocks/>
          </p:cNvSpPr>
          <p:nvPr/>
        </p:nvSpPr>
        <p:spPr bwMode="auto">
          <a:xfrm>
            <a:off x="8075613" y="3084513"/>
            <a:ext cx="230187" cy="137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4" y="864"/>
              </a:cxn>
              <a:cxn ang="0">
                <a:pos x="1" y="864"/>
              </a:cxn>
            </a:cxnLst>
            <a:rect l="0" t="0" r="r" b="b"/>
            <a:pathLst>
              <a:path w="145" h="865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1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647700" y="64452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3340100" y="64452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Rectangle 6"/>
          <p:cNvSpPr>
            <a:spLocks noRot="1" noChangeArrowheads="1"/>
          </p:cNvSpPr>
          <p:nvPr/>
        </p:nvSpPr>
        <p:spPr bwMode="auto">
          <a:xfrm>
            <a:off x="477838" y="854075"/>
            <a:ext cx="8229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Register Addressing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algn="l" defTabSz="762000">
              <a:lnSpc>
                <a:spcPct val="200000"/>
              </a:lnSpc>
              <a:spcBef>
                <a:spcPts val="600"/>
              </a:spcBef>
              <a:buSzPct val="100000"/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Register Mode</a:t>
            </a:r>
          </a:p>
          <a:p>
            <a:pPr marL="285750" indent="-285750" algn="l" defTabSz="762000">
              <a:lnSpc>
                <a:spcPct val="200000"/>
              </a:lnSpc>
              <a:spcBef>
                <a:spcPts val="600"/>
              </a:spcBef>
              <a:buSzPct val="100000"/>
            </a:pPr>
            <a:r>
              <a:rPr lang="en-US" altLang="ko-KR" dirty="0"/>
              <a:t>   	 	Address specified in the instruction is the register address</a:t>
            </a:r>
          </a:p>
          <a:p>
            <a:pPr marL="285750" indent="-285750" algn="l" defTabSz="762000">
              <a:lnSpc>
                <a:spcPct val="200000"/>
              </a:lnSpc>
              <a:spcBef>
                <a:spcPts val="600"/>
              </a:spcBef>
              <a:buSzPct val="100000"/>
            </a:pPr>
            <a:r>
              <a:rPr lang="en-US" altLang="ko-KR" dirty="0"/>
              <a:t>           		 - Designated operand need to be in a register</a:t>
            </a:r>
          </a:p>
          <a:p>
            <a:pPr marL="285750" indent="-285750" algn="l" defTabSz="762000">
              <a:lnSpc>
                <a:spcPct val="200000"/>
              </a:lnSpc>
              <a:spcBef>
                <a:spcPts val="600"/>
              </a:spcBef>
              <a:buSzPct val="100000"/>
            </a:pPr>
            <a:r>
              <a:rPr lang="en-US" altLang="ko-KR" dirty="0"/>
              <a:t>           		 - Shorter address than the memory address</a:t>
            </a:r>
          </a:p>
          <a:p>
            <a:pPr marL="285750" indent="-285750" algn="l" defTabSz="762000">
              <a:lnSpc>
                <a:spcPct val="200000"/>
              </a:lnSpc>
              <a:spcBef>
                <a:spcPts val="600"/>
              </a:spcBef>
              <a:buSzPct val="100000"/>
            </a:pPr>
            <a:r>
              <a:rPr lang="en-US" altLang="ko-KR" dirty="0"/>
              <a:t>           		 - Saving address field in the instruction</a:t>
            </a:r>
          </a:p>
          <a:p>
            <a:pPr marL="285750" indent="-285750" algn="l" defTabSz="762000">
              <a:lnSpc>
                <a:spcPct val="200000"/>
              </a:lnSpc>
              <a:spcBef>
                <a:spcPts val="600"/>
              </a:spcBef>
              <a:buSzPct val="100000"/>
            </a:pPr>
            <a:r>
              <a:rPr lang="en-US" altLang="ko-KR" dirty="0"/>
              <a:t>           		 - Faster to acquire an operand than the memory </a:t>
            </a:r>
            <a:r>
              <a:rPr lang="en-US" altLang="ko-KR" dirty="0" smtClean="0"/>
              <a:t> addressing</a:t>
            </a:r>
            <a:endParaRPr lang="en-US" altLang="ko-KR" dirty="0"/>
          </a:p>
          <a:p>
            <a:pPr marL="285750" indent="-285750" algn="l" defTabSz="762000">
              <a:lnSpc>
                <a:spcPct val="200000"/>
              </a:lnSpc>
              <a:spcBef>
                <a:spcPts val="600"/>
              </a:spcBef>
              <a:buSzPct val="100000"/>
            </a:pPr>
            <a:r>
              <a:rPr lang="en-US" altLang="ko-KR" dirty="0"/>
              <a:t>           		 - EA = IR(R)  (IR(R): Register field of IR)</a:t>
            </a:r>
          </a:p>
          <a:p>
            <a:pPr marL="285750" indent="-285750" algn="l" defTabSz="762000">
              <a:lnSpc>
                <a:spcPct val="200000"/>
              </a:lnSpc>
              <a:spcBef>
                <a:spcPts val="600"/>
              </a:spcBef>
              <a:buSzPct val="100000"/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EA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0099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52450" y="131445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 smtClean="0"/>
              <a:t>A register transfer such as</a:t>
            </a:r>
          </a:p>
          <a:p>
            <a:pPr lvl="1">
              <a:buFontTx/>
              <a:buNone/>
            </a:pPr>
            <a:endParaRPr lang="en-US" altLang="ko-KR" sz="1800" dirty="0" smtClean="0"/>
          </a:p>
          <a:p>
            <a:pPr lvl="1">
              <a:buFontTx/>
              <a:buNone/>
            </a:pPr>
            <a:r>
              <a:rPr lang="en-US" altLang="ko-KR" sz="1800" dirty="0" smtClean="0"/>
              <a:t>R3 </a:t>
            </a:r>
            <a:r>
              <a:rPr lang="en-US" altLang="ko-KR" sz="1800" dirty="0" smtClean="0">
                <a:sym typeface="Symbol" pitchFamily="18" charset="2"/>
              </a:rPr>
              <a:t> R5</a:t>
            </a:r>
          </a:p>
          <a:p>
            <a:pPr lvl="1">
              <a:buFontTx/>
              <a:buNone/>
            </a:pPr>
            <a:endParaRPr lang="en-US" altLang="ko-KR" sz="1800" dirty="0" smtClean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altLang="ko-KR" sz="1800" dirty="0" smtClean="0">
                <a:sym typeface="Symbol" pitchFamily="18" charset="2"/>
              </a:rPr>
              <a:t>Implies that the digital system has</a:t>
            </a:r>
          </a:p>
          <a:p>
            <a:pPr lvl="1">
              <a:buFontTx/>
              <a:buNone/>
            </a:pPr>
            <a:endParaRPr lang="en-US" altLang="ko-KR" sz="1800" dirty="0" smtClean="0"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ym typeface="Symbol" pitchFamily="18" charset="2"/>
              </a:rPr>
              <a:t>The data lines from the source register (R5) to the destination register (R3).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ym typeface="Symbol" pitchFamily="18" charset="2"/>
              </a:rPr>
              <a:t>Parallel load in the destination register (R3).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sym typeface="Symbol" pitchFamily="18" charset="2"/>
              </a:rPr>
              <a:t>Control lines to perform the action.</a:t>
            </a:r>
            <a:endParaRPr lang="en-US" altLang="ko-KR" sz="18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4343400" cy="5873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Register Transfer</a:t>
            </a:r>
            <a:r>
              <a:rPr lang="en-US" altLang="ko-KR" sz="3600" dirty="0" smtClean="0"/>
              <a:t> </a:t>
            </a:r>
            <a:r>
              <a:rPr lang="en-US" altLang="ko-KR" sz="1800" dirty="0" smtClean="0"/>
              <a:t>contd..</a:t>
            </a:r>
            <a:endParaRPr lang="en-US" altLang="ko-KR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439988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2" name="Rectangle 6"/>
          <p:cNvSpPr>
            <a:spLocks noRot="1" noChangeArrowheads="1"/>
          </p:cNvSpPr>
          <p:nvPr/>
        </p:nvSpPr>
        <p:spPr bwMode="auto">
          <a:xfrm>
            <a:off x="381000" y="762000"/>
            <a:ext cx="8229600" cy="541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Register Addressing Diagram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5175" y="2287588"/>
            <a:ext cx="4722813" cy="604837"/>
            <a:chOff x="913" y="1441"/>
            <a:chExt cx="2975" cy="381"/>
          </a:xfrm>
        </p:grpSpPr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060575" y="2363788"/>
            <a:ext cx="2705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000099"/>
                </a:solidFill>
                <a:latin typeface="Times New Roman" pitchFamily="18" charset="0"/>
              </a:rPr>
              <a:t>Register</a:t>
            </a:r>
            <a:r>
              <a:rPr kumimoji="0" lang="en-US" sz="2400" b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sz="2400">
                <a:solidFill>
                  <a:srgbClr val="000099"/>
                </a:solidFill>
                <a:latin typeface="Times New Roman" pitchFamily="18" charset="0"/>
              </a:rPr>
              <a:t>Address</a:t>
            </a:r>
            <a:r>
              <a:rPr kumimoji="0" lang="en-US" sz="2400" b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kumimoji="0" lang="en-US" sz="2400">
                <a:solidFill>
                  <a:srgbClr val="000099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688975" y="2363788"/>
            <a:ext cx="11397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 err="1">
                <a:solidFill>
                  <a:srgbClr val="FF0000"/>
                </a:solidFill>
                <a:latin typeface="Times New Roman" pitchFamily="18" charset="0"/>
              </a:rPr>
              <a:t>Opcode</a:t>
            </a:r>
            <a:endParaRPr kumimoji="0"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2441575" y="1830388"/>
            <a:ext cx="1638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tx2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5707063" y="29559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5707063" y="36417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5707063" y="43275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5707063" y="50133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5707063" y="56991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6296025" y="2433638"/>
            <a:ext cx="13272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>
                <a:solidFill>
                  <a:srgbClr val="FF0000"/>
                </a:solidFill>
                <a:latin typeface="Times New Roman" pitchFamily="18" charset="0"/>
              </a:rPr>
              <a:t>Registers</a:t>
            </a: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6392863" y="4479925"/>
            <a:ext cx="1349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990000"/>
                </a:solidFill>
                <a:latin typeface="Times New Roman" pitchFamily="18" charset="0"/>
              </a:rPr>
              <a:t>Operand</a:t>
            </a:r>
          </a:p>
        </p:txBody>
      </p:sp>
      <p:sp>
        <p:nvSpPr>
          <p:cNvPr id="132116" name="Freeform 20"/>
          <p:cNvSpPr>
            <a:spLocks/>
          </p:cNvSpPr>
          <p:nvPr/>
        </p:nvSpPr>
        <p:spPr bwMode="auto">
          <a:xfrm>
            <a:off x="3127375" y="2894013"/>
            <a:ext cx="2590800" cy="2022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73"/>
              </a:cxn>
              <a:cxn ang="0">
                <a:pos x="1631" y="1273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47700" y="64452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340100" y="64452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6" name="Rectangle 6"/>
          <p:cNvSpPr>
            <a:spLocks noRot="1" noChangeArrowheads="1"/>
          </p:cNvSpPr>
          <p:nvPr/>
        </p:nvSpPr>
        <p:spPr bwMode="auto">
          <a:xfrm>
            <a:off x="381000" y="434975"/>
            <a:ext cx="8229600" cy="555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Register Indirect Addressing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68300" y="1181100"/>
            <a:ext cx="8229600" cy="537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Register Indirect Mode</a:t>
            </a:r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	</a:t>
            </a:r>
            <a:r>
              <a:rPr lang="en-US" altLang="ko-KR" dirty="0" smtClean="0"/>
              <a:t>Instruction </a:t>
            </a:r>
            <a:r>
              <a:rPr lang="en-US" altLang="ko-KR" dirty="0"/>
              <a:t>specifies a register which contains the </a:t>
            </a:r>
            <a:r>
              <a:rPr lang="en-US" altLang="ko-KR" dirty="0" smtClean="0"/>
              <a:t>memory address of the operand.</a:t>
            </a:r>
            <a:endParaRPr lang="en-US" altLang="ko-KR" dirty="0"/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            	- Saving instruction bits since register </a:t>
            </a:r>
            <a:r>
              <a:rPr lang="en-US" altLang="ko-KR" dirty="0" smtClean="0"/>
              <a:t>address is </a:t>
            </a:r>
            <a:r>
              <a:rPr lang="en-US" altLang="ko-KR" dirty="0"/>
              <a:t>shorter than the memory </a:t>
            </a:r>
            <a:r>
              <a:rPr lang="en-US" altLang="ko-KR" dirty="0" smtClean="0"/>
              <a:t>	    address.</a:t>
            </a:r>
            <a:endParaRPr lang="en-US" altLang="ko-KR" dirty="0"/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            	- Slower to acquire an operand than both the </a:t>
            </a:r>
            <a:r>
              <a:rPr lang="en-US" altLang="ko-KR" dirty="0" smtClean="0"/>
              <a:t>register </a:t>
            </a:r>
            <a:r>
              <a:rPr lang="en-US" altLang="ko-KR" dirty="0"/>
              <a:t>addressing or </a:t>
            </a:r>
            <a:r>
              <a:rPr lang="en-US" altLang="ko-KR" dirty="0" smtClean="0"/>
              <a:t>	 	   memory addressing.</a:t>
            </a:r>
            <a:endParaRPr lang="en-US" altLang="ko-KR" dirty="0"/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</a:pPr>
            <a:r>
              <a:rPr lang="en-US" altLang="ko-KR" dirty="0"/>
              <a:t>           		 - EA = [IR(R)] ([x]: Content of x)</a:t>
            </a:r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ko-KR" dirty="0"/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EA </a:t>
            </a:r>
            <a:r>
              <a:rPr lang="en-US" dirty="0"/>
              <a:t>= </a:t>
            </a:r>
            <a:r>
              <a:rPr lang="en-US" dirty="0">
                <a:solidFill>
                  <a:srgbClr val="000099"/>
                </a:solidFill>
              </a:rPr>
              <a:t>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Rot="1" noChangeArrowheads="1"/>
          </p:cNvSpPr>
          <p:nvPr/>
        </p:nvSpPr>
        <p:spPr bwMode="auto">
          <a:xfrm>
            <a:off x="228600" y="563562"/>
            <a:ext cx="8229600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Register Indirect Addressing Diagram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62050" y="1608138"/>
            <a:ext cx="4722813" cy="604837"/>
            <a:chOff x="913" y="1441"/>
            <a:chExt cx="2975" cy="381"/>
          </a:xfrm>
        </p:grpSpPr>
        <p:sp>
          <p:nvSpPr>
            <p:cNvPr id="134152" name="Rectangle 8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3" name="Line 9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2722563" y="1684338"/>
            <a:ext cx="27051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000099"/>
                </a:solidFill>
                <a:latin typeface="Times New Roman" pitchFamily="18" charset="0"/>
              </a:rPr>
              <a:t>Register Address R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1085850" y="1684338"/>
            <a:ext cx="11397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 err="1">
                <a:solidFill>
                  <a:srgbClr val="FF0000"/>
                </a:solidFill>
                <a:latin typeface="Times New Roman" pitchFamily="18" charset="0"/>
              </a:rPr>
              <a:t>Opcode</a:t>
            </a:r>
            <a:endParaRPr kumimoji="0"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2838450" y="1150938"/>
            <a:ext cx="1638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tx2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6115050" y="244475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6115050" y="313055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6115050" y="381635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6115050" y="450215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6115050" y="518795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6648450" y="1911350"/>
            <a:ext cx="12423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>
                <a:solidFill>
                  <a:srgbClr val="FF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6800850" y="3968750"/>
            <a:ext cx="1349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accent1"/>
                </a:solidFill>
                <a:latin typeface="Times New Roman" pitchFamily="18" charset="0"/>
              </a:rPr>
              <a:t>Operand</a:t>
            </a: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1162050" y="313213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1162050" y="381793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1162050" y="450373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7" name="Rectangle 23"/>
          <p:cNvSpPr>
            <a:spLocks noChangeArrowheads="1"/>
          </p:cNvSpPr>
          <p:nvPr/>
        </p:nvSpPr>
        <p:spPr bwMode="auto">
          <a:xfrm>
            <a:off x="1162050" y="518953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1238250" y="3970338"/>
            <a:ext cx="27193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tx2"/>
                </a:solidFill>
                <a:latin typeface="Times New Roman" pitchFamily="18" charset="0"/>
              </a:rPr>
              <a:t>Pointer to</a:t>
            </a:r>
            <a:r>
              <a:rPr kumimoji="0" lang="en-US" sz="2400" b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0" lang="en-US" sz="2400">
                <a:solidFill>
                  <a:schemeClr val="tx2"/>
                </a:solidFill>
                <a:latin typeface="Times New Roman" pitchFamily="18" charset="0"/>
              </a:rPr>
              <a:t>Operand</a:t>
            </a:r>
          </a:p>
        </p:txBody>
      </p:sp>
      <p:sp>
        <p:nvSpPr>
          <p:cNvPr id="134169" name="Line 25"/>
          <p:cNvSpPr>
            <a:spLocks noChangeShapeType="1"/>
          </p:cNvSpPr>
          <p:nvPr/>
        </p:nvSpPr>
        <p:spPr bwMode="auto">
          <a:xfrm>
            <a:off x="3141663" y="2224088"/>
            <a:ext cx="0" cy="519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70" name="Line 26"/>
          <p:cNvSpPr>
            <a:spLocks noChangeShapeType="1"/>
          </p:cNvSpPr>
          <p:nvPr/>
        </p:nvSpPr>
        <p:spPr bwMode="auto">
          <a:xfrm flipH="1">
            <a:off x="393700" y="2749550"/>
            <a:ext cx="275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1847850" y="2751138"/>
            <a:ext cx="1382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990000"/>
                </a:solidFill>
                <a:latin typeface="Times New Roman" pitchFamily="18" charset="0"/>
              </a:rPr>
              <a:t>Registers</a:t>
            </a:r>
          </a:p>
        </p:txBody>
      </p:sp>
      <p:sp>
        <p:nvSpPr>
          <p:cNvPr id="134172" name="Freeform 28"/>
          <p:cNvSpPr>
            <a:spLocks/>
          </p:cNvSpPr>
          <p:nvPr/>
        </p:nvSpPr>
        <p:spPr bwMode="auto">
          <a:xfrm>
            <a:off x="398463" y="2749550"/>
            <a:ext cx="763587" cy="141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8"/>
              </a:cxn>
              <a:cxn ang="0">
                <a:pos x="480" y="888"/>
              </a:cxn>
            </a:cxnLst>
            <a:rect l="0" t="0" r="r" b="b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73" name="Line 29"/>
          <p:cNvSpPr>
            <a:spLocks noChangeShapeType="1"/>
          </p:cNvSpPr>
          <p:nvPr/>
        </p:nvSpPr>
        <p:spPr bwMode="auto">
          <a:xfrm>
            <a:off x="3751263" y="412115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54000"/>
            <a:ext cx="7366000" cy="569913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Types Of Addressing Modes</a:t>
            </a:r>
            <a:endParaRPr lang="en-US" altLang="ko-KR" sz="32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03263" y="2971800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0025" y="762000"/>
            <a:ext cx="8791575" cy="64607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lnSpc>
                <a:spcPct val="150000"/>
              </a:lnSpc>
              <a:buFontTx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Relative Addressing Modes</a:t>
            </a:r>
          </a:p>
          <a:p>
            <a:pPr algn="l" defTabSz="762000">
              <a:lnSpc>
                <a:spcPct val="150000"/>
              </a:lnSpc>
            </a:pPr>
            <a:r>
              <a:rPr lang="en-US" altLang="ko-KR" dirty="0"/>
              <a:t>      	</a:t>
            </a:r>
            <a:r>
              <a:rPr lang="en-US" altLang="ko-KR" dirty="0" smtClean="0"/>
              <a:t>- </a:t>
            </a:r>
            <a:r>
              <a:rPr lang="en-US" altLang="ko-KR" dirty="0"/>
              <a:t>Address field of the instruction is </a:t>
            </a:r>
            <a:r>
              <a:rPr lang="en-US" altLang="ko-KR" dirty="0" smtClean="0"/>
              <a:t>short.</a:t>
            </a:r>
            <a:endParaRPr lang="en-US" altLang="ko-KR" dirty="0"/>
          </a:p>
          <a:p>
            <a:pPr algn="l" defTabSz="762000">
              <a:lnSpc>
                <a:spcPct val="150000"/>
              </a:lnSpc>
            </a:pPr>
            <a:r>
              <a:rPr lang="en-US" altLang="ko-KR" dirty="0"/>
              <a:t>             - Large physical memory can be accessed with a small number </a:t>
            </a:r>
            <a:r>
              <a:rPr lang="en-US" altLang="ko-KR" dirty="0" smtClean="0"/>
              <a:t>of address bits.</a:t>
            </a:r>
            <a:endParaRPr lang="en-US" altLang="ko-KR" dirty="0"/>
          </a:p>
          <a:p>
            <a:pPr algn="l" defTabSz="762000">
              <a:lnSpc>
                <a:spcPct val="150000"/>
              </a:lnSpc>
            </a:pPr>
            <a:r>
              <a:rPr lang="en-US" altLang="ko-KR" dirty="0"/>
              <a:t>             - EA = f(IR(address), R), R is sometimes </a:t>
            </a:r>
            <a:r>
              <a:rPr lang="en-US" altLang="ko-KR" dirty="0" smtClean="0"/>
              <a:t>implied.</a:t>
            </a:r>
            <a:endParaRPr lang="en-US" altLang="ko-KR" dirty="0"/>
          </a:p>
          <a:p>
            <a:pPr algn="l" defTabSz="762000"/>
            <a:r>
              <a:rPr lang="en-US" altLang="ko-KR" sz="1400" dirty="0"/>
              <a:t>      </a:t>
            </a:r>
          </a:p>
          <a:p>
            <a:pPr algn="l" defTabSz="762000"/>
            <a:r>
              <a:rPr lang="en-US" altLang="ko-KR" sz="1400" dirty="0"/>
              <a:t>         </a:t>
            </a:r>
            <a:r>
              <a:rPr lang="en-US" altLang="ko-KR" dirty="0">
                <a:solidFill>
                  <a:srgbClr val="FF0000"/>
                </a:solidFill>
              </a:rPr>
              <a:t>3 different Relative Addressing Modes depending on R;</a:t>
            </a:r>
          </a:p>
          <a:p>
            <a:pPr algn="l" defTabSz="762000"/>
            <a:r>
              <a:rPr lang="en-US" altLang="ko-KR" dirty="0"/>
              <a:t>             </a:t>
            </a:r>
            <a:r>
              <a:rPr lang="en-US" altLang="ko-KR" sz="2000" dirty="0"/>
              <a:t>*</a:t>
            </a:r>
            <a:r>
              <a:rPr lang="en-US" altLang="ko-KR" dirty="0"/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PC Relative Addressing</a:t>
            </a:r>
            <a:r>
              <a:rPr lang="en-US" altLang="ko-KR" sz="2000" dirty="0"/>
              <a:t> </a:t>
            </a:r>
            <a:r>
              <a:rPr lang="en-US" altLang="ko-KR" sz="2400" dirty="0"/>
              <a:t>Mode</a:t>
            </a:r>
            <a:r>
              <a:rPr lang="en-US" altLang="ko-KR" sz="2000" dirty="0"/>
              <a:t> </a:t>
            </a:r>
            <a:r>
              <a:rPr lang="en-US" altLang="ko-KR" dirty="0"/>
              <a:t>(R = PC)</a:t>
            </a:r>
          </a:p>
          <a:p>
            <a:pPr algn="l" defTabSz="762000"/>
            <a:r>
              <a:rPr lang="en-US" altLang="ko-KR" dirty="0"/>
              <a:t>                     - EA = PC + IR(address)</a:t>
            </a:r>
          </a:p>
          <a:p>
            <a:pPr algn="l" defTabSz="762000"/>
            <a:r>
              <a:rPr lang="en-US" altLang="ko-KR" dirty="0"/>
              <a:t>             </a:t>
            </a:r>
            <a:r>
              <a:rPr lang="en-US" altLang="ko-KR" sz="2000" dirty="0"/>
              <a:t>* </a:t>
            </a:r>
            <a:r>
              <a:rPr lang="en-US" altLang="ko-KR" sz="2000" dirty="0">
                <a:solidFill>
                  <a:schemeClr val="tx2"/>
                </a:solidFill>
              </a:rPr>
              <a:t>Indexed Addressing Mode</a:t>
            </a:r>
            <a:r>
              <a:rPr lang="en-US" altLang="ko-KR" dirty="0"/>
              <a:t> (R = IX, where IX: Index Register)</a:t>
            </a:r>
          </a:p>
          <a:p>
            <a:pPr algn="l" defTabSz="762000"/>
            <a:r>
              <a:rPr lang="en-US" altLang="ko-KR" dirty="0"/>
              <a:t>                     - EA = IX + IR(address)</a:t>
            </a:r>
          </a:p>
          <a:p>
            <a:pPr algn="l" defTabSz="762000"/>
            <a:r>
              <a:rPr lang="en-US" altLang="ko-KR" dirty="0"/>
              <a:t>             </a:t>
            </a:r>
            <a:r>
              <a:rPr lang="en-US" altLang="ko-KR" sz="2000" dirty="0"/>
              <a:t>* </a:t>
            </a:r>
            <a:r>
              <a:rPr lang="en-US" altLang="ko-KR" sz="2000" dirty="0">
                <a:solidFill>
                  <a:schemeClr val="tx2"/>
                </a:solidFill>
              </a:rPr>
              <a:t>Base Register Addressing Mode</a:t>
            </a:r>
          </a:p>
          <a:p>
            <a:pPr algn="l" defTabSz="762000"/>
            <a:r>
              <a:rPr lang="en-US" altLang="ko-KR" dirty="0"/>
              <a:t>			(R = BAR, where BAR: Base Address Register)</a:t>
            </a:r>
          </a:p>
          <a:p>
            <a:pPr algn="l" defTabSz="762000"/>
            <a:r>
              <a:rPr lang="en-US" altLang="ko-KR" dirty="0"/>
              <a:t>                     - EA = BAR + IR(address)</a:t>
            </a:r>
          </a:p>
          <a:p>
            <a:pPr algn="l" defTabSz="762000"/>
            <a:endParaRPr lang="en-US" altLang="ko-KR" dirty="0"/>
          </a:p>
          <a:p>
            <a:pPr algn="l" defTabSz="762000">
              <a:lnSpc>
                <a:spcPct val="150000"/>
              </a:lnSpc>
              <a:buFontTx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Autoincrement</a:t>
            </a:r>
            <a:r>
              <a:rPr lang="en-US" altLang="ko-KR" dirty="0">
                <a:solidFill>
                  <a:srgbClr val="FF0000"/>
                </a:solidFill>
              </a:rPr>
              <a:t> or </a:t>
            </a:r>
            <a:r>
              <a:rPr lang="en-US" altLang="ko-KR" dirty="0" err="1">
                <a:solidFill>
                  <a:srgbClr val="FF0000"/>
                </a:solidFill>
              </a:rPr>
              <a:t>Autodecrement</a:t>
            </a:r>
            <a:r>
              <a:rPr lang="en-US" altLang="ko-KR" dirty="0">
                <a:solidFill>
                  <a:srgbClr val="FF0000"/>
                </a:solidFill>
              </a:rPr>
              <a:t> Mode</a:t>
            </a:r>
          </a:p>
          <a:p>
            <a:pPr defTabSz="762000">
              <a:lnSpc>
                <a:spcPct val="150000"/>
              </a:lnSpc>
            </a:pPr>
            <a:r>
              <a:rPr lang="en-US" altLang="ko-KR" dirty="0" smtClean="0"/>
              <a:t>            </a:t>
            </a:r>
            <a:r>
              <a:rPr lang="en-US" altLang="ko-KR" dirty="0"/>
              <a:t>- When the address in the register is used to access memory, the </a:t>
            </a:r>
            <a:r>
              <a:rPr lang="en-US" altLang="ko-KR" dirty="0" smtClean="0"/>
              <a:t>value </a:t>
            </a:r>
            <a:r>
              <a:rPr lang="en-US" altLang="ko-KR" dirty="0"/>
              <a:t>in the register is incremented or decremented by 1 </a:t>
            </a:r>
            <a:r>
              <a:rPr lang="en-US" altLang="ko-KR" dirty="0" smtClean="0"/>
              <a:t>automatically.</a:t>
            </a:r>
            <a:endParaRPr lang="en-US" altLang="ko-KR" dirty="0"/>
          </a:p>
          <a:p>
            <a:pPr defTabSz="762000"/>
            <a:endParaRPr lang="en-US" dirty="0"/>
          </a:p>
          <a:p>
            <a:pPr algn="l" defTabSz="762000"/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28448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Rot="1" noChangeArrowheads="1"/>
          </p:cNvSpPr>
          <p:nvPr/>
        </p:nvSpPr>
        <p:spPr bwMode="auto">
          <a:xfrm>
            <a:off x="304800" y="603250"/>
            <a:ext cx="8229600" cy="46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defTabSz="762000"/>
            <a:r>
              <a:rPr lang="en-US" sz="3200" dirty="0">
                <a:solidFill>
                  <a:schemeClr val="tx2"/>
                </a:solidFill>
                <a:latin typeface="+mj-lt"/>
              </a:rPr>
              <a:t>Index Addressing Diagram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2688" y="1622425"/>
            <a:ext cx="4722812" cy="604838"/>
            <a:chOff x="913" y="1441"/>
            <a:chExt cx="2975" cy="381"/>
          </a:xfrm>
        </p:grpSpPr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0" name="Line 8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2097088" y="1698625"/>
            <a:ext cx="1560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accent1"/>
                </a:solidFill>
                <a:latin typeface="Times New Roman" pitchFamily="18" charset="0"/>
              </a:rPr>
              <a:t>Register</a:t>
            </a:r>
            <a:r>
              <a:rPr kumimoji="0" lang="en-US" sz="2400" b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kumimoji="0" lang="en-US" sz="2400">
                <a:solidFill>
                  <a:schemeClr val="accent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106488" y="1698625"/>
            <a:ext cx="11397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 err="1">
                <a:solidFill>
                  <a:srgbClr val="FF0000"/>
                </a:solidFill>
                <a:latin typeface="Times New Roman" pitchFamily="18" charset="0"/>
              </a:rPr>
              <a:t>Opcode</a:t>
            </a:r>
            <a:endParaRPr kumimoji="0"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2859088" y="1165225"/>
            <a:ext cx="16383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tx2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6135688" y="25368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6135688" y="32226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6135688" y="39084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6135688" y="45942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6135688" y="52800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6669088" y="2003425"/>
            <a:ext cx="12969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chemeClr val="tx2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6821488" y="4060825"/>
            <a:ext cx="1349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0033CC"/>
                </a:solidFill>
                <a:latin typeface="Times New Roman" pitchFamily="18" charset="0"/>
              </a:rPr>
              <a:t>Operand</a:t>
            </a:r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1182688" y="31464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1182688" y="38322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1182688" y="45180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1182688" y="5203825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1258888" y="3984625"/>
            <a:ext cx="27193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000099"/>
                </a:solidFill>
                <a:latin typeface="Times New Roman" pitchFamily="18" charset="0"/>
              </a:rPr>
              <a:t>Pointer to Operand</a:t>
            </a:r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3162300" y="2238375"/>
            <a:ext cx="0" cy="519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 flipH="1">
            <a:off x="414338" y="2763838"/>
            <a:ext cx="2754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1868488" y="2765425"/>
            <a:ext cx="13272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>
                <a:solidFill>
                  <a:srgbClr val="FF0000"/>
                </a:solidFill>
                <a:latin typeface="Times New Roman" pitchFamily="18" charset="0"/>
              </a:rPr>
              <a:t>Registers</a:t>
            </a:r>
          </a:p>
        </p:txBody>
      </p:sp>
      <p:sp>
        <p:nvSpPr>
          <p:cNvPr id="136219" name="Freeform 27"/>
          <p:cNvSpPr>
            <a:spLocks/>
          </p:cNvSpPr>
          <p:nvPr/>
        </p:nvSpPr>
        <p:spPr bwMode="auto">
          <a:xfrm>
            <a:off x="419100" y="2763838"/>
            <a:ext cx="763588" cy="1411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8"/>
              </a:cxn>
              <a:cxn ang="0">
                <a:pos x="480" y="888"/>
              </a:cxn>
            </a:cxnLst>
            <a:rect l="0" t="0" r="r" b="b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3543300" y="1628775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3605213" y="1663700"/>
            <a:ext cx="1546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>
                <a:solidFill>
                  <a:srgbClr val="990000"/>
                </a:solidFill>
                <a:latin typeface="Times New Roman" pitchFamily="18" charset="0"/>
              </a:rPr>
              <a:t>Address</a:t>
            </a:r>
            <a:r>
              <a:rPr kumimoji="0" lang="en-US" sz="2400" b="0">
                <a:solidFill>
                  <a:srgbClr val="990000"/>
                </a:solidFill>
                <a:latin typeface="Times New Roman" pitchFamily="18" charset="0"/>
              </a:rPr>
              <a:t> </a:t>
            </a:r>
            <a:r>
              <a:rPr kumimoji="0" lang="en-US" sz="2400">
                <a:solidFill>
                  <a:srgbClr val="99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6222" name="Oval 30"/>
          <p:cNvSpPr>
            <a:spLocks noChangeArrowheads="1"/>
          </p:cNvSpPr>
          <p:nvPr/>
        </p:nvSpPr>
        <p:spPr bwMode="auto">
          <a:xfrm>
            <a:off x="4535488" y="4062413"/>
            <a:ext cx="530225" cy="454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4637088" y="4062413"/>
            <a:ext cx="35586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400" dirty="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 flipH="1">
            <a:off x="4751388" y="2238375"/>
            <a:ext cx="11112" cy="178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>
            <a:off x="5041900" y="42878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36226" name="Line 34"/>
          <p:cNvSpPr>
            <a:spLocks noChangeShapeType="1"/>
          </p:cNvSpPr>
          <p:nvPr/>
        </p:nvSpPr>
        <p:spPr bwMode="auto">
          <a:xfrm>
            <a:off x="3822700" y="428783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5925"/>
            <a:ext cx="7385050" cy="650875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Addressing Modes </a:t>
            </a:r>
            <a:r>
              <a:rPr lang="en-US" altLang="ko-KR" sz="3200" dirty="0"/>
              <a:t>- </a:t>
            </a:r>
            <a:r>
              <a:rPr lang="en-US" altLang="ko-KR" sz="3200" dirty="0" smtClean="0"/>
              <a:t>Examples</a:t>
            </a:r>
            <a:endParaRPr lang="en-US" altLang="ko-KR" sz="3200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838200" y="4340225"/>
            <a:ext cx="997902" cy="4003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Addressing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Mode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181225" y="4340225"/>
            <a:ext cx="795667" cy="4003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Effective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883150" y="4352925"/>
            <a:ext cx="761427" cy="4003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Content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of AC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98475" y="4329113"/>
            <a:ext cx="5262563" cy="2151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509588" y="4733925"/>
            <a:ext cx="5268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4733925"/>
            <a:ext cx="5561013" cy="1939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80000"/>
              </a:lnSpc>
              <a:spcBef>
                <a:spcPct val="9000"/>
              </a:spcBef>
            </a:pPr>
            <a:r>
              <a:rPr lang="en-US" altLang="ko-KR" sz="1400"/>
              <a:t>Direct address	500	/* AC </a:t>
            </a:r>
            <a:r>
              <a:rPr lang="en-US" altLang="ko-KR" sz="1400">
                <a:sym typeface="Symbol" pitchFamily="18" charset="2"/>
              </a:rPr>
              <a:t></a:t>
            </a:r>
            <a:r>
              <a:rPr lang="en-US" altLang="ko-KR" sz="1400"/>
              <a:t> (500)	 */       800</a:t>
            </a:r>
          </a:p>
          <a:p>
            <a:pPr marL="571500" lvl="1" algn="l" defTabSz="762000">
              <a:lnSpc>
                <a:spcPct val="80000"/>
              </a:lnSpc>
              <a:spcBef>
                <a:spcPct val="9000"/>
              </a:spcBef>
            </a:pPr>
            <a:r>
              <a:rPr lang="en-US" altLang="ko-KR" sz="1400"/>
              <a:t>Immediate operand	  -	/* AC </a:t>
            </a:r>
            <a:r>
              <a:rPr lang="en-US" altLang="ko-KR" sz="1400">
                <a:sym typeface="Symbol" pitchFamily="18" charset="2"/>
              </a:rPr>
              <a:t></a:t>
            </a:r>
            <a:r>
              <a:rPr lang="en-US" altLang="ko-KR" sz="1400"/>
              <a:t> 500	 */       500</a:t>
            </a:r>
          </a:p>
          <a:p>
            <a:pPr marL="571500" lvl="1" algn="l" defTabSz="762000">
              <a:lnSpc>
                <a:spcPct val="80000"/>
              </a:lnSpc>
              <a:spcBef>
                <a:spcPct val="9000"/>
              </a:spcBef>
            </a:pPr>
            <a:r>
              <a:rPr lang="en-US" altLang="ko-KR" sz="1400"/>
              <a:t>Indirect address	800	/* AC </a:t>
            </a:r>
            <a:r>
              <a:rPr lang="en-US" altLang="ko-KR" sz="1400">
                <a:sym typeface="Symbol" pitchFamily="18" charset="2"/>
              </a:rPr>
              <a:t></a:t>
            </a:r>
            <a:r>
              <a:rPr lang="en-US" altLang="ko-KR" sz="1400"/>
              <a:t> ((500))	 */       300</a:t>
            </a:r>
          </a:p>
          <a:p>
            <a:pPr marL="571500" lvl="1" algn="l" defTabSz="762000">
              <a:lnSpc>
                <a:spcPct val="80000"/>
              </a:lnSpc>
              <a:spcBef>
                <a:spcPct val="9000"/>
              </a:spcBef>
            </a:pPr>
            <a:r>
              <a:rPr lang="en-US" altLang="ko-KR" sz="1400"/>
              <a:t>Relative address	702	/* AC </a:t>
            </a:r>
            <a:r>
              <a:rPr lang="en-US" altLang="ko-KR" sz="1400">
                <a:sym typeface="Symbol" pitchFamily="18" charset="2"/>
              </a:rPr>
              <a:t></a:t>
            </a:r>
            <a:r>
              <a:rPr lang="en-US" altLang="ko-KR" sz="1400"/>
              <a:t> (PC+500)	 */       325</a:t>
            </a:r>
          </a:p>
          <a:p>
            <a:pPr marL="571500" lvl="1" algn="l" defTabSz="762000">
              <a:lnSpc>
                <a:spcPct val="80000"/>
              </a:lnSpc>
              <a:spcBef>
                <a:spcPct val="9000"/>
              </a:spcBef>
            </a:pPr>
            <a:r>
              <a:rPr lang="en-US" altLang="ko-KR" sz="1400"/>
              <a:t>Indexed address	600	/* AC </a:t>
            </a:r>
            <a:r>
              <a:rPr lang="en-US" altLang="ko-KR" sz="1400">
                <a:sym typeface="Symbol" pitchFamily="18" charset="2"/>
              </a:rPr>
              <a:t></a:t>
            </a:r>
            <a:r>
              <a:rPr lang="en-US" altLang="ko-KR" sz="1400"/>
              <a:t> (RX+500)	 */       900</a:t>
            </a:r>
          </a:p>
          <a:p>
            <a:pPr marL="571500" lvl="1" algn="l" defTabSz="762000">
              <a:lnSpc>
                <a:spcPct val="80000"/>
              </a:lnSpc>
              <a:spcBef>
                <a:spcPct val="9000"/>
              </a:spcBef>
            </a:pPr>
            <a:r>
              <a:rPr lang="en-US" altLang="ko-KR" sz="1400"/>
              <a:t>Register	                 -	/* AC </a:t>
            </a:r>
            <a:r>
              <a:rPr lang="en-US" altLang="ko-KR" sz="1400">
                <a:sym typeface="Symbol" pitchFamily="18" charset="2"/>
              </a:rPr>
              <a:t></a:t>
            </a:r>
            <a:r>
              <a:rPr lang="en-US" altLang="ko-KR" sz="1400"/>
              <a:t> R1	 */       400</a:t>
            </a:r>
          </a:p>
          <a:p>
            <a:pPr marL="571500" lvl="1" algn="l" defTabSz="762000">
              <a:lnSpc>
                <a:spcPct val="80000"/>
              </a:lnSpc>
              <a:spcBef>
                <a:spcPct val="9000"/>
              </a:spcBef>
            </a:pPr>
            <a:r>
              <a:rPr lang="en-US" altLang="ko-KR" sz="1400"/>
              <a:t>Register indirect	400         /* AC </a:t>
            </a:r>
            <a:r>
              <a:rPr lang="en-US" altLang="ko-KR" sz="1400">
                <a:sym typeface="Symbol" pitchFamily="18" charset="2"/>
              </a:rPr>
              <a:t></a:t>
            </a:r>
            <a:r>
              <a:rPr lang="en-US" altLang="ko-KR" sz="1400"/>
              <a:t> (R1)	 */       700</a:t>
            </a:r>
          </a:p>
          <a:p>
            <a:pPr marL="571500" lvl="1" algn="l" defTabSz="762000">
              <a:lnSpc>
                <a:spcPct val="80000"/>
              </a:lnSpc>
              <a:spcBef>
                <a:spcPct val="9000"/>
              </a:spcBef>
            </a:pPr>
            <a:r>
              <a:rPr lang="en-US" altLang="ko-KR" sz="1400"/>
              <a:t>Autoincrement	400 	/* AC </a:t>
            </a:r>
            <a:r>
              <a:rPr lang="en-US" altLang="ko-KR" sz="1400">
                <a:sym typeface="Symbol" pitchFamily="18" charset="2"/>
              </a:rPr>
              <a:t></a:t>
            </a:r>
            <a:r>
              <a:rPr lang="en-US" altLang="ko-KR" sz="1400"/>
              <a:t> (R1)+	 */       700</a:t>
            </a:r>
          </a:p>
          <a:p>
            <a:pPr marL="571500" lvl="1" algn="l" defTabSz="762000">
              <a:lnSpc>
                <a:spcPct val="80000"/>
              </a:lnSpc>
              <a:spcBef>
                <a:spcPct val="9000"/>
              </a:spcBef>
            </a:pPr>
            <a:r>
              <a:rPr lang="en-US" altLang="ko-KR" sz="1400"/>
              <a:t>Autodecrement	399 	/* AC </a:t>
            </a:r>
            <a:r>
              <a:rPr lang="en-US" altLang="ko-KR" sz="1400">
                <a:sym typeface="Symbol" pitchFamily="18" charset="2"/>
              </a:rPr>
              <a:t></a:t>
            </a:r>
            <a:r>
              <a:rPr lang="en-US" altLang="ko-KR" sz="1400"/>
              <a:t> -(R)	 */       450</a:t>
            </a:r>
          </a:p>
          <a:p>
            <a:pPr algn="l" defTabSz="762000" latinLnBrk="1">
              <a:lnSpc>
                <a:spcPct val="80000"/>
              </a:lnSpc>
            </a:pPr>
            <a:endParaRPr lang="en-US" altLang="ko-KR" sz="1400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862763" y="1308100"/>
            <a:ext cx="15652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996633"/>
                </a:solidFill>
              </a:rPr>
              <a:t>Load to AC</a:t>
            </a:r>
            <a:r>
              <a:rPr lang="en-US" altLang="ko-KR" sz="1200">
                <a:solidFill>
                  <a:srgbClr val="000000"/>
                </a:solidFill>
              </a:rPr>
              <a:t>    </a:t>
            </a:r>
            <a:r>
              <a:rPr lang="en-US" altLang="ko-KR" sz="1200">
                <a:solidFill>
                  <a:srgbClr val="000099"/>
                </a:solidFill>
              </a:rPr>
              <a:t>Mode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6886575" y="1312863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886575" y="15113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886575" y="1711325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6886575" y="19113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6886575" y="23129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886575" y="25114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6886575" y="27114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886575" y="31115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6886575" y="330993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6886575" y="371157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6886575" y="39116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6886575" y="43116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6886575" y="45100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6886575" y="49117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6886575" y="5111750"/>
            <a:ext cx="15351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7045325" y="1490663"/>
            <a:ext cx="1216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Address = 500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7045325" y="1709738"/>
            <a:ext cx="1341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chemeClr val="tx2"/>
                </a:solidFill>
              </a:rPr>
              <a:t>Next instruction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6445250" y="13081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200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6445250" y="15097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201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6445250" y="17097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202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6445250" y="23082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399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6445250" y="25082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400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7354888" y="23082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450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7354888" y="250825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700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6445250" y="310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7354888" y="31083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800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6445250" y="37084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600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7354888" y="365760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 dirty="0">
                <a:solidFill>
                  <a:srgbClr val="000000"/>
                </a:solidFill>
              </a:rPr>
              <a:t>900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6445250" y="4308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702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7354888" y="430847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325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6445250" y="49069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800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7354888" y="4906963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300</a:t>
            </a: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688657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840422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7227888" y="1038225"/>
            <a:ext cx="744628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 dirty="0"/>
              <a:t>Memory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6329363" y="10382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>
            <a:off x="7845425" y="1312863"/>
            <a:ext cx="0" cy="204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4565650" y="1509713"/>
            <a:ext cx="775983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 dirty="0"/>
              <a:t>PC = 200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4343400" y="1511300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4565650" y="1955800"/>
            <a:ext cx="8016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chemeClr val="tx2"/>
                </a:solidFill>
              </a:rPr>
              <a:t>R1</a:t>
            </a:r>
            <a:r>
              <a:rPr lang="en-US" altLang="ko-KR" sz="1200">
                <a:solidFill>
                  <a:srgbClr val="000000"/>
                </a:solidFill>
              </a:rPr>
              <a:t> = 400</a:t>
            </a: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4343400" y="19700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4565650" y="2420938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99"/>
                </a:solidFill>
              </a:rPr>
              <a:t>XR </a:t>
            </a:r>
            <a:r>
              <a:rPr lang="en-US" altLang="ko-KR" sz="1200">
                <a:solidFill>
                  <a:srgbClr val="000000"/>
                </a:solidFill>
              </a:rPr>
              <a:t>= 100</a:t>
            </a: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4343400" y="24399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4752975" y="2897188"/>
            <a:ext cx="383439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 dirty="0">
                <a:solidFill>
                  <a:srgbClr val="C00000"/>
                </a:solidFill>
              </a:rPr>
              <a:t>AC</a:t>
            </a:r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4343400" y="2911475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4000"/>
            <a:ext cx="8534399" cy="528638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17. Data Transfer Instructions and Manipulation</a:t>
            </a:r>
            <a:endParaRPr lang="en-US" altLang="ko-KR" sz="3200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557463" y="1633538"/>
            <a:ext cx="3305175" cy="185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82000"/>
              </a:lnSpc>
              <a:tabLst>
                <a:tab pos="1155700" algn="l"/>
              </a:tabLst>
            </a:pPr>
            <a:r>
              <a:rPr lang="en-US" altLang="ko-KR"/>
              <a:t>Load	      LD</a:t>
            </a:r>
          </a:p>
          <a:p>
            <a:pPr algn="l" defTabSz="152400">
              <a:lnSpc>
                <a:spcPct val="82000"/>
              </a:lnSpc>
              <a:tabLst>
                <a:tab pos="1155700" algn="l"/>
              </a:tabLst>
            </a:pPr>
            <a:r>
              <a:rPr lang="en-US" altLang="ko-KR"/>
              <a:t>Store  	      ST</a:t>
            </a:r>
          </a:p>
          <a:p>
            <a:pPr algn="l" defTabSz="152400">
              <a:lnSpc>
                <a:spcPct val="82000"/>
              </a:lnSpc>
              <a:tabLst>
                <a:tab pos="1155700" algn="l"/>
              </a:tabLst>
            </a:pPr>
            <a:r>
              <a:rPr lang="en-US" altLang="ko-KR"/>
              <a:t>Move	      MOV</a:t>
            </a:r>
          </a:p>
          <a:p>
            <a:pPr algn="l" defTabSz="152400">
              <a:lnSpc>
                <a:spcPct val="82000"/>
              </a:lnSpc>
              <a:tabLst>
                <a:tab pos="1155700" algn="l"/>
              </a:tabLst>
            </a:pPr>
            <a:r>
              <a:rPr lang="en-US" altLang="ko-KR"/>
              <a:t>Exchange	      XCH</a:t>
            </a:r>
          </a:p>
          <a:p>
            <a:pPr algn="l" defTabSz="152400">
              <a:lnSpc>
                <a:spcPct val="82000"/>
              </a:lnSpc>
              <a:tabLst>
                <a:tab pos="1155700" algn="l"/>
              </a:tabLst>
            </a:pPr>
            <a:r>
              <a:rPr lang="en-US" altLang="ko-KR"/>
              <a:t>Input	      IN</a:t>
            </a:r>
          </a:p>
          <a:p>
            <a:pPr algn="l" defTabSz="152400">
              <a:lnSpc>
                <a:spcPct val="82000"/>
              </a:lnSpc>
              <a:tabLst>
                <a:tab pos="1155700" algn="l"/>
              </a:tabLst>
            </a:pPr>
            <a:r>
              <a:rPr lang="en-US" altLang="ko-KR"/>
              <a:t>Output	      OUT</a:t>
            </a:r>
          </a:p>
          <a:p>
            <a:pPr algn="l" defTabSz="152400">
              <a:lnSpc>
                <a:spcPct val="82000"/>
              </a:lnSpc>
              <a:tabLst>
                <a:tab pos="1155700" algn="l"/>
              </a:tabLst>
            </a:pPr>
            <a:r>
              <a:rPr lang="en-US" altLang="ko-KR"/>
              <a:t>Push	      PUSH</a:t>
            </a:r>
          </a:p>
          <a:p>
            <a:pPr algn="l" defTabSz="152400">
              <a:lnSpc>
                <a:spcPct val="82000"/>
              </a:lnSpc>
              <a:tabLst>
                <a:tab pos="1155700" algn="l"/>
              </a:tabLst>
            </a:pPr>
            <a:r>
              <a:rPr lang="en-US" altLang="ko-KR"/>
              <a:t>Pop	      POP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608263" y="1322388"/>
            <a:ext cx="2548262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dirty="0">
                <a:solidFill>
                  <a:srgbClr val="C00000"/>
                </a:solidFill>
              </a:rPr>
              <a:t>Name             Mnemonic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79463" y="904875"/>
            <a:ext cx="4389437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Typical Data Transfer Instructions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933575" y="4430713"/>
            <a:ext cx="5364163" cy="195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lang="en-US" altLang="ko-KR" sz="1400" dirty="0"/>
              <a:t>Direct address	LD  ADR	AC </a:t>
            </a:r>
            <a:r>
              <a:rPr lang="en-US" altLang="ko-KR" sz="1400" dirty="0">
                <a:latin typeface="Symbol" pitchFamily="18" charset="2"/>
              </a:rPr>
              <a:t></a:t>
            </a:r>
            <a:r>
              <a:rPr lang="en-US" altLang="ko-KR" sz="1400" dirty="0"/>
              <a:t>M[ADR]</a:t>
            </a:r>
          </a:p>
          <a:p>
            <a:pPr algn="l" defTabSz="15240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lang="en-US" altLang="ko-KR" sz="1400" dirty="0"/>
              <a:t>Indirect address	LD  @ADR	AC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M[M[ADR]]</a:t>
            </a:r>
          </a:p>
          <a:p>
            <a:pPr algn="l" defTabSz="15240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lang="en-US" altLang="ko-KR" sz="1400" dirty="0"/>
              <a:t>Relative address	LD  $ADR	AC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M[PC + ADR]</a:t>
            </a:r>
          </a:p>
          <a:p>
            <a:pPr algn="l" defTabSz="15240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lang="en-US" altLang="ko-KR" sz="1400" dirty="0"/>
              <a:t>Immediate operand	LD  #NBR	AC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NBR</a:t>
            </a:r>
          </a:p>
          <a:p>
            <a:pPr algn="l" defTabSz="15240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lang="en-US" altLang="ko-KR" sz="1400" dirty="0"/>
              <a:t>Index addressing	LD  ADR(X)	AC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M[ADR + XR]</a:t>
            </a:r>
          </a:p>
          <a:p>
            <a:pPr algn="l" defTabSz="15240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lang="en-US" altLang="ko-KR" sz="1400" dirty="0"/>
              <a:t>Register	LD  R1	AC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R1</a:t>
            </a:r>
          </a:p>
          <a:p>
            <a:pPr algn="l" defTabSz="15240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lang="en-US" altLang="ko-KR" sz="1400" dirty="0"/>
              <a:t>Register indirect	LD  (R1)	AC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M[R1]</a:t>
            </a:r>
          </a:p>
          <a:p>
            <a:pPr algn="l" defTabSz="15240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lang="en-US" altLang="ko-KR" sz="1400" dirty="0" err="1"/>
              <a:t>Autoincrement</a:t>
            </a:r>
            <a:r>
              <a:rPr lang="en-US" altLang="ko-KR" sz="1400" dirty="0"/>
              <a:t>	LD  (R1)+	AC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M[R1], R1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R1 + 1</a:t>
            </a:r>
          </a:p>
          <a:p>
            <a:pPr algn="l" defTabSz="15240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lang="en-US" altLang="ko-KR" sz="1400" dirty="0" err="1"/>
              <a:t>Autodecrement</a:t>
            </a:r>
            <a:r>
              <a:rPr lang="en-US" altLang="ko-KR" sz="1400" dirty="0"/>
              <a:t>             </a:t>
            </a:r>
            <a:r>
              <a:rPr lang="en-US" altLang="ko-KR" sz="1400" dirty="0" smtClean="0"/>
              <a:t>	LD  </a:t>
            </a:r>
            <a:r>
              <a:rPr lang="en-US" altLang="ko-KR" sz="1400" dirty="0"/>
              <a:t>-(R1)        </a:t>
            </a:r>
            <a:r>
              <a:rPr lang="en-US" altLang="ko-KR" sz="1400" dirty="0" smtClean="0"/>
              <a:t>	R1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R1 - 1, AC </a:t>
            </a:r>
            <a:r>
              <a:rPr lang="en-US" altLang="ko-KR" sz="1400" dirty="0">
                <a:latin typeface="Symbol" pitchFamily="18" charset="2"/>
              </a:rPr>
              <a:t></a:t>
            </a:r>
            <a:r>
              <a:rPr lang="en-US" altLang="ko-KR" sz="1400" dirty="0"/>
              <a:t> M[R1]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455863" y="1312863"/>
            <a:ext cx="2924175" cy="2163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454275" y="1601788"/>
            <a:ext cx="2938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476500" y="4165600"/>
            <a:ext cx="573555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1400" dirty="0">
                <a:solidFill>
                  <a:srgbClr val="C00000"/>
                </a:solidFill>
              </a:rPr>
              <a:t>Mode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722688" y="4033838"/>
            <a:ext cx="1031886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1400" dirty="0">
                <a:solidFill>
                  <a:srgbClr val="C00000"/>
                </a:solidFill>
              </a:rPr>
              <a:t>Assembly</a:t>
            </a:r>
          </a:p>
          <a:p>
            <a:pPr algn="l" defTabSz="762000"/>
            <a:r>
              <a:rPr lang="en-US" altLang="ko-KR" sz="1400" dirty="0">
                <a:solidFill>
                  <a:srgbClr val="C00000"/>
                </a:solidFill>
              </a:rPr>
              <a:t>Convention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989513" y="4165600"/>
            <a:ext cx="1595437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1400">
                <a:solidFill>
                  <a:schemeClr val="tx2"/>
                </a:solidFill>
              </a:rPr>
              <a:t>Register Transfer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870075" y="4032250"/>
            <a:ext cx="5445125" cy="2382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879600" y="4457700"/>
            <a:ext cx="544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79463" y="3630613"/>
            <a:ext cx="760095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Data Transfer Instructions with Different Addressing Modes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211138"/>
            <a:ext cx="8477250" cy="573087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Data Manipulation Instructions</a:t>
            </a:r>
            <a:endParaRPr lang="en-US" altLang="ko-KR" sz="3200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88950" y="847725"/>
            <a:ext cx="2614613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Three Basic Types: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94038" y="820738"/>
            <a:ext cx="4271362" cy="8822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dirty="0">
                <a:solidFill>
                  <a:srgbClr val="C00000"/>
                </a:solidFill>
              </a:rPr>
              <a:t>Arithmetic instructions</a:t>
            </a:r>
          </a:p>
          <a:p>
            <a:pPr algn="l" defTabSz="762000"/>
            <a:r>
              <a:rPr lang="en-US" altLang="ko-KR" dirty="0">
                <a:solidFill>
                  <a:schemeClr val="tx2"/>
                </a:solidFill>
              </a:rPr>
              <a:t>Logical and bit manipulation instructions</a:t>
            </a:r>
          </a:p>
          <a:p>
            <a:pPr algn="l" defTabSz="762000"/>
            <a:r>
              <a:rPr lang="en-US" altLang="ko-KR" dirty="0">
                <a:solidFill>
                  <a:srgbClr val="000099"/>
                </a:solidFill>
              </a:rPr>
              <a:t>Shift instructions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88950" y="1673225"/>
            <a:ext cx="2880147" cy="3590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 dirty="0">
                <a:solidFill>
                  <a:srgbClr val="C00000"/>
                </a:solidFill>
              </a:rPr>
              <a:t> Arithmetic Instructions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051050" y="1987550"/>
            <a:ext cx="2954463" cy="2279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0000"/>
              </a:lnSpc>
            </a:pPr>
            <a:r>
              <a:rPr lang="en-US" altLang="ko-KR" sz="1400" dirty="0">
                <a:solidFill>
                  <a:srgbClr val="C00000"/>
                </a:solidFill>
              </a:rPr>
              <a:t>Name</a:t>
            </a:r>
            <a:r>
              <a:rPr lang="en-US" altLang="ko-KR" sz="1400" dirty="0">
                <a:solidFill>
                  <a:schemeClr val="bg2"/>
                </a:solidFill>
              </a:rPr>
              <a:t> </a:t>
            </a:r>
            <a:r>
              <a:rPr lang="en-US" altLang="ko-KR" sz="1400" dirty="0"/>
              <a:t>                                 </a:t>
            </a:r>
            <a:r>
              <a:rPr lang="en-US" altLang="ko-KR" sz="1400" dirty="0">
                <a:solidFill>
                  <a:schemeClr val="tx2"/>
                </a:solidFill>
              </a:rPr>
              <a:t>Mnemonic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55788" y="1957388"/>
            <a:ext cx="3402012" cy="1816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862138" y="2190750"/>
            <a:ext cx="3392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093788" y="4521200"/>
            <a:ext cx="2693987" cy="1987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Clear	CLR</a:t>
            </a:r>
          </a:p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Complement	COM</a:t>
            </a:r>
          </a:p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AND	AND</a:t>
            </a:r>
          </a:p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OR	OR</a:t>
            </a:r>
          </a:p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Exclusive-OR	XOR</a:t>
            </a:r>
          </a:p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Clear carry	CLRC</a:t>
            </a:r>
          </a:p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Set carry	SETC</a:t>
            </a:r>
          </a:p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Complement carry	COMC</a:t>
            </a:r>
          </a:p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Enable interrupt	EI</a:t>
            </a:r>
          </a:p>
          <a:p>
            <a:pPr algn="l" defTabSz="152400">
              <a:lnSpc>
                <a:spcPct val="91000"/>
              </a:lnSpc>
              <a:tabLst>
                <a:tab pos="1612900" algn="l"/>
              </a:tabLst>
            </a:pPr>
            <a:r>
              <a:rPr lang="en-US" altLang="ko-KR" sz="1400"/>
              <a:t>Disable interrupt	DI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109663" y="4286250"/>
            <a:ext cx="2370970" cy="266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1400" dirty="0">
                <a:solidFill>
                  <a:srgbClr val="C00000"/>
                </a:solidFill>
              </a:rPr>
              <a:t>Name </a:t>
            </a:r>
            <a:r>
              <a:rPr lang="en-US" altLang="ko-KR" sz="1400" dirty="0"/>
              <a:t>                    </a:t>
            </a:r>
            <a:r>
              <a:rPr lang="en-US" altLang="ko-KR" sz="1400" dirty="0">
                <a:solidFill>
                  <a:schemeClr val="tx2"/>
                </a:solidFill>
              </a:rPr>
              <a:t>Mnemonic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930900" y="4500563"/>
            <a:ext cx="2959100" cy="161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92000"/>
              </a:lnSpc>
              <a:tabLst>
                <a:tab pos="1993900" algn="l"/>
              </a:tabLst>
            </a:pPr>
            <a:r>
              <a:rPr lang="en-US" altLang="ko-KR" sz="1400"/>
              <a:t>Logical shift right	SHR</a:t>
            </a:r>
          </a:p>
          <a:p>
            <a:pPr algn="l" defTabSz="152400">
              <a:lnSpc>
                <a:spcPct val="92000"/>
              </a:lnSpc>
              <a:tabLst>
                <a:tab pos="1993900" algn="l"/>
              </a:tabLst>
            </a:pPr>
            <a:r>
              <a:rPr lang="en-US" altLang="ko-KR" sz="1400"/>
              <a:t>Logical shift left	SHL</a:t>
            </a:r>
          </a:p>
          <a:p>
            <a:pPr algn="l" defTabSz="152400">
              <a:lnSpc>
                <a:spcPct val="92000"/>
              </a:lnSpc>
              <a:tabLst>
                <a:tab pos="1993900" algn="l"/>
              </a:tabLst>
            </a:pPr>
            <a:r>
              <a:rPr lang="en-US" altLang="ko-KR" sz="1400"/>
              <a:t>Arithmetic shift right	SHRA</a:t>
            </a:r>
          </a:p>
          <a:p>
            <a:pPr algn="l" defTabSz="152400">
              <a:lnSpc>
                <a:spcPct val="92000"/>
              </a:lnSpc>
              <a:tabLst>
                <a:tab pos="1993900" algn="l"/>
              </a:tabLst>
            </a:pPr>
            <a:r>
              <a:rPr lang="en-US" altLang="ko-KR" sz="1400"/>
              <a:t>Arithmetic shift left	SHLA</a:t>
            </a:r>
          </a:p>
          <a:p>
            <a:pPr algn="l" defTabSz="152400">
              <a:lnSpc>
                <a:spcPct val="92000"/>
              </a:lnSpc>
              <a:tabLst>
                <a:tab pos="1993900" algn="l"/>
              </a:tabLst>
            </a:pPr>
            <a:r>
              <a:rPr lang="en-US" altLang="ko-KR" sz="1400"/>
              <a:t>Rotate right	ROR</a:t>
            </a:r>
          </a:p>
          <a:p>
            <a:pPr algn="l" defTabSz="152400">
              <a:lnSpc>
                <a:spcPct val="92000"/>
              </a:lnSpc>
              <a:tabLst>
                <a:tab pos="1993900" algn="l"/>
              </a:tabLst>
            </a:pPr>
            <a:r>
              <a:rPr lang="en-US" altLang="ko-KR" sz="1400"/>
              <a:t>Rotate left	ROL</a:t>
            </a:r>
          </a:p>
          <a:p>
            <a:pPr algn="l" defTabSz="152400">
              <a:lnSpc>
                <a:spcPct val="92000"/>
              </a:lnSpc>
              <a:tabLst>
                <a:tab pos="1993900" algn="l"/>
              </a:tabLst>
            </a:pPr>
            <a:r>
              <a:rPr lang="en-US" altLang="ko-KR" sz="1400"/>
              <a:t>Rotate right thru carry	RORC</a:t>
            </a:r>
          </a:p>
          <a:p>
            <a:pPr algn="l" defTabSz="152400">
              <a:lnSpc>
                <a:spcPct val="92000"/>
              </a:lnSpc>
              <a:tabLst>
                <a:tab pos="1993900" algn="l"/>
              </a:tabLst>
            </a:pPr>
            <a:r>
              <a:rPr lang="en-US" altLang="ko-KR" sz="1400"/>
              <a:t>Rotate left thru carry	ROLC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994400" y="4275138"/>
            <a:ext cx="2730043" cy="2667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1400" dirty="0">
                <a:solidFill>
                  <a:srgbClr val="C00000"/>
                </a:solidFill>
              </a:rPr>
              <a:t>Name</a:t>
            </a:r>
            <a:r>
              <a:rPr lang="en-US" altLang="ko-KR" sz="1400" dirty="0">
                <a:solidFill>
                  <a:schemeClr val="bg2"/>
                </a:solidFill>
              </a:rPr>
              <a:t>  </a:t>
            </a:r>
            <a:r>
              <a:rPr lang="en-US" altLang="ko-KR" sz="1400" dirty="0"/>
              <a:t>                           </a:t>
            </a:r>
            <a:r>
              <a:rPr lang="en-US" altLang="ko-KR" sz="1400" dirty="0">
                <a:solidFill>
                  <a:schemeClr val="tx2"/>
                </a:solidFill>
              </a:rPr>
              <a:t>Mnemonic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88950" y="3900488"/>
            <a:ext cx="5262563" cy="325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</a:t>
            </a:r>
            <a:r>
              <a:rPr lang="en-US" altLang="ko-KR" sz="2000">
                <a:solidFill>
                  <a:schemeClr val="tx2"/>
                </a:solidFill>
              </a:rPr>
              <a:t>Logical and Bit Manipulation Instructions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6254750" y="3898900"/>
            <a:ext cx="237172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</a:t>
            </a:r>
            <a:r>
              <a:rPr lang="en-US" altLang="ko-KR" sz="2000">
                <a:solidFill>
                  <a:srgbClr val="000099"/>
                </a:solidFill>
              </a:rPr>
              <a:t>Shift Instructions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984250" y="4256088"/>
            <a:ext cx="2965450" cy="2244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843588" y="4265613"/>
            <a:ext cx="3122612" cy="1838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974725" y="4519613"/>
            <a:ext cx="2994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856288" y="4495800"/>
            <a:ext cx="3122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928813" y="2184400"/>
            <a:ext cx="3040062" cy="1617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>
              <a:lnSpc>
                <a:spcPct val="80000"/>
              </a:lnSpc>
            </a:pPr>
            <a:r>
              <a:rPr lang="en-US" altLang="ko-KR" sz="1400" dirty="0"/>
              <a:t>Increment                              INC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/>
              <a:t>Decrement                             DEC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/>
              <a:t>Add                                        </a:t>
            </a:r>
            <a:r>
              <a:rPr lang="en-US" altLang="ko-KR" sz="1400" dirty="0" err="1"/>
              <a:t>ADD</a:t>
            </a:r>
            <a:endParaRPr lang="en-US" altLang="ko-KR" sz="1400" dirty="0"/>
          </a:p>
          <a:p>
            <a:pPr algn="l" defTabSz="762000">
              <a:lnSpc>
                <a:spcPct val="80000"/>
              </a:lnSpc>
            </a:pPr>
            <a:r>
              <a:rPr lang="en-US" altLang="ko-KR" sz="1400" dirty="0"/>
              <a:t>Subtract                                 SUB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/>
              <a:t>Multiply                                  MUL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/>
              <a:t>Divide                                     DIV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/>
              <a:t>Add with Carry                      ADDC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/>
              <a:t>Subtract with Borrow           SUBB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sz="1400" dirty="0"/>
              <a:t>Negate(2’s Complement)      NEG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212725"/>
            <a:ext cx="8510587" cy="560388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18. Program Control Instructions</a:t>
            </a:r>
            <a:endParaRPr lang="en-US" altLang="ko-KR" sz="3200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2125" y="1839913"/>
            <a:ext cx="1574800" cy="307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82663" y="1831975"/>
            <a:ext cx="498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/>
              <a:t>PC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1371600" y="1628775"/>
            <a:ext cx="1660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389063" y="1638300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1354138" y="2438400"/>
            <a:ext cx="1625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1371600" y="2166938"/>
            <a:ext cx="0" cy="280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067050" y="1000125"/>
            <a:ext cx="5772150" cy="207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altLang="ko-KR" dirty="0"/>
              <a:t>+1</a:t>
            </a:r>
          </a:p>
          <a:p>
            <a:pPr algn="l" defTabSz="762000"/>
            <a:r>
              <a:rPr lang="en-US" altLang="ko-KR" dirty="0"/>
              <a:t>In-Line Sequencing (Next instruction is fetched from the next adjacent location in the memory)</a:t>
            </a:r>
          </a:p>
          <a:p>
            <a:pPr algn="l" defTabSz="762000"/>
            <a:endParaRPr lang="en-US" altLang="ko-KR" dirty="0"/>
          </a:p>
          <a:p>
            <a:pPr algn="l" defTabSz="762000"/>
            <a:endParaRPr lang="en-US" altLang="ko-KR" dirty="0"/>
          </a:p>
          <a:p>
            <a:pPr algn="l" defTabSz="762000"/>
            <a:r>
              <a:rPr lang="en-US" altLang="ko-KR" dirty="0"/>
              <a:t>Address from other source; Current Instruction, Stack, etc; Branch, Conditional Branch, Subroutine, etc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23875" y="3192463"/>
            <a:ext cx="513715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Program Control Instructions                  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703388" y="3679825"/>
            <a:ext cx="3584575" cy="207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/>
              <a:t> Name                         Mnemonic</a:t>
            </a:r>
          </a:p>
          <a:p>
            <a:pPr algn="l" defTabSz="762000"/>
            <a:r>
              <a:rPr lang="en-US" altLang="ko-KR"/>
              <a:t>Branch                             BR</a:t>
            </a:r>
          </a:p>
          <a:p>
            <a:pPr algn="l" defTabSz="762000"/>
            <a:r>
              <a:rPr lang="en-US" altLang="ko-KR"/>
              <a:t>Jump                                JMP</a:t>
            </a:r>
          </a:p>
          <a:p>
            <a:pPr algn="l" defTabSz="762000"/>
            <a:r>
              <a:rPr lang="en-US" altLang="ko-KR"/>
              <a:t>Skip                                  SKP</a:t>
            </a:r>
          </a:p>
          <a:p>
            <a:pPr algn="l" defTabSz="762000"/>
            <a:r>
              <a:rPr lang="en-US" altLang="ko-KR"/>
              <a:t>Call                                   CALL</a:t>
            </a:r>
          </a:p>
          <a:p>
            <a:pPr algn="l" defTabSz="762000"/>
            <a:r>
              <a:rPr lang="en-US" altLang="ko-KR"/>
              <a:t>Return                              RTN</a:t>
            </a:r>
          </a:p>
          <a:p>
            <a:pPr algn="l" defTabSz="762000"/>
            <a:r>
              <a:rPr lang="en-US" altLang="ko-KR"/>
              <a:t>Compare(by </a:t>
            </a:r>
            <a:r>
              <a:rPr lang="en-US" altLang="ko-KR">
                <a:sym typeface="Symbol" pitchFamily="18" charset="2"/>
              </a:rPr>
              <a:t></a:t>
            </a:r>
            <a:r>
              <a:rPr lang="en-US" altLang="ko-KR"/>
              <a:t> )                CMP</a:t>
            </a:r>
          </a:p>
          <a:p>
            <a:pPr algn="l" defTabSz="762000"/>
            <a:r>
              <a:rPr lang="en-US" altLang="ko-KR"/>
              <a:t>Test(by AND)                   TST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722438" y="3687762"/>
            <a:ext cx="3697287" cy="22558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1741488" y="3979863"/>
            <a:ext cx="3670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4876800" y="5969501"/>
            <a:ext cx="4114800" cy="7360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just" defTabSz="762000"/>
            <a:r>
              <a:rPr lang="en-US" altLang="ko-KR" sz="1400" dirty="0"/>
              <a:t>* CMP and TST instructions do not retain their </a:t>
            </a:r>
          </a:p>
          <a:p>
            <a:pPr algn="just" defTabSz="762000"/>
            <a:r>
              <a:rPr lang="en-US" altLang="ko-KR" sz="1400" dirty="0"/>
              <a:t>  results of operations ( </a:t>
            </a:r>
            <a:r>
              <a:rPr lang="en-US" altLang="ko-KR" sz="1400" dirty="0">
                <a:sym typeface="Symbol" pitchFamily="18" charset="2"/>
              </a:rPr>
              <a:t>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AND</a:t>
            </a:r>
            <a:r>
              <a:rPr lang="en-US" altLang="ko-KR" sz="1400" dirty="0"/>
              <a:t>, respectively).</a:t>
            </a:r>
          </a:p>
          <a:p>
            <a:pPr algn="just" defTabSz="762000"/>
            <a:r>
              <a:rPr lang="en-US" altLang="ko-KR" sz="1400" dirty="0"/>
              <a:t>  They only set or clear certain Flags.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479425"/>
            <a:ext cx="8809038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Flag, Processor Status Word</a:t>
            </a:r>
            <a:endParaRPr lang="en-US" altLang="ko-KR" sz="32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047750"/>
            <a:ext cx="8543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ko-KR" sz="2000" dirty="0"/>
              <a:t>In Basic Computer, the processor had several (status) flags – 1 bit value that </a:t>
            </a:r>
            <a:r>
              <a:rPr lang="en-US" altLang="ko-KR" sz="2000" dirty="0" smtClean="0"/>
              <a:t>indicate </a:t>
            </a:r>
            <a:r>
              <a:rPr lang="en-US" altLang="ko-KR" sz="2000" dirty="0"/>
              <a:t>various information about the processor’s state – E, FGI, FGO, I, IEN, </a:t>
            </a:r>
            <a:r>
              <a:rPr lang="en-US" altLang="ko-KR" sz="2000" dirty="0" smtClean="0"/>
              <a:t>R.</a:t>
            </a:r>
            <a:endParaRPr lang="en-US" altLang="ko-KR" sz="2000" dirty="0"/>
          </a:p>
          <a:p>
            <a:pPr algn="just"/>
            <a:r>
              <a:rPr lang="en-US" altLang="ko-KR" sz="2000" dirty="0"/>
              <a:t>In some processors, flags like these are often combined into a register – the processor status register (PSR); sometimes called a processor status word (PSW</a:t>
            </a:r>
            <a:r>
              <a:rPr lang="en-US" altLang="ko-KR" sz="2000" dirty="0" smtClean="0"/>
              <a:t>).</a:t>
            </a:r>
            <a:endParaRPr lang="en-US" altLang="ko-KR" sz="2000" dirty="0"/>
          </a:p>
          <a:p>
            <a:r>
              <a:rPr lang="en-US" altLang="ko-KR" sz="2000" dirty="0"/>
              <a:t>Common flags in PSW are</a:t>
            </a:r>
          </a:p>
          <a:p>
            <a:pPr lvl="1"/>
            <a:r>
              <a:rPr lang="en-US" altLang="ko-KR" sz="1600" dirty="0"/>
              <a:t>C (Carry): Set to 1 if the carry out of the ALU is 1</a:t>
            </a:r>
          </a:p>
          <a:p>
            <a:pPr lvl="1"/>
            <a:r>
              <a:rPr lang="en-US" altLang="ko-KR" sz="1600" dirty="0"/>
              <a:t>S (Sign): The MSB bit of the ALU’s output</a:t>
            </a:r>
          </a:p>
          <a:p>
            <a:pPr lvl="1"/>
            <a:r>
              <a:rPr lang="en-US" altLang="ko-KR" sz="1600" dirty="0"/>
              <a:t>Z (Zero): Set to 1 if the ALU’s output is all 0’s</a:t>
            </a:r>
          </a:p>
          <a:p>
            <a:pPr lvl="1"/>
            <a:r>
              <a:rPr lang="en-US" altLang="ko-KR" sz="1600" dirty="0"/>
              <a:t>V (Overflow): Set to 1 if there is an overflow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656388" y="3698875"/>
            <a:ext cx="22002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/>
              <a:t>Status Flag Circuit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167313" y="4179888"/>
            <a:ext cx="3751262" cy="2252662"/>
            <a:chOff x="3255" y="2633"/>
            <a:chExt cx="2363" cy="1419"/>
          </a:xfrm>
        </p:grpSpPr>
        <p:sp>
          <p:nvSpPr>
            <p:cNvPr id="55301" name="Arc 5"/>
            <p:cNvSpPr>
              <a:spLocks/>
            </p:cNvSpPr>
            <p:nvPr/>
          </p:nvSpPr>
          <p:spPr bwMode="auto">
            <a:xfrm>
              <a:off x="3488" y="2954"/>
              <a:ext cx="230" cy="1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21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2" name="Arc 6"/>
            <p:cNvSpPr>
              <a:spLocks/>
            </p:cNvSpPr>
            <p:nvPr/>
          </p:nvSpPr>
          <p:spPr bwMode="auto">
            <a:xfrm>
              <a:off x="3481" y="3045"/>
              <a:ext cx="209" cy="117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3" name="Arc 7"/>
            <p:cNvSpPr>
              <a:spLocks/>
            </p:cNvSpPr>
            <p:nvPr/>
          </p:nvSpPr>
          <p:spPr bwMode="auto">
            <a:xfrm>
              <a:off x="3664" y="2954"/>
              <a:ext cx="47" cy="104"/>
            </a:xfrm>
            <a:custGeom>
              <a:avLst/>
              <a:gdLst>
                <a:gd name="G0" fmla="+- 21600 0 0"/>
                <a:gd name="G1" fmla="+- 21597 0 0"/>
                <a:gd name="G2" fmla="+- 21600 0 0"/>
                <a:gd name="T0" fmla="*/ 0 w 21600"/>
                <a:gd name="T1" fmla="*/ 21597 h 21597"/>
                <a:gd name="T2" fmla="*/ 21214 w 21600"/>
                <a:gd name="T3" fmla="*/ 0 h 21597"/>
                <a:gd name="T4" fmla="*/ 21600 w 21600"/>
                <a:gd name="T5" fmla="*/ 21597 h 2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7" fill="none" extrusionOk="0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</a:path>
                <a:path w="21600" h="21597" stroke="0" extrusionOk="0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  <a:lnTo>
                    <a:pt x="21600" y="21597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Arc 8"/>
            <p:cNvSpPr>
              <a:spLocks/>
            </p:cNvSpPr>
            <p:nvPr/>
          </p:nvSpPr>
          <p:spPr bwMode="auto">
            <a:xfrm>
              <a:off x="3664" y="3052"/>
              <a:ext cx="40" cy="11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5" name="Arc 9"/>
            <p:cNvSpPr>
              <a:spLocks/>
            </p:cNvSpPr>
            <p:nvPr/>
          </p:nvSpPr>
          <p:spPr bwMode="auto">
            <a:xfrm>
              <a:off x="3704" y="2954"/>
              <a:ext cx="47" cy="104"/>
            </a:xfrm>
            <a:custGeom>
              <a:avLst/>
              <a:gdLst>
                <a:gd name="G0" fmla="+- 21600 0 0"/>
                <a:gd name="G1" fmla="+- 21597 0 0"/>
                <a:gd name="G2" fmla="+- 21600 0 0"/>
                <a:gd name="T0" fmla="*/ 0 w 21600"/>
                <a:gd name="T1" fmla="*/ 21597 h 21597"/>
                <a:gd name="T2" fmla="*/ 21214 w 21600"/>
                <a:gd name="T3" fmla="*/ 0 h 21597"/>
                <a:gd name="T4" fmla="*/ 21600 w 21600"/>
                <a:gd name="T5" fmla="*/ 21597 h 2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7" fill="none" extrusionOk="0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</a:path>
                <a:path w="21600" h="21597" stroke="0" extrusionOk="0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  <a:lnTo>
                    <a:pt x="21600" y="21597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Arc 10"/>
            <p:cNvSpPr>
              <a:spLocks/>
            </p:cNvSpPr>
            <p:nvPr/>
          </p:nvSpPr>
          <p:spPr bwMode="auto">
            <a:xfrm>
              <a:off x="3704" y="3052"/>
              <a:ext cx="41" cy="11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4839" y="2972"/>
              <a:ext cx="642" cy="3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 flipH="1">
              <a:off x="3953" y="3021"/>
              <a:ext cx="8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 flipH="1">
              <a:off x="3663" y="3021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>
              <a:off x="3663" y="3094"/>
              <a:ext cx="11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>
              <a:off x="4994" y="2756"/>
              <a:ext cx="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5366" y="2743"/>
              <a:ext cx="0" cy="2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 flipV="1">
              <a:off x="4953" y="2773"/>
              <a:ext cx="82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 flipV="1">
              <a:off x="5326" y="2792"/>
              <a:ext cx="77" cy="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 flipH="1">
              <a:off x="3758" y="3554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 flipH="1">
              <a:off x="4796" y="3699"/>
              <a:ext cx="3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4088" y="3606"/>
              <a:ext cx="703" cy="2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3284" y="3292"/>
              <a:ext cx="757" cy="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>
              <a:off x="3670" y="3292"/>
              <a:ext cx="0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4"/>
            <p:cNvSpPr>
              <a:spLocks noChangeShapeType="1"/>
            </p:cNvSpPr>
            <p:nvPr/>
          </p:nvSpPr>
          <p:spPr bwMode="auto">
            <a:xfrm>
              <a:off x="3859" y="3298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25"/>
            <p:cNvSpPr>
              <a:spLocks noChangeShapeType="1"/>
            </p:cNvSpPr>
            <p:nvPr/>
          </p:nvSpPr>
          <p:spPr bwMode="auto">
            <a:xfrm>
              <a:off x="3480" y="3298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6"/>
            <p:cNvSpPr>
              <a:spLocks noChangeShapeType="1"/>
            </p:cNvSpPr>
            <p:nvPr/>
          </p:nvSpPr>
          <p:spPr bwMode="auto">
            <a:xfrm flipH="1">
              <a:off x="3365" y="3064"/>
              <a:ext cx="1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>
              <a:off x="3372" y="3064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 flipV="1">
              <a:off x="3764" y="3446"/>
              <a:ext cx="0" cy="1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 flipH="1">
              <a:off x="3575" y="3711"/>
              <a:ext cx="5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 flipV="1">
              <a:off x="3582" y="3446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3953" y="3101"/>
              <a:ext cx="0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4237" y="2855"/>
              <a:ext cx="216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400"/>
                <a:t>c</a:t>
              </a:r>
              <a:r>
                <a:rPr lang="en-US" altLang="ko-KR" sz="1400" baseline="-25000"/>
                <a:t>7</a:t>
              </a:r>
            </a:p>
          </p:txBody>
        </p:sp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4251" y="3075"/>
              <a:ext cx="216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400"/>
                <a:t>c</a:t>
              </a:r>
              <a:r>
                <a:rPr lang="en-US" altLang="ko-KR" sz="1400" baseline="-25000"/>
                <a:t>8</a:t>
              </a:r>
            </a:p>
          </p:txBody>
        </p:sp>
        <p:sp>
          <p:nvSpPr>
            <p:cNvPr id="55330" name="Rectangle 34"/>
            <p:cNvSpPr>
              <a:spLocks noChangeArrowheads="1"/>
            </p:cNvSpPr>
            <p:nvPr/>
          </p:nvSpPr>
          <p:spPr bwMode="auto">
            <a:xfrm>
              <a:off x="4899" y="2633"/>
              <a:ext cx="648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400"/>
                <a:t>A            B</a:t>
              </a:r>
            </a:p>
          </p:txBody>
        </p:sp>
        <p:sp>
          <p:nvSpPr>
            <p:cNvPr id="55331" name="Rectangle 35"/>
            <p:cNvSpPr>
              <a:spLocks noChangeArrowheads="1"/>
            </p:cNvSpPr>
            <p:nvPr/>
          </p:nvSpPr>
          <p:spPr bwMode="auto">
            <a:xfrm>
              <a:off x="5008" y="2725"/>
              <a:ext cx="610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400"/>
                <a:t>8            8</a:t>
              </a:r>
            </a:p>
          </p:txBody>
        </p:sp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4852" y="3021"/>
              <a:ext cx="610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8-bit ALU</a:t>
              </a:r>
            </a:p>
          </p:txBody>
        </p:sp>
        <p:sp>
          <p:nvSpPr>
            <p:cNvPr id="55333" name="Rectangle 37"/>
            <p:cNvSpPr>
              <a:spLocks noChangeArrowheads="1"/>
            </p:cNvSpPr>
            <p:nvPr/>
          </p:nvSpPr>
          <p:spPr bwMode="auto">
            <a:xfrm>
              <a:off x="3255" y="3277"/>
              <a:ext cx="81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/>
                <a:t>V   Z  S   C</a:t>
              </a:r>
            </a:p>
          </p:txBody>
        </p:sp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4269" y="3383"/>
              <a:ext cx="222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400"/>
                <a:t>F</a:t>
              </a:r>
              <a:r>
                <a:rPr lang="en-US" altLang="ko-KR" sz="1400" baseline="-25000"/>
                <a:t>7</a:t>
              </a:r>
            </a:p>
          </p:txBody>
        </p:sp>
        <p:sp>
          <p:nvSpPr>
            <p:cNvPr id="55335" name="Rectangle 39"/>
            <p:cNvSpPr>
              <a:spLocks noChangeArrowheads="1"/>
            </p:cNvSpPr>
            <p:nvPr/>
          </p:nvSpPr>
          <p:spPr bwMode="auto">
            <a:xfrm>
              <a:off x="4936" y="3134"/>
              <a:ext cx="429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F</a:t>
              </a:r>
              <a:r>
                <a:rPr lang="en-US" altLang="ko-KR" sz="1400" baseline="-25000"/>
                <a:t>7</a:t>
              </a:r>
              <a:r>
                <a:rPr lang="en-US" altLang="ko-KR" sz="1400"/>
                <a:t> - F</a:t>
              </a:r>
              <a:r>
                <a:rPr lang="en-US" altLang="ko-KR" sz="1400" baseline="-25000"/>
                <a:t>0</a:t>
              </a:r>
            </a:p>
          </p:txBody>
        </p:sp>
        <p:sp>
          <p:nvSpPr>
            <p:cNvPr id="55336" name="Line 40"/>
            <p:cNvSpPr>
              <a:spLocks noChangeShapeType="1"/>
            </p:cNvSpPr>
            <p:nvPr/>
          </p:nvSpPr>
          <p:spPr bwMode="auto">
            <a:xfrm flipH="1">
              <a:off x="5109" y="3615"/>
              <a:ext cx="81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7" name="Rectangle 41"/>
            <p:cNvSpPr>
              <a:spLocks noChangeArrowheads="1"/>
            </p:cNvSpPr>
            <p:nvPr/>
          </p:nvSpPr>
          <p:spPr bwMode="auto">
            <a:xfrm>
              <a:off x="5156" y="3557"/>
              <a:ext cx="176" cy="1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400"/>
                <a:t>8</a:t>
              </a:r>
            </a:p>
          </p:txBody>
        </p:sp>
        <p:sp>
          <p:nvSpPr>
            <p:cNvPr id="55338" name="Rectangle 42"/>
            <p:cNvSpPr>
              <a:spLocks noChangeArrowheads="1"/>
            </p:cNvSpPr>
            <p:nvPr/>
          </p:nvSpPr>
          <p:spPr bwMode="auto">
            <a:xfrm>
              <a:off x="5067" y="3840"/>
              <a:ext cx="20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/>
                <a:t>F</a:t>
              </a:r>
            </a:p>
          </p:txBody>
        </p:sp>
        <p:sp>
          <p:nvSpPr>
            <p:cNvPr id="55339" name="Rectangle 43"/>
            <p:cNvSpPr>
              <a:spLocks noChangeArrowheads="1"/>
            </p:cNvSpPr>
            <p:nvPr/>
          </p:nvSpPr>
          <p:spPr bwMode="auto">
            <a:xfrm>
              <a:off x="4080" y="3585"/>
              <a:ext cx="721" cy="29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Check for</a:t>
              </a:r>
            </a:p>
            <a:p>
              <a:pPr defTabSz="762000"/>
              <a:r>
                <a:rPr lang="en-US" altLang="ko-KR" sz="1400"/>
                <a:t>zero output</a:t>
              </a:r>
            </a:p>
          </p:txBody>
        </p:sp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>
              <a:off x="5156" y="3332"/>
              <a:ext cx="0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105775" cy="419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2000" dirty="0" smtClean="0"/>
              <a:t>Often actions need to only occur if a certain condition is true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This is similar to an “if” statement in a programming language.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In digital systems, this is often done via a </a:t>
            </a:r>
            <a:r>
              <a:rPr lang="en-US" altLang="ko-KR" sz="2000" i="1" dirty="0" smtClean="0"/>
              <a:t>control signal</a:t>
            </a:r>
            <a:r>
              <a:rPr lang="en-US" altLang="ko-KR" sz="2000" dirty="0" smtClean="0"/>
              <a:t>, called a </a:t>
            </a:r>
            <a:r>
              <a:rPr lang="en-US" altLang="ko-KR" sz="2000" i="1" dirty="0" smtClean="0"/>
              <a:t>control function.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smtClean="0"/>
              <a:t>If the signal P is 1, the action takes place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This is represented as: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ko-KR" sz="1800" dirty="0" smtClean="0"/>
              <a:t>P: R2 </a:t>
            </a:r>
            <a:r>
              <a:rPr lang="en-US" altLang="ko-KR" sz="1800" dirty="0" smtClean="0">
                <a:sym typeface="Symbol" pitchFamily="18" charset="2"/>
              </a:rPr>
              <a:t> R1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ko-KR" sz="1800" dirty="0" smtClean="0">
                <a:sym typeface="Symbol" pitchFamily="18" charset="2"/>
              </a:rPr>
              <a:t>Which means “if P = 1, then load the contents of register R1 into register R2”, i.e., </a:t>
            </a:r>
            <a:r>
              <a:rPr lang="en-US" altLang="ko-KR" sz="1800" dirty="0" smtClean="0"/>
              <a:t>if (P = 1)  then  (R2 </a:t>
            </a:r>
            <a:r>
              <a:rPr lang="en-US" altLang="ko-KR" sz="1800" dirty="0" smtClean="0">
                <a:sym typeface="Symbol" pitchFamily="18" charset="2"/>
              </a:rPr>
              <a:t> R1</a:t>
            </a:r>
            <a:r>
              <a:rPr lang="en-US" altLang="ko-KR" sz="1800" dirty="0" smtClean="0"/>
              <a:t>).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4343400" cy="5873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Register Transfer</a:t>
            </a:r>
            <a:r>
              <a:rPr lang="en-US" altLang="ko-KR" sz="3600" dirty="0" smtClean="0"/>
              <a:t> </a:t>
            </a:r>
            <a:r>
              <a:rPr lang="en-US" altLang="ko-KR" sz="1800" dirty="0" smtClean="0"/>
              <a:t>contd..</a:t>
            </a:r>
            <a:endParaRPr lang="en-US" altLang="ko-KR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236538"/>
            <a:ext cx="8605838" cy="546100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Conditional Branch Instructions</a:t>
            </a:r>
            <a:endParaRPr lang="en-US" altLang="ko-KR" sz="3200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62125" y="1552575"/>
            <a:ext cx="6435725" cy="161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/>
              <a:t>BZ	Branch if zero	Z = 1</a:t>
            </a:r>
          </a:p>
          <a:p>
            <a:pPr algn="l"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/>
              <a:t>BNZ	Branch if not zero	Z = 0</a:t>
            </a:r>
          </a:p>
          <a:p>
            <a:pPr algn="l"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/>
              <a:t>BC	Branch if carry	C = 1</a:t>
            </a:r>
          </a:p>
          <a:p>
            <a:pPr algn="l"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/>
              <a:t>BNC	Branch if no carry	C = 0</a:t>
            </a:r>
          </a:p>
          <a:p>
            <a:pPr algn="l"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/>
              <a:t>BP	Branch if plus	S = 0</a:t>
            </a:r>
          </a:p>
          <a:p>
            <a:pPr algn="l"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/>
              <a:t>BM	Branch if minus	S = 1</a:t>
            </a:r>
          </a:p>
          <a:p>
            <a:pPr algn="l"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/>
              <a:t>BV	Branch if overflow	V = 1</a:t>
            </a:r>
          </a:p>
          <a:p>
            <a:pPr algn="l"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/>
              <a:t>BNV	Branch if no overflow	V = 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62125" y="3398838"/>
            <a:ext cx="6435725" cy="1241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BHI	Branch if higher	A &gt; 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BHE	Branch if higher or equal	A </a:t>
            </a:r>
            <a:r>
              <a:rPr lang="en-US" altLang="ko-KR" sz="1400">
                <a:sym typeface="Symbol" pitchFamily="18" charset="2"/>
              </a:rPr>
              <a:t> </a:t>
            </a:r>
            <a:r>
              <a:rPr lang="en-US" altLang="ko-KR" sz="1400"/>
              <a:t>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BLO	Branch if lower	A &lt; 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BLOE	Branch if lower or equal	A </a:t>
            </a:r>
            <a:r>
              <a:rPr lang="en-US" altLang="ko-KR" sz="1400">
                <a:sym typeface="Symbol" pitchFamily="18" charset="2"/>
              </a:rPr>
              <a:t> </a:t>
            </a:r>
            <a:r>
              <a:rPr lang="en-US" altLang="ko-KR" sz="1400"/>
              <a:t>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BE	Branch if equal	A = 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BNE	Branch if not equal	A </a:t>
            </a:r>
            <a:r>
              <a:rPr lang="en-US" altLang="ko-KR" sz="1400">
                <a:sym typeface="Symbol" pitchFamily="18" charset="2"/>
              </a:rPr>
              <a:t> </a:t>
            </a:r>
            <a:r>
              <a:rPr lang="en-US" altLang="ko-KR" sz="1400"/>
              <a:t>B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762125" y="4913313"/>
            <a:ext cx="6435725" cy="1241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BGT	Branch if greater than	A &gt; 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BGE	Branch if greater or equal	A </a:t>
            </a:r>
            <a:r>
              <a:rPr lang="en-US" altLang="ko-KR" sz="1400">
                <a:sym typeface="Symbol" pitchFamily="18" charset="2"/>
              </a:rPr>
              <a:t> </a:t>
            </a:r>
            <a:r>
              <a:rPr lang="en-US" altLang="ko-KR" sz="1400"/>
              <a:t>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BLT	Branch if less than	A &lt; 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BLE	Branch if less or equal	A </a:t>
            </a:r>
            <a:r>
              <a:rPr lang="en-US" altLang="ko-KR" sz="1400">
                <a:sym typeface="Symbol" pitchFamily="18" charset="2"/>
              </a:rPr>
              <a:t> </a:t>
            </a:r>
            <a:r>
              <a:rPr lang="en-US" altLang="ko-KR" sz="1400"/>
              <a:t>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BE	Branch if equal	A = B</a:t>
            </a:r>
          </a:p>
          <a:p>
            <a:pPr algn="l"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/>
              <a:t>BNE	Branch if not equal	A </a:t>
            </a:r>
            <a:r>
              <a:rPr lang="en-US" altLang="ko-KR" sz="1400">
                <a:sym typeface="Symbol" pitchFamily="18" charset="2"/>
              </a:rPr>
              <a:t> </a:t>
            </a:r>
            <a:r>
              <a:rPr lang="en-US" altLang="ko-KR" sz="1400"/>
              <a:t>B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035175" y="3200400"/>
            <a:ext cx="3295650" cy="242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1400" i="1"/>
              <a:t>Unsigned</a:t>
            </a:r>
            <a:r>
              <a:rPr lang="en-US" altLang="ko-KR" sz="1400"/>
              <a:t>  compare conditions (A - B)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035175" y="4686300"/>
            <a:ext cx="3079750" cy="242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1400" i="1"/>
              <a:t>Signed</a:t>
            </a:r>
            <a:r>
              <a:rPr lang="en-US" altLang="ko-KR" sz="1400"/>
              <a:t>  compare conditions (A - B)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571625" y="1282700"/>
            <a:ext cx="4414838" cy="242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1400"/>
              <a:t>Mnemonic   Branch condition        Tested condition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570038" y="1244600"/>
            <a:ext cx="4454525" cy="4900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570038" y="1533525"/>
            <a:ext cx="446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570038" y="3160713"/>
            <a:ext cx="446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1587500" y="4657725"/>
            <a:ext cx="4446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1775"/>
            <a:ext cx="8185150" cy="550863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Subroutine Call And Return</a:t>
            </a:r>
            <a:endParaRPr lang="en-US" altLang="ko-KR" sz="3200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662238" y="842963"/>
            <a:ext cx="36195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Call subroutine</a:t>
            </a:r>
          </a:p>
          <a:p>
            <a:pPr algn="l" defTabSz="762000"/>
            <a:r>
              <a:rPr lang="en-US" altLang="ko-KR"/>
              <a:t>Jump to subroutine</a:t>
            </a:r>
          </a:p>
          <a:p>
            <a:pPr algn="l" defTabSz="762000"/>
            <a:r>
              <a:rPr lang="en-US" altLang="ko-KR"/>
              <a:t>Branch to subroutine</a:t>
            </a:r>
          </a:p>
          <a:p>
            <a:pPr algn="l" defTabSz="762000"/>
            <a:r>
              <a:rPr lang="en-US" altLang="ko-KR"/>
              <a:t>Branch and save return address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89038" y="4959350"/>
            <a:ext cx="4892675" cy="1436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dirty="0"/>
              <a:t> Fixed Location in the subroutine (Memory)</a:t>
            </a:r>
          </a:p>
          <a:p>
            <a:pPr algn="l" defTabSz="762000">
              <a:buFontTx/>
              <a:buChar char="•"/>
            </a:pPr>
            <a:r>
              <a:rPr lang="en-US" altLang="ko-KR" dirty="0"/>
              <a:t> Fixed Location in memory</a:t>
            </a:r>
          </a:p>
          <a:p>
            <a:pPr algn="l" defTabSz="762000">
              <a:buFontTx/>
              <a:buChar char="•"/>
            </a:pPr>
            <a:r>
              <a:rPr lang="en-US" altLang="ko-KR" dirty="0"/>
              <a:t> In a processor Register</a:t>
            </a:r>
          </a:p>
          <a:p>
            <a:pPr algn="l" defTabSz="762000">
              <a:buFontTx/>
              <a:buChar char="•"/>
            </a:pPr>
            <a:r>
              <a:rPr lang="en-US" altLang="ko-KR" dirty="0"/>
              <a:t> In memory </a:t>
            </a:r>
            <a:r>
              <a:rPr lang="en-US" altLang="ko-KR" i="1" dirty="0"/>
              <a:t>stack</a:t>
            </a:r>
            <a:r>
              <a:rPr lang="en-US" altLang="ko-KR" dirty="0"/>
              <a:t>  </a:t>
            </a:r>
          </a:p>
          <a:p>
            <a:pPr algn="l" defTabSz="762000"/>
            <a:r>
              <a:rPr lang="en-US" altLang="ko-KR" dirty="0"/>
              <a:t>      - most efficient way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73063" y="931863"/>
            <a:ext cx="221615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Subroutine Call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73063" y="2014538"/>
            <a:ext cx="6261100" cy="2646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Two Most Important Operations are Implied;</a:t>
            </a:r>
          </a:p>
          <a:p>
            <a:pPr algn="l" defTabSz="762000"/>
            <a:endParaRPr lang="en-US" altLang="ko-KR" sz="2000"/>
          </a:p>
          <a:p>
            <a:pPr algn="l" defTabSz="762000"/>
            <a:r>
              <a:rPr lang="en-US" altLang="ko-KR"/>
              <a:t>        * Branch to the beginning of the Subroutine</a:t>
            </a:r>
          </a:p>
          <a:p>
            <a:pPr algn="l" defTabSz="762000"/>
            <a:r>
              <a:rPr lang="en-US" altLang="ko-KR"/>
              <a:t>             - Same as the Branch or Conditional Branch</a:t>
            </a:r>
          </a:p>
          <a:p>
            <a:pPr algn="l" defTabSz="762000"/>
            <a:endParaRPr lang="en-US" altLang="ko-KR"/>
          </a:p>
          <a:p>
            <a:pPr algn="l" defTabSz="762000"/>
            <a:r>
              <a:rPr lang="en-US" altLang="ko-KR"/>
              <a:t>        * Save the Return Address to get the address</a:t>
            </a:r>
          </a:p>
          <a:p>
            <a:pPr algn="l" defTabSz="762000"/>
            <a:r>
              <a:rPr lang="en-US" altLang="ko-KR"/>
              <a:t>          of the location in the Calling Program upon</a:t>
            </a:r>
          </a:p>
          <a:p>
            <a:pPr algn="l" defTabSz="762000"/>
            <a:r>
              <a:rPr lang="en-US" altLang="ko-KR"/>
              <a:t>          exit from the Subroutine</a:t>
            </a:r>
          </a:p>
          <a:p>
            <a:pPr algn="l" defTabSz="762000"/>
            <a:endParaRPr lang="en-US" altLang="ko-KR"/>
          </a:p>
          <a:p>
            <a:pPr algn="l" defTabSz="762000">
              <a:buFontTx/>
              <a:buChar char="•"/>
            </a:pPr>
            <a:r>
              <a:rPr lang="en-US" altLang="ko-KR" sz="2000"/>
              <a:t> Locations for storing Return Address</a:t>
            </a:r>
            <a:r>
              <a:rPr lang="en-US" altLang="ko-KR"/>
              <a:t> 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010400" y="4114800"/>
            <a:ext cx="1920875" cy="2286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186488" y="4165600"/>
            <a:ext cx="237949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dirty="0"/>
              <a:t>CALL</a:t>
            </a:r>
          </a:p>
          <a:p>
            <a:pPr defTabSz="762000"/>
            <a:r>
              <a:rPr lang="en-US" altLang="ko-KR" dirty="0"/>
              <a:t>                SP </a:t>
            </a:r>
            <a:r>
              <a:rPr lang="en-US" altLang="ko-KR" dirty="0">
                <a:sym typeface="Symbol" pitchFamily="18" charset="2"/>
              </a:rPr>
              <a:t></a:t>
            </a:r>
            <a:r>
              <a:rPr lang="en-US" altLang="ko-KR" dirty="0"/>
              <a:t> SP - 1</a:t>
            </a:r>
          </a:p>
          <a:p>
            <a:pPr defTabSz="762000"/>
            <a:r>
              <a:rPr lang="en-US" altLang="ko-KR" dirty="0"/>
              <a:t>                M[SP] </a:t>
            </a:r>
            <a:r>
              <a:rPr lang="en-US" altLang="ko-KR" dirty="0">
                <a:sym typeface="Symbol" pitchFamily="18" charset="2"/>
              </a:rPr>
              <a:t></a:t>
            </a:r>
            <a:r>
              <a:rPr lang="en-US" altLang="ko-KR" dirty="0"/>
              <a:t> PC</a:t>
            </a:r>
          </a:p>
          <a:p>
            <a:pPr defTabSz="762000"/>
            <a:r>
              <a:rPr lang="en-US" altLang="ko-KR" dirty="0"/>
              <a:t>            </a:t>
            </a:r>
            <a:r>
              <a:rPr lang="en-US" altLang="ko-KR" dirty="0" smtClean="0"/>
              <a:t>    PC </a:t>
            </a:r>
            <a:r>
              <a:rPr lang="en-US" altLang="ko-KR" dirty="0">
                <a:sym typeface="Symbol" pitchFamily="18" charset="2"/>
              </a:rPr>
              <a:t></a:t>
            </a:r>
            <a:r>
              <a:rPr lang="en-US" altLang="ko-KR" dirty="0"/>
              <a:t> EA</a:t>
            </a:r>
          </a:p>
          <a:p>
            <a:pPr defTabSz="762000"/>
            <a:endParaRPr lang="en-US" altLang="ko-KR" dirty="0"/>
          </a:p>
          <a:p>
            <a:pPr defTabSz="762000"/>
            <a:r>
              <a:rPr lang="en-US" altLang="ko-KR" dirty="0"/>
              <a:t>RTN</a:t>
            </a:r>
          </a:p>
          <a:p>
            <a:pPr defTabSz="762000"/>
            <a:r>
              <a:rPr lang="en-US" altLang="ko-KR" dirty="0"/>
              <a:t>                PC </a:t>
            </a:r>
            <a:r>
              <a:rPr lang="en-US" altLang="ko-KR" dirty="0">
                <a:sym typeface="Symbol" pitchFamily="18" charset="2"/>
              </a:rPr>
              <a:t></a:t>
            </a:r>
            <a:r>
              <a:rPr lang="en-US" altLang="ko-KR" dirty="0"/>
              <a:t> M[SP]</a:t>
            </a:r>
          </a:p>
          <a:p>
            <a:pPr defTabSz="762000"/>
            <a:r>
              <a:rPr lang="en-US" altLang="ko-KR" dirty="0"/>
              <a:t>                  SP </a:t>
            </a:r>
            <a:r>
              <a:rPr lang="en-US" altLang="ko-KR" dirty="0">
                <a:sym typeface="Symbol" pitchFamily="18" charset="2"/>
              </a:rPr>
              <a:t></a:t>
            </a:r>
            <a:r>
              <a:rPr lang="en-US" altLang="ko-KR" dirty="0"/>
              <a:t> SP + 1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385050" cy="560388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Program Interrupt</a:t>
            </a:r>
            <a:endParaRPr lang="en-US" altLang="ko-KR" sz="32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50813" y="846138"/>
            <a:ext cx="2495550" cy="309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US" altLang="ko-KR" sz="2000"/>
              <a:t> Types of Interrupts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96900" y="1290638"/>
            <a:ext cx="8404225" cy="5294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2000" dirty="0"/>
              <a:t>External interrupts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External Interrupts initiated from the outside of CPU and Memory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- I/O Device </a:t>
            </a:r>
            <a:r>
              <a:rPr lang="en-US" altLang="ko-KR" dirty="0">
                <a:cs typeface="Arial" charset="0"/>
              </a:rPr>
              <a:t>→</a:t>
            </a:r>
            <a:r>
              <a:rPr lang="en-US" altLang="ko-KR" dirty="0"/>
              <a:t> Data transfer request or Data transfer complete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- Timing Device </a:t>
            </a:r>
            <a:r>
              <a:rPr lang="en-US" altLang="ko-KR" dirty="0">
                <a:cs typeface="Arial" charset="0"/>
              </a:rPr>
              <a:t>→</a:t>
            </a:r>
            <a:r>
              <a:rPr lang="en-US" altLang="ko-KR" dirty="0"/>
              <a:t> Timeout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- Power Failure 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- Operator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endParaRPr lang="en-US" altLang="ko-KR" dirty="0"/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2000" dirty="0"/>
              <a:t>Internal interrupts (traps)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Internal Interrupts are caused by the currently running program 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- Register, Stack Overflow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- Divide by zero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- OP-code Violation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- Protection Violation 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endParaRPr lang="en-US" altLang="ko-KR" dirty="0"/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2000" dirty="0"/>
              <a:t>Software Interrupts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Both External and Internal Interrupts are initiated by the computer HW.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Software Interrupts are initiated by the executing an instruction.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- Supervisor Call </a:t>
            </a:r>
            <a:r>
              <a:rPr lang="en-US" altLang="ko-KR" dirty="0">
                <a:cs typeface="Arial" charset="0"/>
              </a:rPr>
              <a:t>→</a:t>
            </a:r>
            <a:r>
              <a:rPr lang="en-US" altLang="ko-KR" dirty="0"/>
              <a:t> Switching from a user mode to the supervisor mode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                                   </a:t>
            </a:r>
            <a:r>
              <a:rPr lang="en-US" altLang="ko-KR" dirty="0">
                <a:cs typeface="Arial" charset="0"/>
              </a:rPr>
              <a:t>→</a:t>
            </a:r>
            <a:r>
              <a:rPr lang="en-US" altLang="ko-KR" dirty="0"/>
              <a:t> Allows to execute a certain class of operations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dirty="0"/>
              <a:t>																which are not allowed in the user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5113"/>
            <a:ext cx="7385050" cy="538162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Interrupt Procedure</a:t>
            </a:r>
            <a:endParaRPr lang="en-US" altLang="ko-KR" sz="32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80975" y="1143000"/>
            <a:ext cx="8429625" cy="57098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571500" lvl="1" algn="l" defTabSz="762000">
              <a:lnSpc>
                <a:spcPct val="150000"/>
              </a:lnSpc>
              <a:spcBef>
                <a:spcPct val="47000"/>
              </a:spcBef>
              <a:buFontTx/>
              <a:buChar char="-"/>
            </a:pPr>
            <a:r>
              <a:rPr lang="en-US" altLang="ko-KR" dirty="0" smtClean="0"/>
              <a:t>The </a:t>
            </a:r>
            <a:r>
              <a:rPr lang="en-US" altLang="ko-KR" dirty="0"/>
              <a:t>interrupt is usually initiated by an internal </a:t>
            </a:r>
            <a:r>
              <a:rPr lang="en-US" altLang="ko-KR" dirty="0" smtClean="0"/>
              <a:t>or an </a:t>
            </a:r>
            <a:r>
              <a:rPr lang="en-US" altLang="ko-KR" dirty="0"/>
              <a:t>external signal rather than from the execution of </a:t>
            </a:r>
            <a:r>
              <a:rPr lang="en-US" altLang="ko-KR" dirty="0" smtClean="0"/>
              <a:t>an </a:t>
            </a:r>
            <a:r>
              <a:rPr lang="en-US" altLang="ko-KR" dirty="0"/>
              <a:t>instruction (except for the software interrupt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pPr marL="571500" lvl="1" algn="l" defTabSz="762000">
              <a:lnSpc>
                <a:spcPct val="150000"/>
              </a:lnSpc>
              <a:spcBef>
                <a:spcPct val="47000"/>
              </a:spcBef>
              <a:buFontTx/>
              <a:buChar char="-"/>
            </a:pPr>
            <a:r>
              <a:rPr lang="en-US" altLang="ko-KR" dirty="0" smtClean="0"/>
              <a:t>- </a:t>
            </a:r>
            <a:r>
              <a:rPr lang="en-US" altLang="ko-KR" dirty="0"/>
              <a:t>The address of the interrupt service program is </a:t>
            </a:r>
            <a:r>
              <a:rPr lang="en-US" altLang="ko-KR" dirty="0" smtClean="0"/>
              <a:t>determined </a:t>
            </a:r>
            <a:r>
              <a:rPr lang="en-US" altLang="ko-KR" dirty="0"/>
              <a:t>by the hardware rather than from the </a:t>
            </a:r>
            <a:r>
              <a:rPr lang="en-US" altLang="ko-KR" dirty="0" smtClean="0"/>
              <a:t>address </a:t>
            </a:r>
            <a:r>
              <a:rPr lang="en-US" altLang="ko-KR" dirty="0"/>
              <a:t>field of an </a:t>
            </a:r>
            <a:r>
              <a:rPr lang="en-US" altLang="ko-KR" dirty="0" smtClean="0"/>
              <a:t>instruction.</a:t>
            </a:r>
            <a:endParaRPr lang="en-US" altLang="ko-KR" dirty="0"/>
          </a:p>
          <a:p>
            <a:pPr marL="571500" lvl="1" algn="l" defTabSz="762000">
              <a:lnSpc>
                <a:spcPct val="150000"/>
              </a:lnSpc>
              <a:spcBef>
                <a:spcPct val="47000"/>
              </a:spcBef>
              <a:buFontTx/>
              <a:buChar char="-"/>
            </a:pPr>
            <a:r>
              <a:rPr lang="en-US" altLang="ko-KR" dirty="0" smtClean="0"/>
              <a:t>An </a:t>
            </a:r>
            <a:r>
              <a:rPr lang="en-US" altLang="ko-KR" dirty="0"/>
              <a:t>interrupt procedure usually stores all the </a:t>
            </a:r>
            <a:r>
              <a:rPr lang="en-US" altLang="ko-KR" dirty="0" smtClean="0"/>
              <a:t>information </a:t>
            </a:r>
            <a:r>
              <a:rPr lang="en-US" altLang="ko-KR" dirty="0"/>
              <a:t>necessary to define the state of CPU </a:t>
            </a:r>
            <a:r>
              <a:rPr lang="en-US" altLang="ko-KR" dirty="0" smtClean="0"/>
              <a:t>rather </a:t>
            </a:r>
            <a:r>
              <a:rPr lang="en-US" altLang="ko-KR" dirty="0"/>
              <a:t>than storing only the PC.</a:t>
            </a:r>
          </a:p>
          <a:p>
            <a:pPr marL="571500" lvl="1" algn="l" defTabSz="762000">
              <a:lnSpc>
                <a:spcPct val="150000"/>
              </a:lnSpc>
              <a:spcBef>
                <a:spcPct val="47000"/>
              </a:spcBef>
              <a:buFontTx/>
              <a:buChar char="-"/>
            </a:pPr>
            <a:r>
              <a:rPr lang="en-US" altLang="ko-KR" dirty="0" smtClean="0"/>
              <a:t>          </a:t>
            </a:r>
            <a:r>
              <a:rPr lang="en-US" altLang="ko-KR" dirty="0"/>
              <a:t>The state of the CPU is determined from;</a:t>
            </a:r>
          </a:p>
          <a:p>
            <a:pPr marL="571500" lvl="1" algn="l" defTabSz="762000">
              <a:lnSpc>
                <a:spcPct val="150000"/>
              </a:lnSpc>
              <a:spcBef>
                <a:spcPct val="47000"/>
              </a:spcBef>
            </a:pPr>
            <a:r>
              <a:rPr lang="en-US" altLang="ko-KR" dirty="0"/>
              <a:t>                Content of the PC</a:t>
            </a:r>
          </a:p>
          <a:p>
            <a:pPr marL="571500" lvl="1" algn="l" defTabSz="762000">
              <a:lnSpc>
                <a:spcPct val="150000"/>
              </a:lnSpc>
              <a:spcBef>
                <a:spcPct val="47000"/>
              </a:spcBef>
            </a:pPr>
            <a:r>
              <a:rPr lang="en-US" altLang="ko-KR" dirty="0"/>
              <a:t>                Content of all processor registers</a:t>
            </a:r>
          </a:p>
          <a:p>
            <a:pPr marL="571500" lvl="1" algn="l" defTabSz="762000">
              <a:lnSpc>
                <a:spcPct val="150000"/>
              </a:lnSpc>
              <a:spcBef>
                <a:spcPct val="47000"/>
              </a:spcBef>
            </a:pPr>
            <a:r>
              <a:rPr lang="en-US" altLang="ko-KR" dirty="0"/>
              <a:t>                Content of status bits</a:t>
            </a:r>
          </a:p>
          <a:p>
            <a:pPr marL="571500" lvl="1" algn="l" defTabSz="762000">
              <a:lnSpc>
                <a:spcPct val="150000"/>
              </a:lnSpc>
              <a:spcBef>
                <a:spcPct val="47000"/>
              </a:spcBef>
            </a:pPr>
            <a:r>
              <a:rPr lang="en-US" altLang="ko-KR" dirty="0"/>
              <a:t>          Many ways of saving the CPU </a:t>
            </a:r>
            <a:r>
              <a:rPr lang="en-US" altLang="ko-KR" dirty="0" smtClean="0"/>
              <a:t>state depends </a:t>
            </a:r>
            <a:r>
              <a:rPr lang="en-US" altLang="ko-KR" dirty="0"/>
              <a:t>on the CPU </a:t>
            </a:r>
            <a:r>
              <a:rPr lang="en-US" altLang="ko-KR" dirty="0" smtClean="0"/>
              <a:t>architectures.</a:t>
            </a:r>
            <a:endParaRPr lang="en-US" altLang="ko-KR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92125" y="703263"/>
            <a:ext cx="5019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2000" dirty="0"/>
              <a:t>Interrupt Procedure and Subroutine Call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17488"/>
            <a:ext cx="8305800" cy="557212"/>
          </a:xfrm>
          <a:noFill/>
          <a:ln/>
        </p:spPr>
        <p:txBody>
          <a:bodyPr anchor="ctr"/>
          <a:lstStyle/>
          <a:p>
            <a:r>
              <a:rPr lang="en-US" altLang="ko-KR" sz="3200" dirty="0" smtClean="0"/>
              <a:t>19. RISC</a:t>
            </a:r>
            <a:r>
              <a:rPr lang="en-US" altLang="ko-KR" sz="3200" dirty="0"/>
              <a:t>: Historical Background</a:t>
            </a:r>
          </a:p>
        </p:txBody>
      </p:sp>
      <p:sp>
        <p:nvSpPr>
          <p:cNvPr id="9013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898525"/>
            <a:ext cx="8337550" cy="5484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2000"/>
              <a:t>IBM System/360, 1964</a:t>
            </a:r>
          </a:p>
          <a:p>
            <a:r>
              <a:rPr lang="en-US" altLang="ko-KR" sz="2000"/>
              <a:t>The real beginning of modern computer architecture</a:t>
            </a:r>
          </a:p>
          <a:p>
            <a:r>
              <a:rPr lang="en-US" altLang="ko-KR" sz="2000"/>
              <a:t>Distinction between </a:t>
            </a:r>
            <a:r>
              <a:rPr lang="en-US" altLang="ko-KR" sz="2000" i="1"/>
              <a:t>Architecture</a:t>
            </a:r>
            <a:r>
              <a:rPr lang="en-US" altLang="ko-KR" sz="2000"/>
              <a:t>  and </a:t>
            </a:r>
            <a:r>
              <a:rPr lang="en-US" altLang="ko-KR" sz="2000" i="1"/>
              <a:t>Implementation</a:t>
            </a:r>
            <a:endParaRPr lang="en-US" altLang="ko-KR" sz="2000"/>
          </a:p>
          <a:p>
            <a:r>
              <a:rPr lang="en-US" altLang="ko-KR" sz="2000"/>
              <a:t>Architecture: The abstract structure of a computer 					seen by an assembly-language programmer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Continuing growth in semiconductor memory and microprogramming  </a:t>
            </a:r>
          </a:p>
          <a:p>
            <a:pPr>
              <a:buFontTx/>
              <a:buNone/>
            </a:pPr>
            <a:r>
              <a:rPr lang="en-US" altLang="ko-KR" sz="2000"/>
              <a:t>		</a:t>
            </a:r>
            <a:r>
              <a:rPr lang="en-US" altLang="ko-KR" sz="2000">
                <a:sym typeface="Symbol" pitchFamily="18" charset="2"/>
              </a:rPr>
              <a:t> </a:t>
            </a:r>
            <a:r>
              <a:rPr lang="en-US" altLang="ko-KR" sz="2000"/>
              <a:t>A much richer and complicated instruction sets</a:t>
            </a:r>
          </a:p>
          <a:p>
            <a:pPr>
              <a:buFontTx/>
              <a:buNone/>
            </a:pPr>
            <a:r>
              <a:rPr lang="en-US" altLang="ko-KR" sz="2000"/>
              <a:t>           </a:t>
            </a:r>
            <a:r>
              <a:rPr lang="en-US" altLang="ko-KR" sz="2000">
                <a:sym typeface="Symbol" pitchFamily="18" charset="2"/>
              </a:rPr>
              <a:t> </a:t>
            </a:r>
            <a:r>
              <a:rPr lang="en-US" altLang="ko-KR" sz="2000"/>
              <a:t>CISC(Complex Instruction Set Computer)</a:t>
            </a:r>
          </a:p>
          <a:p>
            <a:endParaRPr lang="en-US" altLang="ko-KR" sz="180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05025" y="2763838"/>
            <a:ext cx="5603875" cy="2060575"/>
            <a:chOff x="1625" y="1922"/>
            <a:chExt cx="3530" cy="1298"/>
          </a:xfrm>
        </p:grpSpPr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1720" y="2355"/>
              <a:ext cx="650" cy="27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 defTabSz="762000"/>
              <a:r>
                <a:rPr lang="en-US" altLang="ko-KR" sz="1400"/>
                <a:t>High-Level</a:t>
              </a:r>
            </a:p>
            <a:p>
              <a:pPr algn="l" defTabSz="762000"/>
              <a:r>
                <a:rPr lang="en-US" altLang="ko-KR" sz="1400"/>
                <a:t>Language</a:t>
              </a:r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2962" y="2372"/>
              <a:ext cx="656" cy="27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defTabSz="762000"/>
              <a:r>
                <a:rPr lang="en-US" altLang="ko-KR" sz="1400"/>
                <a:t>Instruction</a:t>
              </a:r>
            </a:p>
            <a:p>
              <a:pPr defTabSz="762000"/>
              <a:r>
                <a:rPr lang="en-US" altLang="ko-KR" sz="1400"/>
                <a:t>Set</a:t>
              </a:r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4398" y="2423"/>
              <a:ext cx="590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 defTabSz="762000"/>
              <a:r>
                <a:rPr lang="en-US" altLang="ko-KR" sz="1400"/>
                <a:t>Hardware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1625" y="2319"/>
              <a:ext cx="840" cy="3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869" y="2319"/>
              <a:ext cx="840" cy="3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3" name="Oval 11"/>
            <p:cNvSpPr>
              <a:spLocks noChangeArrowheads="1"/>
            </p:cNvSpPr>
            <p:nvPr/>
          </p:nvSpPr>
          <p:spPr bwMode="auto">
            <a:xfrm>
              <a:off x="4273" y="2329"/>
              <a:ext cx="840" cy="35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>
              <a:off x="2481" y="2491"/>
              <a:ext cx="3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>
              <a:off x="3725" y="2500"/>
              <a:ext cx="5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2375" y="2260"/>
              <a:ext cx="565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 defTabSz="762000"/>
              <a:r>
                <a:rPr lang="en-US" altLang="ko-KR" sz="1400"/>
                <a:t>Compiler</a:t>
              </a:r>
            </a:p>
          </p:txBody>
        </p:sp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3642" y="2160"/>
              <a:ext cx="636" cy="1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 defTabSz="762000">
                <a:lnSpc>
                  <a:spcPct val="96000"/>
                </a:lnSpc>
              </a:pPr>
              <a:r>
                <a:rPr lang="en-US" altLang="ko-KR" sz="1400">
                  <a:latin typeface="Symbol" pitchFamily="18" charset="2"/>
                </a:rPr>
                <a:t></a:t>
              </a:r>
              <a:r>
                <a:rPr lang="en-US" altLang="ko-KR" sz="1400"/>
                <a:t>-program</a:t>
              </a: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2968" y="2684"/>
              <a:ext cx="738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 defTabSz="762000"/>
              <a:r>
                <a:rPr lang="en-US" altLang="ko-KR" sz="1400"/>
                <a:t>Architecture</a:t>
              </a: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4250" y="3067"/>
              <a:ext cx="905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 defTabSz="762000"/>
              <a:r>
                <a:rPr lang="en-US" altLang="ko-KR" sz="1400"/>
                <a:t>Implementation</a:t>
              </a:r>
            </a:p>
          </p:txBody>
        </p:sp>
        <p:sp>
          <p:nvSpPr>
            <p:cNvPr id="90135" name="Line 23"/>
            <p:cNvSpPr>
              <a:spLocks noChangeShapeType="1"/>
            </p:cNvSpPr>
            <p:nvPr/>
          </p:nvSpPr>
          <p:spPr bwMode="auto">
            <a:xfrm>
              <a:off x="3710" y="2519"/>
              <a:ext cx="588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6" name="Line 24"/>
            <p:cNvSpPr>
              <a:spLocks noChangeShapeType="1"/>
            </p:cNvSpPr>
            <p:nvPr/>
          </p:nvSpPr>
          <p:spPr bwMode="auto">
            <a:xfrm flipV="1">
              <a:off x="3721" y="2270"/>
              <a:ext cx="598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37" name="Oval 25"/>
            <p:cNvSpPr>
              <a:spLocks noChangeArrowheads="1"/>
            </p:cNvSpPr>
            <p:nvPr/>
          </p:nvSpPr>
          <p:spPr bwMode="auto">
            <a:xfrm>
              <a:off x="4273" y="1922"/>
              <a:ext cx="840" cy="35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8" name="Oval 26"/>
            <p:cNvSpPr>
              <a:spLocks noChangeArrowheads="1"/>
            </p:cNvSpPr>
            <p:nvPr/>
          </p:nvSpPr>
          <p:spPr bwMode="auto">
            <a:xfrm>
              <a:off x="4274" y="2714"/>
              <a:ext cx="840" cy="35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4398" y="2022"/>
              <a:ext cx="590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 defTabSz="762000"/>
              <a:r>
                <a:rPr lang="en-US" altLang="ko-KR" sz="1400"/>
                <a:t>Hardware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4399" y="2807"/>
              <a:ext cx="590" cy="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l" defTabSz="762000"/>
              <a:r>
                <a:rPr lang="en-US" altLang="ko-KR" sz="1400"/>
                <a:t>Hardware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92100"/>
            <a:ext cx="8809038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Complex Instruction Set Computer</a:t>
            </a:r>
            <a:endParaRPr lang="en-US" altLang="ko-KR" sz="32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892174"/>
            <a:ext cx="8534400" cy="57372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Another characteristic of CISC computers is that they have instructions that act directly on memory addresses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For example, </a:t>
            </a:r>
            <a:br>
              <a:rPr lang="en-US" altLang="ko-KR" sz="1600" dirty="0"/>
            </a:br>
            <a:r>
              <a:rPr lang="en-US" altLang="ko-KR" sz="1600" dirty="0"/>
              <a:t>		ADD L1, L2, L3</a:t>
            </a:r>
            <a:br>
              <a:rPr lang="en-US" altLang="ko-KR" sz="1600" dirty="0"/>
            </a:br>
            <a:r>
              <a:rPr lang="en-US" altLang="ko-KR" sz="1600" dirty="0"/>
              <a:t>that takes the contents of </a:t>
            </a:r>
            <a:r>
              <a:rPr lang="en-US" altLang="ko-KR" sz="1600" i="1" dirty="0"/>
              <a:t>M</a:t>
            </a:r>
            <a:r>
              <a:rPr lang="en-US" altLang="ko-KR" sz="1600" dirty="0"/>
              <a:t>[</a:t>
            </a:r>
            <a:r>
              <a:rPr lang="en-US" altLang="ko-KR" sz="1600" i="1" dirty="0"/>
              <a:t>L1</a:t>
            </a:r>
            <a:r>
              <a:rPr lang="en-US" altLang="ko-KR" sz="1600" dirty="0"/>
              <a:t>] adds it to the contents of </a:t>
            </a:r>
            <a:r>
              <a:rPr lang="en-US" altLang="ko-KR" sz="1600" i="1" dirty="0"/>
              <a:t>M</a:t>
            </a:r>
            <a:r>
              <a:rPr lang="en-US" altLang="ko-KR" sz="1600" dirty="0"/>
              <a:t>[</a:t>
            </a:r>
            <a:r>
              <a:rPr lang="en-US" altLang="ko-KR" sz="1600" i="1" dirty="0"/>
              <a:t>L2</a:t>
            </a:r>
            <a:r>
              <a:rPr lang="en-US" altLang="ko-KR" sz="1600" dirty="0"/>
              <a:t>] and stores the result in location </a:t>
            </a:r>
            <a:r>
              <a:rPr lang="en-US" altLang="ko-KR" sz="1600" i="1" dirty="0"/>
              <a:t>M</a:t>
            </a:r>
            <a:r>
              <a:rPr lang="en-US" altLang="ko-KR" sz="1600" dirty="0"/>
              <a:t>[</a:t>
            </a:r>
            <a:r>
              <a:rPr lang="en-US" altLang="ko-KR" sz="1600" i="1" dirty="0"/>
              <a:t>L3</a:t>
            </a:r>
            <a:r>
              <a:rPr lang="en-US" altLang="ko-KR" sz="16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An instruction like this takes three memory access cycles to execute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That makes for a potentially very long instruction execution cycle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problems with CISC computers </a:t>
            </a:r>
            <a:r>
              <a:rPr lang="en-US" altLang="ko-KR" sz="2000" dirty="0" smtClean="0"/>
              <a:t>are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The complexity of the design may slow down the processor.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The </a:t>
            </a:r>
            <a:r>
              <a:rPr lang="en-US" altLang="ko-KR" sz="1600" dirty="0"/>
              <a:t>complexity of the design may result in costly errors in the processor design and </a:t>
            </a:r>
            <a:r>
              <a:rPr lang="en-US" altLang="ko-KR" sz="1600" dirty="0" smtClean="0"/>
              <a:t>implementation.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Many of the instructions and addressing modes are used </a:t>
            </a:r>
            <a:r>
              <a:rPr lang="en-US" altLang="ko-KR" sz="1600" dirty="0" smtClean="0"/>
              <a:t>rarely.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79400"/>
            <a:ext cx="8809038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Reduced Instruction Set Computers</a:t>
            </a:r>
            <a:endParaRPr lang="en-US" altLang="ko-KR" sz="32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909638"/>
            <a:ext cx="8229600" cy="5592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altLang="ko-KR" sz="2000" dirty="0"/>
              <a:t>In the late ‘70s and early ‘80s there was a reaction to the shortcomings of the CISC style of processors</a:t>
            </a:r>
          </a:p>
          <a:p>
            <a:r>
              <a:rPr lang="en-US" altLang="ko-KR" sz="2000" dirty="0"/>
              <a:t>Reduced Instruction Set Computers (RISC) were proposed as an alternative</a:t>
            </a:r>
          </a:p>
          <a:p>
            <a:r>
              <a:rPr lang="en-US" altLang="ko-KR" sz="2000" dirty="0"/>
              <a:t>The underlying idea behind RISC processors is to simplify the instruction set and reduce instruction execution time</a:t>
            </a:r>
          </a:p>
          <a:p>
            <a:endParaRPr lang="en-US" altLang="ko-KR" sz="2000" dirty="0"/>
          </a:p>
          <a:p>
            <a:r>
              <a:rPr lang="en-US" altLang="ko-KR" sz="2000" dirty="0"/>
              <a:t>RISC processors often feature:</a:t>
            </a:r>
            <a:br>
              <a:rPr lang="en-US" altLang="ko-KR" sz="2000" dirty="0"/>
            </a:br>
            <a:endParaRPr lang="en-US" altLang="ko-KR" sz="2000" dirty="0"/>
          </a:p>
          <a:p>
            <a:pPr lvl="1"/>
            <a:r>
              <a:rPr lang="en-US" altLang="ko-KR" dirty="0"/>
              <a:t>Few instructions</a:t>
            </a:r>
          </a:p>
          <a:p>
            <a:pPr lvl="1"/>
            <a:r>
              <a:rPr lang="en-US" altLang="ko-KR" dirty="0"/>
              <a:t>Few addressing modes</a:t>
            </a:r>
          </a:p>
          <a:p>
            <a:pPr lvl="1"/>
            <a:r>
              <a:rPr lang="en-US" altLang="ko-KR" dirty="0"/>
              <a:t>Only load and store instructions access memory</a:t>
            </a:r>
          </a:p>
          <a:p>
            <a:pPr lvl="1"/>
            <a:r>
              <a:rPr lang="en-US" altLang="ko-KR" dirty="0"/>
              <a:t>All other operations are done using on-processor registers</a:t>
            </a:r>
          </a:p>
          <a:p>
            <a:pPr lvl="1"/>
            <a:r>
              <a:rPr lang="en-US" altLang="ko-KR" dirty="0"/>
              <a:t>Fixed length instructions</a:t>
            </a:r>
          </a:p>
          <a:p>
            <a:pPr lvl="1"/>
            <a:r>
              <a:rPr lang="en-US" altLang="ko-KR" dirty="0"/>
              <a:t>Single cycle execution of instructions</a:t>
            </a:r>
          </a:p>
          <a:p>
            <a:pPr lvl="1"/>
            <a:r>
              <a:rPr lang="en-US" altLang="ko-KR" dirty="0"/>
              <a:t>The control unit is hardwired, not </a:t>
            </a:r>
            <a:r>
              <a:rPr lang="en-US" altLang="ko-KR" dirty="0" err="1"/>
              <a:t>microprogrammed</a:t>
            </a:r>
            <a:endParaRPr lang="en-US" altLang="ko-KR" dirty="0"/>
          </a:p>
          <a:p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61938"/>
            <a:ext cx="8386762" cy="53022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Overlapped Register Windows</a:t>
            </a:r>
            <a:endParaRPr lang="en-US" altLang="ko-KR" sz="3200" dirty="0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3813175" y="1235075"/>
            <a:ext cx="388938" cy="566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3813175" y="1797050"/>
            <a:ext cx="784225" cy="450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4198938" y="2247900"/>
            <a:ext cx="398462" cy="5572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4198938" y="2813050"/>
            <a:ext cx="793750" cy="4699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4600575" y="3289300"/>
            <a:ext cx="392113" cy="573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4600575" y="3862388"/>
            <a:ext cx="793750" cy="454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4989513" y="4876800"/>
            <a:ext cx="404812" cy="474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5035550" y="4884738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R15</a:t>
            </a:r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5035550" y="5157788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R10</a:t>
            </a:r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4989513" y="4311650"/>
            <a:ext cx="404812" cy="5667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5035550" y="4319588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R25</a:t>
            </a:r>
          </a:p>
        </p:txBody>
      </p:sp>
      <p:sp>
        <p:nvSpPr>
          <p:cNvPr id="103442" name="Rectangle 18"/>
          <p:cNvSpPr>
            <a:spLocks noChangeArrowheads="1"/>
          </p:cNvSpPr>
          <p:nvPr/>
        </p:nvSpPr>
        <p:spPr bwMode="auto">
          <a:xfrm>
            <a:off x="5027613" y="4686300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R16</a:t>
            </a:r>
          </a:p>
        </p:txBody>
      </p:sp>
      <p:sp>
        <p:nvSpPr>
          <p:cNvPr id="103444" name="Rectangle 20"/>
          <p:cNvSpPr>
            <a:spLocks noChangeArrowheads="1"/>
          </p:cNvSpPr>
          <p:nvPr/>
        </p:nvSpPr>
        <p:spPr bwMode="auto">
          <a:xfrm>
            <a:off x="4183063" y="1408113"/>
            <a:ext cx="793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Local to D</a:t>
            </a:r>
          </a:p>
        </p:txBody>
      </p:sp>
      <p:sp>
        <p:nvSpPr>
          <p:cNvPr id="103445" name="Rectangle 21"/>
          <p:cNvSpPr>
            <a:spLocks noChangeArrowheads="1"/>
          </p:cNvSpPr>
          <p:nvPr/>
        </p:nvSpPr>
        <p:spPr bwMode="auto">
          <a:xfrm>
            <a:off x="4578350" y="1928813"/>
            <a:ext cx="1401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Common to C and D</a:t>
            </a:r>
          </a:p>
        </p:txBody>
      </p:sp>
      <p:sp>
        <p:nvSpPr>
          <p:cNvPr id="103446" name="Rectangle 22"/>
          <p:cNvSpPr>
            <a:spLocks noChangeArrowheads="1"/>
          </p:cNvSpPr>
          <p:nvPr/>
        </p:nvSpPr>
        <p:spPr bwMode="auto">
          <a:xfrm>
            <a:off x="4578350" y="2443163"/>
            <a:ext cx="793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Local to C</a:t>
            </a: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4981575" y="2955925"/>
            <a:ext cx="1401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Common to B and C</a:t>
            </a:r>
          </a:p>
        </p:txBody>
      </p:sp>
      <p:sp>
        <p:nvSpPr>
          <p:cNvPr id="103448" name="Rectangle 24"/>
          <p:cNvSpPr>
            <a:spLocks noChangeArrowheads="1"/>
          </p:cNvSpPr>
          <p:nvPr/>
        </p:nvSpPr>
        <p:spPr bwMode="auto">
          <a:xfrm>
            <a:off x="4981575" y="3468688"/>
            <a:ext cx="793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Local to B</a:t>
            </a:r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5376863" y="3989388"/>
            <a:ext cx="14017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Common to A and B</a:t>
            </a:r>
          </a:p>
        </p:txBody>
      </p:sp>
      <p:sp>
        <p:nvSpPr>
          <p:cNvPr id="103450" name="Rectangle 26"/>
          <p:cNvSpPr>
            <a:spLocks noChangeArrowheads="1"/>
          </p:cNvSpPr>
          <p:nvPr/>
        </p:nvSpPr>
        <p:spPr bwMode="auto">
          <a:xfrm>
            <a:off x="5376863" y="4502150"/>
            <a:ext cx="793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Local to A</a:t>
            </a:r>
          </a:p>
        </p:txBody>
      </p:sp>
      <p:sp>
        <p:nvSpPr>
          <p:cNvPr id="103451" name="Rectangle 27"/>
          <p:cNvSpPr>
            <a:spLocks noChangeArrowheads="1"/>
          </p:cNvSpPr>
          <p:nvPr/>
        </p:nvSpPr>
        <p:spPr bwMode="auto">
          <a:xfrm>
            <a:off x="5375275" y="5022850"/>
            <a:ext cx="14017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Common to A and D</a:t>
            </a:r>
          </a:p>
        </p:txBody>
      </p:sp>
      <p:sp>
        <p:nvSpPr>
          <p:cNvPr id="103452" name="Rectangle 28"/>
          <p:cNvSpPr>
            <a:spLocks noChangeArrowheads="1"/>
          </p:cNvSpPr>
          <p:nvPr/>
        </p:nvSpPr>
        <p:spPr bwMode="auto">
          <a:xfrm>
            <a:off x="3457575" y="2201863"/>
            <a:ext cx="5889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Proc D</a:t>
            </a:r>
          </a:p>
        </p:txBody>
      </p:sp>
      <p:sp>
        <p:nvSpPr>
          <p:cNvPr id="103453" name="Rectangle 29"/>
          <p:cNvSpPr>
            <a:spLocks noChangeArrowheads="1"/>
          </p:cNvSpPr>
          <p:nvPr/>
        </p:nvSpPr>
        <p:spPr bwMode="auto">
          <a:xfrm>
            <a:off x="3794125" y="3236913"/>
            <a:ext cx="5889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Proc C</a:t>
            </a:r>
          </a:p>
        </p:txBody>
      </p:sp>
      <p:sp>
        <p:nvSpPr>
          <p:cNvPr id="103454" name="Rectangle 30"/>
          <p:cNvSpPr>
            <a:spLocks noChangeArrowheads="1"/>
          </p:cNvSpPr>
          <p:nvPr/>
        </p:nvSpPr>
        <p:spPr bwMode="auto">
          <a:xfrm>
            <a:off x="4429125" y="4321175"/>
            <a:ext cx="588963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Proc B</a:t>
            </a:r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4906963" y="5373688"/>
            <a:ext cx="588962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Proc A</a:t>
            </a:r>
          </a:p>
        </p:txBody>
      </p:sp>
      <p:sp>
        <p:nvSpPr>
          <p:cNvPr id="103456" name="Rectangle 32"/>
          <p:cNvSpPr>
            <a:spLocks noChangeArrowheads="1"/>
          </p:cNvSpPr>
          <p:nvPr/>
        </p:nvSpPr>
        <p:spPr bwMode="auto">
          <a:xfrm>
            <a:off x="3417888" y="5365750"/>
            <a:ext cx="381000" cy="657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7" name="Rectangle 33"/>
          <p:cNvSpPr>
            <a:spLocks noChangeArrowheads="1"/>
          </p:cNvSpPr>
          <p:nvPr/>
        </p:nvSpPr>
        <p:spPr bwMode="auto">
          <a:xfrm>
            <a:off x="3467100" y="5357813"/>
            <a:ext cx="342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R9</a:t>
            </a:r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3460750" y="5829300"/>
            <a:ext cx="342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R0</a:t>
            </a:r>
          </a:p>
        </p:txBody>
      </p:sp>
      <p:sp>
        <p:nvSpPr>
          <p:cNvPr id="103459" name="Rectangle 35"/>
          <p:cNvSpPr>
            <a:spLocks noChangeArrowheads="1"/>
          </p:cNvSpPr>
          <p:nvPr/>
        </p:nvSpPr>
        <p:spPr bwMode="auto">
          <a:xfrm>
            <a:off x="3770313" y="5500688"/>
            <a:ext cx="1062037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Common to all</a:t>
            </a:r>
          </a:p>
          <a:p>
            <a:pPr algn="l" defTabSz="762000" latinLnBrk="1"/>
            <a:endParaRPr lang="en-US" altLang="ko-KR" sz="1000">
              <a:solidFill>
                <a:srgbClr val="000000"/>
              </a:solidFill>
            </a:endParaRPr>
          </a:p>
        </p:txBody>
      </p:sp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3763963" y="5627688"/>
            <a:ext cx="8699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procedures</a:t>
            </a:r>
          </a:p>
        </p:txBody>
      </p:sp>
      <p:sp>
        <p:nvSpPr>
          <p:cNvPr id="103461" name="Rectangle 37"/>
          <p:cNvSpPr>
            <a:spLocks noChangeArrowheads="1"/>
          </p:cNvSpPr>
          <p:nvPr/>
        </p:nvSpPr>
        <p:spPr bwMode="auto">
          <a:xfrm>
            <a:off x="3375025" y="6016625"/>
            <a:ext cx="57467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Global</a:t>
            </a:r>
          </a:p>
          <a:p>
            <a:pPr algn="l" defTabSz="762000" latinLnBrk="1"/>
            <a:endParaRPr lang="en-US" altLang="ko-KR" sz="1000">
              <a:solidFill>
                <a:srgbClr val="000000"/>
              </a:solidFill>
            </a:endParaRPr>
          </a:p>
        </p:txBody>
      </p:sp>
      <p:sp>
        <p:nvSpPr>
          <p:cNvPr id="103462" name="Rectangle 38"/>
          <p:cNvSpPr>
            <a:spLocks noChangeArrowheads="1"/>
          </p:cNvSpPr>
          <p:nvPr/>
        </p:nvSpPr>
        <p:spPr bwMode="auto">
          <a:xfrm>
            <a:off x="3325813" y="6113463"/>
            <a:ext cx="714375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103463" name="Rectangle 39"/>
          <p:cNvSpPr>
            <a:spLocks noChangeArrowheads="1"/>
          </p:cNvSpPr>
          <p:nvPr/>
        </p:nvSpPr>
        <p:spPr bwMode="auto">
          <a:xfrm>
            <a:off x="5027613" y="3859213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R31</a:t>
            </a:r>
          </a:p>
        </p:txBody>
      </p:sp>
      <p:sp>
        <p:nvSpPr>
          <p:cNvPr id="103464" name="Rectangle 40"/>
          <p:cNvSpPr>
            <a:spLocks noChangeArrowheads="1"/>
          </p:cNvSpPr>
          <p:nvPr/>
        </p:nvSpPr>
        <p:spPr bwMode="auto">
          <a:xfrm>
            <a:off x="5027613" y="4114800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R26</a:t>
            </a:r>
          </a:p>
        </p:txBody>
      </p:sp>
      <p:sp>
        <p:nvSpPr>
          <p:cNvPr id="103465" name="Rectangle 41"/>
          <p:cNvSpPr>
            <a:spLocks noChangeArrowheads="1"/>
          </p:cNvSpPr>
          <p:nvPr/>
        </p:nvSpPr>
        <p:spPr bwMode="auto">
          <a:xfrm>
            <a:off x="2808288" y="1222375"/>
            <a:ext cx="495300" cy="47910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6" name="Line 42"/>
          <p:cNvSpPr>
            <a:spLocks noChangeShapeType="1"/>
          </p:cNvSpPr>
          <p:nvPr/>
        </p:nvSpPr>
        <p:spPr bwMode="auto">
          <a:xfrm flipH="1">
            <a:off x="2814638" y="1222375"/>
            <a:ext cx="474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7" name="Line 43"/>
          <p:cNvSpPr>
            <a:spLocks noChangeShapeType="1"/>
          </p:cNvSpPr>
          <p:nvPr/>
        </p:nvSpPr>
        <p:spPr bwMode="auto">
          <a:xfrm flipH="1">
            <a:off x="2814638" y="1789113"/>
            <a:ext cx="48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8" name="Line 44"/>
          <p:cNvSpPr>
            <a:spLocks noChangeShapeType="1"/>
          </p:cNvSpPr>
          <p:nvPr/>
        </p:nvSpPr>
        <p:spPr bwMode="auto">
          <a:xfrm flipH="1">
            <a:off x="2814638" y="2265363"/>
            <a:ext cx="481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9" name="Line 45"/>
          <p:cNvSpPr>
            <a:spLocks noChangeShapeType="1"/>
          </p:cNvSpPr>
          <p:nvPr/>
        </p:nvSpPr>
        <p:spPr bwMode="auto">
          <a:xfrm flipH="1">
            <a:off x="2814638" y="2820988"/>
            <a:ext cx="493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70" name="Line 46"/>
          <p:cNvSpPr>
            <a:spLocks noChangeShapeType="1"/>
          </p:cNvSpPr>
          <p:nvPr/>
        </p:nvSpPr>
        <p:spPr bwMode="auto">
          <a:xfrm flipH="1">
            <a:off x="2814638" y="3287713"/>
            <a:ext cx="48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71" name="Line 47"/>
          <p:cNvSpPr>
            <a:spLocks noChangeShapeType="1"/>
          </p:cNvSpPr>
          <p:nvPr/>
        </p:nvSpPr>
        <p:spPr bwMode="auto">
          <a:xfrm flipH="1">
            <a:off x="2819400" y="3871913"/>
            <a:ext cx="47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72" name="Line 48"/>
          <p:cNvSpPr>
            <a:spLocks noChangeShapeType="1"/>
          </p:cNvSpPr>
          <p:nvPr/>
        </p:nvSpPr>
        <p:spPr bwMode="auto">
          <a:xfrm flipH="1">
            <a:off x="2806700" y="4333875"/>
            <a:ext cx="4873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73" name="Line 49"/>
          <p:cNvSpPr>
            <a:spLocks noChangeShapeType="1"/>
          </p:cNvSpPr>
          <p:nvPr/>
        </p:nvSpPr>
        <p:spPr bwMode="auto">
          <a:xfrm flipH="1">
            <a:off x="2814638" y="4806950"/>
            <a:ext cx="48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74" name="Line 50"/>
          <p:cNvSpPr>
            <a:spLocks noChangeShapeType="1"/>
          </p:cNvSpPr>
          <p:nvPr/>
        </p:nvSpPr>
        <p:spPr bwMode="auto">
          <a:xfrm flipH="1">
            <a:off x="2808288" y="5360988"/>
            <a:ext cx="487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2863850" y="5348288"/>
            <a:ext cx="342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R9</a:t>
            </a:r>
          </a:p>
        </p:txBody>
      </p:sp>
      <p:sp>
        <p:nvSpPr>
          <p:cNvPr id="103476" name="Rectangle 52"/>
          <p:cNvSpPr>
            <a:spLocks noChangeArrowheads="1"/>
          </p:cNvSpPr>
          <p:nvPr/>
        </p:nvSpPr>
        <p:spPr bwMode="auto">
          <a:xfrm>
            <a:off x="2863850" y="5819775"/>
            <a:ext cx="34290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R0</a:t>
            </a: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2863850" y="479742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R15</a:t>
            </a:r>
          </a:p>
        </p:txBody>
      </p:sp>
      <p:sp>
        <p:nvSpPr>
          <p:cNvPr id="103478" name="Rectangle 54"/>
          <p:cNvSpPr>
            <a:spLocks noChangeArrowheads="1"/>
          </p:cNvSpPr>
          <p:nvPr/>
        </p:nvSpPr>
        <p:spPr bwMode="auto">
          <a:xfrm>
            <a:off x="2863850" y="5167313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R10</a:t>
            </a:r>
          </a:p>
        </p:txBody>
      </p:sp>
      <p:sp>
        <p:nvSpPr>
          <p:cNvPr id="103479" name="Rectangle 55"/>
          <p:cNvSpPr>
            <a:spLocks noChangeArrowheads="1"/>
          </p:cNvSpPr>
          <p:nvPr/>
        </p:nvSpPr>
        <p:spPr bwMode="auto">
          <a:xfrm>
            <a:off x="2863850" y="4325938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R25</a:t>
            </a:r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2863850" y="4618038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R16</a:t>
            </a:r>
          </a:p>
        </p:txBody>
      </p:sp>
      <p:sp>
        <p:nvSpPr>
          <p:cNvPr id="103481" name="Rectangle 57"/>
          <p:cNvSpPr>
            <a:spLocks noChangeArrowheads="1"/>
          </p:cNvSpPr>
          <p:nvPr/>
        </p:nvSpPr>
        <p:spPr bwMode="auto">
          <a:xfrm>
            <a:off x="2863850" y="387667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R31</a:t>
            </a: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2863850" y="4133850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R26</a:t>
            </a: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2863850" y="328612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R41</a:t>
            </a:r>
          </a:p>
        </p:txBody>
      </p:sp>
      <p:sp>
        <p:nvSpPr>
          <p:cNvPr id="103484" name="Rectangle 60"/>
          <p:cNvSpPr>
            <a:spLocks noChangeArrowheads="1"/>
          </p:cNvSpPr>
          <p:nvPr/>
        </p:nvSpPr>
        <p:spPr bwMode="auto">
          <a:xfrm>
            <a:off x="2863850" y="366077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R32</a:t>
            </a:r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2863850" y="280352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R47</a:t>
            </a:r>
          </a:p>
        </p:txBody>
      </p:sp>
      <p:sp>
        <p:nvSpPr>
          <p:cNvPr id="103486" name="Rectangle 62"/>
          <p:cNvSpPr>
            <a:spLocks noChangeArrowheads="1"/>
          </p:cNvSpPr>
          <p:nvPr/>
        </p:nvSpPr>
        <p:spPr bwMode="auto">
          <a:xfrm>
            <a:off x="2863850" y="3098800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R42</a:t>
            </a:r>
          </a:p>
        </p:txBody>
      </p:sp>
      <p:sp>
        <p:nvSpPr>
          <p:cNvPr id="103487" name="Rectangle 63"/>
          <p:cNvSpPr>
            <a:spLocks noChangeArrowheads="1"/>
          </p:cNvSpPr>
          <p:nvPr/>
        </p:nvSpPr>
        <p:spPr bwMode="auto">
          <a:xfrm>
            <a:off x="2863850" y="2254250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R57</a:t>
            </a:r>
          </a:p>
        </p:txBody>
      </p:sp>
      <p:sp>
        <p:nvSpPr>
          <p:cNvPr id="103488" name="Rectangle 64"/>
          <p:cNvSpPr>
            <a:spLocks noChangeArrowheads="1"/>
          </p:cNvSpPr>
          <p:nvPr/>
        </p:nvSpPr>
        <p:spPr bwMode="auto">
          <a:xfrm>
            <a:off x="2863850" y="2624138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R48</a:t>
            </a:r>
          </a:p>
        </p:txBody>
      </p:sp>
      <p:sp>
        <p:nvSpPr>
          <p:cNvPr id="103489" name="Rectangle 65"/>
          <p:cNvSpPr>
            <a:spLocks noChangeArrowheads="1"/>
          </p:cNvSpPr>
          <p:nvPr/>
        </p:nvSpPr>
        <p:spPr bwMode="auto">
          <a:xfrm>
            <a:off x="2863850" y="1779588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R63</a:t>
            </a:r>
          </a:p>
        </p:txBody>
      </p:sp>
      <p:sp>
        <p:nvSpPr>
          <p:cNvPr id="103490" name="Rectangle 66"/>
          <p:cNvSpPr>
            <a:spLocks noChangeArrowheads="1"/>
          </p:cNvSpPr>
          <p:nvPr/>
        </p:nvSpPr>
        <p:spPr bwMode="auto">
          <a:xfrm>
            <a:off x="2863850" y="207327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R58</a:t>
            </a:r>
          </a:p>
        </p:txBody>
      </p:sp>
      <p:sp>
        <p:nvSpPr>
          <p:cNvPr id="103491" name="Rectangle 67"/>
          <p:cNvSpPr>
            <a:spLocks noChangeArrowheads="1"/>
          </p:cNvSpPr>
          <p:nvPr/>
        </p:nvSpPr>
        <p:spPr bwMode="auto">
          <a:xfrm>
            <a:off x="2863850" y="1206500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R73</a:t>
            </a:r>
          </a:p>
        </p:txBody>
      </p:sp>
      <p:sp>
        <p:nvSpPr>
          <p:cNvPr id="103492" name="Rectangle 68"/>
          <p:cNvSpPr>
            <a:spLocks noChangeArrowheads="1"/>
          </p:cNvSpPr>
          <p:nvPr/>
        </p:nvSpPr>
        <p:spPr bwMode="auto">
          <a:xfrm>
            <a:off x="2863850" y="159067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R64</a:t>
            </a:r>
          </a:p>
        </p:txBody>
      </p:sp>
      <p:sp>
        <p:nvSpPr>
          <p:cNvPr id="103493" name="Rectangle 69"/>
          <p:cNvSpPr>
            <a:spLocks noChangeArrowheads="1"/>
          </p:cNvSpPr>
          <p:nvPr/>
        </p:nvSpPr>
        <p:spPr bwMode="auto">
          <a:xfrm>
            <a:off x="4632325" y="327977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R41</a:t>
            </a:r>
          </a:p>
        </p:txBody>
      </p:sp>
      <p:sp>
        <p:nvSpPr>
          <p:cNvPr id="103494" name="Rectangle 70"/>
          <p:cNvSpPr>
            <a:spLocks noChangeArrowheads="1"/>
          </p:cNvSpPr>
          <p:nvPr/>
        </p:nvSpPr>
        <p:spPr bwMode="auto">
          <a:xfrm>
            <a:off x="4624388" y="3662363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R32</a:t>
            </a:r>
          </a:p>
        </p:txBody>
      </p:sp>
      <p:sp>
        <p:nvSpPr>
          <p:cNvPr id="103495" name="Rectangle 71"/>
          <p:cNvSpPr>
            <a:spLocks noChangeArrowheads="1"/>
          </p:cNvSpPr>
          <p:nvPr/>
        </p:nvSpPr>
        <p:spPr bwMode="auto">
          <a:xfrm>
            <a:off x="4625975" y="281622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R47</a:t>
            </a:r>
          </a:p>
        </p:txBody>
      </p:sp>
      <p:sp>
        <p:nvSpPr>
          <p:cNvPr id="103496" name="Rectangle 72"/>
          <p:cNvSpPr>
            <a:spLocks noChangeArrowheads="1"/>
          </p:cNvSpPr>
          <p:nvPr/>
        </p:nvSpPr>
        <p:spPr bwMode="auto">
          <a:xfrm>
            <a:off x="4635500" y="308292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R42</a:t>
            </a:r>
          </a:p>
        </p:txBody>
      </p:sp>
      <p:sp>
        <p:nvSpPr>
          <p:cNvPr id="103499" name="Rectangle 75"/>
          <p:cNvSpPr>
            <a:spLocks noChangeArrowheads="1"/>
          </p:cNvSpPr>
          <p:nvPr/>
        </p:nvSpPr>
        <p:spPr bwMode="auto">
          <a:xfrm>
            <a:off x="4229100" y="2247900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R57</a:t>
            </a:r>
          </a:p>
        </p:txBody>
      </p:sp>
      <p:sp>
        <p:nvSpPr>
          <p:cNvPr id="103500" name="Rectangle 76"/>
          <p:cNvSpPr>
            <a:spLocks noChangeArrowheads="1"/>
          </p:cNvSpPr>
          <p:nvPr/>
        </p:nvSpPr>
        <p:spPr bwMode="auto">
          <a:xfrm>
            <a:off x="4221163" y="2601913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R48</a:t>
            </a:r>
          </a:p>
        </p:txBody>
      </p:sp>
      <p:sp>
        <p:nvSpPr>
          <p:cNvPr id="103501" name="Rectangle 77"/>
          <p:cNvSpPr>
            <a:spLocks noChangeArrowheads="1"/>
          </p:cNvSpPr>
          <p:nvPr/>
        </p:nvSpPr>
        <p:spPr bwMode="auto">
          <a:xfrm>
            <a:off x="4222750" y="1784350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R63</a:t>
            </a:r>
          </a:p>
        </p:txBody>
      </p:sp>
      <p:sp>
        <p:nvSpPr>
          <p:cNvPr id="103502" name="Rectangle 78"/>
          <p:cNvSpPr>
            <a:spLocks noChangeArrowheads="1"/>
          </p:cNvSpPr>
          <p:nvPr/>
        </p:nvSpPr>
        <p:spPr bwMode="auto">
          <a:xfrm>
            <a:off x="4235450" y="2041525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R58</a:t>
            </a:r>
          </a:p>
        </p:txBody>
      </p:sp>
      <p:sp>
        <p:nvSpPr>
          <p:cNvPr id="103505" name="Rectangle 81"/>
          <p:cNvSpPr>
            <a:spLocks noChangeArrowheads="1"/>
          </p:cNvSpPr>
          <p:nvPr/>
        </p:nvSpPr>
        <p:spPr bwMode="auto">
          <a:xfrm>
            <a:off x="3836988" y="1204913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R73</a:t>
            </a:r>
          </a:p>
        </p:txBody>
      </p:sp>
      <p:sp>
        <p:nvSpPr>
          <p:cNvPr id="103506" name="Rectangle 82"/>
          <p:cNvSpPr>
            <a:spLocks noChangeArrowheads="1"/>
          </p:cNvSpPr>
          <p:nvPr/>
        </p:nvSpPr>
        <p:spPr bwMode="auto">
          <a:xfrm>
            <a:off x="3829050" y="1589088"/>
            <a:ext cx="4127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000">
                <a:solidFill>
                  <a:srgbClr val="000000"/>
                </a:solidFill>
              </a:rPr>
              <a:t>R64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79400"/>
            <a:ext cx="8809038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Overlapped Register Windows</a:t>
            </a:r>
            <a:endParaRPr lang="en-US" altLang="ko-KR" sz="32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20750"/>
            <a:ext cx="8229600" cy="5464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dirty="0"/>
              <a:t>There are three classes of registers:</a:t>
            </a:r>
          </a:p>
          <a:p>
            <a:pPr lvl="1"/>
            <a:r>
              <a:rPr lang="en-US" altLang="ko-KR" sz="1600" dirty="0"/>
              <a:t>Global Registers</a:t>
            </a:r>
          </a:p>
          <a:p>
            <a:pPr lvl="2"/>
            <a:r>
              <a:rPr lang="en-US" altLang="ko-KR" sz="1600" dirty="0"/>
              <a:t>Available to all functions</a:t>
            </a:r>
          </a:p>
          <a:p>
            <a:pPr lvl="1"/>
            <a:r>
              <a:rPr lang="en-US" altLang="ko-KR" sz="1600" dirty="0"/>
              <a:t>Window local registers</a:t>
            </a:r>
          </a:p>
          <a:p>
            <a:pPr lvl="2"/>
            <a:r>
              <a:rPr lang="en-US" altLang="ko-KR" sz="1600" dirty="0"/>
              <a:t>Variables local to the function</a:t>
            </a:r>
          </a:p>
          <a:p>
            <a:pPr lvl="1"/>
            <a:r>
              <a:rPr lang="en-US" altLang="ko-KR" sz="1600" dirty="0"/>
              <a:t>Window shared registers</a:t>
            </a:r>
          </a:p>
          <a:p>
            <a:pPr lvl="2"/>
            <a:r>
              <a:rPr lang="en-US" altLang="ko-KR" sz="1600" dirty="0"/>
              <a:t>Permit data to be shared without actually needing to copy it</a:t>
            </a:r>
          </a:p>
          <a:p>
            <a:r>
              <a:rPr lang="en-US" altLang="ko-KR" sz="2000" dirty="0"/>
              <a:t>Only one register window is active at a time</a:t>
            </a:r>
          </a:p>
          <a:p>
            <a:pPr lvl="1"/>
            <a:r>
              <a:rPr lang="en-US" altLang="ko-KR" sz="1600" dirty="0"/>
              <a:t>The active register window is indicated by a pointer</a:t>
            </a:r>
          </a:p>
          <a:p>
            <a:r>
              <a:rPr lang="en-US" altLang="ko-KR" sz="2000" dirty="0"/>
              <a:t>When a function is called, a new register window is activated</a:t>
            </a:r>
          </a:p>
          <a:p>
            <a:pPr lvl="1"/>
            <a:r>
              <a:rPr lang="en-US" altLang="ko-KR" sz="1600" dirty="0"/>
              <a:t>This is done by incrementing the pointer</a:t>
            </a:r>
          </a:p>
          <a:p>
            <a:r>
              <a:rPr lang="en-US" altLang="ko-KR" sz="2000" dirty="0"/>
              <a:t>When a function calls a new function, the high numbered registers of the calling function window are shared with the called function as the low numbered registers in its register window</a:t>
            </a:r>
          </a:p>
          <a:p>
            <a:r>
              <a:rPr lang="en-US" altLang="ko-KR" sz="2000" dirty="0"/>
              <a:t>This way the caller’s high and the called function’s low registers overlap and can be used to pass parameters and results</a:t>
            </a:r>
          </a:p>
          <a:p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79400"/>
            <a:ext cx="8809038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Overlapped Register Windows</a:t>
            </a:r>
            <a:endParaRPr lang="en-US" altLang="ko-KR" sz="32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 addition to the overlapped register windows, the processor has some number of registers, </a:t>
            </a:r>
            <a:r>
              <a:rPr lang="en-US" altLang="ko-KR" sz="2000" i="1" dirty="0"/>
              <a:t>G</a:t>
            </a:r>
            <a:r>
              <a:rPr lang="en-US" altLang="ko-KR" sz="2000" dirty="0"/>
              <a:t>, that are global registers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This is, all functions can access the global registers.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The advantage of overlapped register windows is that the processor does not have to push registers on a stack to save values and to pass parameters when there is a function call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Conversely, pop the stack on a function return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This saves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Accesses to memory to access the stack.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cost of copying the register contents at all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And, since function calls and returns are so common, this results in a significant savings relative to a stack-based </a:t>
            </a:r>
            <a:r>
              <a:rPr lang="en-US" altLang="ko-KR" sz="2000" dirty="0" smtClean="0"/>
              <a:t>approach.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386763" cy="630237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Hardware Implementation Of  Controlled Transfers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09600" y="1524000"/>
            <a:ext cx="469265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Implementation of controlled transfer 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447800" y="1905000"/>
            <a:ext cx="15557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P:  R2 </a:t>
            </a:r>
            <a:r>
              <a:rPr lang="en-US" altLang="ko-KR" sz="2000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US" altLang="ko-KR" sz="20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79438" y="2590800"/>
            <a:ext cx="1876425" cy="35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598488" y="3757613"/>
            <a:ext cx="2016125" cy="35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Timing diagram</a:t>
            </a:r>
          </a:p>
        </p:txBody>
      </p:sp>
      <p:sp>
        <p:nvSpPr>
          <p:cNvPr id="14343" name="Rectangle 17"/>
          <p:cNvSpPr>
            <a:spLocks noChangeArrowheads="1"/>
          </p:cNvSpPr>
          <p:nvPr/>
        </p:nvSpPr>
        <p:spPr bwMode="auto">
          <a:xfrm>
            <a:off x="4708525" y="2235200"/>
            <a:ext cx="2794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  </a:t>
            </a:r>
          </a:p>
        </p:txBody>
      </p:sp>
      <p:sp>
        <p:nvSpPr>
          <p:cNvPr id="14344" name="Rectangle 26"/>
          <p:cNvSpPr>
            <a:spLocks noChangeArrowheads="1"/>
          </p:cNvSpPr>
          <p:nvPr/>
        </p:nvSpPr>
        <p:spPr bwMode="auto">
          <a:xfrm>
            <a:off x="7548563" y="2781300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Clock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3813175" y="4814888"/>
            <a:ext cx="1890713" cy="257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400">
                <a:solidFill>
                  <a:schemeClr val="tx1"/>
                </a:solidFill>
              </a:rPr>
              <a:t>Transfer occurs here</a:t>
            </a: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 flipH="1">
            <a:off x="5373688" y="4830763"/>
            <a:ext cx="644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 flipV="1">
            <a:off x="6005513" y="4613275"/>
            <a:ext cx="0" cy="225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3832225" y="2640013"/>
            <a:ext cx="1019175" cy="4857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5859463" y="2787650"/>
            <a:ext cx="1339850" cy="1809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6254750" y="2751138"/>
            <a:ext cx="4079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R2</a:t>
            </a:r>
          </a:p>
        </p:txBody>
      </p:sp>
      <p:sp>
        <p:nvSpPr>
          <p:cNvPr id="14352" name="Rectangle 14"/>
          <p:cNvSpPr>
            <a:spLocks noChangeArrowheads="1"/>
          </p:cNvSpPr>
          <p:nvPr/>
        </p:nvSpPr>
        <p:spPr bwMode="auto">
          <a:xfrm>
            <a:off x="5872163" y="3241675"/>
            <a:ext cx="1339850" cy="190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5"/>
          <p:cNvSpPr>
            <a:spLocks noChangeArrowheads="1"/>
          </p:cNvSpPr>
          <p:nvPr/>
        </p:nvSpPr>
        <p:spPr bwMode="auto">
          <a:xfrm>
            <a:off x="6257925" y="3213100"/>
            <a:ext cx="4079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R1</a:t>
            </a:r>
          </a:p>
        </p:txBody>
      </p:sp>
      <p:sp>
        <p:nvSpPr>
          <p:cNvPr id="14354" name="Rectangle 16"/>
          <p:cNvSpPr>
            <a:spLocks noChangeArrowheads="1"/>
          </p:cNvSpPr>
          <p:nvPr/>
        </p:nvSpPr>
        <p:spPr bwMode="auto">
          <a:xfrm>
            <a:off x="3929063" y="2667000"/>
            <a:ext cx="860425" cy="857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Control </a:t>
            </a:r>
          </a:p>
          <a:p>
            <a:pPr defTabSz="762000"/>
            <a:r>
              <a:rPr lang="en-US" altLang="ko-KR" sz="1400"/>
              <a:t>Circuit</a:t>
            </a:r>
          </a:p>
          <a:p>
            <a:pPr defTabSz="762000"/>
            <a:endParaRPr lang="en-US" altLang="ko-KR" sz="1400"/>
          </a:p>
          <a:p>
            <a:pPr defTabSz="762000" latinLnBrk="1"/>
            <a:endParaRPr lang="en-US" altLang="ko-KR" sz="1400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6519863" y="2962275"/>
            <a:ext cx="1587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221288" y="2646363"/>
            <a:ext cx="5461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Load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822825" y="2657475"/>
            <a:ext cx="30003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</a:t>
            </a:r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4851400" y="2882900"/>
            <a:ext cx="99377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7"/>
          <p:cNvSpPr>
            <a:spLocks noChangeShapeType="1"/>
          </p:cNvSpPr>
          <p:nvPr/>
        </p:nvSpPr>
        <p:spPr bwMode="auto">
          <a:xfrm flipH="1">
            <a:off x="6457950" y="3105150"/>
            <a:ext cx="130175" cy="44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8"/>
          <p:cNvSpPr>
            <a:spLocks noChangeArrowheads="1"/>
          </p:cNvSpPr>
          <p:nvPr/>
        </p:nvSpPr>
        <p:spPr bwMode="auto">
          <a:xfrm>
            <a:off x="6540500" y="3021013"/>
            <a:ext cx="2746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/>
              <a:t>n</a:t>
            </a:r>
          </a:p>
        </p:txBody>
      </p:sp>
      <p:sp>
        <p:nvSpPr>
          <p:cNvPr id="14361" name="Freeform 29"/>
          <p:cNvSpPr>
            <a:spLocks/>
          </p:cNvSpPr>
          <p:nvPr/>
        </p:nvSpPr>
        <p:spPr bwMode="auto">
          <a:xfrm>
            <a:off x="4148138" y="4005263"/>
            <a:ext cx="1058862" cy="209550"/>
          </a:xfrm>
          <a:custGeom>
            <a:avLst/>
            <a:gdLst>
              <a:gd name="T0" fmla="*/ 0 w 593"/>
              <a:gd name="T1" fmla="*/ 184 h 185"/>
              <a:gd name="T2" fmla="*/ 136 w 593"/>
              <a:gd name="T3" fmla="*/ 184 h 185"/>
              <a:gd name="T4" fmla="*/ 136 w 593"/>
              <a:gd name="T5" fmla="*/ 0 h 185"/>
              <a:gd name="T6" fmla="*/ 320 w 593"/>
              <a:gd name="T7" fmla="*/ 0 h 185"/>
              <a:gd name="T8" fmla="*/ 320 w 593"/>
              <a:gd name="T9" fmla="*/ 184 h 185"/>
              <a:gd name="T10" fmla="*/ 592 w 593"/>
              <a:gd name="T11" fmla="*/ 184 h 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3"/>
              <a:gd name="T19" fmla="*/ 0 h 185"/>
              <a:gd name="T20" fmla="*/ 593 w 593"/>
              <a:gd name="T21" fmla="*/ 185 h 1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3" h="185">
                <a:moveTo>
                  <a:pt x="0" y="184"/>
                </a:moveTo>
                <a:lnTo>
                  <a:pt x="136" y="184"/>
                </a:lnTo>
                <a:lnTo>
                  <a:pt x="136" y="0"/>
                </a:lnTo>
                <a:lnTo>
                  <a:pt x="320" y="0"/>
                </a:lnTo>
                <a:lnTo>
                  <a:pt x="320" y="184"/>
                </a:lnTo>
                <a:lnTo>
                  <a:pt x="592" y="18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Arc 30"/>
          <p:cNvSpPr>
            <a:spLocks/>
          </p:cNvSpPr>
          <p:nvPr/>
        </p:nvSpPr>
        <p:spPr bwMode="auto">
          <a:xfrm>
            <a:off x="5159375" y="4000500"/>
            <a:ext cx="107950" cy="85725"/>
          </a:xfrm>
          <a:custGeom>
            <a:avLst/>
            <a:gdLst>
              <a:gd name="T0" fmla="*/ 107950 w 17464"/>
              <a:gd name="T1" fmla="*/ 78617 h 21600"/>
              <a:gd name="T2" fmla="*/ 0 w 17464"/>
              <a:gd name="T3" fmla="*/ 78196 h 21600"/>
              <a:gd name="T4" fmla="*/ 54717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Freeform 32"/>
          <p:cNvSpPr>
            <a:spLocks/>
          </p:cNvSpPr>
          <p:nvPr/>
        </p:nvSpPr>
        <p:spPr bwMode="auto">
          <a:xfrm>
            <a:off x="5205413" y="4005263"/>
            <a:ext cx="801687" cy="209550"/>
          </a:xfrm>
          <a:custGeom>
            <a:avLst/>
            <a:gdLst>
              <a:gd name="T0" fmla="*/ 0 w 449"/>
              <a:gd name="T1" fmla="*/ 0 h 185"/>
              <a:gd name="T2" fmla="*/ 176 w 449"/>
              <a:gd name="T3" fmla="*/ 0 h 185"/>
              <a:gd name="T4" fmla="*/ 176 w 449"/>
              <a:gd name="T5" fmla="*/ 184 h 185"/>
              <a:gd name="T6" fmla="*/ 448 w 449"/>
              <a:gd name="T7" fmla="*/ 184 h 185"/>
              <a:gd name="T8" fmla="*/ 0 60000 65536"/>
              <a:gd name="T9" fmla="*/ 0 60000 65536"/>
              <a:gd name="T10" fmla="*/ 0 60000 65536"/>
              <a:gd name="T11" fmla="*/ 0 60000 65536"/>
              <a:gd name="T12" fmla="*/ 0 w 449"/>
              <a:gd name="T13" fmla="*/ 0 h 185"/>
              <a:gd name="T14" fmla="*/ 449 w 449"/>
              <a:gd name="T15" fmla="*/ 185 h 1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" h="185">
                <a:moveTo>
                  <a:pt x="0" y="0"/>
                </a:moveTo>
                <a:lnTo>
                  <a:pt x="176" y="0"/>
                </a:lnTo>
                <a:lnTo>
                  <a:pt x="176" y="184"/>
                </a:lnTo>
                <a:lnTo>
                  <a:pt x="448" y="18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Arc 33"/>
          <p:cNvSpPr>
            <a:spLocks/>
          </p:cNvSpPr>
          <p:nvPr/>
        </p:nvSpPr>
        <p:spPr bwMode="auto">
          <a:xfrm>
            <a:off x="5957888" y="4000500"/>
            <a:ext cx="109537" cy="85725"/>
          </a:xfrm>
          <a:custGeom>
            <a:avLst/>
            <a:gdLst>
              <a:gd name="T0" fmla="*/ 109537 w 17464"/>
              <a:gd name="T1" fmla="*/ 78617 h 21600"/>
              <a:gd name="T2" fmla="*/ 0 w 17464"/>
              <a:gd name="T3" fmla="*/ 78196 h 21600"/>
              <a:gd name="T4" fmla="*/ 55521 w 17464"/>
              <a:gd name="T5" fmla="*/ 0 h 21600"/>
              <a:gd name="T6" fmla="*/ 0 60000 65536"/>
              <a:gd name="T7" fmla="*/ 0 60000 65536"/>
              <a:gd name="T8" fmla="*/ 0 60000 65536"/>
              <a:gd name="T9" fmla="*/ 0 w 17464"/>
              <a:gd name="T10" fmla="*/ 0 h 21600"/>
              <a:gd name="T11" fmla="*/ 17464 w 1746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4"/>
          <p:cNvSpPr>
            <a:spLocks noChangeShapeType="1"/>
          </p:cNvSpPr>
          <p:nvPr/>
        </p:nvSpPr>
        <p:spPr bwMode="auto">
          <a:xfrm flipV="1">
            <a:off x="6011863" y="4067175"/>
            <a:ext cx="0" cy="155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Freeform 35"/>
          <p:cNvSpPr>
            <a:spLocks/>
          </p:cNvSpPr>
          <p:nvPr/>
        </p:nvSpPr>
        <p:spPr bwMode="auto">
          <a:xfrm>
            <a:off x="6005513" y="4005263"/>
            <a:ext cx="1455737" cy="209550"/>
          </a:xfrm>
          <a:custGeom>
            <a:avLst/>
            <a:gdLst>
              <a:gd name="T0" fmla="*/ 0 w 817"/>
              <a:gd name="T1" fmla="*/ 0 h 185"/>
              <a:gd name="T2" fmla="*/ 184 w 817"/>
              <a:gd name="T3" fmla="*/ 0 h 185"/>
              <a:gd name="T4" fmla="*/ 184 w 817"/>
              <a:gd name="T5" fmla="*/ 184 h 185"/>
              <a:gd name="T6" fmla="*/ 456 w 817"/>
              <a:gd name="T7" fmla="*/ 184 h 185"/>
              <a:gd name="T8" fmla="*/ 456 w 817"/>
              <a:gd name="T9" fmla="*/ 0 h 185"/>
              <a:gd name="T10" fmla="*/ 640 w 817"/>
              <a:gd name="T11" fmla="*/ 0 h 185"/>
              <a:gd name="T12" fmla="*/ 640 w 817"/>
              <a:gd name="T13" fmla="*/ 184 h 185"/>
              <a:gd name="T14" fmla="*/ 816 w 817"/>
              <a:gd name="T15" fmla="*/ 184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"/>
              <a:gd name="T25" fmla="*/ 0 h 185"/>
              <a:gd name="T26" fmla="*/ 817 w 817"/>
              <a:gd name="T27" fmla="*/ 185 h 1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" h="185">
                <a:moveTo>
                  <a:pt x="0" y="0"/>
                </a:moveTo>
                <a:lnTo>
                  <a:pt x="184" y="0"/>
                </a:lnTo>
                <a:lnTo>
                  <a:pt x="184" y="184"/>
                </a:lnTo>
                <a:lnTo>
                  <a:pt x="456" y="184"/>
                </a:lnTo>
                <a:lnTo>
                  <a:pt x="456" y="0"/>
                </a:lnTo>
                <a:lnTo>
                  <a:pt x="640" y="0"/>
                </a:lnTo>
                <a:lnTo>
                  <a:pt x="640" y="184"/>
                </a:lnTo>
                <a:lnTo>
                  <a:pt x="816" y="18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Rectangle 36"/>
          <p:cNvSpPr>
            <a:spLocks noChangeArrowheads="1"/>
          </p:cNvSpPr>
          <p:nvPr/>
        </p:nvSpPr>
        <p:spPr bwMode="auto">
          <a:xfrm>
            <a:off x="3390900" y="4111625"/>
            <a:ext cx="6635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Clock</a:t>
            </a:r>
          </a:p>
        </p:txBody>
      </p:sp>
      <p:sp>
        <p:nvSpPr>
          <p:cNvPr id="14368" name="Rectangle 37"/>
          <p:cNvSpPr>
            <a:spLocks noChangeArrowheads="1"/>
          </p:cNvSpPr>
          <p:nvPr/>
        </p:nvSpPr>
        <p:spPr bwMode="auto">
          <a:xfrm>
            <a:off x="3405188" y="4529138"/>
            <a:ext cx="6032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Load</a:t>
            </a:r>
          </a:p>
        </p:txBody>
      </p:sp>
      <p:sp>
        <p:nvSpPr>
          <p:cNvPr id="14369" name="Line 38"/>
          <p:cNvSpPr>
            <a:spLocks noChangeShapeType="1"/>
          </p:cNvSpPr>
          <p:nvPr/>
        </p:nvSpPr>
        <p:spPr bwMode="auto">
          <a:xfrm>
            <a:off x="4076700" y="4625975"/>
            <a:ext cx="11128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9"/>
          <p:cNvSpPr>
            <a:spLocks noChangeShapeType="1"/>
          </p:cNvSpPr>
          <p:nvPr/>
        </p:nvSpPr>
        <p:spPr bwMode="auto">
          <a:xfrm flipH="1">
            <a:off x="5197475" y="4421188"/>
            <a:ext cx="10795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Freeform 40"/>
          <p:cNvSpPr>
            <a:spLocks/>
          </p:cNvSpPr>
          <p:nvPr/>
        </p:nvSpPr>
        <p:spPr bwMode="auto">
          <a:xfrm>
            <a:off x="5305425" y="4418013"/>
            <a:ext cx="2155825" cy="204787"/>
          </a:xfrm>
          <a:custGeom>
            <a:avLst/>
            <a:gdLst>
              <a:gd name="T0" fmla="*/ 0 w 1225"/>
              <a:gd name="T1" fmla="*/ 0 h 177"/>
              <a:gd name="T2" fmla="*/ 408 w 1225"/>
              <a:gd name="T3" fmla="*/ 0 h 177"/>
              <a:gd name="T4" fmla="*/ 456 w 1225"/>
              <a:gd name="T5" fmla="*/ 176 h 177"/>
              <a:gd name="T6" fmla="*/ 1224 w 1225"/>
              <a:gd name="T7" fmla="*/ 176 h 17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177"/>
              <a:gd name="T14" fmla="*/ 1225 w 1225"/>
              <a:gd name="T15" fmla="*/ 177 h 1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177">
                <a:moveTo>
                  <a:pt x="0" y="0"/>
                </a:moveTo>
                <a:lnTo>
                  <a:pt x="408" y="0"/>
                </a:lnTo>
                <a:lnTo>
                  <a:pt x="456" y="176"/>
                </a:lnTo>
                <a:lnTo>
                  <a:pt x="1224" y="17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Rectangle 41"/>
          <p:cNvSpPr>
            <a:spLocks noChangeArrowheads="1"/>
          </p:cNvSpPr>
          <p:nvPr/>
        </p:nvSpPr>
        <p:spPr bwMode="auto">
          <a:xfrm>
            <a:off x="5026025" y="3752850"/>
            <a:ext cx="2397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t</a:t>
            </a:r>
          </a:p>
        </p:txBody>
      </p:sp>
      <p:sp>
        <p:nvSpPr>
          <p:cNvPr id="14373" name="Rectangle 42"/>
          <p:cNvSpPr>
            <a:spLocks noChangeArrowheads="1"/>
          </p:cNvSpPr>
          <p:nvPr/>
        </p:nvSpPr>
        <p:spPr bwMode="auto">
          <a:xfrm>
            <a:off x="5737225" y="3762375"/>
            <a:ext cx="4413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t+1</a:t>
            </a:r>
          </a:p>
        </p:txBody>
      </p:sp>
      <p:sp>
        <p:nvSpPr>
          <p:cNvPr id="14374" name="Freeform 43"/>
          <p:cNvSpPr>
            <a:spLocks/>
          </p:cNvSpPr>
          <p:nvPr/>
        </p:nvSpPr>
        <p:spPr bwMode="auto">
          <a:xfrm>
            <a:off x="7100888" y="2824163"/>
            <a:ext cx="101600" cy="109537"/>
          </a:xfrm>
          <a:custGeom>
            <a:avLst/>
            <a:gdLst>
              <a:gd name="T0" fmla="*/ 56 w 57"/>
              <a:gd name="T1" fmla="*/ 0 h 97"/>
              <a:gd name="T2" fmla="*/ 0 w 57"/>
              <a:gd name="T3" fmla="*/ 56 h 97"/>
              <a:gd name="T4" fmla="*/ 56 w 57"/>
              <a:gd name="T5" fmla="*/ 96 h 97"/>
              <a:gd name="T6" fmla="*/ 0 60000 65536"/>
              <a:gd name="T7" fmla="*/ 0 60000 65536"/>
              <a:gd name="T8" fmla="*/ 0 60000 65536"/>
              <a:gd name="T9" fmla="*/ 0 w 57"/>
              <a:gd name="T10" fmla="*/ 0 h 97"/>
              <a:gd name="T11" fmla="*/ 57 w 57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97">
                <a:moveTo>
                  <a:pt x="56" y="0"/>
                </a:moveTo>
                <a:lnTo>
                  <a:pt x="0" y="56"/>
                </a:lnTo>
                <a:lnTo>
                  <a:pt x="56" y="9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5" name="Line 54"/>
          <p:cNvSpPr>
            <a:spLocks noChangeShapeType="1"/>
          </p:cNvSpPr>
          <p:nvPr/>
        </p:nvSpPr>
        <p:spPr bwMode="auto">
          <a:xfrm flipH="1">
            <a:off x="7205663" y="2894013"/>
            <a:ext cx="295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Line 57"/>
          <p:cNvSpPr>
            <a:spLocks noChangeShapeType="1"/>
          </p:cNvSpPr>
          <p:nvPr/>
        </p:nvSpPr>
        <p:spPr bwMode="auto">
          <a:xfrm flipV="1">
            <a:off x="5208588" y="4048125"/>
            <a:ext cx="0" cy="155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Freeform 58"/>
          <p:cNvSpPr>
            <a:spLocks/>
          </p:cNvSpPr>
          <p:nvPr/>
        </p:nvSpPr>
        <p:spPr bwMode="auto">
          <a:xfrm>
            <a:off x="7107238" y="3278188"/>
            <a:ext cx="101600" cy="109537"/>
          </a:xfrm>
          <a:custGeom>
            <a:avLst/>
            <a:gdLst>
              <a:gd name="T0" fmla="*/ 56 w 57"/>
              <a:gd name="T1" fmla="*/ 0 h 97"/>
              <a:gd name="T2" fmla="*/ 0 w 57"/>
              <a:gd name="T3" fmla="*/ 56 h 97"/>
              <a:gd name="T4" fmla="*/ 56 w 57"/>
              <a:gd name="T5" fmla="*/ 96 h 97"/>
              <a:gd name="T6" fmla="*/ 0 60000 65536"/>
              <a:gd name="T7" fmla="*/ 0 60000 65536"/>
              <a:gd name="T8" fmla="*/ 0 60000 65536"/>
              <a:gd name="T9" fmla="*/ 0 w 57"/>
              <a:gd name="T10" fmla="*/ 0 h 97"/>
              <a:gd name="T11" fmla="*/ 57 w 57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" h="97">
                <a:moveTo>
                  <a:pt x="56" y="0"/>
                </a:moveTo>
                <a:lnTo>
                  <a:pt x="0" y="56"/>
                </a:lnTo>
                <a:lnTo>
                  <a:pt x="56" y="9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8" name="Line 60"/>
          <p:cNvSpPr>
            <a:spLocks noChangeShapeType="1"/>
          </p:cNvSpPr>
          <p:nvPr/>
        </p:nvSpPr>
        <p:spPr bwMode="auto">
          <a:xfrm>
            <a:off x="7400925" y="2400300"/>
            <a:ext cx="0" cy="933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9" name="Line 61"/>
          <p:cNvSpPr>
            <a:spLocks noChangeShapeType="1"/>
          </p:cNvSpPr>
          <p:nvPr/>
        </p:nvSpPr>
        <p:spPr bwMode="auto">
          <a:xfrm>
            <a:off x="7210425" y="3333750"/>
            <a:ext cx="19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0" name="Line 62"/>
          <p:cNvSpPr>
            <a:spLocks noChangeShapeType="1"/>
          </p:cNvSpPr>
          <p:nvPr/>
        </p:nvSpPr>
        <p:spPr bwMode="auto">
          <a:xfrm flipH="1">
            <a:off x="4419600" y="241935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1" name="Line 63"/>
          <p:cNvSpPr>
            <a:spLocks noChangeShapeType="1"/>
          </p:cNvSpPr>
          <p:nvPr/>
        </p:nvSpPr>
        <p:spPr bwMode="auto">
          <a:xfrm>
            <a:off x="4429125" y="2419350"/>
            <a:ext cx="0" cy="219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82" name="Oval 64"/>
          <p:cNvSpPr>
            <a:spLocks noChangeArrowheads="1"/>
          </p:cNvSpPr>
          <p:nvPr/>
        </p:nvSpPr>
        <p:spPr bwMode="auto">
          <a:xfrm>
            <a:off x="7353300" y="2847975"/>
            <a:ext cx="88900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65"/>
          <p:cNvSpPr txBox="1">
            <a:spLocks noChangeArrowheads="1"/>
          </p:cNvSpPr>
          <p:nvPr/>
        </p:nvSpPr>
        <p:spPr bwMode="auto">
          <a:xfrm>
            <a:off x="381000" y="5422900"/>
            <a:ext cx="853439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ko-KR" sz="1600" dirty="0"/>
              <a:t> The same clock controls the circuits that generate the control </a:t>
            </a:r>
            <a:r>
              <a:rPr lang="en-US" altLang="ko-KR" sz="1600" dirty="0" smtClean="0"/>
              <a:t>function and </a:t>
            </a:r>
            <a:r>
              <a:rPr lang="en-US" altLang="ko-KR" sz="1600" dirty="0"/>
              <a:t>the </a:t>
            </a:r>
            <a:r>
              <a:rPr lang="en-US" altLang="ko-KR" sz="1600" dirty="0" smtClean="0"/>
              <a:t>destination register.</a:t>
            </a:r>
            <a:endParaRPr lang="en-US" altLang="ko-KR" sz="1600" dirty="0"/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n-US" altLang="ko-KR" sz="1600" dirty="0"/>
              <a:t> Registers are assumed to use </a:t>
            </a:r>
            <a:r>
              <a:rPr lang="en-US" altLang="ko-KR" sz="1600" i="1" dirty="0"/>
              <a:t>positive-edge-triggered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flip-flops.</a:t>
            </a:r>
            <a:endParaRPr lang="en-US" altLang="ko-KR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65125"/>
            <a:ext cx="7394575" cy="549275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Characteristics Of RISC</a:t>
            </a:r>
            <a:endParaRPr lang="en-US" altLang="ko-KR" sz="3200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22275" y="1028700"/>
            <a:ext cx="279717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/>
              <a:t> RISC Characteristics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22275" y="4184650"/>
            <a:ext cx="271462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 dirty="0"/>
              <a:t> Advantages of RISC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036638" y="4705350"/>
            <a:ext cx="6329362" cy="107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2000"/>
              <a:t>- VLSI Realization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2000"/>
              <a:t>- Computing Speed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2000"/>
              <a:t>- Design Costs and Reliability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2000"/>
              <a:t>- High Level Language Support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28625" y="1452563"/>
            <a:ext cx="7319963" cy="2127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50000"/>
              </a:lnSpc>
              <a:spcBef>
                <a:spcPct val="45000"/>
              </a:spcBef>
            </a:pPr>
            <a:r>
              <a:rPr lang="en-US" altLang="ko-KR" sz="2000" dirty="0"/>
              <a:t>- Relatively few instructions</a:t>
            </a:r>
          </a:p>
          <a:p>
            <a:pPr marL="571500" lvl="1" algn="l" defTabSz="762000">
              <a:lnSpc>
                <a:spcPct val="50000"/>
              </a:lnSpc>
              <a:spcBef>
                <a:spcPct val="45000"/>
              </a:spcBef>
            </a:pPr>
            <a:r>
              <a:rPr lang="en-US" altLang="ko-KR" sz="2000" dirty="0"/>
              <a:t>- Relatively few addressing modes</a:t>
            </a:r>
          </a:p>
          <a:p>
            <a:pPr marL="571500" lvl="1" algn="l" defTabSz="762000">
              <a:lnSpc>
                <a:spcPct val="50000"/>
              </a:lnSpc>
              <a:spcBef>
                <a:spcPct val="45000"/>
              </a:spcBef>
            </a:pPr>
            <a:r>
              <a:rPr lang="en-US" altLang="ko-KR" sz="2000" dirty="0"/>
              <a:t>- Memory access limited to load and store instructions</a:t>
            </a:r>
          </a:p>
          <a:p>
            <a:pPr marL="571500" lvl="1" algn="l" defTabSz="762000">
              <a:lnSpc>
                <a:spcPct val="50000"/>
              </a:lnSpc>
              <a:spcBef>
                <a:spcPct val="45000"/>
              </a:spcBef>
            </a:pPr>
            <a:r>
              <a:rPr lang="en-US" altLang="ko-KR" sz="2000" dirty="0"/>
              <a:t>- All operations done within the registers of the CPU</a:t>
            </a:r>
          </a:p>
          <a:p>
            <a:pPr marL="571500" lvl="1" algn="l" defTabSz="762000">
              <a:lnSpc>
                <a:spcPct val="50000"/>
              </a:lnSpc>
              <a:spcBef>
                <a:spcPct val="45000"/>
              </a:spcBef>
            </a:pPr>
            <a:r>
              <a:rPr lang="en-US" altLang="ko-KR" sz="2000" dirty="0"/>
              <a:t>- Fixed-length, easily decoded instruction format</a:t>
            </a:r>
          </a:p>
          <a:p>
            <a:pPr marL="571500" lvl="1" algn="l" defTabSz="762000">
              <a:lnSpc>
                <a:spcPct val="50000"/>
              </a:lnSpc>
              <a:spcBef>
                <a:spcPct val="45000"/>
              </a:spcBef>
            </a:pPr>
            <a:r>
              <a:rPr lang="en-US" altLang="ko-KR" sz="2000" dirty="0"/>
              <a:t>- Single-cycle instruction format</a:t>
            </a:r>
          </a:p>
          <a:p>
            <a:pPr marL="571500" lvl="1" algn="l" defTabSz="762000">
              <a:lnSpc>
                <a:spcPct val="50000"/>
              </a:lnSpc>
              <a:spcBef>
                <a:spcPct val="45000"/>
              </a:spcBef>
            </a:pPr>
            <a:r>
              <a:rPr lang="en-US" altLang="ko-KR" sz="2000" dirty="0"/>
              <a:t>- Hardwired rather than </a:t>
            </a:r>
            <a:r>
              <a:rPr lang="en-US" altLang="ko-KR" sz="2000" dirty="0" err="1"/>
              <a:t>microprogrammed</a:t>
            </a:r>
            <a:r>
              <a:rPr lang="en-US" altLang="ko-KR" sz="2000" dirty="0"/>
              <a:t> control</a:t>
            </a:r>
          </a:p>
          <a:p>
            <a:pPr algn="l" defTabSz="762000" latinLnBrk="1">
              <a:lnSpc>
                <a:spcPct val="50000"/>
              </a:lnSpc>
            </a:pPr>
            <a:endParaRPr lang="en-US" altLang="ko-K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3675"/>
            <a:ext cx="7385050" cy="650875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Advantages Of RISC</a:t>
            </a:r>
            <a:endParaRPr lang="en-US" altLang="ko-KR" sz="3200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1000" y="914400"/>
            <a:ext cx="3698875" cy="309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/>
              <a:t> Design Costs and Reliability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122363" y="1357313"/>
            <a:ext cx="5969000" cy="2241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0000"/>
              </a:lnSpc>
            </a:pPr>
            <a:r>
              <a:rPr lang="en-US" altLang="ko-KR" dirty="0"/>
              <a:t>- Shorter time to design 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ym typeface="Symbol" pitchFamily="18" charset="2"/>
              </a:rPr>
              <a:t></a:t>
            </a:r>
            <a:r>
              <a:rPr lang="en-US" altLang="ko-KR" dirty="0"/>
              <a:t> reduction in the overall design cost and 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dirty="0"/>
              <a:t>          reduces the problem that the end product will 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dirty="0"/>
              <a:t>          be obsolete by the time the design is completed</a:t>
            </a:r>
          </a:p>
          <a:p>
            <a:pPr algn="l" defTabSz="762000">
              <a:lnSpc>
                <a:spcPct val="80000"/>
              </a:lnSpc>
            </a:pPr>
            <a:endParaRPr lang="en-US" altLang="ko-KR" dirty="0"/>
          </a:p>
          <a:p>
            <a:pPr algn="l" defTabSz="762000">
              <a:lnSpc>
                <a:spcPct val="80000"/>
              </a:lnSpc>
            </a:pPr>
            <a:r>
              <a:rPr lang="en-US" altLang="ko-KR" dirty="0"/>
              <a:t>- Simpler, smaller control unit  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ym typeface="Symbol" pitchFamily="18" charset="2"/>
              </a:rPr>
              <a:t></a:t>
            </a:r>
            <a:r>
              <a:rPr lang="en-US" altLang="ko-KR" dirty="0"/>
              <a:t>  higher reliability</a:t>
            </a:r>
          </a:p>
          <a:p>
            <a:pPr algn="l" defTabSz="762000">
              <a:lnSpc>
                <a:spcPct val="80000"/>
              </a:lnSpc>
            </a:pPr>
            <a:endParaRPr lang="en-US" altLang="ko-KR" dirty="0"/>
          </a:p>
          <a:p>
            <a:pPr algn="l" defTabSz="762000">
              <a:lnSpc>
                <a:spcPct val="80000"/>
              </a:lnSpc>
            </a:pPr>
            <a:r>
              <a:rPr lang="en-US" altLang="ko-KR" dirty="0"/>
              <a:t>- Simple instruction format (of fixed length)</a:t>
            </a:r>
          </a:p>
          <a:p>
            <a:pPr algn="l" defTabSz="762000">
              <a:lnSpc>
                <a:spcPct val="8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ym typeface="Symbol" pitchFamily="18" charset="2"/>
              </a:rPr>
              <a:t></a:t>
            </a:r>
            <a:r>
              <a:rPr lang="en-US" altLang="ko-KR" dirty="0"/>
              <a:t> ease of virtual memory management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69888" y="3840163"/>
            <a:ext cx="3886200" cy="309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/>
              <a:t> High Level Language Support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122363" y="4233863"/>
            <a:ext cx="4114800" cy="197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70000"/>
              </a:lnSpc>
            </a:pPr>
            <a:r>
              <a:rPr lang="en-US" altLang="ko-KR" dirty="0"/>
              <a:t>- A single choice of instruction </a:t>
            </a:r>
          </a:p>
          <a:p>
            <a:pPr algn="l" defTabSz="762000">
              <a:lnSpc>
                <a:spcPct val="7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ym typeface="Symbol" pitchFamily="18" charset="2"/>
              </a:rPr>
              <a:t></a:t>
            </a:r>
            <a:r>
              <a:rPr lang="en-US" altLang="ko-KR" dirty="0"/>
              <a:t> shorter, simpler compiler</a:t>
            </a:r>
          </a:p>
          <a:p>
            <a:pPr algn="l" defTabSz="762000">
              <a:lnSpc>
                <a:spcPct val="70000"/>
              </a:lnSpc>
            </a:pPr>
            <a:endParaRPr lang="en-US" altLang="ko-KR" dirty="0"/>
          </a:p>
          <a:p>
            <a:pPr algn="l" defTabSz="762000">
              <a:lnSpc>
                <a:spcPct val="70000"/>
              </a:lnSpc>
            </a:pPr>
            <a:r>
              <a:rPr lang="en-US" altLang="ko-KR" dirty="0"/>
              <a:t>- A large number of CPU registers </a:t>
            </a:r>
          </a:p>
          <a:p>
            <a:pPr algn="l" defTabSz="762000">
              <a:lnSpc>
                <a:spcPct val="7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ym typeface="Symbol" pitchFamily="18" charset="2"/>
              </a:rPr>
              <a:t></a:t>
            </a:r>
            <a:r>
              <a:rPr lang="en-US" altLang="ko-KR" dirty="0"/>
              <a:t> more efficient code</a:t>
            </a:r>
          </a:p>
          <a:p>
            <a:pPr algn="l" defTabSz="762000">
              <a:lnSpc>
                <a:spcPct val="70000"/>
              </a:lnSpc>
            </a:pPr>
            <a:endParaRPr lang="en-US" altLang="ko-KR" dirty="0"/>
          </a:p>
          <a:p>
            <a:pPr algn="l" defTabSz="762000">
              <a:lnSpc>
                <a:spcPct val="70000"/>
              </a:lnSpc>
            </a:pPr>
            <a:r>
              <a:rPr lang="en-US" altLang="ko-KR" dirty="0"/>
              <a:t>- Register window </a:t>
            </a:r>
          </a:p>
          <a:p>
            <a:pPr algn="l" defTabSz="762000">
              <a:lnSpc>
                <a:spcPct val="70000"/>
              </a:lnSpc>
            </a:pPr>
            <a:r>
              <a:rPr lang="en-US" altLang="ko-KR" dirty="0"/>
              <a:t>    </a:t>
            </a:r>
            <a:r>
              <a:rPr lang="en-US" altLang="ko-KR" dirty="0">
                <a:sym typeface="Symbol" pitchFamily="18" charset="2"/>
              </a:rPr>
              <a:t></a:t>
            </a:r>
            <a:r>
              <a:rPr lang="en-US" altLang="ko-KR" dirty="0"/>
              <a:t> Direct support of HLL</a:t>
            </a:r>
          </a:p>
          <a:p>
            <a:pPr algn="l" defTabSz="762000">
              <a:lnSpc>
                <a:spcPct val="70000"/>
              </a:lnSpc>
            </a:pPr>
            <a:endParaRPr lang="en-US" altLang="ko-KR" dirty="0"/>
          </a:p>
          <a:p>
            <a:pPr algn="l" defTabSz="762000">
              <a:lnSpc>
                <a:spcPct val="70000"/>
              </a:lnSpc>
            </a:pPr>
            <a:r>
              <a:rPr lang="en-US" altLang="ko-KR" dirty="0"/>
              <a:t>- Reduced burden on compiler writer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590800"/>
            <a:ext cx="2864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End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381000"/>
            <a:ext cx="5303838" cy="815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Simultaneous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28600" y="1219200"/>
            <a:ext cx="8458200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If two or more operations are to occur simultaneously, they are separated with commas.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P:  R3 </a:t>
            </a:r>
            <a:r>
              <a:rPr lang="en-US" altLang="ko-KR" sz="1800" dirty="0" smtClean="0">
                <a:sym typeface="Symbol" pitchFamily="18" charset="2"/>
              </a:rPr>
              <a:t> </a:t>
            </a:r>
            <a:r>
              <a:rPr lang="en-US" altLang="ko-KR" sz="2000" dirty="0" smtClean="0">
                <a:sym typeface="Symbol" pitchFamily="18" charset="2"/>
              </a:rPr>
              <a:t>R5,</a:t>
            </a:r>
            <a:r>
              <a:rPr lang="en-US" altLang="ko-KR" sz="2000" dirty="0" smtClean="0">
                <a:solidFill>
                  <a:schemeClr val="bg2"/>
                </a:solidFill>
                <a:sym typeface="Symbol" pitchFamily="18" charset="2"/>
              </a:rPr>
              <a:t>, </a:t>
            </a:r>
            <a:r>
              <a:rPr lang="en-US" altLang="ko-KR" sz="2000" dirty="0" smtClean="0">
                <a:sym typeface="Symbol" pitchFamily="18" charset="2"/>
              </a:rPr>
              <a:t>MAR </a:t>
            </a:r>
            <a:r>
              <a:rPr lang="en-US" altLang="ko-KR" sz="1800" dirty="0" smtClean="0">
                <a:sym typeface="Symbol" pitchFamily="18" charset="2"/>
              </a:rPr>
              <a:t></a:t>
            </a:r>
            <a:r>
              <a:rPr lang="en-US" altLang="ko-KR" sz="2000" dirty="0" smtClean="0">
                <a:sym typeface="Symbol" pitchFamily="18" charset="2"/>
              </a:rPr>
              <a:t> IR</a:t>
            </a:r>
            <a:r>
              <a:rPr lang="en-US" altLang="ko-KR" sz="1800" dirty="0" smtClean="0">
                <a:sym typeface="Symbol" pitchFamily="18" charset="2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Here, if the control function P = 1, load the contents of R5 into R3, and at the same time (clock), load the contents of register IR into register MAR.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1143000"/>
            <a:ext cx="73914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Basic Symbols For Register Transfers</a:t>
            </a:r>
          </a:p>
        </p:txBody>
      </p:sp>
      <p:sp>
        <p:nvSpPr>
          <p:cNvPr id="16387" name="Rectangle 10"/>
          <p:cNvSpPr>
            <a:spLocks noChangeArrowheads="1"/>
          </p:cNvSpPr>
          <p:nvPr/>
        </p:nvSpPr>
        <p:spPr bwMode="auto">
          <a:xfrm>
            <a:off x="246063" y="2678113"/>
            <a:ext cx="44450" cy="150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11"/>
          <p:cNvSpPr>
            <a:spLocks noChangeArrowheads="1"/>
          </p:cNvSpPr>
          <p:nvPr/>
        </p:nvSpPr>
        <p:spPr bwMode="auto">
          <a:xfrm>
            <a:off x="325438" y="2717800"/>
            <a:ext cx="8561387" cy="209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Capital letters      Denotes a register	               	             </a:t>
            </a:r>
            <a:r>
              <a:rPr lang="en-US" altLang="ko-KR" sz="1800" dirty="0" smtClean="0">
                <a:solidFill>
                  <a:schemeClr val="tx1"/>
                </a:solidFill>
              </a:rPr>
              <a:t>MAR</a:t>
            </a:r>
            <a:r>
              <a:rPr lang="en-US" altLang="ko-KR" sz="1800" dirty="0">
                <a:solidFill>
                  <a:schemeClr val="tx1"/>
                </a:solidFill>
              </a:rPr>
              <a:t>, R2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  &amp; numerals               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Parentheses ()     Denotes a part of a register	                          R2(0-7), R2(L)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Arrow   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8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dirty="0">
                <a:solidFill>
                  <a:schemeClr val="tx1"/>
                </a:solidFill>
              </a:rPr>
              <a:t>           Denotes transfer of information	                 R2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R1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Colon    :	            Denotes termination of control function	     P: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Comma  ,	            Separates two micro-operations	                 A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B,  B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307975" y="2347913"/>
            <a:ext cx="8415338" cy="2490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13"/>
          <p:cNvSpPr>
            <a:spLocks noChangeShapeType="1"/>
          </p:cNvSpPr>
          <p:nvPr/>
        </p:nvSpPr>
        <p:spPr bwMode="auto">
          <a:xfrm>
            <a:off x="2073275" y="2347913"/>
            <a:ext cx="0" cy="2500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14"/>
          <p:cNvSpPr>
            <a:spLocks noChangeShapeType="1"/>
          </p:cNvSpPr>
          <p:nvPr/>
        </p:nvSpPr>
        <p:spPr bwMode="auto">
          <a:xfrm>
            <a:off x="6248400" y="2438400"/>
            <a:ext cx="0" cy="2481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15"/>
          <p:cNvSpPr>
            <a:spLocks noChangeArrowheads="1"/>
          </p:cNvSpPr>
          <p:nvPr/>
        </p:nvSpPr>
        <p:spPr bwMode="auto">
          <a:xfrm>
            <a:off x="411163" y="2360613"/>
            <a:ext cx="1239837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200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2714625" y="2360613"/>
            <a:ext cx="5487988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Description                                       Examples</a:t>
            </a:r>
          </a:p>
        </p:txBody>
      </p:sp>
      <p:sp>
        <p:nvSpPr>
          <p:cNvPr id="16395" name="Line 48"/>
          <p:cNvSpPr>
            <a:spLocks noChangeShapeType="1"/>
          </p:cNvSpPr>
          <p:nvPr/>
        </p:nvSpPr>
        <p:spPr bwMode="auto">
          <a:xfrm>
            <a:off x="319088" y="2733675"/>
            <a:ext cx="83867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685800"/>
            <a:ext cx="6294438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Connecting Registers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1" y="1209675"/>
            <a:ext cx="8248650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In a digital system with many registers, it is impractical to have data and control lines to directly allow each register to be loaded with the contents of every possible other registers.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To completely connect n registers </a:t>
            </a:r>
            <a:r>
              <a:rPr lang="en-US" altLang="ko-KR" sz="2000" dirty="0" smtClean="0">
                <a:sym typeface="Wingdings" pitchFamily="2" charset="2"/>
              </a:rPr>
              <a:t> n(n-1) lines.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This is not a realistic approach to use in a large digital system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Instead, take a different approach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Have one centralized set of circuits for data transfer .</a:t>
            </a:r>
            <a:r>
              <a:rPr lang="en-US" altLang="ko-KR" sz="2000" dirty="0" smtClean="0">
                <a:solidFill>
                  <a:schemeClr val="bg2"/>
                </a:solidFill>
                <a:sym typeface="Symbol" pitchFamily="18" charset="2"/>
              </a:rPr>
              <a:t>bus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Have control circuits to select which register is the source, and which is the destination.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3" y="555625"/>
            <a:ext cx="4846637" cy="6635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3. Bus and Bus Transfer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55650" y="879475"/>
            <a:ext cx="36513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2588" y="1082774"/>
            <a:ext cx="8456612" cy="9746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Bus is a path(of a group of wires) over which information is transferred, from any of several sources to any of several destinations.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7200" y="2076450"/>
            <a:ext cx="4071937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From a register to bus: BUS 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tx1"/>
                </a:solidFill>
              </a:rPr>
              <a:t> R</a:t>
            </a:r>
          </a:p>
        </p:txBody>
      </p:sp>
      <p:grpSp>
        <p:nvGrpSpPr>
          <p:cNvPr id="2" name="Group 207"/>
          <p:cNvGrpSpPr>
            <a:grpSpLocks/>
          </p:cNvGrpSpPr>
          <p:nvPr/>
        </p:nvGrpSpPr>
        <p:grpSpPr bwMode="auto">
          <a:xfrm>
            <a:off x="700088" y="3886200"/>
            <a:ext cx="7739062" cy="2755900"/>
            <a:chOff x="646" y="2197"/>
            <a:chExt cx="4969" cy="1422"/>
          </a:xfrm>
        </p:grpSpPr>
        <p:sp>
          <p:nvSpPr>
            <p:cNvPr id="18462" name="Rectangle 6"/>
            <p:cNvSpPr>
              <a:spLocks noChangeArrowheads="1"/>
            </p:cNvSpPr>
            <p:nvPr/>
          </p:nvSpPr>
          <p:spPr bwMode="auto">
            <a:xfrm>
              <a:off x="1321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7"/>
            <p:cNvSpPr>
              <a:spLocks noChangeArrowheads="1"/>
            </p:cNvSpPr>
            <p:nvPr/>
          </p:nvSpPr>
          <p:spPr bwMode="auto">
            <a:xfrm>
              <a:off x="1281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18464" name="Rectangle 8"/>
            <p:cNvSpPr>
              <a:spLocks noChangeArrowheads="1"/>
            </p:cNvSpPr>
            <p:nvPr/>
          </p:nvSpPr>
          <p:spPr bwMode="auto">
            <a:xfrm>
              <a:off x="1533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Rectangle 9"/>
            <p:cNvSpPr>
              <a:spLocks noChangeArrowheads="1"/>
            </p:cNvSpPr>
            <p:nvPr/>
          </p:nvSpPr>
          <p:spPr bwMode="auto">
            <a:xfrm>
              <a:off x="1494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18466" name="Rectangle 10"/>
            <p:cNvSpPr>
              <a:spLocks noChangeArrowheads="1"/>
            </p:cNvSpPr>
            <p:nvPr/>
          </p:nvSpPr>
          <p:spPr bwMode="auto">
            <a:xfrm>
              <a:off x="1745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Rectangle 11"/>
            <p:cNvSpPr>
              <a:spLocks noChangeArrowheads="1"/>
            </p:cNvSpPr>
            <p:nvPr/>
          </p:nvSpPr>
          <p:spPr bwMode="auto">
            <a:xfrm>
              <a:off x="1705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18468" name="Rectangle 12"/>
            <p:cNvSpPr>
              <a:spLocks noChangeArrowheads="1"/>
            </p:cNvSpPr>
            <p:nvPr/>
          </p:nvSpPr>
          <p:spPr bwMode="auto">
            <a:xfrm>
              <a:off x="195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13"/>
            <p:cNvSpPr>
              <a:spLocks noChangeArrowheads="1"/>
            </p:cNvSpPr>
            <p:nvPr/>
          </p:nvSpPr>
          <p:spPr bwMode="auto">
            <a:xfrm>
              <a:off x="1919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18470" name="Rectangle 14"/>
            <p:cNvSpPr>
              <a:spLocks noChangeArrowheads="1"/>
            </p:cNvSpPr>
            <p:nvPr/>
          </p:nvSpPr>
          <p:spPr bwMode="auto">
            <a:xfrm>
              <a:off x="2442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15"/>
            <p:cNvSpPr>
              <a:spLocks noChangeArrowheads="1"/>
            </p:cNvSpPr>
            <p:nvPr/>
          </p:nvSpPr>
          <p:spPr bwMode="auto">
            <a:xfrm>
              <a:off x="2415" y="2292"/>
              <a:ext cx="171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18472" name="Rectangle 16"/>
            <p:cNvSpPr>
              <a:spLocks noChangeArrowheads="1"/>
            </p:cNvSpPr>
            <p:nvPr/>
          </p:nvSpPr>
          <p:spPr bwMode="auto">
            <a:xfrm>
              <a:off x="2654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Rectangle 17"/>
            <p:cNvSpPr>
              <a:spLocks noChangeArrowheads="1"/>
            </p:cNvSpPr>
            <p:nvPr/>
          </p:nvSpPr>
          <p:spPr bwMode="auto">
            <a:xfrm>
              <a:off x="2629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18474" name="Rectangle 18"/>
            <p:cNvSpPr>
              <a:spLocks noChangeArrowheads="1"/>
            </p:cNvSpPr>
            <p:nvPr/>
          </p:nvSpPr>
          <p:spPr bwMode="auto">
            <a:xfrm>
              <a:off x="286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19"/>
            <p:cNvSpPr>
              <a:spLocks noChangeArrowheads="1"/>
            </p:cNvSpPr>
            <p:nvPr/>
          </p:nvSpPr>
          <p:spPr bwMode="auto">
            <a:xfrm>
              <a:off x="2841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18476" name="Rectangle 20"/>
            <p:cNvSpPr>
              <a:spLocks noChangeArrowheads="1"/>
            </p:cNvSpPr>
            <p:nvPr/>
          </p:nvSpPr>
          <p:spPr bwMode="auto">
            <a:xfrm>
              <a:off x="3078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Rectangle 21"/>
            <p:cNvSpPr>
              <a:spLocks noChangeArrowheads="1"/>
            </p:cNvSpPr>
            <p:nvPr/>
          </p:nvSpPr>
          <p:spPr bwMode="auto">
            <a:xfrm>
              <a:off x="3054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18478" name="Rectangle 22"/>
            <p:cNvSpPr>
              <a:spLocks noChangeArrowheads="1"/>
            </p:cNvSpPr>
            <p:nvPr/>
          </p:nvSpPr>
          <p:spPr bwMode="auto">
            <a:xfrm>
              <a:off x="357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23"/>
            <p:cNvSpPr>
              <a:spLocks noChangeArrowheads="1"/>
            </p:cNvSpPr>
            <p:nvPr/>
          </p:nvSpPr>
          <p:spPr bwMode="auto">
            <a:xfrm>
              <a:off x="3536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18480" name="Rectangle 24"/>
            <p:cNvSpPr>
              <a:spLocks noChangeArrowheads="1"/>
            </p:cNvSpPr>
            <p:nvPr/>
          </p:nvSpPr>
          <p:spPr bwMode="auto">
            <a:xfrm>
              <a:off x="3788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Rectangle 25"/>
            <p:cNvSpPr>
              <a:spLocks noChangeArrowheads="1"/>
            </p:cNvSpPr>
            <p:nvPr/>
          </p:nvSpPr>
          <p:spPr bwMode="auto">
            <a:xfrm>
              <a:off x="3750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18482" name="Rectangle 26"/>
            <p:cNvSpPr>
              <a:spLocks noChangeArrowheads="1"/>
            </p:cNvSpPr>
            <p:nvPr/>
          </p:nvSpPr>
          <p:spPr bwMode="auto">
            <a:xfrm>
              <a:off x="4000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Rectangle 27"/>
            <p:cNvSpPr>
              <a:spLocks noChangeArrowheads="1"/>
            </p:cNvSpPr>
            <p:nvPr/>
          </p:nvSpPr>
          <p:spPr bwMode="auto">
            <a:xfrm>
              <a:off x="3960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18484" name="Rectangle 28"/>
            <p:cNvSpPr>
              <a:spLocks noChangeArrowheads="1"/>
            </p:cNvSpPr>
            <p:nvPr/>
          </p:nvSpPr>
          <p:spPr bwMode="auto">
            <a:xfrm>
              <a:off x="4212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Rectangle 29"/>
            <p:cNvSpPr>
              <a:spLocks noChangeArrowheads="1"/>
            </p:cNvSpPr>
            <p:nvPr/>
          </p:nvSpPr>
          <p:spPr bwMode="auto">
            <a:xfrm>
              <a:off x="4172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18486" name="Rectangle 30"/>
            <p:cNvSpPr>
              <a:spLocks noChangeArrowheads="1"/>
            </p:cNvSpPr>
            <p:nvPr/>
          </p:nvSpPr>
          <p:spPr bwMode="auto">
            <a:xfrm>
              <a:off x="4710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Rectangle 31"/>
            <p:cNvSpPr>
              <a:spLocks noChangeArrowheads="1"/>
            </p:cNvSpPr>
            <p:nvPr/>
          </p:nvSpPr>
          <p:spPr bwMode="auto">
            <a:xfrm>
              <a:off x="4671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18488" name="Rectangle 32"/>
            <p:cNvSpPr>
              <a:spLocks noChangeArrowheads="1"/>
            </p:cNvSpPr>
            <p:nvPr/>
          </p:nvSpPr>
          <p:spPr bwMode="auto">
            <a:xfrm>
              <a:off x="4922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Rectangle 33"/>
            <p:cNvSpPr>
              <a:spLocks noChangeArrowheads="1"/>
            </p:cNvSpPr>
            <p:nvPr/>
          </p:nvSpPr>
          <p:spPr bwMode="auto">
            <a:xfrm>
              <a:off x="4884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18490" name="Rectangle 34"/>
            <p:cNvSpPr>
              <a:spLocks noChangeArrowheads="1"/>
            </p:cNvSpPr>
            <p:nvPr/>
          </p:nvSpPr>
          <p:spPr bwMode="auto">
            <a:xfrm>
              <a:off x="5134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Rectangle 35"/>
            <p:cNvSpPr>
              <a:spLocks noChangeArrowheads="1"/>
            </p:cNvSpPr>
            <p:nvPr/>
          </p:nvSpPr>
          <p:spPr bwMode="auto">
            <a:xfrm>
              <a:off x="5094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18492" name="Rectangle 36"/>
            <p:cNvSpPr>
              <a:spLocks noChangeArrowheads="1"/>
            </p:cNvSpPr>
            <p:nvPr/>
          </p:nvSpPr>
          <p:spPr bwMode="auto">
            <a:xfrm>
              <a:off x="5346" y="2298"/>
              <a:ext cx="187" cy="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Rectangle 37"/>
            <p:cNvSpPr>
              <a:spLocks noChangeArrowheads="1"/>
            </p:cNvSpPr>
            <p:nvPr/>
          </p:nvSpPr>
          <p:spPr bwMode="auto">
            <a:xfrm>
              <a:off x="5307" y="229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18494" name="Rectangle 38"/>
            <p:cNvSpPr>
              <a:spLocks noChangeArrowheads="1"/>
            </p:cNvSpPr>
            <p:nvPr/>
          </p:nvSpPr>
          <p:spPr bwMode="auto">
            <a:xfrm>
              <a:off x="1321" y="2769"/>
              <a:ext cx="822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Arc 39"/>
            <p:cNvSpPr>
              <a:spLocks/>
            </p:cNvSpPr>
            <p:nvPr/>
          </p:nvSpPr>
          <p:spPr bwMode="auto">
            <a:xfrm>
              <a:off x="1405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40"/>
            <p:cNvSpPr>
              <a:spLocks noChangeShapeType="1"/>
            </p:cNvSpPr>
            <p:nvPr/>
          </p:nvSpPr>
          <p:spPr bwMode="auto">
            <a:xfrm>
              <a:off x="1452" y="2393"/>
              <a:ext cx="0" cy="3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Arc 41"/>
            <p:cNvSpPr>
              <a:spLocks/>
            </p:cNvSpPr>
            <p:nvPr/>
          </p:nvSpPr>
          <p:spPr bwMode="auto">
            <a:xfrm>
              <a:off x="1617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Line 42"/>
            <p:cNvSpPr>
              <a:spLocks noChangeShapeType="1"/>
            </p:cNvSpPr>
            <p:nvPr/>
          </p:nvSpPr>
          <p:spPr bwMode="auto">
            <a:xfrm>
              <a:off x="1664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Arc 43"/>
            <p:cNvSpPr>
              <a:spLocks/>
            </p:cNvSpPr>
            <p:nvPr/>
          </p:nvSpPr>
          <p:spPr bwMode="auto">
            <a:xfrm>
              <a:off x="1829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0" name="Line 44"/>
            <p:cNvSpPr>
              <a:spLocks noChangeShapeType="1"/>
            </p:cNvSpPr>
            <p:nvPr/>
          </p:nvSpPr>
          <p:spPr bwMode="auto">
            <a:xfrm>
              <a:off x="1875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Arc 45"/>
            <p:cNvSpPr>
              <a:spLocks/>
            </p:cNvSpPr>
            <p:nvPr/>
          </p:nvSpPr>
          <p:spPr bwMode="auto">
            <a:xfrm>
              <a:off x="2041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2" name="Line 46"/>
            <p:cNvSpPr>
              <a:spLocks noChangeShapeType="1"/>
            </p:cNvSpPr>
            <p:nvPr/>
          </p:nvSpPr>
          <p:spPr bwMode="auto">
            <a:xfrm>
              <a:off x="2087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3" name="Rectangle 47"/>
            <p:cNvSpPr>
              <a:spLocks noChangeArrowheads="1"/>
            </p:cNvSpPr>
            <p:nvPr/>
          </p:nvSpPr>
          <p:spPr bwMode="auto">
            <a:xfrm>
              <a:off x="1294" y="2197"/>
              <a:ext cx="605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Register A</a:t>
              </a:r>
            </a:p>
          </p:txBody>
        </p:sp>
        <p:sp>
          <p:nvSpPr>
            <p:cNvPr id="18504" name="Rectangle 48"/>
            <p:cNvSpPr>
              <a:spLocks noChangeArrowheads="1"/>
            </p:cNvSpPr>
            <p:nvPr/>
          </p:nvSpPr>
          <p:spPr bwMode="auto">
            <a:xfrm>
              <a:off x="2415" y="2197"/>
              <a:ext cx="605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B</a:t>
              </a:r>
            </a:p>
          </p:txBody>
        </p:sp>
        <p:sp>
          <p:nvSpPr>
            <p:cNvPr id="18505" name="Rectangle 49"/>
            <p:cNvSpPr>
              <a:spLocks noChangeArrowheads="1"/>
            </p:cNvSpPr>
            <p:nvPr/>
          </p:nvSpPr>
          <p:spPr bwMode="auto">
            <a:xfrm>
              <a:off x="3550" y="2197"/>
              <a:ext cx="604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C</a:t>
              </a:r>
            </a:p>
          </p:txBody>
        </p:sp>
        <p:sp>
          <p:nvSpPr>
            <p:cNvPr id="18506" name="Rectangle 50"/>
            <p:cNvSpPr>
              <a:spLocks noChangeArrowheads="1"/>
            </p:cNvSpPr>
            <p:nvPr/>
          </p:nvSpPr>
          <p:spPr bwMode="auto">
            <a:xfrm>
              <a:off x="4686" y="2197"/>
              <a:ext cx="605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D</a:t>
              </a:r>
            </a:p>
          </p:txBody>
        </p:sp>
        <p:sp>
          <p:nvSpPr>
            <p:cNvPr id="18507" name="Rectangle 51"/>
            <p:cNvSpPr>
              <a:spLocks noChangeArrowheads="1"/>
            </p:cNvSpPr>
            <p:nvPr/>
          </p:nvSpPr>
          <p:spPr bwMode="auto">
            <a:xfrm>
              <a:off x="1494" y="2574"/>
              <a:ext cx="18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</a:t>
              </a:r>
            </a:p>
          </p:txBody>
        </p:sp>
        <p:sp>
          <p:nvSpPr>
            <p:cNvPr id="18508" name="Rectangle 52"/>
            <p:cNvSpPr>
              <a:spLocks noChangeArrowheads="1"/>
            </p:cNvSpPr>
            <p:nvPr/>
          </p:nvSpPr>
          <p:spPr bwMode="auto">
            <a:xfrm>
              <a:off x="1705" y="2574"/>
              <a:ext cx="18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C</a:t>
              </a:r>
            </a:p>
          </p:txBody>
        </p:sp>
        <p:sp>
          <p:nvSpPr>
            <p:cNvPr id="18509" name="Rectangle 53"/>
            <p:cNvSpPr>
              <a:spLocks noChangeArrowheads="1"/>
            </p:cNvSpPr>
            <p:nvPr/>
          </p:nvSpPr>
          <p:spPr bwMode="auto">
            <a:xfrm>
              <a:off x="1929" y="2574"/>
              <a:ext cx="18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D</a:t>
              </a:r>
            </a:p>
          </p:txBody>
        </p:sp>
        <p:sp>
          <p:nvSpPr>
            <p:cNvPr id="18510" name="Rectangle 54"/>
            <p:cNvSpPr>
              <a:spLocks noChangeArrowheads="1"/>
            </p:cNvSpPr>
            <p:nvPr/>
          </p:nvSpPr>
          <p:spPr bwMode="auto">
            <a:xfrm>
              <a:off x="1596" y="2591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18511" name="Rectangle 55"/>
            <p:cNvSpPr>
              <a:spLocks noChangeArrowheads="1"/>
            </p:cNvSpPr>
            <p:nvPr/>
          </p:nvSpPr>
          <p:spPr bwMode="auto">
            <a:xfrm>
              <a:off x="1820" y="2591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18512" name="Rectangle 56"/>
            <p:cNvSpPr>
              <a:spLocks noChangeArrowheads="1"/>
            </p:cNvSpPr>
            <p:nvPr/>
          </p:nvSpPr>
          <p:spPr bwMode="auto">
            <a:xfrm>
              <a:off x="2053" y="2591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18513" name="Rectangle 57"/>
            <p:cNvSpPr>
              <a:spLocks noChangeArrowheads="1"/>
            </p:cNvSpPr>
            <p:nvPr/>
          </p:nvSpPr>
          <p:spPr bwMode="auto">
            <a:xfrm>
              <a:off x="1494" y="2802"/>
              <a:ext cx="306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18514" name="Rectangle 58"/>
            <p:cNvSpPr>
              <a:spLocks noChangeArrowheads="1"/>
            </p:cNvSpPr>
            <p:nvPr/>
          </p:nvSpPr>
          <p:spPr bwMode="auto">
            <a:xfrm>
              <a:off x="1494" y="2879"/>
              <a:ext cx="333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18515" name="Line 59"/>
            <p:cNvSpPr>
              <a:spLocks noChangeShapeType="1"/>
            </p:cNvSpPr>
            <p:nvPr/>
          </p:nvSpPr>
          <p:spPr bwMode="auto">
            <a:xfrm>
              <a:off x="1171" y="2827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6" name="Line 60"/>
            <p:cNvSpPr>
              <a:spLocks noChangeShapeType="1"/>
            </p:cNvSpPr>
            <p:nvPr/>
          </p:nvSpPr>
          <p:spPr bwMode="auto">
            <a:xfrm>
              <a:off x="1246" y="2955"/>
              <a:ext cx="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Line 61"/>
            <p:cNvSpPr>
              <a:spLocks noChangeShapeType="1"/>
            </p:cNvSpPr>
            <p:nvPr/>
          </p:nvSpPr>
          <p:spPr bwMode="auto">
            <a:xfrm>
              <a:off x="1240" y="2958"/>
              <a:ext cx="0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8" name="Line 62"/>
            <p:cNvSpPr>
              <a:spLocks noChangeShapeType="1"/>
            </p:cNvSpPr>
            <p:nvPr/>
          </p:nvSpPr>
          <p:spPr bwMode="auto">
            <a:xfrm>
              <a:off x="1165" y="2830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9" name="Line 63"/>
            <p:cNvSpPr>
              <a:spLocks noChangeShapeType="1"/>
            </p:cNvSpPr>
            <p:nvPr/>
          </p:nvSpPr>
          <p:spPr bwMode="auto">
            <a:xfrm>
              <a:off x="960" y="3143"/>
              <a:ext cx="35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0" name="Line 64"/>
            <p:cNvSpPr>
              <a:spLocks noChangeShapeType="1"/>
            </p:cNvSpPr>
            <p:nvPr/>
          </p:nvSpPr>
          <p:spPr bwMode="auto">
            <a:xfrm flipV="1">
              <a:off x="960" y="3235"/>
              <a:ext cx="3669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1" name="Line 65"/>
            <p:cNvSpPr>
              <a:spLocks noChangeShapeType="1"/>
            </p:cNvSpPr>
            <p:nvPr/>
          </p:nvSpPr>
          <p:spPr bwMode="auto">
            <a:xfrm>
              <a:off x="1738" y="3048"/>
              <a:ext cx="0" cy="3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2" name="Oval 66"/>
            <p:cNvSpPr>
              <a:spLocks noChangeArrowheads="1"/>
            </p:cNvSpPr>
            <p:nvPr/>
          </p:nvSpPr>
          <p:spPr bwMode="auto">
            <a:xfrm>
              <a:off x="1209" y="3223"/>
              <a:ext cx="37" cy="2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3" name="Oval 67"/>
            <p:cNvSpPr>
              <a:spLocks noChangeArrowheads="1"/>
            </p:cNvSpPr>
            <p:nvPr/>
          </p:nvSpPr>
          <p:spPr bwMode="auto">
            <a:xfrm>
              <a:off x="1134" y="3129"/>
              <a:ext cx="37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4" name="Rectangle 68"/>
            <p:cNvSpPr>
              <a:spLocks noChangeArrowheads="1"/>
            </p:cNvSpPr>
            <p:nvPr/>
          </p:nvSpPr>
          <p:spPr bwMode="auto">
            <a:xfrm>
              <a:off x="2442" y="2769"/>
              <a:ext cx="823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5" name="Arc 69"/>
            <p:cNvSpPr>
              <a:spLocks/>
            </p:cNvSpPr>
            <p:nvPr/>
          </p:nvSpPr>
          <p:spPr bwMode="auto">
            <a:xfrm>
              <a:off x="2751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6" name="Line 70"/>
            <p:cNvSpPr>
              <a:spLocks noChangeShapeType="1"/>
            </p:cNvSpPr>
            <p:nvPr/>
          </p:nvSpPr>
          <p:spPr bwMode="auto">
            <a:xfrm>
              <a:off x="2798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7" name="Arc 71"/>
            <p:cNvSpPr>
              <a:spLocks/>
            </p:cNvSpPr>
            <p:nvPr/>
          </p:nvSpPr>
          <p:spPr bwMode="auto">
            <a:xfrm>
              <a:off x="2963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8" name="Line 72"/>
            <p:cNvSpPr>
              <a:spLocks noChangeShapeType="1"/>
            </p:cNvSpPr>
            <p:nvPr/>
          </p:nvSpPr>
          <p:spPr bwMode="auto">
            <a:xfrm>
              <a:off x="3009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9" name="Arc 73"/>
            <p:cNvSpPr>
              <a:spLocks/>
            </p:cNvSpPr>
            <p:nvPr/>
          </p:nvSpPr>
          <p:spPr bwMode="auto">
            <a:xfrm>
              <a:off x="3175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0" name="Line 74"/>
            <p:cNvSpPr>
              <a:spLocks noChangeShapeType="1"/>
            </p:cNvSpPr>
            <p:nvPr/>
          </p:nvSpPr>
          <p:spPr bwMode="auto">
            <a:xfrm>
              <a:off x="3221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1" name="Rectangle 75"/>
            <p:cNvSpPr>
              <a:spLocks noChangeArrowheads="1"/>
            </p:cNvSpPr>
            <p:nvPr/>
          </p:nvSpPr>
          <p:spPr bwMode="auto">
            <a:xfrm>
              <a:off x="2629" y="2574"/>
              <a:ext cx="18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</a:t>
              </a:r>
            </a:p>
          </p:txBody>
        </p:sp>
        <p:sp>
          <p:nvSpPr>
            <p:cNvPr id="18532" name="Rectangle 76"/>
            <p:cNvSpPr>
              <a:spLocks noChangeArrowheads="1"/>
            </p:cNvSpPr>
            <p:nvPr/>
          </p:nvSpPr>
          <p:spPr bwMode="auto">
            <a:xfrm>
              <a:off x="2841" y="2574"/>
              <a:ext cx="18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C</a:t>
              </a:r>
            </a:p>
          </p:txBody>
        </p:sp>
        <p:sp>
          <p:nvSpPr>
            <p:cNvPr id="18533" name="Rectangle 77"/>
            <p:cNvSpPr>
              <a:spLocks noChangeArrowheads="1"/>
            </p:cNvSpPr>
            <p:nvPr/>
          </p:nvSpPr>
          <p:spPr bwMode="auto">
            <a:xfrm>
              <a:off x="3054" y="2574"/>
              <a:ext cx="18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D</a:t>
              </a:r>
            </a:p>
          </p:txBody>
        </p:sp>
        <p:sp>
          <p:nvSpPr>
            <p:cNvPr id="18534" name="Rectangle 78"/>
            <p:cNvSpPr>
              <a:spLocks noChangeArrowheads="1"/>
            </p:cNvSpPr>
            <p:nvPr/>
          </p:nvSpPr>
          <p:spPr bwMode="auto">
            <a:xfrm>
              <a:off x="2715" y="2591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18535" name="Rectangle 79"/>
            <p:cNvSpPr>
              <a:spLocks noChangeArrowheads="1"/>
            </p:cNvSpPr>
            <p:nvPr/>
          </p:nvSpPr>
          <p:spPr bwMode="auto">
            <a:xfrm>
              <a:off x="2939" y="2591"/>
              <a:ext cx="171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18536" name="Rectangle 80"/>
            <p:cNvSpPr>
              <a:spLocks noChangeArrowheads="1"/>
            </p:cNvSpPr>
            <p:nvPr/>
          </p:nvSpPr>
          <p:spPr bwMode="auto">
            <a:xfrm>
              <a:off x="3177" y="2591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2</a:t>
              </a:r>
            </a:p>
          </p:txBody>
        </p:sp>
        <p:sp>
          <p:nvSpPr>
            <p:cNvPr id="18537" name="Rectangle 81"/>
            <p:cNvSpPr>
              <a:spLocks noChangeArrowheads="1"/>
            </p:cNvSpPr>
            <p:nvPr/>
          </p:nvSpPr>
          <p:spPr bwMode="auto">
            <a:xfrm>
              <a:off x="2629" y="2802"/>
              <a:ext cx="305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18538" name="Rectangle 82"/>
            <p:cNvSpPr>
              <a:spLocks noChangeArrowheads="1"/>
            </p:cNvSpPr>
            <p:nvPr/>
          </p:nvSpPr>
          <p:spPr bwMode="auto">
            <a:xfrm>
              <a:off x="2629" y="2879"/>
              <a:ext cx="333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18539" name="Line 83"/>
            <p:cNvSpPr>
              <a:spLocks noChangeShapeType="1"/>
            </p:cNvSpPr>
            <p:nvPr/>
          </p:nvSpPr>
          <p:spPr bwMode="auto">
            <a:xfrm>
              <a:off x="2305" y="2827"/>
              <a:ext cx="1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0" name="Line 84"/>
            <p:cNvSpPr>
              <a:spLocks noChangeShapeType="1"/>
            </p:cNvSpPr>
            <p:nvPr/>
          </p:nvSpPr>
          <p:spPr bwMode="auto">
            <a:xfrm>
              <a:off x="2380" y="2955"/>
              <a:ext cx="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1" name="Line 85"/>
            <p:cNvSpPr>
              <a:spLocks noChangeShapeType="1"/>
            </p:cNvSpPr>
            <p:nvPr/>
          </p:nvSpPr>
          <p:spPr bwMode="auto">
            <a:xfrm>
              <a:off x="2374" y="2958"/>
              <a:ext cx="0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2" name="Line 86"/>
            <p:cNvSpPr>
              <a:spLocks noChangeShapeType="1"/>
            </p:cNvSpPr>
            <p:nvPr/>
          </p:nvSpPr>
          <p:spPr bwMode="auto">
            <a:xfrm>
              <a:off x="2299" y="2830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3" name="Line 87"/>
            <p:cNvSpPr>
              <a:spLocks noChangeShapeType="1"/>
            </p:cNvSpPr>
            <p:nvPr/>
          </p:nvSpPr>
          <p:spPr bwMode="auto">
            <a:xfrm flipH="1">
              <a:off x="2860" y="3041"/>
              <a:ext cx="0" cy="2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4" name="Oval 88"/>
            <p:cNvSpPr>
              <a:spLocks noChangeArrowheads="1"/>
            </p:cNvSpPr>
            <p:nvPr/>
          </p:nvSpPr>
          <p:spPr bwMode="auto">
            <a:xfrm>
              <a:off x="2330" y="3223"/>
              <a:ext cx="50" cy="2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5" name="Oval 89"/>
            <p:cNvSpPr>
              <a:spLocks noChangeArrowheads="1"/>
            </p:cNvSpPr>
            <p:nvPr/>
          </p:nvSpPr>
          <p:spPr bwMode="auto">
            <a:xfrm>
              <a:off x="2256" y="3129"/>
              <a:ext cx="49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6" name="Rectangle 90"/>
            <p:cNvSpPr>
              <a:spLocks noChangeArrowheads="1"/>
            </p:cNvSpPr>
            <p:nvPr/>
          </p:nvSpPr>
          <p:spPr bwMode="auto">
            <a:xfrm>
              <a:off x="3576" y="2769"/>
              <a:ext cx="823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7" name="Arc 91"/>
            <p:cNvSpPr>
              <a:spLocks/>
            </p:cNvSpPr>
            <p:nvPr/>
          </p:nvSpPr>
          <p:spPr bwMode="auto">
            <a:xfrm>
              <a:off x="3872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8" name="Line 92"/>
            <p:cNvSpPr>
              <a:spLocks noChangeShapeType="1"/>
            </p:cNvSpPr>
            <p:nvPr/>
          </p:nvSpPr>
          <p:spPr bwMode="auto">
            <a:xfrm>
              <a:off x="3919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49" name="Arc 93"/>
            <p:cNvSpPr>
              <a:spLocks/>
            </p:cNvSpPr>
            <p:nvPr/>
          </p:nvSpPr>
          <p:spPr bwMode="auto">
            <a:xfrm>
              <a:off x="4084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0" name="Line 94"/>
            <p:cNvSpPr>
              <a:spLocks noChangeShapeType="1"/>
            </p:cNvSpPr>
            <p:nvPr/>
          </p:nvSpPr>
          <p:spPr bwMode="auto">
            <a:xfrm>
              <a:off x="4131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1" name="Arc 95"/>
            <p:cNvSpPr>
              <a:spLocks/>
            </p:cNvSpPr>
            <p:nvPr/>
          </p:nvSpPr>
          <p:spPr bwMode="auto">
            <a:xfrm>
              <a:off x="4296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2" name="Line 96"/>
            <p:cNvSpPr>
              <a:spLocks noChangeShapeType="1"/>
            </p:cNvSpPr>
            <p:nvPr/>
          </p:nvSpPr>
          <p:spPr bwMode="auto">
            <a:xfrm>
              <a:off x="4343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3" name="Rectangle 97"/>
            <p:cNvSpPr>
              <a:spLocks noChangeArrowheads="1"/>
            </p:cNvSpPr>
            <p:nvPr/>
          </p:nvSpPr>
          <p:spPr bwMode="auto">
            <a:xfrm>
              <a:off x="3750" y="2574"/>
              <a:ext cx="18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</a:t>
              </a:r>
            </a:p>
          </p:txBody>
        </p:sp>
        <p:sp>
          <p:nvSpPr>
            <p:cNvPr id="18554" name="Rectangle 98"/>
            <p:cNvSpPr>
              <a:spLocks noChangeArrowheads="1"/>
            </p:cNvSpPr>
            <p:nvPr/>
          </p:nvSpPr>
          <p:spPr bwMode="auto">
            <a:xfrm>
              <a:off x="3960" y="2574"/>
              <a:ext cx="18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C</a:t>
              </a:r>
            </a:p>
          </p:txBody>
        </p:sp>
        <p:sp>
          <p:nvSpPr>
            <p:cNvPr id="18555" name="Rectangle 99"/>
            <p:cNvSpPr>
              <a:spLocks noChangeArrowheads="1"/>
            </p:cNvSpPr>
            <p:nvPr/>
          </p:nvSpPr>
          <p:spPr bwMode="auto">
            <a:xfrm>
              <a:off x="4185" y="2574"/>
              <a:ext cx="186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D</a:t>
              </a:r>
            </a:p>
          </p:txBody>
        </p:sp>
        <p:sp>
          <p:nvSpPr>
            <p:cNvPr id="18556" name="Rectangle 100"/>
            <p:cNvSpPr>
              <a:spLocks noChangeArrowheads="1"/>
            </p:cNvSpPr>
            <p:nvPr/>
          </p:nvSpPr>
          <p:spPr bwMode="auto">
            <a:xfrm>
              <a:off x="3849" y="2591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18557" name="Rectangle 101"/>
            <p:cNvSpPr>
              <a:spLocks noChangeArrowheads="1"/>
            </p:cNvSpPr>
            <p:nvPr/>
          </p:nvSpPr>
          <p:spPr bwMode="auto">
            <a:xfrm>
              <a:off x="4072" y="2591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18558" name="Rectangle 102"/>
            <p:cNvSpPr>
              <a:spLocks noChangeArrowheads="1"/>
            </p:cNvSpPr>
            <p:nvPr/>
          </p:nvSpPr>
          <p:spPr bwMode="auto">
            <a:xfrm>
              <a:off x="4309" y="2591"/>
              <a:ext cx="171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18559" name="Rectangle 103"/>
            <p:cNvSpPr>
              <a:spLocks noChangeArrowheads="1"/>
            </p:cNvSpPr>
            <p:nvPr/>
          </p:nvSpPr>
          <p:spPr bwMode="auto">
            <a:xfrm>
              <a:off x="3750" y="2802"/>
              <a:ext cx="305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18560" name="Rectangle 104"/>
            <p:cNvSpPr>
              <a:spLocks noChangeArrowheads="1"/>
            </p:cNvSpPr>
            <p:nvPr/>
          </p:nvSpPr>
          <p:spPr bwMode="auto">
            <a:xfrm>
              <a:off x="3750" y="2879"/>
              <a:ext cx="333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18561" name="Line 105"/>
            <p:cNvSpPr>
              <a:spLocks noChangeShapeType="1"/>
            </p:cNvSpPr>
            <p:nvPr/>
          </p:nvSpPr>
          <p:spPr bwMode="auto">
            <a:xfrm>
              <a:off x="3439" y="2827"/>
              <a:ext cx="1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2" name="Line 106"/>
            <p:cNvSpPr>
              <a:spLocks noChangeShapeType="1"/>
            </p:cNvSpPr>
            <p:nvPr/>
          </p:nvSpPr>
          <p:spPr bwMode="auto">
            <a:xfrm>
              <a:off x="3502" y="2955"/>
              <a:ext cx="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3" name="Line 107"/>
            <p:cNvSpPr>
              <a:spLocks noChangeShapeType="1"/>
            </p:cNvSpPr>
            <p:nvPr/>
          </p:nvSpPr>
          <p:spPr bwMode="auto">
            <a:xfrm>
              <a:off x="3495" y="2958"/>
              <a:ext cx="0" cy="2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4" name="Line 108"/>
            <p:cNvSpPr>
              <a:spLocks noChangeShapeType="1"/>
            </p:cNvSpPr>
            <p:nvPr/>
          </p:nvSpPr>
          <p:spPr bwMode="auto">
            <a:xfrm>
              <a:off x="3433" y="2830"/>
              <a:ext cx="0" cy="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5" name="Line 109"/>
            <p:cNvSpPr>
              <a:spLocks noChangeShapeType="1"/>
            </p:cNvSpPr>
            <p:nvPr/>
          </p:nvSpPr>
          <p:spPr bwMode="auto">
            <a:xfrm flipH="1">
              <a:off x="3994" y="3052"/>
              <a:ext cx="0" cy="2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6" name="Oval 110"/>
            <p:cNvSpPr>
              <a:spLocks noChangeArrowheads="1"/>
            </p:cNvSpPr>
            <p:nvPr/>
          </p:nvSpPr>
          <p:spPr bwMode="auto">
            <a:xfrm>
              <a:off x="3464" y="3223"/>
              <a:ext cx="50" cy="23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7" name="Oval 111"/>
            <p:cNvSpPr>
              <a:spLocks noChangeArrowheads="1"/>
            </p:cNvSpPr>
            <p:nvPr/>
          </p:nvSpPr>
          <p:spPr bwMode="auto">
            <a:xfrm>
              <a:off x="3390" y="3129"/>
              <a:ext cx="49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8" name="Rectangle 112"/>
            <p:cNvSpPr>
              <a:spLocks noChangeArrowheads="1"/>
            </p:cNvSpPr>
            <p:nvPr/>
          </p:nvSpPr>
          <p:spPr bwMode="auto">
            <a:xfrm>
              <a:off x="4710" y="2769"/>
              <a:ext cx="823" cy="27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9" name="Arc 113"/>
            <p:cNvSpPr>
              <a:spLocks/>
            </p:cNvSpPr>
            <p:nvPr/>
          </p:nvSpPr>
          <p:spPr bwMode="auto">
            <a:xfrm>
              <a:off x="5006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0" name="Line 114"/>
            <p:cNvSpPr>
              <a:spLocks noChangeShapeType="1"/>
            </p:cNvSpPr>
            <p:nvPr/>
          </p:nvSpPr>
          <p:spPr bwMode="auto">
            <a:xfrm>
              <a:off x="5053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1" name="Arc 115"/>
            <p:cNvSpPr>
              <a:spLocks/>
            </p:cNvSpPr>
            <p:nvPr/>
          </p:nvSpPr>
          <p:spPr bwMode="auto">
            <a:xfrm>
              <a:off x="5218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2" name="Line 116"/>
            <p:cNvSpPr>
              <a:spLocks noChangeShapeType="1"/>
            </p:cNvSpPr>
            <p:nvPr/>
          </p:nvSpPr>
          <p:spPr bwMode="auto">
            <a:xfrm>
              <a:off x="5265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3" name="Arc 117"/>
            <p:cNvSpPr>
              <a:spLocks/>
            </p:cNvSpPr>
            <p:nvPr/>
          </p:nvSpPr>
          <p:spPr bwMode="auto">
            <a:xfrm>
              <a:off x="5430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4" name="Line 118"/>
            <p:cNvSpPr>
              <a:spLocks noChangeShapeType="1"/>
            </p:cNvSpPr>
            <p:nvPr/>
          </p:nvSpPr>
          <p:spPr bwMode="auto">
            <a:xfrm>
              <a:off x="5477" y="2675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" name="Rectangle 119"/>
            <p:cNvSpPr>
              <a:spLocks noChangeArrowheads="1"/>
            </p:cNvSpPr>
            <p:nvPr/>
          </p:nvSpPr>
          <p:spPr bwMode="auto">
            <a:xfrm>
              <a:off x="4884" y="2574"/>
              <a:ext cx="18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</a:t>
              </a:r>
            </a:p>
          </p:txBody>
        </p:sp>
        <p:sp>
          <p:nvSpPr>
            <p:cNvPr id="18576" name="Rectangle 120"/>
            <p:cNvSpPr>
              <a:spLocks noChangeArrowheads="1"/>
            </p:cNvSpPr>
            <p:nvPr/>
          </p:nvSpPr>
          <p:spPr bwMode="auto">
            <a:xfrm>
              <a:off x="5094" y="2574"/>
              <a:ext cx="18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C</a:t>
              </a:r>
            </a:p>
          </p:txBody>
        </p:sp>
        <p:sp>
          <p:nvSpPr>
            <p:cNvPr id="18577" name="Rectangle 121"/>
            <p:cNvSpPr>
              <a:spLocks noChangeArrowheads="1"/>
            </p:cNvSpPr>
            <p:nvPr/>
          </p:nvSpPr>
          <p:spPr bwMode="auto">
            <a:xfrm>
              <a:off x="5318" y="2574"/>
              <a:ext cx="187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D</a:t>
              </a:r>
            </a:p>
          </p:txBody>
        </p:sp>
        <p:sp>
          <p:nvSpPr>
            <p:cNvPr id="18578" name="Rectangle 122"/>
            <p:cNvSpPr>
              <a:spLocks noChangeArrowheads="1"/>
            </p:cNvSpPr>
            <p:nvPr/>
          </p:nvSpPr>
          <p:spPr bwMode="auto">
            <a:xfrm>
              <a:off x="4982" y="2591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18579" name="Rectangle 123"/>
            <p:cNvSpPr>
              <a:spLocks noChangeArrowheads="1"/>
            </p:cNvSpPr>
            <p:nvPr/>
          </p:nvSpPr>
          <p:spPr bwMode="auto">
            <a:xfrm>
              <a:off x="5209" y="2591"/>
              <a:ext cx="171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18580" name="Rectangle 124"/>
            <p:cNvSpPr>
              <a:spLocks noChangeArrowheads="1"/>
            </p:cNvSpPr>
            <p:nvPr/>
          </p:nvSpPr>
          <p:spPr bwMode="auto">
            <a:xfrm>
              <a:off x="5445" y="2591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</a:t>
              </a:r>
            </a:p>
          </p:txBody>
        </p:sp>
        <p:sp>
          <p:nvSpPr>
            <p:cNvPr id="18581" name="Rectangle 125"/>
            <p:cNvSpPr>
              <a:spLocks noChangeArrowheads="1"/>
            </p:cNvSpPr>
            <p:nvPr/>
          </p:nvSpPr>
          <p:spPr bwMode="auto">
            <a:xfrm>
              <a:off x="4883" y="2802"/>
              <a:ext cx="306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18582" name="Rectangle 126"/>
            <p:cNvSpPr>
              <a:spLocks noChangeArrowheads="1"/>
            </p:cNvSpPr>
            <p:nvPr/>
          </p:nvSpPr>
          <p:spPr bwMode="auto">
            <a:xfrm>
              <a:off x="4883" y="2879"/>
              <a:ext cx="334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18583" name="Line 127"/>
            <p:cNvSpPr>
              <a:spLocks noChangeShapeType="1"/>
            </p:cNvSpPr>
            <p:nvPr/>
          </p:nvSpPr>
          <p:spPr bwMode="auto">
            <a:xfrm>
              <a:off x="4561" y="2827"/>
              <a:ext cx="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4" name="Line 128"/>
            <p:cNvSpPr>
              <a:spLocks noChangeShapeType="1"/>
            </p:cNvSpPr>
            <p:nvPr/>
          </p:nvSpPr>
          <p:spPr bwMode="auto">
            <a:xfrm>
              <a:off x="4636" y="2955"/>
              <a:ext cx="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5" name="Line 129"/>
            <p:cNvSpPr>
              <a:spLocks noChangeShapeType="1"/>
            </p:cNvSpPr>
            <p:nvPr/>
          </p:nvSpPr>
          <p:spPr bwMode="auto">
            <a:xfrm>
              <a:off x="4629" y="2958"/>
              <a:ext cx="0" cy="2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6" name="Line 130"/>
            <p:cNvSpPr>
              <a:spLocks noChangeShapeType="1"/>
            </p:cNvSpPr>
            <p:nvPr/>
          </p:nvSpPr>
          <p:spPr bwMode="auto">
            <a:xfrm>
              <a:off x="4555" y="2830"/>
              <a:ext cx="0" cy="3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7" name="Line 131"/>
            <p:cNvSpPr>
              <a:spLocks noChangeShapeType="1"/>
            </p:cNvSpPr>
            <p:nvPr/>
          </p:nvSpPr>
          <p:spPr bwMode="auto">
            <a:xfrm>
              <a:off x="5128" y="3052"/>
              <a:ext cx="0" cy="3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8" name="Arc 132"/>
            <p:cNvSpPr>
              <a:spLocks/>
            </p:cNvSpPr>
            <p:nvPr/>
          </p:nvSpPr>
          <p:spPr bwMode="auto">
            <a:xfrm>
              <a:off x="2539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89" name="Line 133"/>
            <p:cNvSpPr>
              <a:spLocks noChangeShapeType="1"/>
            </p:cNvSpPr>
            <p:nvPr/>
          </p:nvSpPr>
          <p:spPr bwMode="auto">
            <a:xfrm>
              <a:off x="2586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0" name="Arc 134"/>
            <p:cNvSpPr>
              <a:spLocks/>
            </p:cNvSpPr>
            <p:nvPr/>
          </p:nvSpPr>
          <p:spPr bwMode="auto">
            <a:xfrm>
              <a:off x="2751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1" name="Line 135"/>
            <p:cNvSpPr>
              <a:spLocks noChangeShapeType="1"/>
            </p:cNvSpPr>
            <p:nvPr/>
          </p:nvSpPr>
          <p:spPr bwMode="auto">
            <a:xfrm>
              <a:off x="2798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2" name="Arc 136"/>
            <p:cNvSpPr>
              <a:spLocks/>
            </p:cNvSpPr>
            <p:nvPr/>
          </p:nvSpPr>
          <p:spPr bwMode="auto">
            <a:xfrm>
              <a:off x="2963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3" name="Line 137"/>
            <p:cNvSpPr>
              <a:spLocks noChangeShapeType="1"/>
            </p:cNvSpPr>
            <p:nvPr/>
          </p:nvSpPr>
          <p:spPr bwMode="auto">
            <a:xfrm>
              <a:off x="3009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4" name="Arc 138"/>
            <p:cNvSpPr>
              <a:spLocks/>
            </p:cNvSpPr>
            <p:nvPr/>
          </p:nvSpPr>
          <p:spPr bwMode="auto">
            <a:xfrm>
              <a:off x="3175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" name="Line 139"/>
            <p:cNvSpPr>
              <a:spLocks noChangeShapeType="1"/>
            </p:cNvSpPr>
            <p:nvPr/>
          </p:nvSpPr>
          <p:spPr bwMode="auto">
            <a:xfrm>
              <a:off x="3221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6" name="Arc 140"/>
            <p:cNvSpPr>
              <a:spLocks/>
            </p:cNvSpPr>
            <p:nvPr/>
          </p:nvSpPr>
          <p:spPr bwMode="auto">
            <a:xfrm>
              <a:off x="3661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7" name="Line 141"/>
            <p:cNvSpPr>
              <a:spLocks noChangeShapeType="1"/>
            </p:cNvSpPr>
            <p:nvPr/>
          </p:nvSpPr>
          <p:spPr bwMode="auto">
            <a:xfrm>
              <a:off x="3707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8" name="Arc 142"/>
            <p:cNvSpPr>
              <a:spLocks/>
            </p:cNvSpPr>
            <p:nvPr/>
          </p:nvSpPr>
          <p:spPr bwMode="auto">
            <a:xfrm>
              <a:off x="3872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9" name="Line 143"/>
            <p:cNvSpPr>
              <a:spLocks noChangeShapeType="1"/>
            </p:cNvSpPr>
            <p:nvPr/>
          </p:nvSpPr>
          <p:spPr bwMode="auto">
            <a:xfrm>
              <a:off x="3919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Arc 144"/>
            <p:cNvSpPr>
              <a:spLocks/>
            </p:cNvSpPr>
            <p:nvPr/>
          </p:nvSpPr>
          <p:spPr bwMode="auto">
            <a:xfrm>
              <a:off x="4084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Line 145"/>
            <p:cNvSpPr>
              <a:spLocks noChangeShapeType="1"/>
            </p:cNvSpPr>
            <p:nvPr/>
          </p:nvSpPr>
          <p:spPr bwMode="auto">
            <a:xfrm>
              <a:off x="4131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2" name="Arc 146"/>
            <p:cNvSpPr>
              <a:spLocks/>
            </p:cNvSpPr>
            <p:nvPr/>
          </p:nvSpPr>
          <p:spPr bwMode="auto">
            <a:xfrm>
              <a:off x="4296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3" name="Line 147"/>
            <p:cNvSpPr>
              <a:spLocks noChangeShapeType="1"/>
            </p:cNvSpPr>
            <p:nvPr/>
          </p:nvSpPr>
          <p:spPr bwMode="auto">
            <a:xfrm>
              <a:off x="4343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4" name="Arc 148"/>
            <p:cNvSpPr>
              <a:spLocks/>
            </p:cNvSpPr>
            <p:nvPr/>
          </p:nvSpPr>
          <p:spPr bwMode="auto">
            <a:xfrm>
              <a:off x="4795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5" name="Line 149"/>
            <p:cNvSpPr>
              <a:spLocks noChangeShapeType="1"/>
            </p:cNvSpPr>
            <p:nvPr/>
          </p:nvSpPr>
          <p:spPr bwMode="auto">
            <a:xfrm>
              <a:off x="4841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6" name="Arc 150"/>
            <p:cNvSpPr>
              <a:spLocks/>
            </p:cNvSpPr>
            <p:nvPr/>
          </p:nvSpPr>
          <p:spPr bwMode="auto">
            <a:xfrm>
              <a:off x="5006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7" name="Line 151"/>
            <p:cNvSpPr>
              <a:spLocks noChangeShapeType="1"/>
            </p:cNvSpPr>
            <p:nvPr/>
          </p:nvSpPr>
          <p:spPr bwMode="auto">
            <a:xfrm>
              <a:off x="5053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8" name="Arc 152"/>
            <p:cNvSpPr>
              <a:spLocks/>
            </p:cNvSpPr>
            <p:nvPr/>
          </p:nvSpPr>
          <p:spPr bwMode="auto">
            <a:xfrm>
              <a:off x="5218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9" name="Line 153"/>
            <p:cNvSpPr>
              <a:spLocks noChangeShapeType="1"/>
            </p:cNvSpPr>
            <p:nvPr/>
          </p:nvSpPr>
          <p:spPr bwMode="auto">
            <a:xfrm>
              <a:off x="5265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0" name="Arc 154"/>
            <p:cNvSpPr>
              <a:spLocks/>
            </p:cNvSpPr>
            <p:nvPr/>
          </p:nvSpPr>
          <p:spPr bwMode="auto">
            <a:xfrm>
              <a:off x="5430" y="2427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1" name="Line 155"/>
            <p:cNvSpPr>
              <a:spLocks noChangeShapeType="1"/>
            </p:cNvSpPr>
            <p:nvPr/>
          </p:nvSpPr>
          <p:spPr bwMode="auto">
            <a:xfrm>
              <a:off x="5477" y="2393"/>
              <a:ext cx="0" cy="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2" name="Arc 156"/>
            <p:cNvSpPr>
              <a:spLocks/>
            </p:cNvSpPr>
            <p:nvPr/>
          </p:nvSpPr>
          <p:spPr bwMode="auto">
            <a:xfrm>
              <a:off x="2539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3" name="Line 157"/>
            <p:cNvSpPr>
              <a:spLocks noChangeShapeType="1"/>
            </p:cNvSpPr>
            <p:nvPr/>
          </p:nvSpPr>
          <p:spPr bwMode="auto">
            <a:xfrm>
              <a:off x="2586" y="2581"/>
              <a:ext cx="0" cy="1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4" name="Freeform 158"/>
            <p:cNvSpPr>
              <a:spLocks/>
            </p:cNvSpPr>
            <p:nvPr/>
          </p:nvSpPr>
          <p:spPr bwMode="auto">
            <a:xfrm>
              <a:off x="1657" y="2387"/>
              <a:ext cx="924" cy="189"/>
            </a:xfrm>
            <a:custGeom>
              <a:avLst/>
              <a:gdLst>
                <a:gd name="T0" fmla="*/ 592 w 593"/>
                <a:gd name="T1" fmla="*/ 272 h 273"/>
                <a:gd name="T2" fmla="*/ 0 w 593"/>
                <a:gd name="T3" fmla="*/ 272 h 273"/>
                <a:gd name="T4" fmla="*/ 0 w 593"/>
                <a:gd name="T5" fmla="*/ 0 h 273"/>
                <a:gd name="T6" fmla="*/ 0 60000 65536"/>
                <a:gd name="T7" fmla="*/ 0 60000 65536"/>
                <a:gd name="T8" fmla="*/ 0 60000 65536"/>
                <a:gd name="T9" fmla="*/ 0 w 593"/>
                <a:gd name="T10" fmla="*/ 0 h 273"/>
                <a:gd name="T11" fmla="*/ 593 w 593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3" h="273">
                  <a:moveTo>
                    <a:pt x="592" y="272"/>
                  </a:moveTo>
                  <a:lnTo>
                    <a:pt x="0" y="272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5" name="Freeform 159"/>
            <p:cNvSpPr>
              <a:spLocks/>
            </p:cNvSpPr>
            <p:nvPr/>
          </p:nvSpPr>
          <p:spPr bwMode="auto">
            <a:xfrm>
              <a:off x="1869" y="2387"/>
              <a:ext cx="1834" cy="156"/>
            </a:xfrm>
            <a:custGeom>
              <a:avLst/>
              <a:gdLst>
                <a:gd name="T0" fmla="*/ 0 w 1177"/>
                <a:gd name="T1" fmla="*/ 0 h 225"/>
                <a:gd name="T2" fmla="*/ 0 w 1177"/>
                <a:gd name="T3" fmla="*/ 224 h 225"/>
                <a:gd name="T4" fmla="*/ 1176 w 1177"/>
                <a:gd name="T5" fmla="*/ 224 h 225"/>
                <a:gd name="T6" fmla="*/ 0 60000 65536"/>
                <a:gd name="T7" fmla="*/ 0 60000 65536"/>
                <a:gd name="T8" fmla="*/ 0 60000 65536"/>
                <a:gd name="T9" fmla="*/ 0 w 1177"/>
                <a:gd name="T10" fmla="*/ 0 h 225"/>
                <a:gd name="T11" fmla="*/ 1177 w 1177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7" h="225">
                  <a:moveTo>
                    <a:pt x="0" y="0"/>
                  </a:moveTo>
                  <a:lnTo>
                    <a:pt x="0" y="224"/>
                  </a:lnTo>
                  <a:lnTo>
                    <a:pt x="1176" y="224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" name="Arc 160"/>
            <p:cNvSpPr>
              <a:spLocks/>
            </p:cNvSpPr>
            <p:nvPr/>
          </p:nvSpPr>
          <p:spPr bwMode="auto">
            <a:xfrm>
              <a:off x="3661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7" name="Line 161"/>
            <p:cNvSpPr>
              <a:spLocks noChangeShapeType="1"/>
            </p:cNvSpPr>
            <p:nvPr/>
          </p:nvSpPr>
          <p:spPr bwMode="auto">
            <a:xfrm>
              <a:off x="3707" y="2548"/>
              <a:ext cx="0" cy="1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8" name="Freeform 162"/>
            <p:cNvSpPr>
              <a:spLocks/>
            </p:cNvSpPr>
            <p:nvPr/>
          </p:nvSpPr>
          <p:spPr bwMode="auto">
            <a:xfrm>
              <a:off x="2081" y="2387"/>
              <a:ext cx="2756" cy="123"/>
            </a:xfrm>
            <a:custGeom>
              <a:avLst/>
              <a:gdLst>
                <a:gd name="T0" fmla="*/ 0 w 1769"/>
                <a:gd name="T1" fmla="*/ 0 h 177"/>
                <a:gd name="T2" fmla="*/ 0 w 1769"/>
                <a:gd name="T3" fmla="*/ 176 h 177"/>
                <a:gd name="T4" fmla="*/ 1768 w 1769"/>
                <a:gd name="T5" fmla="*/ 176 h 177"/>
                <a:gd name="T6" fmla="*/ 0 60000 65536"/>
                <a:gd name="T7" fmla="*/ 0 60000 65536"/>
                <a:gd name="T8" fmla="*/ 0 60000 65536"/>
                <a:gd name="T9" fmla="*/ 0 w 1769"/>
                <a:gd name="T10" fmla="*/ 0 h 177"/>
                <a:gd name="T11" fmla="*/ 1769 w 1769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9" h="177">
                  <a:moveTo>
                    <a:pt x="0" y="0"/>
                  </a:moveTo>
                  <a:lnTo>
                    <a:pt x="0" y="176"/>
                  </a:lnTo>
                  <a:lnTo>
                    <a:pt x="1768" y="176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9" name="Arc 163"/>
            <p:cNvSpPr>
              <a:spLocks/>
            </p:cNvSpPr>
            <p:nvPr/>
          </p:nvSpPr>
          <p:spPr bwMode="auto">
            <a:xfrm>
              <a:off x="4795" y="2709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0" name="Line 164"/>
            <p:cNvSpPr>
              <a:spLocks noChangeShapeType="1"/>
            </p:cNvSpPr>
            <p:nvPr/>
          </p:nvSpPr>
          <p:spPr bwMode="auto">
            <a:xfrm>
              <a:off x="4841" y="2514"/>
              <a:ext cx="0" cy="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1" name="Line 165"/>
            <p:cNvSpPr>
              <a:spLocks noChangeShapeType="1"/>
            </p:cNvSpPr>
            <p:nvPr/>
          </p:nvSpPr>
          <p:spPr bwMode="auto">
            <a:xfrm>
              <a:off x="2866" y="3298"/>
              <a:ext cx="3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2" name="Line 166"/>
            <p:cNvSpPr>
              <a:spLocks noChangeShapeType="1"/>
            </p:cNvSpPr>
            <p:nvPr/>
          </p:nvSpPr>
          <p:spPr bwMode="auto">
            <a:xfrm>
              <a:off x="3651" y="3298"/>
              <a:ext cx="3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3" name="Arc 167"/>
            <p:cNvSpPr>
              <a:spLocks/>
            </p:cNvSpPr>
            <p:nvPr/>
          </p:nvSpPr>
          <p:spPr bwMode="auto">
            <a:xfrm>
              <a:off x="3175" y="3401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4" name="Line 168"/>
            <p:cNvSpPr>
              <a:spLocks noChangeShapeType="1"/>
            </p:cNvSpPr>
            <p:nvPr/>
          </p:nvSpPr>
          <p:spPr bwMode="auto">
            <a:xfrm>
              <a:off x="3221" y="3301"/>
              <a:ext cx="0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5" name="Arc 169"/>
            <p:cNvSpPr>
              <a:spLocks/>
            </p:cNvSpPr>
            <p:nvPr/>
          </p:nvSpPr>
          <p:spPr bwMode="auto">
            <a:xfrm>
              <a:off x="3598" y="3401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6" name="Line 170"/>
            <p:cNvSpPr>
              <a:spLocks noChangeShapeType="1"/>
            </p:cNvSpPr>
            <p:nvPr/>
          </p:nvSpPr>
          <p:spPr bwMode="auto">
            <a:xfrm>
              <a:off x="3645" y="3301"/>
              <a:ext cx="0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7" name="Line 171"/>
            <p:cNvSpPr>
              <a:spLocks noChangeShapeType="1"/>
            </p:cNvSpPr>
            <p:nvPr/>
          </p:nvSpPr>
          <p:spPr bwMode="auto">
            <a:xfrm>
              <a:off x="1735" y="3365"/>
              <a:ext cx="1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8" name="Arc 172"/>
            <p:cNvSpPr>
              <a:spLocks/>
            </p:cNvSpPr>
            <p:nvPr/>
          </p:nvSpPr>
          <p:spPr bwMode="auto">
            <a:xfrm>
              <a:off x="2813" y="3401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29" name="Line 173"/>
            <p:cNvSpPr>
              <a:spLocks noChangeShapeType="1"/>
            </p:cNvSpPr>
            <p:nvPr/>
          </p:nvSpPr>
          <p:spPr bwMode="auto">
            <a:xfrm>
              <a:off x="2860" y="3367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0" name="Arc 174"/>
            <p:cNvSpPr>
              <a:spLocks/>
            </p:cNvSpPr>
            <p:nvPr/>
          </p:nvSpPr>
          <p:spPr bwMode="auto">
            <a:xfrm>
              <a:off x="4022" y="3401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1" name="Line 175"/>
            <p:cNvSpPr>
              <a:spLocks noChangeShapeType="1"/>
            </p:cNvSpPr>
            <p:nvPr/>
          </p:nvSpPr>
          <p:spPr bwMode="auto">
            <a:xfrm>
              <a:off x="4069" y="3367"/>
              <a:ext cx="0" cy="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2" name="Line 176"/>
            <p:cNvSpPr>
              <a:spLocks noChangeShapeType="1"/>
            </p:cNvSpPr>
            <p:nvPr/>
          </p:nvSpPr>
          <p:spPr bwMode="auto">
            <a:xfrm>
              <a:off x="4075" y="3365"/>
              <a:ext cx="105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3" name="Rectangle 177"/>
            <p:cNvSpPr>
              <a:spLocks noChangeArrowheads="1"/>
            </p:cNvSpPr>
            <p:nvPr/>
          </p:nvSpPr>
          <p:spPr bwMode="auto">
            <a:xfrm>
              <a:off x="2979" y="3488"/>
              <a:ext cx="574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4-line bus</a:t>
              </a:r>
            </a:p>
          </p:txBody>
        </p:sp>
        <p:sp>
          <p:nvSpPr>
            <p:cNvPr id="18634" name="Rectangle 178"/>
            <p:cNvSpPr>
              <a:spLocks noChangeArrowheads="1"/>
            </p:cNvSpPr>
            <p:nvPr/>
          </p:nvSpPr>
          <p:spPr bwMode="auto">
            <a:xfrm>
              <a:off x="723" y="3078"/>
              <a:ext cx="171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x</a:t>
              </a:r>
            </a:p>
          </p:txBody>
        </p:sp>
        <p:sp>
          <p:nvSpPr>
            <p:cNvPr id="18635" name="Rectangle 179"/>
            <p:cNvSpPr>
              <a:spLocks noChangeArrowheads="1"/>
            </p:cNvSpPr>
            <p:nvPr/>
          </p:nvSpPr>
          <p:spPr bwMode="auto">
            <a:xfrm>
              <a:off x="723" y="3205"/>
              <a:ext cx="171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y</a:t>
              </a:r>
            </a:p>
          </p:txBody>
        </p:sp>
        <p:sp>
          <p:nvSpPr>
            <p:cNvPr id="18636" name="Rectangle 180"/>
            <p:cNvSpPr>
              <a:spLocks noChangeArrowheads="1"/>
            </p:cNvSpPr>
            <p:nvPr/>
          </p:nvSpPr>
          <p:spPr bwMode="auto">
            <a:xfrm>
              <a:off x="646" y="3139"/>
              <a:ext cx="392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select</a:t>
              </a:r>
            </a:p>
          </p:txBody>
        </p:sp>
        <p:sp>
          <p:nvSpPr>
            <p:cNvPr id="18637" name="Rectangle 181"/>
            <p:cNvSpPr>
              <a:spLocks noChangeArrowheads="1"/>
            </p:cNvSpPr>
            <p:nvPr/>
          </p:nvSpPr>
          <p:spPr bwMode="auto">
            <a:xfrm>
              <a:off x="1281" y="276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18638" name="Rectangle 182"/>
            <p:cNvSpPr>
              <a:spLocks noChangeArrowheads="1"/>
            </p:cNvSpPr>
            <p:nvPr/>
          </p:nvSpPr>
          <p:spPr bwMode="auto">
            <a:xfrm>
              <a:off x="2415" y="276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18639" name="Rectangle 183"/>
            <p:cNvSpPr>
              <a:spLocks noChangeArrowheads="1"/>
            </p:cNvSpPr>
            <p:nvPr/>
          </p:nvSpPr>
          <p:spPr bwMode="auto">
            <a:xfrm>
              <a:off x="3538" y="2762"/>
              <a:ext cx="170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18640" name="Rectangle 184"/>
            <p:cNvSpPr>
              <a:spLocks noChangeArrowheads="1"/>
            </p:cNvSpPr>
            <p:nvPr/>
          </p:nvSpPr>
          <p:spPr bwMode="auto">
            <a:xfrm>
              <a:off x="4673" y="2762"/>
              <a:ext cx="171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</p:grpSp>
      <p:grpSp>
        <p:nvGrpSpPr>
          <p:cNvPr id="3" name="Group 208"/>
          <p:cNvGrpSpPr>
            <a:grpSpLocks/>
          </p:cNvGrpSpPr>
          <p:nvPr/>
        </p:nvGrpSpPr>
        <p:grpSpPr bwMode="auto">
          <a:xfrm>
            <a:off x="2362200" y="2449513"/>
            <a:ext cx="5218112" cy="1208087"/>
            <a:chOff x="673" y="1501"/>
            <a:chExt cx="5072" cy="509"/>
          </a:xfrm>
        </p:grpSpPr>
        <p:sp>
          <p:nvSpPr>
            <p:cNvPr id="18441" name="Rectangle 185"/>
            <p:cNvSpPr>
              <a:spLocks noChangeArrowheads="1"/>
            </p:cNvSpPr>
            <p:nvPr/>
          </p:nvSpPr>
          <p:spPr bwMode="auto">
            <a:xfrm>
              <a:off x="1171" y="1567"/>
              <a:ext cx="823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86"/>
            <p:cNvSpPr>
              <a:spLocks noChangeArrowheads="1"/>
            </p:cNvSpPr>
            <p:nvPr/>
          </p:nvSpPr>
          <p:spPr bwMode="auto">
            <a:xfrm>
              <a:off x="1131" y="1560"/>
              <a:ext cx="91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A</a:t>
              </a:r>
            </a:p>
          </p:txBody>
        </p:sp>
        <p:sp>
          <p:nvSpPr>
            <p:cNvPr id="18443" name="Rectangle 187"/>
            <p:cNvSpPr>
              <a:spLocks noChangeArrowheads="1"/>
            </p:cNvSpPr>
            <p:nvPr/>
          </p:nvSpPr>
          <p:spPr bwMode="auto">
            <a:xfrm>
              <a:off x="2293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Rectangle 188"/>
            <p:cNvSpPr>
              <a:spLocks noChangeArrowheads="1"/>
            </p:cNvSpPr>
            <p:nvPr/>
          </p:nvSpPr>
          <p:spPr bwMode="auto">
            <a:xfrm>
              <a:off x="2265" y="1560"/>
              <a:ext cx="91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B</a:t>
              </a:r>
            </a:p>
          </p:txBody>
        </p:sp>
        <p:sp>
          <p:nvSpPr>
            <p:cNvPr id="18445" name="Rectangle 189"/>
            <p:cNvSpPr>
              <a:spLocks noChangeArrowheads="1"/>
            </p:cNvSpPr>
            <p:nvPr/>
          </p:nvSpPr>
          <p:spPr bwMode="auto">
            <a:xfrm>
              <a:off x="3427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190"/>
            <p:cNvSpPr>
              <a:spLocks noChangeArrowheads="1"/>
            </p:cNvSpPr>
            <p:nvPr/>
          </p:nvSpPr>
          <p:spPr bwMode="auto">
            <a:xfrm>
              <a:off x="3400" y="1560"/>
              <a:ext cx="91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C</a:t>
              </a:r>
            </a:p>
          </p:txBody>
        </p:sp>
        <p:sp>
          <p:nvSpPr>
            <p:cNvPr id="18447" name="Rectangle 191"/>
            <p:cNvSpPr>
              <a:spLocks noChangeArrowheads="1"/>
            </p:cNvSpPr>
            <p:nvPr/>
          </p:nvSpPr>
          <p:spPr bwMode="auto">
            <a:xfrm>
              <a:off x="4561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192"/>
            <p:cNvSpPr>
              <a:spLocks noChangeArrowheads="1"/>
            </p:cNvSpPr>
            <p:nvPr/>
          </p:nvSpPr>
          <p:spPr bwMode="auto">
            <a:xfrm>
              <a:off x="4521" y="1560"/>
              <a:ext cx="91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D</a:t>
              </a:r>
            </a:p>
          </p:txBody>
        </p:sp>
        <p:sp>
          <p:nvSpPr>
            <p:cNvPr id="18449" name="Arc 193"/>
            <p:cNvSpPr>
              <a:spLocks/>
            </p:cNvSpPr>
            <p:nvPr/>
          </p:nvSpPr>
          <p:spPr bwMode="auto">
            <a:xfrm>
              <a:off x="1604" y="1756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94"/>
            <p:cNvSpPr>
              <a:spLocks noChangeShapeType="1"/>
            </p:cNvSpPr>
            <p:nvPr/>
          </p:nvSpPr>
          <p:spPr bwMode="auto">
            <a:xfrm>
              <a:off x="1651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Arc 195"/>
            <p:cNvSpPr>
              <a:spLocks/>
            </p:cNvSpPr>
            <p:nvPr/>
          </p:nvSpPr>
          <p:spPr bwMode="auto">
            <a:xfrm>
              <a:off x="2738" y="1756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196"/>
            <p:cNvSpPr>
              <a:spLocks noChangeShapeType="1"/>
            </p:cNvSpPr>
            <p:nvPr/>
          </p:nvSpPr>
          <p:spPr bwMode="auto">
            <a:xfrm>
              <a:off x="2785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Arc 197"/>
            <p:cNvSpPr>
              <a:spLocks/>
            </p:cNvSpPr>
            <p:nvPr/>
          </p:nvSpPr>
          <p:spPr bwMode="auto">
            <a:xfrm>
              <a:off x="3872" y="1756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198"/>
            <p:cNvSpPr>
              <a:spLocks noChangeShapeType="1"/>
            </p:cNvSpPr>
            <p:nvPr/>
          </p:nvSpPr>
          <p:spPr bwMode="auto">
            <a:xfrm>
              <a:off x="3919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Arc 199"/>
            <p:cNvSpPr>
              <a:spLocks/>
            </p:cNvSpPr>
            <p:nvPr/>
          </p:nvSpPr>
          <p:spPr bwMode="auto">
            <a:xfrm>
              <a:off x="5006" y="1756"/>
              <a:ext cx="95" cy="53"/>
            </a:xfrm>
            <a:custGeom>
              <a:avLst/>
              <a:gdLst>
                <a:gd name="T0" fmla="*/ 0 w 17255"/>
                <a:gd name="T1" fmla="*/ 5 h 21600"/>
                <a:gd name="T2" fmla="*/ 95 w 17255"/>
                <a:gd name="T3" fmla="*/ 4 h 21600"/>
                <a:gd name="T4" fmla="*/ 48 w 17255"/>
                <a:gd name="T5" fmla="*/ 5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00"/>
            <p:cNvSpPr>
              <a:spLocks noChangeShapeType="1"/>
            </p:cNvSpPr>
            <p:nvPr/>
          </p:nvSpPr>
          <p:spPr bwMode="auto">
            <a:xfrm>
              <a:off x="5053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01"/>
            <p:cNvSpPr>
              <a:spLocks noChangeShapeType="1"/>
            </p:cNvSpPr>
            <p:nvPr/>
          </p:nvSpPr>
          <p:spPr bwMode="auto">
            <a:xfrm>
              <a:off x="1171" y="1814"/>
              <a:ext cx="38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Arc 202"/>
            <p:cNvSpPr>
              <a:spLocks/>
            </p:cNvSpPr>
            <p:nvPr/>
          </p:nvSpPr>
          <p:spPr bwMode="auto">
            <a:xfrm>
              <a:off x="1118" y="1884"/>
              <a:ext cx="95" cy="52"/>
            </a:xfrm>
            <a:custGeom>
              <a:avLst/>
              <a:gdLst>
                <a:gd name="T0" fmla="*/ 0 w 17255"/>
                <a:gd name="T1" fmla="*/ 4 h 21600"/>
                <a:gd name="T2" fmla="*/ 95 w 17255"/>
                <a:gd name="T3" fmla="*/ 4 h 21600"/>
                <a:gd name="T4" fmla="*/ 48 w 17255"/>
                <a:gd name="T5" fmla="*/ 5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03"/>
            <p:cNvSpPr>
              <a:spLocks noChangeShapeType="1"/>
            </p:cNvSpPr>
            <p:nvPr/>
          </p:nvSpPr>
          <p:spPr bwMode="auto">
            <a:xfrm>
              <a:off x="1165" y="1817"/>
              <a:ext cx="0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Rectangle 204"/>
            <p:cNvSpPr>
              <a:spLocks noChangeArrowheads="1"/>
            </p:cNvSpPr>
            <p:nvPr/>
          </p:nvSpPr>
          <p:spPr bwMode="auto">
            <a:xfrm>
              <a:off x="1207" y="1876"/>
              <a:ext cx="835" cy="1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Bus lines</a:t>
              </a:r>
            </a:p>
          </p:txBody>
        </p:sp>
        <p:sp>
          <p:nvSpPr>
            <p:cNvPr id="18461" name="Rectangle 205"/>
            <p:cNvSpPr>
              <a:spLocks noChangeArrowheads="1"/>
            </p:cNvSpPr>
            <p:nvPr/>
          </p:nvSpPr>
          <p:spPr bwMode="auto">
            <a:xfrm>
              <a:off x="673" y="1501"/>
              <a:ext cx="5072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0663"/>
            <a:ext cx="8809038" cy="969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 and Memory Transfers</a:t>
            </a:r>
            <a:r>
              <a:rPr lang="en-US" sz="3200" baseline="30000" dirty="0" smtClean="0"/>
              <a:t/>
            </a:r>
            <a:br>
              <a:rPr lang="en-US" sz="3200" baseline="30000" dirty="0" smtClean="0"/>
            </a:br>
            <a:endParaRPr lang="en-US" sz="3200" baseline="30000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.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762000"/>
            <a:endParaRPr lang="en-US" sz="4000" baseline="30000">
              <a:solidFill>
                <a:schemeClr val="tx2"/>
              </a:solidFill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128713" y="2509838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095375" y="2466975"/>
            <a:ext cx="1143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bg1"/>
                </a:solidFill>
                <a:cs typeface="Arial" charset="0"/>
              </a:rPr>
              <a:t>3  2  1  0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1004888" y="2147888"/>
            <a:ext cx="1295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 dirty="0">
                <a:solidFill>
                  <a:schemeClr val="tx1"/>
                </a:solidFill>
                <a:cs typeface="Arial" charset="0"/>
              </a:rPr>
              <a:t>Register D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2014538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1271588" y="28241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auto">
          <a:xfrm>
            <a:off x="1514475" y="28241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>
            <a:off x="1785938" y="28241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838200" y="3186113"/>
            <a:ext cx="167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3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D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2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D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1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D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0</a:t>
            </a:r>
            <a:r>
              <a:rPr kumimoji="0" lang="en-US" sz="1600" b="0">
                <a:solidFill>
                  <a:schemeClr val="tx1"/>
                </a:solidFill>
                <a:cs typeface="Arial" charset="0"/>
              </a:rPr>
              <a:t>  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3081338" y="2495550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3048000" y="2452688"/>
            <a:ext cx="1143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bg1"/>
                </a:solidFill>
                <a:cs typeface="Arial" charset="0"/>
              </a:rPr>
              <a:t>3  2  1  0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2957513" y="21336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Register C</a:t>
            </a:r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>
            <a:off x="39814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323850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3481388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>
            <a:off x="37528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2805113" y="3167063"/>
            <a:ext cx="167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3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C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2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C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1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C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0</a:t>
            </a:r>
            <a:r>
              <a:rPr kumimoji="0" lang="en-US" sz="1600" b="0">
                <a:solidFill>
                  <a:schemeClr val="tx1"/>
                </a:solidFill>
                <a:cs typeface="Arial" charset="0"/>
              </a:rPr>
              <a:t>  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41" name="Rectangle 21"/>
          <p:cNvSpPr>
            <a:spLocks noChangeArrowheads="1"/>
          </p:cNvSpPr>
          <p:nvPr/>
        </p:nvSpPr>
        <p:spPr bwMode="auto">
          <a:xfrm>
            <a:off x="5062538" y="2495550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5029200" y="2452688"/>
            <a:ext cx="1143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bg1"/>
                </a:solidFill>
                <a:cs typeface="Arial" charset="0"/>
              </a:rPr>
              <a:t>3  2  1  0</a:t>
            </a: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4938713" y="21336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Register B</a:t>
            </a:r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>
            <a:off x="59626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521970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5462588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57340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4786313" y="3167063"/>
            <a:ext cx="167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3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B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2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B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1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B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0</a:t>
            </a:r>
            <a:r>
              <a:rPr kumimoji="0" lang="en-US" sz="1600" b="0">
                <a:solidFill>
                  <a:schemeClr val="tx1"/>
                </a:solidFill>
                <a:cs typeface="Arial" charset="0"/>
              </a:rPr>
              <a:t>  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49" name="Rectangle 29"/>
          <p:cNvSpPr>
            <a:spLocks noChangeArrowheads="1"/>
          </p:cNvSpPr>
          <p:nvPr/>
        </p:nvSpPr>
        <p:spPr bwMode="auto">
          <a:xfrm>
            <a:off x="7043738" y="2495550"/>
            <a:ext cx="10668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50" name="Text Box 30"/>
          <p:cNvSpPr txBox="1">
            <a:spLocks noChangeArrowheads="1"/>
          </p:cNvSpPr>
          <p:nvPr/>
        </p:nvSpPr>
        <p:spPr bwMode="auto">
          <a:xfrm>
            <a:off x="7010400" y="2452688"/>
            <a:ext cx="1143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bg1"/>
                </a:solidFill>
                <a:cs typeface="Arial" charset="0"/>
              </a:rPr>
              <a:t>3  2  1  0</a:t>
            </a:r>
          </a:p>
        </p:txBody>
      </p:sp>
      <p:sp>
        <p:nvSpPr>
          <p:cNvPr id="107551" name="Text Box 31"/>
          <p:cNvSpPr txBox="1">
            <a:spLocks noChangeArrowheads="1"/>
          </p:cNvSpPr>
          <p:nvPr/>
        </p:nvSpPr>
        <p:spPr bwMode="auto">
          <a:xfrm>
            <a:off x="6919913" y="21336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Register A</a:t>
            </a:r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>
            <a:off x="79438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53" name="Line 33"/>
          <p:cNvSpPr>
            <a:spLocks noChangeShapeType="1"/>
          </p:cNvSpPr>
          <p:nvPr/>
        </p:nvSpPr>
        <p:spPr bwMode="auto">
          <a:xfrm>
            <a:off x="720090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54" name="Line 34"/>
          <p:cNvSpPr>
            <a:spLocks noChangeShapeType="1"/>
          </p:cNvSpPr>
          <p:nvPr/>
        </p:nvSpPr>
        <p:spPr bwMode="auto">
          <a:xfrm>
            <a:off x="7443788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>
            <a:off x="7715250" y="2800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6767513" y="3167063"/>
            <a:ext cx="167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3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A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2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A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1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A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0</a:t>
            </a:r>
            <a:r>
              <a:rPr kumimoji="0" lang="en-US" sz="1600" b="0">
                <a:solidFill>
                  <a:schemeClr val="tx1"/>
                </a:solidFill>
                <a:cs typeface="Arial" charset="0"/>
              </a:rPr>
              <a:t>  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57" name="Rectangle 37"/>
          <p:cNvSpPr>
            <a:spLocks noChangeArrowheads="1"/>
          </p:cNvSpPr>
          <p:nvPr/>
        </p:nvSpPr>
        <p:spPr bwMode="auto">
          <a:xfrm>
            <a:off x="685800" y="4343400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>
            <a:off x="1781175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1038225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>
            <a:off x="1281113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61" name="Line 41"/>
          <p:cNvSpPr>
            <a:spLocks noChangeShapeType="1"/>
          </p:cNvSpPr>
          <p:nvPr/>
        </p:nvSpPr>
        <p:spPr bwMode="auto">
          <a:xfrm>
            <a:off x="1552575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62" name="Text Box 42"/>
          <p:cNvSpPr txBox="1">
            <a:spLocks noChangeArrowheads="1"/>
          </p:cNvSpPr>
          <p:nvPr/>
        </p:nvSpPr>
        <p:spPr bwMode="auto">
          <a:xfrm>
            <a:off x="609600" y="3581400"/>
            <a:ext cx="167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3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C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3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B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3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A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3</a:t>
            </a:r>
            <a:r>
              <a:rPr kumimoji="0" lang="en-US" sz="1600" b="0">
                <a:solidFill>
                  <a:schemeClr val="tx1"/>
                </a:solidFill>
                <a:cs typeface="Arial" charset="0"/>
              </a:rPr>
              <a:t>  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63" name="Line 43"/>
          <p:cNvSpPr>
            <a:spLocks noChangeShapeType="1"/>
          </p:cNvSpPr>
          <p:nvPr/>
        </p:nvSpPr>
        <p:spPr bwMode="auto">
          <a:xfrm flipH="1">
            <a:off x="1971675" y="4705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64" name="Line 44"/>
          <p:cNvSpPr>
            <a:spLocks noChangeShapeType="1"/>
          </p:cNvSpPr>
          <p:nvPr/>
        </p:nvSpPr>
        <p:spPr bwMode="auto">
          <a:xfrm flipH="1">
            <a:off x="1971675" y="49339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65" name="Text Box 45"/>
          <p:cNvSpPr txBox="1">
            <a:spLocks noChangeArrowheads="1"/>
          </p:cNvSpPr>
          <p:nvPr/>
        </p:nvSpPr>
        <p:spPr bwMode="auto">
          <a:xfrm>
            <a:off x="2119313" y="4524375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40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66" name="Text Box 46"/>
          <p:cNvSpPr txBox="1">
            <a:spLocks noChangeArrowheads="1"/>
          </p:cNvSpPr>
          <p:nvPr/>
        </p:nvSpPr>
        <p:spPr bwMode="auto">
          <a:xfrm>
            <a:off x="2119313" y="4767263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40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67" name="Text Box 47"/>
          <p:cNvSpPr txBox="1">
            <a:spLocks noChangeArrowheads="1"/>
          </p:cNvSpPr>
          <p:nvPr/>
        </p:nvSpPr>
        <p:spPr bwMode="auto">
          <a:xfrm>
            <a:off x="871538" y="4676775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dirty="0">
                <a:solidFill>
                  <a:schemeClr val="bg1"/>
                </a:solidFill>
                <a:cs typeface="Arial" charset="0"/>
              </a:rPr>
              <a:t>MUX3</a:t>
            </a:r>
          </a:p>
        </p:txBody>
      </p:sp>
      <p:sp>
        <p:nvSpPr>
          <p:cNvPr id="107568" name="Line 48"/>
          <p:cNvSpPr>
            <a:spLocks noChangeShapeType="1"/>
          </p:cNvSpPr>
          <p:nvPr/>
        </p:nvSpPr>
        <p:spPr bwMode="auto">
          <a:xfrm>
            <a:off x="1328738" y="53911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69" name="Text Box 49"/>
          <p:cNvSpPr txBox="1">
            <a:spLocks noChangeArrowheads="1"/>
          </p:cNvSpPr>
          <p:nvPr/>
        </p:nvSpPr>
        <p:spPr bwMode="auto">
          <a:xfrm>
            <a:off x="890588" y="4391025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600">
                <a:solidFill>
                  <a:schemeClr val="bg1"/>
                </a:solidFill>
                <a:cs typeface="Arial" charset="0"/>
              </a:rPr>
              <a:t>3  2  1  0</a:t>
            </a:r>
          </a:p>
        </p:txBody>
      </p:sp>
      <p:sp>
        <p:nvSpPr>
          <p:cNvPr id="107570" name="Rectangle 50"/>
          <p:cNvSpPr>
            <a:spLocks noChangeArrowheads="1"/>
          </p:cNvSpPr>
          <p:nvPr/>
        </p:nvSpPr>
        <p:spPr bwMode="auto">
          <a:xfrm>
            <a:off x="2728913" y="4338638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71" name="Line 51"/>
          <p:cNvSpPr>
            <a:spLocks noChangeShapeType="1"/>
          </p:cNvSpPr>
          <p:nvPr/>
        </p:nvSpPr>
        <p:spPr bwMode="auto">
          <a:xfrm>
            <a:off x="3748088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72" name="Line 52"/>
          <p:cNvSpPr>
            <a:spLocks noChangeShapeType="1"/>
          </p:cNvSpPr>
          <p:nvPr/>
        </p:nvSpPr>
        <p:spPr bwMode="auto">
          <a:xfrm>
            <a:off x="3005138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73" name="Line 53"/>
          <p:cNvSpPr>
            <a:spLocks noChangeShapeType="1"/>
          </p:cNvSpPr>
          <p:nvPr/>
        </p:nvSpPr>
        <p:spPr bwMode="auto">
          <a:xfrm>
            <a:off x="3248025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74" name="Line 54"/>
          <p:cNvSpPr>
            <a:spLocks noChangeShapeType="1"/>
          </p:cNvSpPr>
          <p:nvPr/>
        </p:nvSpPr>
        <p:spPr bwMode="auto">
          <a:xfrm>
            <a:off x="3519488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75" name="Text Box 55"/>
          <p:cNvSpPr txBox="1">
            <a:spLocks noChangeArrowheads="1"/>
          </p:cNvSpPr>
          <p:nvPr/>
        </p:nvSpPr>
        <p:spPr bwMode="auto">
          <a:xfrm>
            <a:off x="2576513" y="3562350"/>
            <a:ext cx="167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2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C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2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B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2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A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2</a:t>
            </a:r>
            <a:r>
              <a:rPr kumimoji="0" lang="en-US" sz="1600" b="0">
                <a:solidFill>
                  <a:schemeClr val="tx1"/>
                </a:solidFill>
                <a:cs typeface="Arial" charset="0"/>
              </a:rPr>
              <a:t>  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76" name="Line 56"/>
          <p:cNvSpPr>
            <a:spLocks noChangeShapeType="1"/>
          </p:cNvSpPr>
          <p:nvPr/>
        </p:nvSpPr>
        <p:spPr bwMode="auto">
          <a:xfrm flipH="1">
            <a:off x="4014788" y="4719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77" name="Line 57"/>
          <p:cNvSpPr>
            <a:spLocks noChangeShapeType="1"/>
          </p:cNvSpPr>
          <p:nvPr/>
        </p:nvSpPr>
        <p:spPr bwMode="auto">
          <a:xfrm flipH="1">
            <a:off x="4014788" y="49482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78" name="Text Box 58"/>
          <p:cNvSpPr txBox="1">
            <a:spLocks noChangeArrowheads="1"/>
          </p:cNvSpPr>
          <p:nvPr/>
        </p:nvSpPr>
        <p:spPr bwMode="auto">
          <a:xfrm>
            <a:off x="4162425" y="4538663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40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79" name="Text Box 59"/>
          <p:cNvSpPr txBox="1">
            <a:spLocks noChangeArrowheads="1"/>
          </p:cNvSpPr>
          <p:nvPr/>
        </p:nvSpPr>
        <p:spPr bwMode="auto">
          <a:xfrm>
            <a:off x="4162425" y="4781550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40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80" name="Text Box 60"/>
          <p:cNvSpPr txBox="1">
            <a:spLocks noChangeArrowheads="1"/>
          </p:cNvSpPr>
          <p:nvPr/>
        </p:nvSpPr>
        <p:spPr bwMode="auto">
          <a:xfrm>
            <a:off x="2914650" y="46863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bg1"/>
                </a:solidFill>
                <a:cs typeface="Arial" charset="0"/>
              </a:rPr>
              <a:t>MUX2</a:t>
            </a:r>
          </a:p>
        </p:txBody>
      </p:sp>
      <p:sp>
        <p:nvSpPr>
          <p:cNvPr id="107581" name="Line 61"/>
          <p:cNvSpPr>
            <a:spLocks noChangeShapeType="1"/>
          </p:cNvSpPr>
          <p:nvPr/>
        </p:nvSpPr>
        <p:spPr bwMode="auto">
          <a:xfrm>
            <a:off x="3371850" y="54054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82" name="Text Box 62"/>
          <p:cNvSpPr txBox="1">
            <a:spLocks noChangeArrowheads="1"/>
          </p:cNvSpPr>
          <p:nvPr/>
        </p:nvSpPr>
        <p:spPr bwMode="auto">
          <a:xfrm>
            <a:off x="2857500" y="4276725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600">
                <a:solidFill>
                  <a:schemeClr val="bg1"/>
                </a:solidFill>
                <a:cs typeface="Arial" charset="0"/>
              </a:rPr>
              <a:t>3  2  1  0</a:t>
            </a:r>
          </a:p>
        </p:txBody>
      </p:sp>
      <p:sp>
        <p:nvSpPr>
          <p:cNvPr id="107583" name="Rectangle 63"/>
          <p:cNvSpPr>
            <a:spLocks noChangeArrowheads="1"/>
          </p:cNvSpPr>
          <p:nvPr/>
        </p:nvSpPr>
        <p:spPr bwMode="auto">
          <a:xfrm>
            <a:off x="4802188" y="4338638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84" name="Line 64"/>
          <p:cNvSpPr>
            <a:spLocks noChangeShapeType="1"/>
          </p:cNvSpPr>
          <p:nvPr/>
        </p:nvSpPr>
        <p:spPr bwMode="auto">
          <a:xfrm>
            <a:off x="5821363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85" name="Line 65"/>
          <p:cNvSpPr>
            <a:spLocks noChangeShapeType="1"/>
          </p:cNvSpPr>
          <p:nvPr/>
        </p:nvSpPr>
        <p:spPr bwMode="auto">
          <a:xfrm>
            <a:off x="5078413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86" name="Line 66"/>
          <p:cNvSpPr>
            <a:spLocks noChangeShapeType="1"/>
          </p:cNvSpPr>
          <p:nvPr/>
        </p:nvSpPr>
        <p:spPr bwMode="auto">
          <a:xfrm>
            <a:off x="5321300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87" name="Line 67"/>
          <p:cNvSpPr>
            <a:spLocks noChangeShapeType="1"/>
          </p:cNvSpPr>
          <p:nvPr/>
        </p:nvSpPr>
        <p:spPr bwMode="auto">
          <a:xfrm>
            <a:off x="5592763" y="3881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88" name="Text Box 68"/>
          <p:cNvSpPr txBox="1">
            <a:spLocks noChangeArrowheads="1"/>
          </p:cNvSpPr>
          <p:nvPr/>
        </p:nvSpPr>
        <p:spPr bwMode="auto">
          <a:xfrm>
            <a:off x="4649788" y="3562350"/>
            <a:ext cx="167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1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C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1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B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1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A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1</a:t>
            </a:r>
            <a:r>
              <a:rPr kumimoji="0" lang="en-US" sz="1600" b="0">
                <a:solidFill>
                  <a:schemeClr val="tx1"/>
                </a:solidFill>
                <a:cs typeface="Arial" charset="0"/>
              </a:rPr>
              <a:t>  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89" name="Line 69"/>
          <p:cNvSpPr>
            <a:spLocks noChangeShapeType="1"/>
          </p:cNvSpPr>
          <p:nvPr/>
        </p:nvSpPr>
        <p:spPr bwMode="auto">
          <a:xfrm flipH="1">
            <a:off x="6088063" y="47196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90" name="Line 70"/>
          <p:cNvSpPr>
            <a:spLocks noChangeShapeType="1"/>
          </p:cNvSpPr>
          <p:nvPr/>
        </p:nvSpPr>
        <p:spPr bwMode="auto">
          <a:xfrm flipH="1">
            <a:off x="6088063" y="49482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91" name="Text Box 71"/>
          <p:cNvSpPr txBox="1">
            <a:spLocks noChangeArrowheads="1"/>
          </p:cNvSpPr>
          <p:nvPr/>
        </p:nvSpPr>
        <p:spPr bwMode="auto">
          <a:xfrm>
            <a:off x="6235700" y="4538663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40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92" name="Text Box 72"/>
          <p:cNvSpPr txBox="1">
            <a:spLocks noChangeArrowheads="1"/>
          </p:cNvSpPr>
          <p:nvPr/>
        </p:nvSpPr>
        <p:spPr bwMode="auto">
          <a:xfrm>
            <a:off x="6235700" y="4781550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40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593" name="Text Box 73"/>
          <p:cNvSpPr txBox="1">
            <a:spLocks noChangeArrowheads="1"/>
          </p:cNvSpPr>
          <p:nvPr/>
        </p:nvSpPr>
        <p:spPr bwMode="auto">
          <a:xfrm>
            <a:off x="4987925" y="4686300"/>
            <a:ext cx="91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bg1"/>
                </a:solidFill>
                <a:cs typeface="Arial" charset="0"/>
              </a:rPr>
              <a:t>MUX1</a:t>
            </a:r>
          </a:p>
        </p:txBody>
      </p:sp>
      <p:sp>
        <p:nvSpPr>
          <p:cNvPr id="107594" name="Line 74"/>
          <p:cNvSpPr>
            <a:spLocks noChangeShapeType="1"/>
          </p:cNvSpPr>
          <p:nvPr/>
        </p:nvSpPr>
        <p:spPr bwMode="auto">
          <a:xfrm>
            <a:off x="5445125" y="54054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95" name="Text Box 75"/>
          <p:cNvSpPr txBox="1">
            <a:spLocks noChangeArrowheads="1"/>
          </p:cNvSpPr>
          <p:nvPr/>
        </p:nvSpPr>
        <p:spPr bwMode="auto">
          <a:xfrm>
            <a:off x="4930775" y="4276725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600">
                <a:solidFill>
                  <a:schemeClr val="bg1"/>
                </a:solidFill>
                <a:cs typeface="Arial" charset="0"/>
              </a:rPr>
              <a:t>3  2  1  0</a:t>
            </a:r>
          </a:p>
        </p:txBody>
      </p:sp>
      <p:sp>
        <p:nvSpPr>
          <p:cNvPr id="107596" name="Rectangle 76"/>
          <p:cNvSpPr>
            <a:spLocks noChangeArrowheads="1"/>
          </p:cNvSpPr>
          <p:nvPr/>
        </p:nvSpPr>
        <p:spPr bwMode="auto">
          <a:xfrm>
            <a:off x="6919913" y="4324350"/>
            <a:ext cx="12954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97" name="Line 77"/>
          <p:cNvSpPr>
            <a:spLocks noChangeShapeType="1"/>
          </p:cNvSpPr>
          <p:nvPr/>
        </p:nvSpPr>
        <p:spPr bwMode="auto">
          <a:xfrm>
            <a:off x="7939088" y="3867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98" name="Line 78"/>
          <p:cNvSpPr>
            <a:spLocks noChangeShapeType="1"/>
          </p:cNvSpPr>
          <p:nvPr/>
        </p:nvSpPr>
        <p:spPr bwMode="auto">
          <a:xfrm>
            <a:off x="7196138" y="3867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99" name="Line 79"/>
          <p:cNvSpPr>
            <a:spLocks noChangeShapeType="1"/>
          </p:cNvSpPr>
          <p:nvPr/>
        </p:nvSpPr>
        <p:spPr bwMode="auto">
          <a:xfrm>
            <a:off x="7439025" y="3867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00" name="Line 80"/>
          <p:cNvSpPr>
            <a:spLocks noChangeShapeType="1"/>
          </p:cNvSpPr>
          <p:nvPr/>
        </p:nvSpPr>
        <p:spPr bwMode="auto">
          <a:xfrm>
            <a:off x="7710488" y="3867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01" name="Text Box 81"/>
          <p:cNvSpPr txBox="1">
            <a:spLocks noChangeArrowheads="1"/>
          </p:cNvSpPr>
          <p:nvPr/>
        </p:nvSpPr>
        <p:spPr bwMode="auto">
          <a:xfrm>
            <a:off x="6767513" y="3548063"/>
            <a:ext cx="1676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0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C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0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B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0</a:t>
            </a:r>
            <a:r>
              <a:rPr kumimoji="0" lang="en-US" sz="1400" b="0">
                <a:solidFill>
                  <a:schemeClr val="tx1"/>
                </a:solidFill>
                <a:cs typeface="Arial" charset="0"/>
              </a:rPr>
              <a:t>  A</a:t>
            </a:r>
            <a:r>
              <a:rPr kumimoji="0" lang="en-US" sz="1400" b="0" baseline="-25000">
                <a:solidFill>
                  <a:schemeClr val="tx1"/>
                </a:solidFill>
                <a:cs typeface="Arial" charset="0"/>
              </a:rPr>
              <a:t>0</a:t>
            </a:r>
            <a:r>
              <a:rPr kumimoji="0" lang="en-US" sz="1600" b="0">
                <a:solidFill>
                  <a:schemeClr val="tx1"/>
                </a:solidFill>
                <a:cs typeface="Arial" charset="0"/>
              </a:rPr>
              <a:t>  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602" name="Line 82"/>
          <p:cNvSpPr>
            <a:spLocks noChangeShapeType="1"/>
          </p:cNvSpPr>
          <p:nvPr/>
        </p:nvSpPr>
        <p:spPr bwMode="auto">
          <a:xfrm flipH="1">
            <a:off x="8205788" y="4705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03" name="Line 83"/>
          <p:cNvSpPr>
            <a:spLocks noChangeShapeType="1"/>
          </p:cNvSpPr>
          <p:nvPr/>
        </p:nvSpPr>
        <p:spPr bwMode="auto">
          <a:xfrm flipH="1">
            <a:off x="8205788" y="49339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04" name="Text Box 84"/>
          <p:cNvSpPr txBox="1">
            <a:spLocks noChangeArrowheads="1"/>
          </p:cNvSpPr>
          <p:nvPr/>
        </p:nvSpPr>
        <p:spPr bwMode="auto">
          <a:xfrm>
            <a:off x="8382000" y="4419600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40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605" name="Text Box 85"/>
          <p:cNvSpPr txBox="1">
            <a:spLocks noChangeArrowheads="1"/>
          </p:cNvSpPr>
          <p:nvPr/>
        </p:nvSpPr>
        <p:spPr bwMode="auto">
          <a:xfrm>
            <a:off x="8382000" y="4648200"/>
            <a:ext cx="609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40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606" name="Text Box 86"/>
          <p:cNvSpPr txBox="1">
            <a:spLocks noChangeArrowheads="1"/>
          </p:cNvSpPr>
          <p:nvPr/>
        </p:nvSpPr>
        <p:spPr bwMode="auto">
          <a:xfrm>
            <a:off x="7105650" y="4672013"/>
            <a:ext cx="914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bg1"/>
                </a:solidFill>
                <a:cs typeface="Arial" charset="0"/>
              </a:rPr>
              <a:t>MUX0</a:t>
            </a:r>
          </a:p>
        </p:txBody>
      </p:sp>
      <p:sp>
        <p:nvSpPr>
          <p:cNvPr id="107607" name="Line 87"/>
          <p:cNvSpPr>
            <a:spLocks noChangeShapeType="1"/>
          </p:cNvSpPr>
          <p:nvPr/>
        </p:nvSpPr>
        <p:spPr bwMode="auto">
          <a:xfrm>
            <a:off x="7562850" y="53911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08" name="Text Box 88"/>
          <p:cNvSpPr txBox="1">
            <a:spLocks noChangeArrowheads="1"/>
          </p:cNvSpPr>
          <p:nvPr/>
        </p:nvSpPr>
        <p:spPr bwMode="auto">
          <a:xfrm>
            <a:off x="7048500" y="4262438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600">
                <a:solidFill>
                  <a:schemeClr val="bg1"/>
                </a:solidFill>
                <a:cs typeface="Arial" charset="0"/>
              </a:rPr>
              <a:t>3  2  1  0</a:t>
            </a:r>
          </a:p>
        </p:txBody>
      </p:sp>
      <p:sp>
        <p:nvSpPr>
          <p:cNvPr id="107609" name="Line 89"/>
          <p:cNvSpPr>
            <a:spLocks noChangeShapeType="1"/>
          </p:cNvSpPr>
          <p:nvPr/>
        </p:nvSpPr>
        <p:spPr bwMode="auto">
          <a:xfrm>
            <a:off x="3367088" y="57896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10" name="Line 90"/>
          <p:cNvSpPr>
            <a:spLocks noChangeShapeType="1"/>
          </p:cNvSpPr>
          <p:nvPr/>
        </p:nvSpPr>
        <p:spPr bwMode="auto">
          <a:xfrm flipH="1">
            <a:off x="4602163" y="57896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11" name="Line 91"/>
          <p:cNvSpPr>
            <a:spLocks noChangeShapeType="1"/>
          </p:cNvSpPr>
          <p:nvPr/>
        </p:nvSpPr>
        <p:spPr bwMode="auto">
          <a:xfrm>
            <a:off x="4208463" y="5789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12" name="Line 92"/>
          <p:cNvSpPr>
            <a:spLocks noChangeShapeType="1"/>
          </p:cNvSpPr>
          <p:nvPr/>
        </p:nvSpPr>
        <p:spPr bwMode="auto">
          <a:xfrm>
            <a:off x="4602163" y="5789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13" name="Line 93"/>
          <p:cNvSpPr>
            <a:spLocks noChangeShapeType="1"/>
          </p:cNvSpPr>
          <p:nvPr/>
        </p:nvSpPr>
        <p:spPr bwMode="auto">
          <a:xfrm>
            <a:off x="1341438" y="5865813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14" name="Line 94"/>
          <p:cNvSpPr>
            <a:spLocks noChangeShapeType="1"/>
          </p:cNvSpPr>
          <p:nvPr/>
        </p:nvSpPr>
        <p:spPr bwMode="auto">
          <a:xfrm>
            <a:off x="3871913" y="58626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15" name="Line 95"/>
          <p:cNvSpPr>
            <a:spLocks noChangeShapeType="1"/>
          </p:cNvSpPr>
          <p:nvPr/>
        </p:nvSpPr>
        <p:spPr bwMode="auto">
          <a:xfrm>
            <a:off x="5046663" y="5868988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16" name="Line 96"/>
          <p:cNvSpPr>
            <a:spLocks noChangeShapeType="1"/>
          </p:cNvSpPr>
          <p:nvPr/>
        </p:nvSpPr>
        <p:spPr bwMode="auto">
          <a:xfrm>
            <a:off x="5046663" y="5881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617" name="AutoShape 97"/>
          <p:cNvSpPr>
            <a:spLocks/>
          </p:cNvSpPr>
          <p:nvPr/>
        </p:nvSpPr>
        <p:spPr bwMode="auto">
          <a:xfrm rot="-5400000">
            <a:off x="4411663" y="5491163"/>
            <a:ext cx="76200" cy="1371600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618" name="Text Box 98"/>
          <p:cNvSpPr txBox="1">
            <a:spLocks noChangeArrowheads="1"/>
          </p:cNvSpPr>
          <p:nvPr/>
        </p:nvSpPr>
        <p:spPr bwMode="auto">
          <a:xfrm>
            <a:off x="4648200" y="5881688"/>
            <a:ext cx="3352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4-Line Common Bus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716088" y="977900"/>
            <a:ext cx="5218112" cy="1079500"/>
            <a:chOff x="673" y="1501"/>
            <a:chExt cx="5072" cy="509"/>
          </a:xfrm>
        </p:grpSpPr>
        <p:sp>
          <p:nvSpPr>
            <p:cNvPr id="107620" name="Rectangle 100"/>
            <p:cNvSpPr>
              <a:spLocks noChangeArrowheads="1"/>
            </p:cNvSpPr>
            <p:nvPr/>
          </p:nvSpPr>
          <p:spPr bwMode="auto">
            <a:xfrm>
              <a:off x="1171" y="1567"/>
              <a:ext cx="823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1" name="Rectangle 101"/>
            <p:cNvSpPr>
              <a:spLocks noChangeArrowheads="1"/>
            </p:cNvSpPr>
            <p:nvPr/>
          </p:nvSpPr>
          <p:spPr bwMode="auto">
            <a:xfrm>
              <a:off x="1131" y="1560"/>
              <a:ext cx="91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A</a:t>
              </a:r>
            </a:p>
          </p:txBody>
        </p:sp>
        <p:sp>
          <p:nvSpPr>
            <p:cNvPr id="107622" name="Rectangle 102"/>
            <p:cNvSpPr>
              <a:spLocks noChangeArrowheads="1"/>
            </p:cNvSpPr>
            <p:nvPr/>
          </p:nvSpPr>
          <p:spPr bwMode="auto">
            <a:xfrm>
              <a:off x="2293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3" name="Rectangle 103"/>
            <p:cNvSpPr>
              <a:spLocks noChangeArrowheads="1"/>
            </p:cNvSpPr>
            <p:nvPr/>
          </p:nvSpPr>
          <p:spPr bwMode="auto">
            <a:xfrm>
              <a:off x="2265" y="1560"/>
              <a:ext cx="91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B</a:t>
              </a:r>
            </a:p>
          </p:txBody>
        </p:sp>
        <p:sp>
          <p:nvSpPr>
            <p:cNvPr id="107624" name="Rectangle 104"/>
            <p:cNvSpPr>
              <a:spLocks noChangeArrowheads="1"/>
            </p:cNvSpPr>
            <p:nvPr/>
          </p:nvSpPr>
          <p:spPr bwMode="auto">
            <a:xfrm>
              <a:off x="3427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5" name="Rectangle 105"/>
            <p:cNvSpPr>
              <a:spLocks noChangeArrowheads="1"/>
            </p:cNvSpPr>
            <p:nvPr/>
          </p:nvSpPr>
          <p:spPr bwMode="auto">
            <a:xfrm>
              <a:off x="3400" y="1560"/>
              <a:ext cx="91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C</a:t>
              </a:r>
            </a:p>
          </p:txBody>
        </p:sp>
        <p:sp>
          <p:nvSpPr>
            <p:cNvPr id="107626" name="Rectangle 106"/>
            <p:cNvSpPr>
              <a:spLocks noChangeArrowheads="1"/>
            </p:cNvSpPr>
            <p:nvPr/>
          </p:nvSpPr>
          <p:spPr bwMode="auto">
            <a:xfrm>
              <a:off x="4561" y="1567"/>
              <a:ext cx="822" cy="8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7" name="Rectangle 107"/>
            <p:cNvSpPr>
              <a:spLocks noChangeArrowheads="1"/>
            </p:cNvSpPr>
            <p:nvPr/>
          </p:nvSpPr>
          <p:spPr bwMode="auto">
            <a:xfrm>
              <a:off x="4521" y="1560"/>
              <a:ext cx="91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Register D</a:t>
              </a:r>
            </a:p>
          </p:txBody>
        </p:sp>
        <p:sp>
          <p:nvSpPr>
            <p:cNvPr id="107628" name="Arc 108"/>
            <p:cNvSpPr>
              <a:spLocks/>
            </p:cNvSpPr>
            <p:nvPr/>
          </p:nvSpPr>
          <p:spPr bwMode="auto">
            <a:xfrm>
              <a:off x="1604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9" name="Line 109"/>
            <p:cNvSpPr>
              <a:spLocks noChangeShapeType="1"/>
            </p:cNvSpPr>
            <p:nvPr/>
          </p:nvSpPr>
          <p:spPr bwMode="auto">
            <a:xfrm>
              <a:off x="1651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0" name="Arc 110"/>
            <p:cNvSpPr>
              <a:spLocks/>
            </p:cNvSpPr>
            <p:nvPr/>
          </p:nvSpPr>
          <p:spPr bwMode="auto">
            <a:xfrm>
              <a:off x="2738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1" name="Line 111"/>
            <p:cNvSpPr>
              <a:spLocks noChangeShapeType="1"/>
            </p:cNvSpPr>
            <p:nvPr/>
          </p:nvSpPr>
          <p:spPr bwMode="auto">
            <a:xfrm>
              <a:off x="2785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2" name="Arc 112"/>
            <p:cNvSpPr>
              <a:spLocks/>
            </p:cNvSpPr>
            <p:nvPr/>
          </p:nvSpPr>
          <p:spPr bwMode="auto">
            <a:xfrm>
              <a:off x="3872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3" name="Line 113"/>
            <p:cNvSpPr>
              <a:spLocks noChangeShapeType="1"/>
            </p:cNvSpPr>
            <p:nvPr/>
          </p:nvSpPr>
          <p:spPr bwMode="auto">
            <a:xfrm>
              <a:off x="3919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4" name="Arc 114"/>
            <p:cNvSpPr>
              <a:spLocks/>
            </p:cNvSpPr>
            <p:nvPr/>
          </p:nvSpPr>
          <p:spPr bwMode="auto">
            <a:xfrm>
              <a:off x="5006" y="1756"/>
              <a:ext cx="95" cy="5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5" name="Line 115"/>
            <p:cNvSpPr>
              <a:spLocks noChangeShapeType="1"/>
            </p:cNvSpPr>
            <p:nvPr/>
          </p:nvSpPr>
          <p:spPr bwMode="auto">
            <a:xfrm>
              <a:off x="5053" y="1662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6" name="Line 116"/>
            <p:cNvSpPr>
              <a:spLocks noChangeShapeType="1"/>
            </p:cNvSpPr>
            <p:nvPr/>
          </p:nvSpPr>
          <p:spPr bwMode="auto">
            <a:xfrm>
              <a:off x="1171" y="1814"/>
              <a:ext cx="38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7" name="Arc 117"/>
            <p:cNvSpPr>
              <a:spLocks/>
            </p:cNvSpPr>
            <p:nvPr/>
          </p:nvSpPr>
          <p:spPr bwMode="auto">
            <a:xfrm>
              <a:off x="1118" y="1884"/>
              <a:ext cx="95" cy="5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8" name="Line 118"/>
            <p:cNvSpPr>
              <a:spLocks noChangeShapeType="1"/>
            </p:cNvSpPr>
            <p:nvPr/>
          </p:nvSpPr>
          <p:spPr bwMode="auto">
            <a:xfrm>
              <a:off x="1165" y="1817"/>
              <a:ext cx="0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9" name="Rectangle 119"/>
            <p:cNvSpPr>
              <a:spLocks noChangeArrowheads="1"/>
            </p:cNvSpPr>
            <p:nvPr/>
          </p:nvSpPr>
          <p:spPr bwMode="auto">
            <a:xfrm>
              <a:off x="1207" y="1876"/>
              <a:ext cx="83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Bus lines</a:t>
              </a:r>
            </a:p>
          </p:txBody>
        </p:sp>
        <p:sp>
          <p:nvSpPr>
            <p:cNvPr id="107640" name="Rectangle 120"/>
            <p:cNvSpPr>
              <a:spLocks noChangeArrowheads="1"/>
            </p:cNvSpPr>
            <p:nvPr/>
          </p:nvSpPr>
          <p:spPr bwMode="auto">
            <a:xfrm>
              <a:off x="673" y="1501"/>
              <a:ext cx="5072" cy="5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6324600" cy="414337"/>
          </a:xfrm>
          <a:noFill/>
        </p:spPr>
        <p:txBody>
          <a:bodyPr wrap="none">
            <a:no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dirty="0" smtClean="0"/>
              <a:t>Contents: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numCol="2">
            <a:spAutoFit/>
          </a:bodyPr>
          <a:lstStyle/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Register </a:t>
            </a:r>
            <a:r>
              <a:rPr lang="en-US" altLang="ko-KR" sz="2000" dirty="0">
                <a:solidFill>
                  <a:schemeClr val="tx1"/>
                </a:solidFill>
              </a:rPr>
              <a:t>Transfer Language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Register </a:t>
            </a:r>
            <a:r>
              <a:rPr lang="en-US" altLang="ko-KR" sz="2000" dirty="0">
                <a:solidFill>
                  <a:schemeClr val="tx1"/>
                </a:solidFill>
              </a:rPr>
              <a:t>Transfer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Bus </a:t>
            </a:r>
            <a:r>
              <a:rPr lang="en-US" altLang="ko-KR" sz="2000" dirty="0">
                <a:solidFill>
                  <a:schemeClr val="tx1"/>
                </a:solidFill>
              </a:rPr>
              <a:t>and Memory Transfers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Arithmetic </a:t>
            </a:r>
            <a:r>
              <a:rPr lang="en-US" altLang="ko-KR" sz="2000" dirty="0" err="1">
                <a:solidFill>
                  <a:schemeClr val="tx1"/>
                </a:solidFill>
              </a:rPr>
              <a:t>Microoperations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Logic </a:t>
            </a:r>
            <a:r>
              <a:rPr lang="en-US" altLang="ko-KR" sz="2000" dirty="0" err="1">
                <a:solidFill>
                  <a:schemeClr val="tx1"/>
                </a:solidFill>
              </a:rPr>
              <a:t>Microoperations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Shift </a:t>
            </a:r>
            <a:r>
              <a:rPr lang="en-US" altLang="ko-KR" sz="2000" dirty="0" err="1">
                <a:solidFill>
                  <a:schemeClr val="tx1"/>
                </a:solidFill>
              </a:rPr>
              <a:t>Microoperations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Arithmetic </a:t>
            </a:r>
            <a:r>
              <a:rPr lang="en-US" altLang="ko-KR" sz="2000" dirty="0">
                <a:solidFill>
                  <a:schemeClr val="tx1"/>
                </a:solidFill>
              </a:rPr>
              <a:t>Logic Shift </a:t>
            </a:r>
            <a:r>
              <a:rPr lang="en-US" altLang="ko-KR" sz="2000" dirty="0" smtClean="0">
                <a:solidFill>
                  <a:schemeClr val="tx1"/>
                </a:solidFill>
              </a:rPr>
              <a:t>Unit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Instruction codes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Computer Registers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Computer Instructions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Instruction Cycle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Memory-Reference Instructions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Input-Output and Interrupt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Stack Organization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Instruction Formats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Addressing Modes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Data Transfer and Manipulation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Program Control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Reduced Instruction Set Computer (RISC)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304800"/>
            <a:ext cx="8809038" cy="760412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 and Memory Transfers: Three-State Bus Buffers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43000"/>
            <a:ext cx="8229600" cy="533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 bus system can be constructed with three-state buffer gates instead of multiplexers.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three-state buffer is a digital circuit that exhibits three states: logic-0, logic-1, and high-impedance (Hi-Z)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10200" y="4543425"/>
            <a:ext cx="1905000" cy="1247775"/>
            <a:chOff x="816" y="2382"/>
            <a:chExt cx="1200" cy="786"/>
          </a:xfrm>
        </p:grpSpPr>
        <p:sp>
          <p:nvSpPr>
            <p:cNvPr id="115717" name="AutoShape 5"/>
            <p:cNvSpPr>
              <a:spLocks noChangeArrowheads="1"/>
            </p:cNvSpPr>
            <p:nvPr/>
          </p:nvSpPr>
          <p:spPr bwMode="auto">
            <a:xfrm rot="5400000">
              <a:off x="1128" y="2616"/>
              <a:ext cx="576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>
              <a:off x="1680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 rot="-5400000">
              <a:off x="1214" y="255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581400" y="5121275"/>
            <a:ext cx="2133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Normal input A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5351463" y="4254500"/>
            <a:ext cx="2133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Control input C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7010400" y="5119688"/>
            <a:ext cx="21336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Output B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654550" y="6051550"/>
            <a:ext cx="2667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tx1"/>
                </a:solidFill>
                <a:cs typeface="Arial" charset="0"/>
              </a:rPr>
              <a:t>Three-State Buffer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5238750" y="3278188"/>
            <a:ext cx="2549525" cy="8493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Output Y=A if C=1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High-impedance if C=0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611188"/>
            <a:ext cx="8580438" cy="760412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 and Memory Transfers: Three-State Bus Buffers </a:t>
            </a:r>
            <a:r>
              <a:rPr lang="en-US" sz="3200" baseline="30000" dirty="0" smtClean="0"/>
              <a:t>cont.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90600" y="1828800"/>
            <a:ext cx="7620000" cy="3609975"/>
            <a:chOff x="990600" y="2028825"/>
            <a:chExt cx="7620000" cy="3609975"/>
          </a:xfrm>
        </p:grpSpPr>
        <p:sp>
          <p:nvSpPr>
            <p:cNvPr id="114692" name="AutoShape 4"/>
            <p:cNvSpPr>
              <a:spLocks noChangeArrowheads="1"/>
            </p:cNvSpPr>
            <p:nvPr/>
          </p:nvSpPr>
          <p:spPr bwMode="auto">
            <a:xfrm rot="5400000">
              <a:off x="1971675" y="2781300"/>
              <a:ext cx="9144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Line 5"/>
            <p:cNvSpPr>
              <a:spLocks noChangeShapeType="1"/>
            </p:cNvSpPr>
            <p:nvPr/>
          </p:nvSpPr>
          <p:spPr bwMode="auto">
            <a:xfrm>
              <a:off x="2847975" y="32004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694" name="Line 6"/>
            <p:cNvSpPr>
              <a:spLocks noChangeShapeType="1"/>
            </p:cNvSpPr>
            <p:nvPr/>
          </p:nvSpPr>
          <p:spPr bwMode="auto">
            <a:xfrm>
              <a:off x="1476375" y="32004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695" name="Line 7"/>
            <p:cNvSpPr>
              <a:spLocks noChangeShapeType="1"/>
            </p:cNvSpPr>
            <p:nvPr/>
          </p:nvSpPr>
          <p:spPr bwMode="auto">
            <a:xfrm rot="-5400000">
              <a:off x="2108200" y="2676525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990600" y="29718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114697" name="Text Box 9"/>
            <p:cNvSpPr txBox="1">
              <a:spLocks noChangeArrowheads="1"/>
            </p:cNvSpPr>
            <p:nvPr/>
          </p:nvSpPr>
          <p:spPr bwMode="auto">
            <a:xfrm>
              <a:off x="1323975" y="2028825"/>
              <a:ext cx="2133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C=1</a:t>
              </a:r>
            </a:p>
          </p:txBody>
        </p:sp>
        <p:sp>
          <p:nvSpPr>
            <p:cNvPr id="114698" name="Text Box 10"/>
            <p:cNvSpPr txBox="1">
              <a:spLocks noChangeArrowheads="1"/>
            </p:cNvSpPr>
            <p:nvPr/>
          </p:nvSpPr>
          <p:spPr bwMode="auto">
            <a:xfrm>
              <a:off x="3371850" y="2987675"/>
              <a:ext cx="438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</a:p>
          </p:txBody>
        </p:sp>
        <p:grpSp>
          <p:nvGrpSpPr>
            <p:cNvPr id="2" name="Group 11"/>
            <p:cNvGrpSpPr>
              <a:grpSpLocks/>
            </p:cNvGrpSpPr>
            <p:nvPr/>
          </p:nvGrpSpPr>
          <p:grpSpPr bwMode="auto">
            <a:xfrm>
              <a:off x="4495800" y="3124200"/>
              <a:ext cx="228600" cy="152400"/>
              <a:chOff x="1728" y="3024"/>
              <a:chExt cx="144" cy="96"/>
            </a:xfrm>
          </p:grpSpPr>
          <p:sp>
            <p:nvSpPr>
              <p:cNvPr id="114700" name="Line 12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1" name="Line 13"/>
              <p:cNvSpPr>
                <a:spLocks noChangeShapeType="1"/>
              </p:cNvSpPr>
              <p:nvPr/>
            </p:nvSpPr>
            <p:spPr bwMode="auto">
              <a:xfrm>
                <a:off x="1728" y="31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02" name="Line 14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03" name="Line 15"/>
            <p:cNvSpPr>
              <a:spLocks noChangeShapeType="1"/>
            </p:cNvSpPr>
            <p:nvPr/>
          </p:nvSpPr>
          <p:spPr bwMode="auto">
            <a:xfrm>
              <a:off x="5819775" y="3155950"/>
              <a:ext cx="2362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5302250" y="29718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8172450" y="2986088"/>
              <a:ext cx="43815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</a:p>
          </p:txBody>
        </p:sp>
        <p:sp>
          <p:nvSpPr>
            <p:cNvPr id="114706" name="AutoShape 18"/>
            <p:cNvSpPr>
              <a:spLocks noChangeArrowheads="1"/>
            </p:cNvSpPr>
            <p:nvPr/>
          </p:nvSpPr>
          <p:spPr bwMode="auto">
            <a:xfrm rot="5400000">
              <a:off x="1971675" y="4762500"/>
              <a:ext cx="9144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7" name="Line 19"/>
            <p:cNvSpPr>
              <a:spLocks noChangeShapeType="1"/>
            </p:cNvSpPr>
            <p:nvPr/>
          </p:nvSpPr>
          <p:spPr bwMode="auto">
            <a:xfrm>
              <a:off x="2847975" y="51816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08" name="Line 20"/>
            <p:cNvSpPr>
              <a:spLocks noChangeShapeType="1"/>
            </p:cNvSpPr>
            <p:nvPr/>
          </p:nvSpPr>
          <p:spPr bwMode="auto">
            <a:xfrm>
              <a:off x="1476375" y="51816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09" name="Line 21"/>
            <p:cNvSpPr>
              <a:spLocks noChangeShapeType="1"/>
            </p:cNvSpPr>
            <p:nvPr/>
          </p:nvSpPr>
          <p:spPr bwMode="auto">
            <a:xfrm rot="-5400000">
              <a:off x="2108200" y="4657725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10" name="Text Box 22"/>
            <p:cNvSpPr txBox="1">
              <a:spLocks noChangeArrowheads="1"/>
            </p:cNvSpPr>
            <p:nvPr/>
          </p:nvSpPr>
          <p:spPr bwMode="auto">
            <a:xfrm>
              <a:off x="990600" y="49530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114711" name="Text Box 23"/>
            <p:cNvSpPr txBox="1">
              <a:spLocks noChangeArrowheads="1"/>
            </p:cNvSpPr>
            <p:nvPr/>
          </p:nvSpPr>
          <p:spPr bwMode="auto">
            <a:xfrm>
              <a:off x="1323975" y="4010025"/>
              <a:ext cx="2133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C=0</a:t>
              </a:r>
            </a:p>
          </p:txBody>
        </p:sp>
        <p:sp>
          <p:nvSpPr>
            <p:cNvPr id="114712" name="Text Box 24"/>
            <p:cNvSpPr txBox="1">
              <a:spLocks noChangeArrowheads="1"/>
            </p:cNvSpPr>
            <p:nvPr/>
          </p:nvSpPr>
          <p:spPr bwMode="auto">
            <a:xfrm>
              <a:off x="3371850" y="4968875"/>
              <a:ext cx="4381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495800" y="5105400"/>
              <a:ext cx="228600" cy="152400"/>
              <a:chOff x="1728" y="3024"/>
              <a:chExt cx="144" cy="96"/>
            </a:xfrm>
          </p:grpSpPr>
          <p:sp>
            <p:nvSpPr>
              <p:cNvPr id="114714" name="Line 26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5" name="Line 27"/>
              <p:cNvSpPr>
                <a:spLocks noChangeShapeType="1"/>
              </p:cNvSpPr>
              <p:nvPr/>
            </p:nvSpPr>
            <p:spPr bwMode="auto">
              <a:xfrm>
                <a:off x="1728" y="31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16" name="Line 28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17" name="Text Box 29"/>
            <p:cNvSpPr txBox="1">
              <a:spLocks noChangeArrowheads="1"/>
            </p:cNvSpPr>
            <p:nvPr/>
          </p:nvSpPr>
          <p:spPr bwMode="auto">
            <a:xfrm>
              <a:off x="5302250" y="49530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</a:p>
          </p:txBody>
        </p:sp>
        <p:sp>
          <p:nvSpPr>
            <p:cNvPr id="114718" name="Text Box 30"/>
            <p:cNvSpPr txBox="1">
              <a:spLocks noChangeArrowheads="1"/>
            </p:cNvSpPr>
            <p:nvPr/>
          </p:nvSpPr>
          <p:spPr bwMode="auto">
            <a:xfrm>
              <a:off x="8172450" y="4967288"/>
              <a:ext cx="43815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</a:p>
          </p:txBody>
        </p:sp>
        <p:sp>
          <p:nvSpPr>
            <p:cNvPr id="114719" name="Line 31"/>
            <p:cNvSpPr>
              <a:spLocks noChangeShapeType="1"/>
            </p:cNvSpPr>
            <p:nvPr/>
          </p:nvSpPr>
          <p:spPr bwMode="auto">
            <a:xfrm>
              <a:off x="5807075" y="513715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0" name="Line 32"/>
            <p:cNvSpPr>
              <a:spLocks noChangeShapeType="1"/>
            </p:cNvSpPr>
            <p:nvPr/>
          </p:nvSpPr>
          <p:spPr bwMode="auto">
            <a:xfrm>
              <a:off x="7162800" y="5137150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721" name="Text Box 33"/>
            <p:cNvSpPr txBox="1">
              <a:spLocks noChangeArrowheads="1"/>
            </p:cNvSpPr>
            <p:nvPr/>
          </p:nvSpPr>
          <p:spPr bwMode="auto">
            <a:xfrm>
              <a:off x="6172200" y="2528888"/>
              <a:ext cx="1600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Buffer</a:t>
              </a:r>
            </a:p>
          </p:txBody>
        </p:sp>
        <p:sp>
          <p:nvSpPr>
            <p:cNvPr id="114722" name="Text Box 34"/>
            <p:cNvSpPr txBox="1">
              <a:spLocks noChangeArrowheads="1"/>
            </p:cNvSpPr>
            <p:nvPr/>
          </p:nvSpPr>
          <p:spPr bwMode="auto">
            <a:xfrm>
              <a:off x="6172200" y="4586288"/>
              <a:ext cx="1600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Open Circuit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763588"/>
            <a:ext cx="8809038" cy="684212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 and Memory Transfers: Three-State Bus Buffers </a:t>
            </a:r>
            <a:r>
              <a:rPr lang="en-US" sz="3200" baseline="30000" dirty="0" smtClean="0"/>
              <a:t>cont.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81000" y="1828800"/>
            <a:ext cx="8382000" cy="4496268"/>
            <a:chOff x="520700" y="1968500"/>
            <a:chExt cx="8382000" cy="4496268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784975" y="4330700"/>
              <a:ext cx="1143000" cy="714375"/>
              <a:chOff x="930" y="1518"/>
              <a:chExt cx="1200" cy="786"/>
            </a:xfrm>
          </p:grpSpPr>
          <p:sp>
            <p:nvSpPr>
              <p:cNvPr id="113669" name="AutoShape 5"/>
              <p:cNvSpPr>
                <a:spLocks noChangeArrowheads="1"/>
              </p:cNvSpPr>
              <p:nvPr/>
            </p:nvSpPr>
            <p:spPr bwMode="auto">
              <a:xfrm rot="5400000">
                <a:off x="1242" y="1752"/>
                <a:ext cx="576" cy="52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0" name="Line 6"/>
              <p:cNvSpPr>
                <a:spLocks noChangeShapeType="1"/>
              </p:cNvSpPr>
              <p:nvPr/>
            </p:nvSpPr>
            <p:spPr bwMode="auto">
              <a:xfrm>
                <a:off x="1794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71" name="Line 7"/>
              <p:cNvSpPr>
                <a:spLocks noChangeShapeType="1"/>
              </p:cNvSpPr>
              <p:nvPr/>
            </p:nvSpPr>
            <p:spPr bwMode="auto">
              <a:xfrm>
                <a:off x="930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72" name="Line 8"/>
              <p:cNvSpPr>
                <a:spLocks noChangeShapeType="1"/>
              </p:cNvSpPr>
              <p:nvPr/>
            </p:nvSpPr>
            <p:spPr bwMode="auto">
              <a:xfrm rot="-5400000">
                <a:off x="1328" y="168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7394575" y="5397500"/>
              <a:ext cx="1143000" cy="714375"/>
              <a:chOff x="930" y="1518"/>
              <a:chExt cx="1200" cy="786"/>
            </a:xfrm>
          </p:grpSpPr>
          <p:sp>
            <p:nvSpPr>
              <p:cNvPr id="113674" name="AutoShape 10"/>
              <p:cNvSpPr>
                <a:spLocks noChangeArrowheads="1"/>
              </p:cNvSpPr>
              <p:nvPr/>
            </p:nvSpPr>
            <p:spPr bwMode="auto">
              <a:xfrm rot="5400000">
                <a:off x="1242" y="1752"/>
                <a:ext cx="576" cy="52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75" name="Line 11"/>
              <p:cNvSpPr>
                <a:spLocks noChangeShapeType="1"/>
              </p:cNvSpPr>
              <p:nvPr/>
            </p:nvSpPr>
            <p:spPr bwMode="auto">
              <a:xfrm>
                <a:off x="1794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76" name="Line 12"/>
              <p:cNvSpPr>
                <a:spLocks noChangeShapeType="1"/>
              </p:cNvSpPr>
              <p:nvPr/>
            </p:nvSpPr>
            <p:spPr bwMode="auto">
              <a:xfrm>
                <a:off x="930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77" name="Line 13"/>
              <p:cNvSpPr>
                <a:spLocks noChangeShapeType="1"/>
              </p:cNvSpPr>
              <p:nvPr/>
            </p:nvSpPr>
            <p:spPr bwMode="auto">
              <a:xfrm rot="-5400000">
                <a:off x="1328" y="168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678" name="AutoShape 14"/>
            <p:cNvSpPr>
              <a:spLocks noChangeArrowheads="1"/>
            </p:cNvSpPr>
            <p:nvPr/>
          </p:nvSpPr>
          <p:spPr bwMode="auto">
            <a:xfrm rot="5400000">
              <a:off x="5875337" y="2522538"/>
              <a:ext cx="523875" cy="50165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9" name="Line 15"/>
            <p:cNvSpPr>
              <a:spLocks noChangeShapeType="1"/>
            </p:cNvSpPr>
            <p:nvPr/>
          </p:nvSpPr>
          <p:spPr bwMode="auto">
            <a:xfrm>
              <a:off x="6388100" y="2773363"/>
              <a:ext cx="2514600" cy="47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>
              <a:off x="5565775" y="2773363"/>
              <a:ext cx="320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81" name="Line 17"/>
            <p:cNvSpPr>
              <a:spLocks noChangeShapeType="1"/>
            </p:cNvSpPr>
            <p:nvPr/>
          </p:nvSpPr>
          <p:spPr bwMode="auto">
            <a:xfrm rot="-5400000">
              <a:off x="5953125" y="24733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6175375" y="3340100"/>
              <a:ext cx="1143000" cy="714375"/>
              <a:chOff x="930" y="1518"/>
              <a:chExt cx="1200" cy="786"/>
            </a:xfrm>
          </p:grpSpPr>
          <p:sp>
            <p:nvSpPr>
              <p:cNvPr id="113683" name="AutoShape 19"/>
              <p:cNvSpPr>
                <a:spLocks noChangeArrowheads="1"/>
              </p:cNvSpPr>
              <p:nvPr/>
            </p:nvSpPr>
            <p:spPr bwMode="auto">
              <a:xfrm rot="5400000">
                <a:off x="1242" y="1752"/>
                <a:ext cx="576" cy="52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84" name="Line 20"/>
              <p:cNvSpPr>
                <a:spLocks noChangeShapeType="1"/>
              </p:cNvSpPr>
              <p:nvPr/>
            </p:nvSpPr>
            <p:spPr bwMode="auto">
              <a:xfrm>
                <a:off x="1794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85" name="Line 21"/>
              <p:cNvSpPr>
                <a:spLocks noChangeShapeType="1"/>
              </p:cNvSpPr>
              <p:nvPr/>
            </p:nvSpPr>
            <p:spPr bwMode="auto">
              <a:xfrm>
                <a:off x="930" y="201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86" name="Line 22"/>
              <p:cNvSpPr>
                <a:spLocks noChangeShapeType="1"/>
              </p:cNvSpPr>
              <p:nvPr/>
            </p:nvSpPr>
            <p:spPr bwMode="auto">
              <a:xfrm rot="-5400000">
                <a:off x="1328" y="168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 flipV="1">
              <a:off x="8537575" y="2774950"/>
              <a:ext cx="0" cy="3048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 flipV="1">
              <a:off x="7927975" y="2778125"/>
              <a:ext cx="0" cy="198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89" name="Line 25"/>
            <p:cNvSpPr>
              <a:spLocks noChangeShapeType="1"/>
            </p:cNvSpPr>
            <p:nvPr/>
          </p:nvSpPr>
          <p:spPr bwMode="auto">
            <a:xfrm flipV="1">
              <a:off x="7318375" y="277495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0" name="Line 26"/>
            <p:cNvSpPr>
              <a:spLocks noChangeShapeType="1"/>
            </p:cNvSpPr>
            <p:nvPr/>
          </p:nvSpPr>
          <p:spPr bwMode="auto">
            <a:xfrm flipH="1">
              <a:off x="4117975" y="2333625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 flipH="1">
              <a:off x="4778375" y="3340100"/>
              <a:ext cx="1946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2" name="Line 28"/>
            <p:cNvSpPr>
              <a:spLocks noChangeShapeType="1"/>
            </p:cNvSpPr>
            <p:nvPr/>
          </p:nvSpPr>
          <p:spPr bwMode="auto">
            <a:xfrm flipH="1">
              <a:off x="4530725" y="4330700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3" name="Line 29"/>
            <p:cNvSpPr>
              <a:spLocks noChangeShapeType="1"/>
            </p:cNvSpPr>
            <p:nvPr/>
          </p:nvSpPr>
          <p:spPr bwMode="auto">
            <a:xfrm flipV="1">
              <a:off x="4787900" y="2654300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4" name="Line 30"/>
            <p:cNvSpPr>
              <a:spLocks noChangeShapeType="1"/>
            </p:cNvSpPr>
            <p:nvPr/>
          </p:nvSpPr>
          <p:spPr bwMode="auto">
            <a:xfrm flipH="1">
              <a:off x="4102100" y="26543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5" name="Line 31"/>
            <p:cNvSpPr>
              <a:spLocks noChangeShapeType="1"/>
            </p:cNvSpPr>
            <p:nvPr/>
          </p:nvSpPr>
          <p:spPr bwMode="auto">
            <a:xfrm flipV="1">
              <a:off x="4543425" y="29591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6" name="Line 32"/>
            <p:cNvSpPr>
              <a:spLocks noChangeShapeType="1"/>
            </p:cNvSpPr>
            <p:nvPr/>
          </p:nvSpPr>
          <p:spPr bwMode="auto">
            <a:xfrm flipH="1">
              <a:off x="4086225" y="29591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 flipH="1">
              <a:off x="4270375" y="5397500"/>
              <a:ext cx="36750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8" name="Line 34"/>
            <p:cNvSpPr>
              <a:spLocks noChangeShapeType="1"/>
            </p:cNvSpPr>
            <p:nvPr/>
          </p:nvSpPr>
          <p:spPr bwMode="auto">
            <a:xfrm flipV="1">
              <a:off x="4270375" y="3340100"/>
              <a:ext cx="0" cy="2057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99" name="Line 35"/>
            <p:cNvSpPr>
              <a:spLocks noChangeShapeType="1"/>
            </p:cNvSpPr>
            <p:nvPr/>
          </p:nvSpPr>
          <p:spPr bwMode="auto">
            <a:xfrm flipH="1">
              <a:off x="3965575" y="33401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00" name="Rectangle 36"/>
            <p:cNvSpPr>
              <a:spLocks noChangeArrowheads="1"/>
            </p:cNvSpPr>
            <p:nvPr/>
          </p:nvSpPr>
          <p:spPr bwMode="auto">
            <a:xfrm>
              <a:off x="2670175" y="1968500"/>
              <a:ext cx="1447800" cy="1828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1" name="Text Box 37"/>
            <p:cNvSpPr txBox="1">
              <a:spLocks noChangeArrowheads="1"/>
            </p:cNvSpPr>
            <p:nvPr/>
          </p:nvSpPr>
          <p:spPr bwMode="auto">
            <a:xfrm>
              <a:off x="2822575" y="2578100"/>
              <a:ext cx="1143000" cy="5810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600">
                  <a:solidFill>
                    <a:schemeClr val="bg1"/>
                  </a:solidFill>
                  <a:cs typeface="Arial" charset="0"/>
                </a:rPr>
                <a:t>2×4 Decoder</a:t>
              </a:r>
            </a:p>
          </p:txBody>
        </p:sp>
        <p:sp>
          <p:nvSpPr>
            <p:cNvPr id="113702" name="Line 38"/>
            <p:cNvSpPr>
              <a:spLocks noChangeShapeType="1"/>
            </p:cNvSpPr>
            <p:nvPr/>
          </p:nvSpPr>
          <p:spPr bwMode="auto">
            <a:xfrm>
              <a:off x="1892300" y="22733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03" name="Line 39"/>
            <p:cNvSpPr>
              <a:spLocks noChangeShapeType="1"/>
            </p:cNvSpPr>
            <p:nvPr/>
          </p:nvSpPr>
          <p:spPr bwMode="auto">
            <a:xfrm>
              <a:off x="1892300" y="25781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04" name="Line 40"/>
            <p:cNvSpPr>
              <a:spLocks noChangeShapeType="1"/>
            </p:cNvSpPr>
            <p:nvPr/>
          </p:nvSpPr>
          <p:spPr bwMode="auto">
            <a:xfrm>
              <a:off x="1892300" y="31877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705" name="AutoShape 41"/>
            <p:cNvSpPr>
              <a:spLocks/>
            </p:cNvSpPr>
            <p:nvPr/>
          </p:nvSpPr>
          <p:spPr bwMode="auto">
            <a:xfrm>
              <a:off x="1739900" y="2120900"/>
              <a:ext cx="76200" cy="60960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6" name="Text Box 42"/>
            <p:cNvSpPr txBox="1">
              <a:spLocks noChangeArrowheads="1"/>
            </p:cNvSpPr>
            <p:nvPr/>
          </p:nvSpPr>
          <p:spPr bwMode="auto">
            <a:xfrm>
              <a:off x="917575" y="2212975"/>
              <a:ext cx="914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Select</a:t>
              </a:r>
            </a:p>
          </p:txBody>
        </p:sp>
        <p:sp>
          <p:nvSpPr>
            <p:cNvPr id="113707" name="Text Box 43"/>
            <p:cNvSpPr txBox="1">
              <a:spLocks noChangeArrowheads="1"/>
            </p:cNvSpPr>
            <p:nvPr/>
          </p:nvSpPr>
          <p:spPr bwMode="auto">
            <a:xfrm>
              <a:off x="962025" y="2971800"/>
              <a:ext cx="1066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Enable</a:t>
              </a:r>
            </a:p>
          </p:txBody>
        </p:sp>
        <p:sp>
          <p:nvSpPr>
            <p:cNvPr id="113708" name="Text Box 44"/>
            <p:cNvSpPr txBox="1">
              <a:spLocks noChangeArrowheads="1"/>
            </p:cNvSpPr>
            <p:nvPr/>
          </p:nvSpPr>
          <p:spPr bwMode="auto">
            <a:xfrm>
              <a:off x="3829050" y="2182813"/>
              <a:ext cx="3810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400">
                  <a:solidFill>
                    <a:schemeClr val="bg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113709" name="Text Box 45"/>
            <p:cNvSpPr txBox="1">
              <a:spLocks noChangeArrowheads="1"/>
            </p:cNvSpPr>
            <p:nvPr/>
          </p:nvSpPr>
          <p:spPr bwMode="auto">
            <a:xfrm>
              <a:off x="3825875" y="2489200"/>
              <a:ext cx="3810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40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113710" name="Text Box 46"/>
            <p:cNvSpPr txBox="1">
              <a:spLocks noChangeArrowheads="1"/>
            </p:cNvSpPr>
            <p:nvPr/>
          </p:nvSpPr>
          <p:spPr bwMode="auto">
            <a:xfrm>
              <a:off x="3813175" y="2809875"/>
              <a:ext cx="3810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400">
                  <a:solidFill>
                    <a:schemeClr val="bg1"/>
                  </a:solidFill>
                  <a:cs typeface="Arial" charset="0"/>
                </a:rPr>
                <a:t>2</a:t>
              </a:r>
            </a:p>
          </p:txBody>
        </p:sp>
        <p:sp>
          <p:nvSpPr>
            <p:cNvPr id="113711" name="Text Box 47"/>
            <p:cNvSpPr txBox="1">
              <a:spLocks noChangeArrowheads="1"/>
            </p:cNvSpPr>
            <p:nvPr/>
          </p:nvSpPr>
          <p:spPr bwMode="auto">
            <a:xfrm>
              <a:off x="3813175" y="3189288"/>
              <a:ext cx="3810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400">
                  <a:solidFill>
                    <a:schemeClr val="bg1"/>
                  </a:solidFill>
                  <a:cs typeface="Arial" charset="0"/>
                </a:rPr>
                <a:t>3</a:t>
              </a:r>
            </a:p>
          </p:txBody>
        </p:sp>
        <p:sp>
          <p:nvSpPr>
            <p:cNvPr id="113712" name="Text Box 48"/>
            <p:cNvSpPr txBox="1">
              <a:spLocks noChangeArrowheads="1"/>
            </p:cNvSpPr>
            <p:nvPr/>
          </p:nvSpPr>
          <p:spPr bwMode="auto">
            <a:xfrm>
              <a:off x="2549525" y="2105025"/>
              <a:ext cx="609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600">
                  <a:solidFill>
                    <a:schemeClr val="bg1"/>
                  </a:solidFill>
                  <a:cs typeface="Arial" charset="0"/>
                </a:rPr>
                <a:t>S</a:t>
              </a:r>
              <a:r>
                <a:rPr kumimoji="0" lang="en-US" sz="1600" baseline="-25000">
                  <a:solidFill>
                    <a:schemeClr val="bg1"/>
                  </a:solidFill>
                  <a:cs typeface="Arial" charset="0"/>
                </a:rPr>
                <a:t>1</a:t>
              </a:r>
              <a:endParaRPr kumimoji="0" lang="en-US" sz="160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13713" name="Text Box 49"/>
            <p:cNvSpPr txBox="1">
              <a:spLocks noChangeArrowheads="1"/>
            </p:cNvSpPr>
            <p:nvPr/>
          </p:nvSpPr>
          <p:spPr bwMode="auto">
            <a:xfrm>
              <a:off x="2549525" y="2409825"/>
              <a:ext cx="609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600">
                  <a:solidFill>
                    <a:schemeClr val="bg1"/>
                  </a:solidFill>
                  <a:cs typeface="Arial" charset="0"/>
                </a:rPr>
                <a:t>S</a:t>
              </a:r>
              <a:r>
                <a:rPr kumimoji="0" lang="en-US" sz="1600" baseline="-25000">
                  <a:solidFill>
                    <a:schemeClr val="bg1"/>
                  </a:solidFill>
                  <a:cs typeface="Arial" charset="0"/>
                </a:rPr>
                <a:t>0</a:t>
              </a:r>
              <a:endParaRPr kumimoji="0" lang="en-US" sz="1600">
                <a:solidFill>
                  <a:schemeClr val="bg1"/>
                </a:solidFill>
                <a:cs typeface="Arial" charset="0"/>
              </a:endParaRPr>
            </a:p>
          </p:txBody>
        </p:sp>
        <p:sp>
          <p:nvSpPr>
            <p:cNvPr id="113714" name="Text Box 50"/>
            <p:cNvSpPr txBox="1">
              <a:spLocks noChangeArrowheads="1"/>
            </p:cNvSpPr>
            <p:nvPr/>
          </p:nvSpPr>
          <p:spPr bwMode="auto">
            <a:xfrm>
              <a:off x="2501900" y="3003550"/>
              <a:ext cx="609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600">
                  <a:solidFill>
                    <a:schemeClr val="bg1"/>
                  </a:solidFill>
                  <a:cs typeface="Arial" charset="0"/>
                </a:rPr>
                <a:t>E</a:t>
              </a:r>
            </a:p>
          </p:txBody>
        </p:sp>
        <p:sp>
          <p:nvSpPr>
            <p:cNvPr id="113715" name="Text Box 51"/>
            <p:cNvSpPr txBox="1">
              <a:spLocks noChangeArrowheads="1"/>
            </p:cNvSpPr>
            <p:nvPr/>
          </p:nvSpPr>
          <p:spPr bwMode="auto">
            <a:xfrm>
              <a:off x="5092700" y="2578100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13716" name="Text Box 52"/>
            <p:cNvSpPr txBox="1">
              <a:spLocks noChangeArrowheads="1"/>
            </p:cNvSpPr>
            <p:nvPr/>
          </p:nvSpPr>
          <p:spPr bwMode="auto">
            <a:xfrm>
              <a:off x="5702300" y="359886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13717" name="Text Box 53"/>
            <p:cNvSpPr txBox="1">
              <a:spLocks noChangeArrowheads="1"/>
            </p:cNvSpPr>
            <p:nvPr/>
          </p:nvSpPr>
          <p:spPr bwMode="auto">
            <a:xfrm>
              <a:off x="6311900" y="4573588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13718" name="Text Box 54"/>
            <p:cNvSpPr txBox="1">
              <a:spLocks noChangeArrowheads="1"/>
            </p:cNvSpPr>
            <p:nvPr/>
          </p:nvSpPr>
          <p:spPr bwMode="auto">
            <a:xfrm>
              <a:off x="6937375" y="565626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D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13719" name="Text Box 55"/>
            <p:cNvSpPr txBox="1">
              <a:spLocks noChangeArrowheads="1"/>
            </p:cNvSpPr>
            <p:nvPr/>
          </p:nvSpPr>
          <p:spPr bwMode="auto">
            <a:xfrm>
              <a:off x="520700" y="5168900"/>
              <a:ext cx="3505200" cy="129586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0" lang="en-US" sz="1800" dirty="0">
                  <a:solidFill>
                    <a:schemeClr val="tx1"/>
                  </a:solidFill>
                  <a:cs typeface="Arial" charset="0"/>
                </a:rPr>
                <a:t>Bus line with three-state buffer (replaces MUX0 in the previous diagram)</a:t>
              </a:r>
            </a:p>
          </p:txBody>
        </p:sp>
        <p:sp>
          <p:nvSpPr>
            <p:cNvPr id="113721" name="Text Box 57"/>
            <p:cNvSpPr txBox="1">
              <a:spLocks noChangeArrowheads="1"/>
            </p:cNvSpPr>
            <p:nvPr/>
          </p:nvSpPr>
          <p:spPr bwMode="auto">
            <a:xfrm>
              <a:off x="6346825" y="2214563"/>
              <a:ext cx="229235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Bus line for bit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4695825" cy="5873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Bus Transfer In  RTL</a:t>
            </a:r>
          </a:p>
        </p:txBody>
      </p:sp>
      <p:sp>
        <p:nvSpPr>
          <p:cNvPr id="20484" name="Rectangle 26"/>
          <p:cNvSpPr>
            <a:spLocks noGrp="1" noChangeArrowheads="1"/>
          </p:cNvSpPr>
          <p:nvPr>
            <p:ph idx="1"/>
          </p:nvPr>
        </p:nvSpPr>
        <p:spPr bwMode="auto">
          <a:xfrm>
            <a:off x="533400" y="1828800"/>
            <a:ext cx="8248650" cy="40497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Depending on whether the bus is to be mentioned explicitly or not, register transfer can be indicated as either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ym typeface="Symbol" pitchFamily="18" charset="2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>
                <a:sym typeface="Symbol" pitchFamily="18" charset="2"/>
              </a:rPr>
              <a:t>    or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ym typeface="Symbol" pitchFamily="18" charset="2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ym typeface="Symbol" pitchFamily="18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In the former case the bus is implicit, but in the latter, it is explicitly indicated</a:t>
            </a:r>
          </a:p>
        </p:txBody>
      </p:sp>
      <p:sp>
        <p:nvSpPr>
          <p:cNvPr id="20485" name="Rectangle 47"/>
          <p:cNvSpPr>
            <a:spLocks noChangeArrowheads="1"/>
          </p:cNvSpPr>
          <p:nvPr/>
        </p:nvSpPr>
        <p:spPr bwMode="auto">
          <a:xfrm>
            <a:off x="2209800" y="2971800"/>
            <a:ext cx="1162050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R2 </a:t>
            </a:r>
            <a:r>
              <a:rPr lang="en-US" altLang="ko-KR" sz="2000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US" altLang="ko-KR" sz="20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20486" name="Rectangle 48"/>
          <p:cNvSpPr>
            <a:spLocks noChangeArrowheads="1"/>
          </p:cNvSpPr>
          <p:nvPr/>
        </p:nvSpPr>
        <p:spPr bwMode="auto">
          <a:xfrm>
            <a:off x="2133600" y="3962400"/>
            <a:ext cx="27686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BUS </a:t>
            </a:r>
            <a:r>
              <a:rPr lang="en-US" altLang="ko-KR" sz="2000" dirty="0">
                <a:solidFill>
                  <a:schemeClr val="tx1"/>
                </a:solidFill>
                <a:latin typeface="Symbol" pitchFamily="18" charset="2"/>
              </a:rPr>
              <a:t></a:t>
            </a:r>
            <a:r>
              <a:rPr lang="en-US" altLang="ko-KR" sz="2000" dirty="0">
                <a:solidFill>
                  <a:schemeClr val="tx1"/>
                </a:solidFill>
              </a:rPr>
              <a:t>R1, R2 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 BUS</a:t>
            </a:r>
            <a:endParaRPr lang="en-US" altLang="ko-KR" dirty="0">
              <a:solidFill>
                <a:schemeClr val="tx1"/>
              </a:solidFill>
              <a:sym typeface="Symbol" pitchFamily="18" charset="2"/>
            </a:endParaRPr>
          </a:p>
          <a:p>
            <a:pPr defTabSz="762000">
              <a:lnSpc>
                <a:spcPct val="111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495800" cy="773112"/>
          </a:xfrm>
          <a:noFill/>
        </p:spPr>
        <p:txBody>
          <a:bodyPr>
            <a:normAutofit/>
          </a:bodyPr>
          <a:lstStyle/>
          <a:p>
            <a:r>
              <a:rPr lang="en-US" altLang="ko-KR" sz="3200" dirty="0" smtClean="0"/>
              <a:t>Memory (RAM)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90525" y="990600"/>
            <a:ext cx="8524875" cy="556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Memory (RAM) can be thought as a sequential circuits containing some number of registers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These registers hold the </a:t>
            </a:r>
            <a:r>
              <a:rPr lang="en-US" altLang="ko-KR" sz="2000" i="1" dirty="0" smtClean="0">
                <a:solidFill>
                  <a:srgbClr val="FF0000"/>
                </a:solidFill>
                <a:sym typeface="Symbol" pitchFamily="18" charset="2"/>
              </a:rPr>
              <a:t>words</a:t>
            </a:r>
            <a:r>
              <a:rPr lang="en-US" altLang="ko-KR" sz="20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of memory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Each of the r registers is indicated by an </a:t>
            </a:r>
            <a:r>
              <a:rPr lang="en-US" altLang="ko-KR" sz="2000" i="1" dirty="0" smtClean="0">
                <a:sym typeface="Symbol" pitchFamily="18" charset="2"/>
              </a:rPr>
              <a:t>address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These addresses range from 0 to r-1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Each register (word) can hold n bits of data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Assume the RAM contains r = 2k words. It needs the following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n data input lines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n data output lines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k address lines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A Read control line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A Write control line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51475" y="3781425"/>
            <a:ext cx="3298825" cy="2643188"/>
            <a:chOff x="3044" y="2172"/>
            <a:chExt cx="2078" cy="1665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4092" y="2766"/>
              <a:ext cx="918" cy="6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4566" y="2352"/>
              <a:ext cx="0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087" y="2172"/>
              <a:ext cx="933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/>
                <a:t>data input lines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4578" y="3426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4115" y="3658"/>
              <a:ext cx="1007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/>
                <a:t>data output lines</a:t>
              </a: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4542" y="2520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4586" y="2448"/>
              <a:ext cx="184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n</a:t>
              </a: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4552" y="3526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4596" y="3454"/>
              <a:ext cx="184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n</a:t>
              </a:r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3468" y="288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3902" y="2852"/>
              <a:ext cx="48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3772" y="2864"/>
              <a:ext cx="178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k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3044" y="2706"/>
              <a:ext cx="82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address lines</a:t>
              </a: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3134" y="3006"/>
              <a:ext cx="38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Read</a:t>
              </a: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134" y="3234"/>
              <a:ext cx="396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Write</a:t>
              </a: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3472" y="313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3476" y="3350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4352" y="2893"/>
              <a:ext cx="444" cy="3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/>
                <a:t>RAM</a:t>
              </a:r>
            </a:p>
            <a:p>
              <a:pPr algn="ctr"/>
              <a:r>
                <a:rPr lang="en-US" altLang="ko-KR" sz="1800"/>
                <a:t>unit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914400"/>
            <a:ext cx="80470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 and Memory Transfers: </a:t>
            </a:r>
            <a:r>
              <a:rPr lang="en-US" sz="3200" dirty="0" smtClean="0">
                <a:solidFill>
                  <a:srgbClr val="CC3300"/>
                </a:solidFill>
              </a:rPr>
              <a:t>Memory Transfer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447800"/>
            <a:ext cx="8229600" cy="43891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Memory read : </a:t>
            </a:r>
            <a:r>
              <a:rPr lang="en-US" sz="2000" dirty="0" smtClean="0"/>
              <a:t>Transfer from memory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2"/>
                </a:solidFill>
                <a:sym typeface="Wingdings" pitchFamily="2" charset="2"/>
              </a:rPr>
              <a:t>Memory write</a:t>
            </a:r>
            <a:r>
              <a:rPr lang="en-US" sz="2000" dirty="0" smtClean="0">
                <a:sym typeface="Wingdings" pitchFamily="2" charset="2"/>
              </a:rPr>
              <a:t> : Transfer to memory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ym typeface="Wingdings" pitchFamily="2" charset="2"/>
              </a:rPr>
              <a:t>Data being read or written is called a memory word (called M).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ym typeface="Wingdings" pitchFamily="2" charset="2"/>
              </a:rPr>
              <a:t>It is necessary to specify the address of M when writing /reading memory.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This is done by enclosing the address in square brackets following the letter M.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34290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Memory Read</a:t>
            </a:r>
          </a:p>
        </p:txBody>
      </p:sp>
      <p:sp>
        <p:nvSpPr>
          <p:cNvPr id="23556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1" y="1590675"/>
            <a:ext cx="7943850" cy="4352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To read a value from a location in memory and load it into a register, the register transfer language notation looks like this: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ym typeface="Symbol" pitchFamily="18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This causes the following to occur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The contents of the MAR get sent to the memory address lines.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A Read (= 1) gets sent to the memory unit.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The contents of the specified address are put on the memory’s output data lines.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These values are sent over the bus to be loaded into register R1.</a:t>
            </a:r>
          </a:p>
        </p:txBody>
      </p:sp>
      <p:sp>
        <p:nvSpPr>
          <p:cNvPr id="23557" name="Rectangle 23"/>
          <p:cNvSpPr>
            <a:spLocks noChangeArrowheads="1"/>
          </p:cNvSpPr>
          <p:nvPr/>
        </p:nvSpPr>
        <p:spPr bwMode="auto">
          <a:xfrm>
            <a:off x="2667000" y="2743200"/>
            <a:ext cx="187262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rgbClr val="FF0000"/>
                </a:solidFill>
                <a:sym typeface="Symbol" pitchFamily="18" charset="2"/>
              </a:rPr>
              <a:t>R1  </a:t>
            </a:r>
            <a:r>
              <a:rPr lang="en-US" altLang="ko-KR" sz="2000" dirty="0" smtClean="0">
                <a:solidFill>
                  <a:srgbClr val="FF0000"/>
                </a:solidFill>
                <a:sym typeface="Symbol" pitchFamily="18" charset="2"/>
              </a:rPr>
              <a:t>M[MAR]</a:t>
            </a:r>
            <a:r>
              <a:rPr lang="en-US" altLang="ko-KR" sz="2000" dirty="0" smtClean="0">
                <a:solidFill>
                  <a:schemeClr val="bg2"/>
                </a:solidFill>
                <a:sym typeface="Symbol" pitchFamily="18" charset="2"/>
              </a:rPr>
              <a:t>]</a:t>
            </a:r>
            <a:endParaRPr lang="en-US" altLang="ko-KR" sz="2000" dirty="0">
              <a:solidFill>
                <a:schemeClr val="bg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1232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Bus and Memory Transfers: </a:t>
            </a:r>
            <a:r>
              <a:rPr lang="en-US" sz="3200" dirty="0" smtClean="0">
                <a:solidFill>
                  <a:srgbClr val="FF0000"/>
                </a:solidFill>
              </a:rPr>
              <a:t>Memory Transfer </a:t>
            </a:r>
            <a:r>
              <a:rPr lang="en-US" sz="3200" baseline="30000" dirty="0" smtClean="0">
                <a:solidFill>
                  <a:srgbClr val="FF0000"/>
                </a:solidFill>
              </a:rPr>
              <a:t>cont.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990600" y="1835150"/>
            <a:ext cx="6997700" cy="4184650"/>
            <a:chOff x="1457324" y="1835150"/>
            <a:chExt cx="6997700" cy="4184650"/>
          </a:xfrm>
        </p:grpSpPr>
        <p:sp>
          <p:nvSpPr>
            <p:cNvPr id="110596" name="Rectangle 4"/>
            <p:cNvSpPr>
              <a:spLocks noChangeArrowheads="1"/>
            </p:cNvSpPr>
            <p:nvPr/>
          </p:nvSpPr>
          <p:spPr bwMode="auto">
            <a:xfrm>
              <a:off x="1457324" y="2183080"/>
              <a:ext cx="2276475" cy="331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7" name="Text Box 5"/>
            <p:cNvSpPr txBox="1">
              <a:spLocks noChangeArrowheads="1"/>
            </p:cNvSpPr>
            <p:nvPr/>
          </p:nvSpPr>
          <p:spPr bwMode="auto">
            <a:xfrm>
              <a:off x="1986280" y="1835150"/>
              <a:ext cx="12141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AR</a:t>
              </a:r>
            </a:p>
          </p:txBody>
        </p:sp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1910080" y="2181225"/>
              <a:ext cx="12141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x12</a:t>
              </a:r>
            </a:p>
          </p:txBody>
        </p:sp>
        <p:sp>
          <p:nvSpPr>
            <p:cNvPr id="110599" name="Rectangle 7"/>
            <p:cNvSpPr>
              <a:spLocks noChangeArrowheads="1"/>
            </p:cNvSpPr>
            <p:nvPr/>
          </p:nvSpPr>
          <p:spPr bwMode="auto">
            <a:xfrm>
              <a:off x="6779259" y="2003322"/>
              <a:ext cx="1669415" cy="26521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0" name="Rectangle 8"/>
            <p:cNvSpPr>
              <a:spLocks noChangeArrowheads="1"/>
            </p:cNvSpPr>
            <p:nvPr/>
          </p:nvSpPr>
          <p:spPr bwMode="auto">
            <a:xfrm>
              <a:off x="6785609" y="2308122"/>
              <a:ext cx="1669415" cy="26521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1" name="Rectangle 9"/>
            <p:cNvSpPr>
              <a:spLocks noChangeArrowheads="1"/>
            </p:cNvSpPr>
            <p:nvPr/>
          </p:nvSpPr>
          <p:spPr bwMode="auto">
            <a:xfrm>
              <a:off x="6785609" y="2612922"/>
              <a:ext cx="1669415" cy="26521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6785609" y="2917722"/>
              <a:ext cx="1669415" cy="26521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6785609" y="3222522"/>
              <a:ext cx="1669415" cy="26521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6785609" y="3527322"/>
              <a:ext cx="1669415" cy="26521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6785609" y="3832122"/>
              <a:ext cx="1669415" cy="26521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6095999" y="1965325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x0C</a:t>
              </a:r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6095999" y="2286000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x0E</a:t>
              </a:r>
            </a:p>
          </p:txBody>
        </p:sp>
        <p:sp>
          <p:nvSpPr>
            <p:cNvPr id="110608" name="Text Box 16"/>
            <p:cNvSpPr txBox="1">
              <a:spLocks noChangeArrowheads="1"/>
            </p:cNvSpPr>
            <p:nvPr/>
          </p:nvSpPr>
          <p:spPr bwMode="auto">
            <a:xfrm>
              <a:off x="6095999" y="2574925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x10</a:t>
              </a:r>
            </a:p>
          </p:txBody>
        </p:sp>
        <p:sp>
          <p:nvSpPr>
            <p:cNvPr id="110609" name="Text Box 17"/>
            <p:cNvSpPr txBox="1">
              <a:spLocks noChangeArrowheads="1"/>
            </p:cNvSpPr>
            <p:nvPr/>
          </p:nvSpPr>
          <p:spPr bwMode="auto">
            <a:xfrm>
              <a:off x="6095999" y="2895600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x12</a:t>
              </a:r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6095999" y="3186112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x14</a:t>
              </a:r>
            </a:p>
          </p:txBody>
        </p:sp>
        <p:sp>
          <p:nvSpPr>
            <p:cNvPr id="110611" name="Text Box 19"/>
            <p:cNvSpPr txBox="1">
              <a:spLocks noChangeArrowheads="1"/>
            </p:cNvSpPr>
            <p:nvPr/>
          </p:nvSpPr>
          <p:spPr bwMode="auto">
            <a:xfrm>
              <a:off x="6095999" y="3505200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x16</a:t>
              </a:r>
            </a:p>
          </p:txBody>
        </p:sp>
        <p:sp>
          <p:nvSpPr>
            <p:cNvPr id="110612" name="Text Box 20"/>
            <p:cNvSpPr txBox="1">
              <a:spLocks noChangeArrowheads="1"/>
            </p:cNvSpPr>
            <p:nvPr/>
          </p:nvSpPr>
          <p:spPr bwMode="auto">
            <a:xfrm>
              <a:off x="6095999" y="3795712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x18</a:t>
              </a:r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7238999" y="1963737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19</a:t>
              </a:r>
            </a:p>
          </p:txBody>
        </p: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7238999" y="2284412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34</a:t>
              </a: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7238999" y="2573337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45</a:t>
              </a:r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7238999" y="2894012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66</a:t>
              </a:r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7238999" y="3184525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0</a:t>
              </a:r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7238999" y="3503612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13</a:t>
              </a:r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7238999" y="3794125"/>
              <a:ext cx="75882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22</a:t>
              </a:r>
            </a:p>
          </p:txBody>
        </p:sp>
        <p:sp>
          <p:nvSpPr>
            <p:cNvPr id="110620" name="Rectangle 28"/>
            <p:cNvSpPr>
              <a:spLocks noChangeArrowheads="1"/>
            </p:cNvSpPr>
            <p:nvPr/>
          </p:nvSpPr>
          <p:spPr bwMode="auto">
            <a:xfrm>
              <a:off x="1457324" y="2868880"/>
              <a:ext cx="2276475" cy="331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2018030" y="2592387"/>
              <a:ext cx="12141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R1</a:t>
              </a:r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1986280" y="2867025"/>
              <a:ext cx="12141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100</a:t>
              </a:r>
            </a:p>
          </p:txBody>
        </p:sp>
        <p:sp>
          <p:nvSpPr>
            <p:cNvPr id="110623" name="Rectangle 31"/>
            <p:cNvSpPr>
              <a:spLocks noChangeArrowheads="1"/>
            </p:cNvSpPr>
            <p:nvPr/>
          </p:nvSpPr>
          <p:spPr bwMode="auto">
            <a:xfrm>
              <a:off x="4200524" y="5154880"/>
              <a:ext cx="2276475" cy="331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4" name="Text Box 32"/>
            <p:cNvSpPr txBox="1">
              <a:spLocks noChangeArrowheads="1"/>
            </p:cNvSpPr>
            <p:nvPr/>
          </p:nvSpPr>
          <p:spPr bwMode="auto">
            <a:xfrm>
              <a:off x="4672330" y="4802187"/>
              <a:ext cx="12141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R1</a:t>
              </a:r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4621530" y="5167312"/>
              <a:ext cx="12141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66</a:t>
              </a:r>
            </a:p>
          </p:txBody>
        </p:sp>
        <p:sp>
          <p:nvSpPr>
            <p:cNvPr id="110626" name="AutoShape 34"/>
            <p:cNvSpPr>
              <a:spLocks noChangeArrowheads="1"/>
            </p:cNvSpPr>
            <p:nvPr/>
          </p:nvSpPr>
          <p:spPr bwMode="auto">
            <a:xfrm rot="1529000">
              <a:off x="3198107" y="3772914"/>
              <a:ext cx="2107321" cy="530432"/>
            </a:xfrm>
            <a:prstGeom prst="curvedDownArrow">
              <a:avLst>
                <a:gd name="adj1" fmla="val 69427"/>
                <a:gd name="adj2" fmla="val 13885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Text Box 35"/>
            <p:cNvSpPr txBox="1">
              <a:spLocks noChangeArrowheads="1"/>
            </p:cNvSpPr>
            <p:nvPr/>
          </p:nvSpPr>
          <p:spPr bwMode="auto">
            <a:xfrm>
              <a:off x="7002780" y="4314825"/>
              <a:ext cx="12141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RAM</a:t>
              </a:r>
            </a:p>
          </p:txBody>
        </p:sp>
        <p:sp>
          <p:nvSpPr>
            <p:cNvPr id="110628" name="Rectangle 36"/>
            <p:cNvSpPr>
              <a:spLocks noChangeArrowheads="1"/>
            </p:cNvSpPr>
            <p:nvPr/>
          </p:nvSpPr>
          <p:spPr bwMode="auto">
            <a:xfrm>
              <a:off x="1533524" y="5143768"/>
              <a:ext cx="2276475" cy="3315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9" name="Text Box 37"/>
            <p:cNvSpPr txBox="1">
              <a:spLocks noChangeArrowheads="1"/>
            </p:cNvSpPr>
            <p:nvPr/>
          </p:nvSpPr>
          <p:spPr bwMode="auto">
            <a:xfrm>
              <a:off x="2094230" y="4802187"/>
              <a:ext cx="12141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R1</a:t>
              </a:r>
            </a:p>
          </p:txBody>
        </p:sp>
        <p:sp>
          <p:nvSpPr>
            <p:cNvPr id="110630" name="Text Box 38"/>
            <p:cNvSpPr txBox="1">
              <a:spLocks noChangeArrowheads="1"/>
            </p:cNvSpPr>
            <p:nvPr/>
          </p:nvSpPr>
          <p:spPr bwMode="auto">
            <a:xfrm>
              <a:off x="2062480" y="5076825"/>
              <a:ext cx="121412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100</a:t>
              </a:r>
            </a:p>
          </p:txBody>
        </p:sp>
        <p:sp>
          <p:nvSpPr>
            <p:cNvPr id="110631" name="Line 39"/>
            <p:cNvSpPr>
              <a:spLocks noChangeShapeType="1"/>
            </p:cNvSpPr>
            <p:nvPr/>
          </p:nvSpPr>
          <p:spPr bwMode="auto">
            <a:xfrm flipH="1">
              <a:off x="2138362" y="4760026"/>
              <a:ext cx="1138238" cy="12597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632" name="Line 40"/>
            <p:cNvSpPr>
              <a:spLocks noChangeShapeType="1"/>
            </p:cNvSpPr>
            <p:nvPr/>
          </p:nvSpPr>
          <p:spPr bwMode="auto">
            <a:xfrm rot="16857093" flipH="1">
              <a:off x="2196681" y="4572258"/>
              <a:ext cx="994559" cy="1441768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914400"/>
            <a:ext cx="5457825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Memory Write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57200" y="1590675"/>
            <a:ext cx="8458199" cy="4733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To write a value from a register to a location in memory looks like this in register transfer language: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ym typeface="Symbol" pitchFamily="18" charset="2"/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 smtClean="0">
              <a:solidFill>
                <a:schemeClr val="bg2"/>
              </a:solidFill>
              <a:sym typeface="Symbol" pitchFamily="18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This causes the following to occur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The contents of the MAR get sent to the memory address lines.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A Write (= 1) gets sent to the memory unit.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The values in register R1 get sent over the bus to the data input lines of the memory.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The values get loaded into the specified address in the memory.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667000" y="2895600"/>
            <a:ext cx="178446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rgbClr val="FF0000"/>
                </a:solidFill>
                <a:sym typeface="Symbol" pitchFamily="18" charset="2"/>
              </a:rPr>
              <a:t>M[MAR]  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0866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Summary Of R. Transfer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58775" y="1233488"/>
            <a:ext cx="8526463" cy="45100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20"/>
          <p:cNvSpPr>
            <a:spLocks noChangeArrowheads="1"/>
          </p:cNvSpPr>
          <p:nvPr/>
        </p:nvSpPr>
        <p:spPr bwMode="auto">
          <a:xfrm>
            <a:off x="401638" y="1222374"/>
            <a:ext cx="8580437" cy="450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A </a:t>
            </a:r>
            <a:r>
              <a:rPr lang="en-US" altLang="ko-KR" sz="2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B	       	</a:t>
            </a:r>
            <a:r>
              <a:rPr lang="en-US" altLang="ko-KR" sz="1800" dirty="0" smtClean="0">
                <a:solidFill>
                  <a:schemeClr val="tx1"/>
                </a:solidFill>
              </a:rPr>
              <a:t>        Transfer </a:t>
            </a:r>
            <a:r>
              <a:rPr lang="en-US" altLang="ko-KR" sz="1800" dirty="0">
                <a:solidFill>
                  <a:schemeClr val="tx1"/>
                </a:solidFill>
              </a:rPr>
              <a:t>content of reg. B into reg. A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AR </a:t>
            </a:r>
            <a:r>
              <a:rPr lang="en-US" altLang="ko-KR" sz="2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dirty="0" smtClean="0">
                <a:solidFill>
                  <a:schemeClr val="tx1"/>
                </a:solidFill>
              </a:rPr>
              <a:t>DR(AD)        Transfer </a:t>
            </a:r>
            <a:r>
              <a:rPr lang="en-US" altLang="ko-KR" sz="1800" dirty="0">
                <a:solidFill>
                  <a:schemeClr val="tx1"/>
                </a:solidFill>
              </a:rPr>
              <a:t>content of AD portion of reg. DR into reg. AR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A </a:t>
            </a:r>
            <a:r>
              <a:rPr lang="en-US" altLang="ko-KR" sz="2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dirty="0">
                <a:solidFill>
                  <a:schemeClr val="tx1"/>
                </a:solidFill>
              </a:rPr>
              <a:t> constant	</a:t>
            </a:r>
            <a:r>
              <a:rPr lang="en-US" altLang="ko-KR" sz="1800" dirty="0" smtClean="0">
                <a:solidFill>
                  <a:schemeClr val="tx1"/>
                </a:solidFill>
              </a:rPr>
              <a:t>        Transfer </a:t>
            </a:r>
            <a:r>
              <a:rPr lang="en-US" altLang="ko-KR" sz="1800" dirty="0">
                <a:solidFill>
                  <a:schemeClr val="tx1"/>
                </a:solidFill>
              </a:rPr>
              <a:t>a binary constant into reg. A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ABUS </a:t>
            </a:r>
            <a:r>
              <a:rPr lang="en-US" altLang="ko-KR" sz="2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R1,	        </a:t>
            </a:r>
            <a:r>
              <a:rPr lang="en-US" altLang="ko-KR" sz="1800" dirty="0" smtClean="0">
                <a:solidFill>
                  <a:schemeClr val="tx1"/>
                </a:solidFill>
              </a:rPr>
              <a:t>Transfer </a:t>
            </a:r>
            <a:r>
              <a:rPr lang="en-US" altLang="ko-KR" sz="1800" dirty="0">
                <a:solidFill>
                  <a:schemeClr val="tx1"/>
                </a:solidFill>
              </a:rPr>
              <a:t>content of R1 into bus A and, at the same time, 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R2 </a:t>
            </a:r>
            <a:r>
              <a:rPr lang="en-US" altLang="ko-KR" sz="2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dirty="0">
                <a:solidFill>
                  <a:schemeClr val="tx1"/>
                </a:solidFill>
              </a:rPr>
              <a:t>ABUS	</a:t>
            </a:r>
            <a:r>
              <a:rPr lang="en-US" altLang="ko-KR" sz="1800" dirty="0" smtClean="0">
                <a:solidFill>
                  <a:schemeClr val="tx1"/>
                </a:solidFill>
              </a:rPr>
              <a:t>        Transfer </a:t>
            </a:r>
            <a:r>
              <a:rPr lang="en-US" altLang="ko-KR" sz="1800" dirty="0">
                <a:solidFill>
                  <a:schemeClr val="tx1"/>
                </a:solidFill>
              </a:rPr>
              <a:t>content of bus A into R2                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AR		       </a:t>
            </a:r>
            <a:r>
              <a:rPr lang="en-US" altLang="ko-KR" sz="1800" dirty="0" smtClean="0">
                <a:solidFill>
                  <a:schemeClr val="tx1"/>
                </a:solidFill>
              </a:rPr>
              <a:t> Address </a:t>
            </a:r>
            <a:r>
              <a:rPr lang="en-US" altLang="ko-KR" sz="1800" dirty="0">
                <a:solidFill>
                  <a:schemeClr val="tx1"/>
                </a:solidFill>
              </a:rPr>
              <a:t>register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DR		        </a:t>
            </a:r>
            <a:r>
              <a:rPr lang="en-US" altLang="ko-KR" sz="1800" dirty="0" smtClean="0">
                <a:solidFill>
                  <a:schemeClr val="tx1"/>
                </a:solidFill>
              </a:rPr>
              <a:t>Data </a:t>
            </a:r>
            <a:r>
              <a:rPr lang="en-US" altLang="ko-KR" sz="1800" dirty="0">
                <a:solidFill>
                  <a:schemeClr val="tx1"/>
                </a:solidFill>
              </a:rPr>
              <a:t>register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M[R]	                     </a:t>
            </a:r>
            <a:r>
              <a:rPr lang="en-US" altLang="ko-KR" sz="1800" dirty="0" smtClean="0">
                <a:solidFill>
                  <a:schemeClr val="tx1"/>
                </a:solidFill>
              </a:rPr>
              <a:t>Memory </a:t>
            </a:r>
            <a:r>
              <a:rPr lang="en-US" altLang="ko-KR" sz="1800" dirty="0">
                <a:solidFill>
                  <a:schemeClr val="tx1"/>
                </a:solidFill>
              </a:rPr>
              <a:t>word specified by reg. R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M	                      </a:t>
            </a:r>
            <a:r>
              <a:rPr lang="en-US" altLang="ko-KR" sz="1800" dirty="0" smtClean="0">
                <a:solidFill>
                  <a:schemeClr val="tx1"/>
                </a:solidFill>
              </a:rPr>
              <a:t>Equivalent </a:t>
            </a:r>
            <a:r>
              <a:rPr lang="en-US" altLang="ko-KR" sz="1800" dirty="0">
                <a:solidFill>
                  <a:schemeClr val="tx1"/>
                </a:solidFill>
              </a:rPr>
              <a:t>to M[AR]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DR </a:t>
            </a:r>
            <a:r>
              <a:rPr lang="en-US" altLang="ko-KR" sz="2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dirty="0">
                <a:solidFill>
                  <a:schemeClr val="tx1"/>
                </a:solidFill>
              </a:rPr>
              <a:t> M	 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 Memory </a:t>
            </a:r>
            <a:r>
              <a:rPr lang="en-US" altLang="ko-KR" sz="1800" i="1" dirty="0">
                <a:solidFill>
                  <a:schemeClr val="tx1"/>
                </a:solidFill>
              </a:rPr>
              <a:t>read</a:t>
            </a:r>
            <a:r>
              <a:rPr lang="en-US" altLang="ko-KR" sz="1800" dirty="0">
                <a:solidFill>
                  <a:schemeClr val="tx1"/>
                </a:solidFill>
              </a:rPr>
              <a:t> operation: transfers content </a:t>
            </a:r>
            <a:r>
              <a:rPr lang="en-US" altLang="ko-KR" sz="1800" dirty="0" smtClean="0">
                <a:solidFill>
                  <a:schemeClr val="tx1"/>
                </a:solidFill>
              </a:rPr>
              <a:t>of  memory word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 smtClean="0">
                <a:solidFill>
                  <a:schemeClr val="tx1"/>
                </a:solidFill>
              </a:rPr>
              <a:t>                                   specified </a:t>
            </a:r>
            <a:r>
              <a:rPr lang="en-US" altLang="ko-KR" sz="1800" dirty="0">
                <a:solidFill>
                  <a:schemeClr val="tx1"/>
                </a:solidFill>
              </a:rPr>
              <a:t>by AR into DR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M </a:t>
            </a:r>
            <a:r>
              <a:rPr lang="en-US" altLang="ko-KR" sz="2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4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dirty="0">
                <a:solidFill>
                  <a:schemeClr val="tx1"/>
                </a:solidFill>
              </a:rPr>
              <a:t> DR	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  Memory </a:t>
            </a:r>
            <a:r>
              <a:rPr lang="en-US" altLang="ko-KR" sz="1800" i="1" dirty="0">
                <a:solidFill>
                  <a:schemeClr val="tx1"/>
                </a:solidFill>
              </a:rPr>
              <a:t>write</a:t>
            </a:r>
            <a:r>
              <a:rPr lang="en-US" altLang="ko-KR" sz="1800" dirty="0">
                <a:solidFill>
                  <a:schemeClr val="tx1"/>
                </a:solidFill>
              </a:rPr>
              <a:t> operation: transfers content </a:t>
            </a:r>
            <a:r>
              <a:rPr lang="en-US" altLang="ko-KR" sz="1800" dirty="0" smtClean="0">
                <a:solidFill>
                  <a:schemeClr val="tx1"/>
                </a:solidFill>
              </a:rPr>
              <a:t>of DR </a:t>
            </a:r>
            <a:r>
              <a:rPr lang="en-US" altLang="ko-KR" sz="1800" dirty="0">
                <a:solidFill>
                  <a:schemeClr val="tx1"/>
                </a:solidFill>
              </a:rPr>
              <a:t>into </a:t>
            </a:r>
            <a:r>
              <a:rPr lang="en-US" altLang="ko-KR" sz="1800" dirty="0" smtClean="0">
                <a:solidFill>
                  <a:schemeClr val="tx1"/>
                </a:solidFill>
              </a:rPr>
              <a:t>memory</a:t>
            </a:r>
          </a:p>
          <a:p>
            <a:pPr algn="just" defTabSz="762000">
              <a:lnSpc>
                <a:spcPct val="104000"/>
              </a:lnSpc>
            </a:pPr>
            <a:r>
              <a:rPr lang="en-US" altLang="ko-KR" sz="1800" dirty="0" smtClean="0">
                <a:solidFill>
                  <a:schemeClr val="tx1"/>
                </a:solidFill>
              </a:rPr>
              <a:t>                                  word </a:t>
            </a:r>
            <a:r>
              <a:rPr lang="en-US" altLang="ko-KR" sz="1800" dirty="0">
                <a:solidFill>
                  <a:schemeClr val="tx1"/>
                </a:solidFill>
              </a:rPr>
              <a:t>specified by AR</a:t>
            </a:r>
          </a:p>
        </p:txBody>
      </p:sp>
      <p:sp>
        <p:nvSpPr>
          <p:cNvPr id="25606" name="Line 21"/>
          <p:cNvSpPr>
            <a:spLocks noChangeShapeType="1"/>
          </p:cNvSpPr>
          <p:nvPr/>
        </p:nvSpPr>
        <p:spPr bwMode="auto">
          <a:xfrm flipV="1">
            <a:off x="2362200" y="1295400"/>
            <a:ext cx="0" cy="450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6781800" cy="5873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1. Register Transfer Language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95275" y="1314450"/>
            <a:ext cx="8467725" cy="52387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2000" i="1" dirty="0" smtClean="0"/>
              <a:t>SIMPLE DIGITAL SYSTEMS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Combinational and sequential circuits can be used to create simple digital systems.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These are  the low-level building blocks of a digital computer.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Simple digital systems are frequently characterized in terms of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registers they contain, and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operations that they perform.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Typically,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Operations are performed on the data in the registers.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Information is passed between registers.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914400"/>
            <a:ext cx="88090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4. Arithmetic </a:t>
            </a:r>
            <a:r>
              <a:rPr lang="en-US" sz="3200" dirty="0" err="1" smtClean="0"/>
              <a:t>Microoperations</a:t>
            </a:r>
            <a:endParaRPr lang="en-US" sz="3200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43891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microoperations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most often encountered in digital computers are classified into four categories: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solidFill>
                  <a:srgbClr val="000066"/>
                </a:solidFill>
              </a:rPr>
              <a:t>Register transfer</a:t>
            </a:r>
            <a:r>
              <a:rPr lang="en-US" sz="2000" dirty="0" smtClean="0"/>
              <a:t> </a:t>
            </a:r>
            <a:r>
              <a:rPr lang="en-US" sz="2000" dirty="0" err="1" smtClean="0"/>
              <a:t>microoperations</a:t>
            </a:r>
            <a:endParaRPr lang="en-US" sz="2000" dirty="0" smtClean="0"/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solidFill>
                  <a:srgbClr val="FF0000"/>
                </a:solidFill>
              </a:rPr>
              <a:t>Arithmetic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microoperations</a:t>
            </a:r>
            <a:r>
              <a:rPr lang="en-US" sz="2000" dirty="0" smtClean="0"/>
              <a:t> (on numeric data stored in the registers)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solidFill>
                  <a:srgbClr val="003399"/>
                </a:solidFill>
              </a:rPr>
              <a:t>Logic</a:t>
            </a:r>
            <a:r>
              <a:rPr lang="en-US" sz="2000" i="1" dirty="0" smtClean="0">
                <a:solidFill>
                  <a:srgbClr val="CC3300"/>
                </a:solidFill>
              </a:rPr>
              <a:t> </a:t>
            </a:r>
            <a:r>
              <a:rPr lang="en-US" sz="2000" i="1" dirty="0" err="1" smtClean="0"/>
              <a:t>microoperations</a:t>
            </a:r>
            <a:r>
              <a:rPr lang="en-US" sz="2000" dirty="0" smtClean="0"/>
              <a:t> (bit manipulations on non-numeric data)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solidFill>
                  <a:srgbClr val="003300"/>
                </a:solidFill>
              </a:rPr>
              <a:t>Shift </a:t>
            </a:r>
            <a:r>
              <a:rPr lang="en-US" sz="2000" i="1" dirty="0" err="1" smtClean="0"/>
              <a:t>microoperations</a:t>
            </a:r>
            <a:endParaRPr 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0663"/>
            <a:ext cx="8809038" cy="6937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</a:t>
            </a:r>
            <a:r>
              <a:rPr lang="en-US" sz="3200" baseline="30000" dirty="0" smtClean="0"/>
              <a:t>cont.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03313"/>
            <a:ext cx="8229600" cy="5022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basic arithmetic </a:t>
            </a:r>
            <a:r>
              <a:rPr lang="en-US" sz="2000" dirty="0" err="1" smtClean="0">
                <a:solidFill>
                  <a:srgbClr val="000066"/>
                </a:solidFill>
              </a:rPr>
              <a:t>microoperations</a:t>
            </a:r>
            <a:r>
              <a:rPr lang="en-US" sz="2000" dirty="0" smtClean="0"/>
              <a:t> are: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/>
              <a:t>addition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/>
              <a:t>subtraction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/>
              <a:t>increment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/>
              <a:t>decrement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/>
              <a:t>shift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Addition </a:t>
            </a:r>
            <a:r>
              <a:rPr lang="en-US" sz="2000" dirty="0" err="1" smtClean="0">
                <a:solidFill>
                  <a:srgbClr val="FF0000"/>
                </a:solidFill>
              </a:rPr>
              <a:t>Microoperation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b="0" dirty="0" smtClean="0"/>
              <a:t>R3          R1+R2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000" b="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Subtraction </a:t>
            </a:r>
            <a:r>
              <a:rPr lang="en-US" sz="2000" dirty="0" err="1" smtClean="0">
                <a:solidFill>
                  <a:srgbClr val="FF0000"/>
                </a:solidFill>
              </a:rPr>
              <a:t>Microoperation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0" dirty="0" smtClean="0"/>
              <a:t>   			 R3        R1-R2 (or)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b="0" dirty="0" smtClean="0"/>
              <a:t>R3         R1+ R2 +1</a:t>
            </a: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4876800" y="5654675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08600" y="5067300"/>
            <a:ext cx="2133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1’s complement</a:t>
            </a:r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 flipH="1">
            <a:off x="2717800" y="5334000"/>
            <a:ext cx="482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H="1">
            <a:off x="4108450" y="4267200"/>
            <a:ext cx="482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 flipH="1">
            <a:off x="3940175" y="5767388"/>
            <a:ext cx="482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 flipH="1">
            <a:off x="5224463" y="5343525"/>
            <a:ext cx="339725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6019800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</a:t>
            </a:r>
            <a:r>
              <a:rPr lang="en-US" sz="3200" baseline="30000" dirty="0" smtClean="0"/>
              <a:t>cont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71488" y="1285875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1800" dirty="0" smtClean="0"/>
              <a:t>One’s Complement </a:t>
            </a:r>
            <a:r>
              <a:rPr lang="en-US" sz="1800" dirty="0" err="1" smtClean="0"/>
              <a:t>Microoperation</a:t>
            </a:r>
            <a:r>
              <a:rPr lang="en-US" sz="1800" dirty="0" smtClean="0"/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800" b="0" dirty="0" smtClean="0"/>
              <a:t> R2            </a:t>
            </a:r>
            <a:r>
              <a:rPr lang="en-US" sz="1800" b="0" dirty="0" err="1" smtClean="0"/>
              <a:t>R2</a:t>
            </a:r>
            <a:endParaRPr lang="en-US" sz="1800" b="0" dirty="0" smtClean="0"/>
          </a:p>
          <a:p>
            <a:pPr algn="ctr"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70000"/>
              </a:lnSpc>
            </a:pPr>
            <a:r>
              <a:rPr lang="en-US" sz="1800" dirty="0" smtClean="0"/>
              <a:t>Two’s Complement </a:t>
            </a:r>
            <a:r>
              <a:rPr lang="en-US" sz="1800" dirty="0" err="1" smtClean="0"/>
              <a:t>Microoperation</a:t>
            </a:r>
            <a:r>
              <a:rPr lang="en-US" sz="1800" dirty="0" smtClean="0"/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800" b="0" dirty="0" smtClean="0"/>
              <a:t>      R2            R2+1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70000"/>
              </a:lnSpc>
            </a:pPr>
            <a:r>
              <a:rPr lang="en-US" sz="1800" dirty="0" smtClean="0"/>
              <a:t>Increment </a:t>
            </a:r>
            <a:r>
              <a:rPr lang="en-US" sz="1800" dirty="0" err="1" smtClean="0"/>
              <a:t>Microoperation</a:t>
            </a:r>
            <a:r>
              <a:rPr lang="en-US" sz="1800" dirty="0" smtClean="0"/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800" b="0" dirty="0" smtClean="0"/>
              <a:t>      R2             R2+1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lang="en-US" sz="1800" b="0" dirty="0" smtClean="0"/>
          </a:p>
          <a:p>
            <a:pPr>
              <a:lnSpc>
                <a:spcPct val="70000"/>
              </a:lnSpc>
            </a:pPr>
            <a:r>
              <a:rPr lang="en-US" sz="1800" dirty="0" smtClean="0"/>
              <a:t>Decrement </a:t>
            </a:r>
            <a:r>
              <a:rPr lang="en-US" sz="1800" dirty="0" err="1" smtClean="0"/>
              <a:t>Microoperation</a:t>
            </a:r>
            <a:r>
              <a:rPr lang="en-US" sz="1800" dirty="0" smtClean="0"/>
              <a:t>:</a:t>
            </a:r>
          </a:p>
          <a:p>
            <a:pPr>
              <a:lnSpc>
                <a:spcPct val="70000"/>
              </a:lnSpc>
            </a:pPr>
            <a:endParaRPr lang="en-US" sz="1800" dirty="0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800" b="0" dirty="0" smtClean="0"/>
              <a:t>      R2             </a:t>
            </a:r>
            <a:r>
              <a:rPr lang="en-US" sz="1800" b="0" dirty="0" err="1" smtClean="0"/>
              <a:t>R2</a:t>
            </a:r>
            <a:r>
              <a:rPr lang="en-US" sz="1800" b="0" dirty="0" smtClean="0"/>
              <a:t>-1</a:t>
            </a:r>
          </a:p>
          <a:p>
            <a:pPr>
              <a:lnSpc>
                <a:spcPct val="70000"/>
              </a:lnSpc>
            </a:pPr>
            <a:endParaRPr lang="en-US" sz="1800" dirty="0" smtClean="0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>
            <a:off x="4364038" y="2895600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4362450" y="3886200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H="1">
            <a:off x="4349750" y="4876800"/>
            <a:ext cx="62706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4953000" y="1752600"/>
            <a:ext cx="300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 flipV="1">
            <a:off x="4953000" y="2667000"/>
            <a:ext cx="300037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H="1">
            <a:off x="4286250" y="1905000"/>
            <a:ext cx="5746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2050"/>
            <a:ext cx="8610600" cy="81915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Summary of Typical Arithmetic Micro-Operations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sz="28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685800" y="2133600"/>
            <a:ext cx="7105650" cy="3095625"/>
            <a:chOff x="685800" y="2466975"/>
            <a:chExt cx="7105650" cy="3095625"/>
          </a:xfrm>
        </p:grpSpPr>
        <p:sp>
          <p:nvSpPr>
            <p:cNvPr id="124935" name="Rectangle 6"/>
            <p:cNvSpPr>
              <a:spLocks noChangeArrowheads="1"/>
            </p:cNvSpPr>
            <p:nvPr/>
          </p:nvSpPr>
          <p:spPr bwMode="auto">
            <a:xfrm>
              <a:off x="5899150" y="4641850"/>
              <a:ext cx="34925" cy="1936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2" name="Rectangle 3"/>
            <p:cNvSpPr>
              <a:spLocks noChangeArrowheads="1"/>
            </p:cNvSpPr>
            <p:nvPr/>
          </p:nvSpPr>
          <p:spPr bwMode="auto">
            <a:xfrm>
              <a:off x="5080000" y="4024313"/>
              <a:ext cx="34925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3" name="Rectangle 4"/>
            <p:cNvSpPr>
              <a:spLocks noChangeArrowheads="1"/>
            </p:cNvSpPr>
            <p:nvPr/>
          </p:nvSpPr>
          <p:spPr bwMode="auto">
            <a:xfrm>
              <a:off x="5291137" y="4129088"/>
              <a:ext cx="34925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7" name="Rectangle 12"/>
            <p:cNvSpPr>
              <a:spLocks noChangeArrowheads="1"/>
            </p:cNvSpPr>
            <p:nvPr/>
          </p:nvSpPr>
          <p:spPr bwMode="auto">
            <a:xfrm>
              <a:off x="685800" y="3154363"/>
              <a:ext cx="6938962" cy="2408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R3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+ R2 	    Contents of R1 plus R2 transferred to R3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R3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R1 - R2	    Contents of R1 minus R2 transferred to R3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R2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R2		    Complement the contents of R2 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R2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R2+ 1	    2's complement the contents of R2 (negate)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R3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+ R2+ 1   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   subtraction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R1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+ 1	    Increment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R1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R1 - 1	    Decrement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24938" name="Line 13"/>
            <p:cNvSpPr>
              <a:spLocks noChangeShapeType="1"/>
            </p:cNvSpPr>
            <p:nvPr/>
          </p:nvSpPr>
          <p:spPr bwMode="auto">
            <a:xfrm flipV="1">
              <a:off x="3148012" y="2474913"/>
              <a:ext cx="1588" cy="2943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1052512" y="5367338"/>
              <a:ext cx="6661150" cy="52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 flipH="1">
              <a:off x="1090612" y="2466975"/>
              <a:ext cx="12700" cy="2911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1103312" y="2976563"/>
              <a:ext cx="6648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 flipH="1">
              <a:off x="7712075" y="2479675"/>
              <a:ext cx="26987" cy="2963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 flipV="1">
              <a:off x="1103312" y="2466975"/>
              <a:ext cx="6688138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4" name="Text Box 16"/>
            <p:cNvSpPr txBox="1">
              <a:spLocks noChangeArrowheads="1"/>
            </p:cNvSpPr>
            <p:nvPr/>
          </p:nvSpPr>
          <p:spPr bwMode="auto">
            <a:xfrm>
              <a:off x="1116012" y="2568575"/>
              <a:ext cx="1797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66"/>
                  </a:solidFill>
                </a:rPr>
                <a:t>Operations</a:t>
              </a:r>
            </a:p>
          </p:txBody>
        </p:sp>
        <p:sp>
          <p:nvSpPr>
            <p:cNvPr id="124945" name="Text Box 17"/>
            <p:cNvSpPr txBox="1">
              <a:spLocks noChangeArrowheads="1"/>
            </p:cNvSpPr>
            <p:nvPr/>
          </p:nvSpPr>
          <p:spPr bwMode="auto">
            <a:xfrm>
              <a:off x="3375025" y="2589213"/>
              <a:ext cx="37766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6633"/>
                  </a:solidFill>
                </a:rPr>
                <a:t>Description</a:t>
              </a:r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1979612" y="3773488"/>
              <a:ext cx="234950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7" name="Line 19"/>
            <p:cNvSpPr>
              <a:spLocks noChangeShapeType="1"/>
            </p:cNvSpPr>
            <p:nvPr/>
          </p:nvSpPr>
          <p:spPr bwMode="auto">
            <a:xfrm>
              <a:off x="1992312" y="4113213"/>
              <a:ext cx="247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8" name="Line 20"/>
            <p:cNvSpPr>
              <a:spLocks noChangeShapeType="1"/>
            </p:cNvSpPr>
            <p:nvPr/>
          </p:nvSpPr>
          <p:spPr bwMode="auto">
            <a:xfrm>
              <a:off x="2286000" y="4386263"/>
              <a:ext cx="274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1143000"/>
            <a:ext cx="8809038" cy="4889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: Binary Adder</a:t>
            </a:r>
          </a:p>
        </p:txBody>
      </p:sp>
      <p:sp>
        <p:nvSpPr>
          <p:cNvPr id="117814" name="Text Box 54"/>
          <p:cNvSpPr txBox="1">
            <a:spLocks noChangeArrowheads="1"/>
          </p:cNvSpPr>
          <p:nvPr/>
        </p:nvSpPr>
        <p:spPr bwMode="auto">
          <a:xfrm>
            <a:off x="2362200" y="5105400"/>
            <a:ext cx="426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dirty="0">
                <a:solidFill>
                  <a:srgbClr val="CC3300"/>
                </a:solidFill>
                <a:cs typeface="Arial" charset="0"/>
              </a:rPr>
              <a:t>4-bit binary adder (connection of </a:t>
            </a:r>
            <a:r>
              <a:rPr kumimoji="0" lang="en-US" sz="1800" dirty="0" smtClean="0">
                <a:solidFill>
                  <a:srgbClr val="CC3300"/>
                </a:solidFill>
                <a:cs typeface="Arial" charset="0"/>
              </a:rPr>
              <a:t> FAs</a:t>
            </a:r>
            <a:r>
              <a:rPr kumimoji="0" lang="en-US" sz="1800" dirty="0">
                <a:solidFill>
                  <a:srgbClr val="CC3300"/>
                </a:solidFill>
                <a:cs typeface="Arial" charset="0"/>
              </a:rPr>
              <a:t>)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1371600" y="2349500"/>
            <a:ext cx="6553200" cy="2320925"/>
            <a:chOff x="1371600" y="2349500"/>
            <a:chExt cx="6553200" cy="2320925"/>
          </a:xfrm>
        </p:grpSpPr>
        <p:grpSp>
          <p:nvGrpSpPr>
            <p:cNvPr id="57" name="Group 4"/>
            <p:cNvGrpSpPr>
              <a:grpSpLocks/>
            </p:cNvGrpSpPr>
            <p:nvPr/>
          </p:nvGrpSpPr>
          <p:grpSpPr bwMode="auto">
            <a:xfrm>
              <a:off x="1600200" y="2701925"/>
              <a:ext cx="5867400" cy="1614488"/>
              <a:chOff x="1104" y="1872"/>
              <a:chExt cx="3696" cy="1017"/>
            </a:xfrm>
          </p:grpSpPr>
          <p:grpSp>
            <p:nvGrpSpPr>
              <p:cNvPr id="58" name="Group 5"/>
              <p:cNvGrpSpPr>
                <a:grpSpLocks/>
              </p:cNvGrpSpPr>
              <p:nvPr/>
            </p:nvGrpSpPr>
            <p:grpSpPr bwMode="auto">
              <a:xfrm>
                <a:off x="3696" y="1872"/>
                <a:ext cx="1104" cy="1008"/>
                <a:chOff x="4416" y="1104"/>
                <a:chExt cx="1104" cy="1008"/>
              </a:xfrm>
            </p:grpSpPr>
            <p:sp>
              <p:nvSpPr>
                <p:cNvPr id="83" name="Rectangle 6"/>
                <p:cNvSpPr>
                  <a:spLocks noChangeArrowheads="1"/>
                </p:cNvSpPr>
                <p:nvPr/>
              </p:nvSpPr>
              <p:spPr bwMode="auto">
                <a:xfrm>
                  <a:off x="4656" y="1344"/>
                  <a:ext cx="624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722" y="1496"/>
                  <a:ext cx="480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sz="1800">
                      <a:solidFill>
                        <a:schemeClr val="bg1"/>
                      </a:solidFill>
                      <a:cs typeface="Arial" charset="0"/>
                    </a:rPr>
                    <a:t>FA</a:t>
                  </a:r>
                </a:p>
              </p:txBody>
            </p:sp>
            <p:sp>
              <p:nvSpPr>
                <p:cNvPr id="85" name="Line 8"/>
                <p:cNvSpPr>
                  <a:spLocks noChangeShapeType="1"/>
                </p:cNvSpPr>
                <p:nvPr/>
              </p:nvSpPr>
              <p:spPr bwMode="auto">
                <a:xfrm>
                  <a:off x="4800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9"/>
                <p:cNvSpPr>
                  <a:spLocks noChangeShapeType="1"/>
                </p:cNvSpPr>
                <p:nvPr/>
              </p:nvSpPr>
              <p:spPr bwMode="auto">
                <a:xfrm>
                  <a:off x="51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10"/>
                <p:cNvSpPr>
                  <a:spLocks noChangeShapeType="1"/>
                </p:cNvSpPr>
                <p:nvPr/>
              </p:nvSpPr>
              <p:spPr bwMode="auto">
                <a:xfrm rot="5400000">
                  <a:off x="5400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11"/>
                <p:cNvSpPr>
                  <a:spLocks noChangeShapeType="1"/>
                </p:cNvSpPr>
                <p:nvPr/>
              </p:nvSpPr>
              <p:spPr bwMode="auto">
                <a:xfrm rot="5400000">
                  <a:off x="4536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12"/>
                <p:cNvSpPr>
                  <a:spLocks noChangeShapeType="1"/>
                </p:cNvSpPr>
                <p:nvPr/>
              </p:nvSpPr>
              <p:spPr bwMode="auto">
                <a:xfrm>
                  <a:off x="4964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13"/>
              <p:cNvGrpSpPr>
                <a:grpSpLocks/>
              </p:cNvGrpSpPr>
              <p:nvPr/>
            </p:nvGrpSpPr>
            <p:grpSpPr bwMode="auto">
              <a:xfrm>
                <a:off x="2832" y="1872"/>
                <a:ext cx="1104" cy="1008"/>
                <a:chOff x="4416" y="1104"/>
                <a:chExt cx="1104" cy="1008"/>
              </a:xfrm>
            </p:grpSpPr>
            <p:sp>
              <p:nvSpPr>
                <p:cNvPr id="76" name="Rectangle 14"/>
                <p:cNvSpPr>
                  <a:spLocks noChangeArrowheads="1"/>
                </p:cNvSpPr>
                <p:nvPr/>
              </p:nvSpPr>
              <p:spPr bwMode="auto">
                <a:xfrm>
                  <a:off x="4656" y="1344"/>
                  <a:ext cx="624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22" y="1496"/>
                  <a:ext cx="480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sz="1800">
                      <a:solidFill>
                        <a:schemeClr val="bg1"/>
                      </a:solidFill>
                      <a:cs typeface="Arial" charset="0"/>
                    </a:rPr>
                    <a:t>FA</a:t>
                  </a:r>
                </a:p>
              </p:txBody>
            </p:sp>
            <p:sp>
              <p:nvSpPr>
                <p:cNvPr id="78" name="Line 16"/>
                <p:cNvSpPr>
                  <a:spLocks noChangeShapeType="1"/>
                </p:cNvSpPr>
                <p:nvPr/>
              </p:nvSpPr>
              <p:spPr bwMode="auto">
                <a:xfrm>
                  <a:off x="4800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17"/>
                <p:cNvSpPr>
                  <a:spLocks noChangeShapeType="1"/>
                </p:cNvSpPr>
                <p:nvPr/>
              </p:nvSpPr>
              <p:spPr bwMode="auto">
                <a:xfrm>
                  <a:off x="51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18"/>
                <p:cNvSpPr>
                  <a:spLocks noChangeShapeType="1"/>
                </p:cNvSpPr>
                <p:nvPr/>
              </p:nvSpPr>
              <p:spPr bwMode="auto">
                <a:xfrm rot="5400000">
                  <a:off x="5400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Line 19"/>
                <p:cNvSpPr>
                  <a:spLocks noChangeShapeType="1"/>
                </p:cNvSpPr>
                <p:nvPr/>
              </p:nvSpPr>
              <p:spPr bwMode="auto">
                <a:xfrm rot="5400000">
                  <a:off x="4536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20"/>
                <p:cNvSpPr>
                  <a:spLocks noChangeShapeType="1"/>
                </p:cNvSpPr>
                <p:nvPr/>
              </p:nvSpPr>
              <p:spPr bwMode="auto">
                <a:xfrm>
                  <a:off x="4964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21"/>
              <p:cNvGrpSpPr>
                <a:grpSpLocks/>
              </p:cNvGrpSpPr>
              <p:nvPr/>
            </p:nvGrpSpPr>
            <p:grpSpPr bwMode="auto">
              <a:xfrm>
                <a:off x="1968" y="1872"/>
                <a:ext cx="1104" cy="1008"/>
                <a:chOff x="4416" y="1104"/>
                <a:chExt cx="1104" cy="1008"/>
              </a:xfrm>
            </p:grpSpPr>
            <p:sp>
              <p:nvSpPr>
                <p:cNvPr id="69" name="Rectangle 22"/>
                <p:cNvSpPr>
                  <a:spLocks noChangeArrowheads="1"/>
                </p:cNvSpPr>
                <p:nvPr/>
              </p:nvSpPr>
              <p:spPr bwMode="auto">
                <a:xfrm>
                  <a:off x="4656" y="1344"/>
                  <a:ext cx="624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722" y="1496"/>
                  <a:ext cx="480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sz="1800">
                      <a:solidFill>
                        <a:schemeClr val="bg1"/>
                      </a:solidFill>
                      <a:cs typeface="Arial" charset="0"/>
                    </a:rPr>
                    <a:t>FA</a:t>
                  </a:r>
                </a:p>
              </p:txBody>
            </p:sp>
            <p:sp>
              <p:nvSpPr>
                <p:cNvPr id="71" name="Line 24"/>
                <p:cNvSpPr>
                  <a:spLocks noChangeShapeType="1"/>
                </p:cNvSpPr>
                <p:nvPr/>
              </p:nvSpPr>
              <p:spPr bwMode="auto">
                <a:xfrm>
                  <a:off x="4800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25"/>
                <p:cNvSpPr>
                  <a:spLocks noChangeShapeType="1"/>
                </p:cNvSpPr>
                <p:nvPr/>
              </p:nvSpPr>
              <p:spPr bwMode="auto">
                <a:xfrm>
                  <a:off x="51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26"/>
                <p:cNvSpPr>
                  <a:spLocks noChangeShapeType="1"/>
                </p:cNvSpPr>
                <p:nvPr/>
              </p:nvSpPr>
              <p:spPr bwMode="auto">
                <a:xfrm rot="5400000">
                  <a:off x="5400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4536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28"/>
                <p:cNvSpPr>
                  <a:spLocks noChangeShapeType="1"/>
                </p:cNvSpPr>
                <p:nvPr/>
              </p:nvSpPr>
              <p:spPr bwMode="auto">
                <a:xfrm>
                  <a:off x="4964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Rectangle 29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30"/>
              <p:cNvSpPr txBox="1">
                <a:spLocks noChangeArrowheads="1"/>
              </p:cNvSpPr>
              <p:nvPr/>
            </p:nvSpPr>
            <p:spPr bwMode="auto">
              <a:xfrm>
                <a:off x="1410" y="2264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1800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63" name="Line 31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 rot="5400000">
                <a:off x="2088" y="22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 rot="5400000">
                <a:off x="1224" y="22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35"/>
              <p:cNvSpPr>
                <a:spLocks noChangeShapeType="1"/>
              </p:cNvSpPr>
              <p:nvPr/>
            </p:nvSpPr>
            <p:spPr bwMode="auto">
              <a:xfrm>
                <a:off x="1652" y="26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>
                <a:off x="1104" y="2400"/>
                <a:ext cx="0" cy="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7391400" y="332581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1" name="Text Box 38"/>
            <p:cNvSpPr txBox="1">
              <a:spLocks noChangeArrowheads="1"/>
            </p:cNvSpPr>
            <p:nvPr/>
          </p:nvSpPr>
          <p:spPr bwMode="auto">
            <a:xfrm>
              <a:off x="6584950" y="2351088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2" name="Text Box 39"/>
            <p:cNvSpPr txBox="1">
              <a:spLocks noChangeArrowheads="1"/>
            </p:cNvSpPr>
            <p:nvPr/>
          </p:nvSpPr>
          <p:spPr bwMode="auto">
            <a:xfrm>
              <a:off x="6064250" y="2349500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3" name="Text Box 40"/>
            <p:cNvSpPr txBox="1">
              <a:spLocks noChangeArrowheads="1"/>
            </p:cNvSpPr>
            <p:nvPr/>
          </p:nvSpPr>
          <p:spPr bwMode="auto">
            <a:xfrm>
              <a:off x="6308725" y="4300538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4" name="Text Box 41"/>
            <p:cNvSpPr txBox="1">
              <a:spLocks noChangeArrowheads="1"/>
            </p:cNvSpPr>
            <p:nvPr/>
          </p:nvSpPr>
          <p:spPr bwMode="auto">
            <a:xfrm>
              <a:off x="5226050" y="235426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5" name="Text Box 42"/>
            <p:cNvSpPr txBox="1">
              <a:spLocks noChangeArrowheads="1"/>
            </p:cNvSpPr>
            <p:nvPr/>
          </p:nvSpPr>
          <p:spPr bwMode="auto">
            <a:xfrm>
              <a:off x="4705350" y="235267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6" name="Text Box 43"/>
            <p:cNvSpPr txBox="1">
              <a:spLocks noChangeArrowheads="1"/>
            </p:cNvSpPr>
            <p:nvPr/>
          </p:nvSpPr>
          <p:spPr bwMode="auto">
            <a:xfrm>
              <a:off x="4949825" y="430371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3844925" y="235426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8" name="Text Box 45"/>
            <p:cNvSpPr txBox="1">
              <a:spLocks noChangeArrowheads="1"/>
            </p:cNvSpPr>
            <p:nvPr/>
          </p:nvSpPr>
          <p:spPr bwMode="auto">
            <a:xfrm>
              <a:off x="3324225" y="235267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9" name="Text Box 46"/>
            <p:cNvSpPr txBox="1">
              <a:spLocks noChangeArrowheads="1"/>
            </p:cNvSpPr>
            <p:nvPr/>
          </p:nvSpPr>
          <p:spPr bwMode="auto">
            <a:xfrm>
              <a:off x="3568700" y="430371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0" name="Text Box 47"/>
            <p:cNvSpPr txBox="1">
              <a:spLocks noChangeArrowheads="1"/>
            </p:cNvSpPr>
            <p:nvPr/>
          </p:nvSpPr>
          <p:spPr bwMode="auto">
            <a:xfrm>
              <a:off x="2473325" y="235426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1" name="Text Box 48"/>
            <p:cNvSpPr txBox="1">
              <a:spLocks noChangeArrowheads="1"/>
            </p:cNvSpPr>
            <p:nvPr/>
          </p:nvSpPr>
          <p:spPr bwMode="auto">
            <a:xfrm>
              <a:off x="1952625" y="235267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2" name="Text Box 49"/>
            <p:cNvSpPr txBox="1">
              <a:spLocks noChangeArrowheads="1"/>
            </p:cNvSpPr>
            <p:nvPr/>
          </p:nvSpPr>
          <p:spPr bwMode="auto">
            <a:xfrm>
              <a:off x="2197100" y="430371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5638800" y="315912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" name="Text Box 51"/>
            <p:cNvSpPr txBox="1">
              <a:spLocks noChangeArrowheads="1"/>
            </p:cNvSpPr>
            <p:nvPr/>
          </p:nvSpPr>
          <p:spPr bwMode="auto">
            <a:xfrm>
              <a:off x="4267200" y="315912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2895600" y="315912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6" name="Text Box 53"/>
            <p:cNvSpPr txBox="1">
              <a:spLocks noChangeArrowheads="1"/>
            </p:cNvSpPr>
            <p:nvPr/>
          </p:nvSpPr>
          <p:spPr bwMode="auto">
            <a:xfrm>
              <a:off x="1371600" y="4268788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4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868363"/>
            <a:ext cx="8229600" cy="525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.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28600" y="762000"/>
            <a:ext cx="8153400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SzPct val="100000"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Arithmetic </a:t>
            </a:r>
            <a:r>
              <a:rPr lang="en-US" sz="3200" dirty="0" err="1">
                <a:solidFill>
                  <a:schemeClr val="tx2"/>
                </a:solidFill>
                <a:latin typeface="+mj-lt"/>
              </a:rPr>
              <a:t>Microoperations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: 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 Binary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Adder-</a:t>
            </a:r>
            <a:r>
              <a:rPr lang="en-US" sz="3200" dirty="0" err="1">
                <a:solidFill>
                  <a:schemeClr val="tx2"/>
                </a:solidFill>
                <a:latin typeface="+mj-lt"/>
              </a:rPr>
              <a:t>Subtractor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16100" y="3540125"/>
            <a:ext cx="5867400" cy="1614488"/>
            <a:chOff x="1104" y="1872"/>
            <a:chExt cx="3696" cy="101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96" y="1872"/>
              <a:ext cx="1104" cy="1008"/>
              <a:chOff x="4416" y="1104"/>
              <a:chExt cx="1104" cy="1008"/>
            </a:xfrm>
          </p:grpSpPr>
          <p:sp>
            <p:nvSpPr>
              <p:cNvPr id="118792" name="Rectangle 8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93" name="Text Box 9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1800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18794" name="Line 10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5" name="Line 11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6" name="Line 12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7" name="Line 13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" name="Line 14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832" y="1872"/>
              <a:ext cx="1104" cy="1008"/>
              <a:chOff x="4416" y="1104"/>
              <a:chExt cx="1104" cy="1008"/>
            </a:xfrm>
          </p:grpSpPr>
          <p:sp>
            <p:nvSpPr>
              <p:cNvPr id="118800" name="Rectangle 16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01" name="Text Box 17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1800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18802" name="Line 18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" name="Line 19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" name="Line 20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" name="Line 21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" name="Line 22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68" y="1872"/>
              <a:ext cx="1104" cy="1008"/>
              <a:chOff x="4416" y="1104"/>
              <a:chExt cx="1104" cy="1008"/>
            </a:xfrm>
          </p:grpSpPr>
          <p:sp>
            <p:nvSpPr>
              <p:cNvPr id="118808" name="Rectangle 24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09" name="Text Box 25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1800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18810" name="Line 26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" name="Line 27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" name="Line 28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" name="Line 29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" name="Line 30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815" name="Rectangle 31"/>
            <p:cNvSpPr>
              <a:spLocks noChangeArrowheads="1"/>
            </p:cNvSpPr>
            <p:nvPr/>
          </p:nvSpPr>
          <p:spPr bwMode="auto">
            <a:xfrm>
              <a:off x="1344" y="2112"/>
              <a:ext cx="624" cy="5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1410" y="2264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FA</a:t>
              </a:r>
            </a:p>
          </p:txBody>
        </p:sp>
        <p:sp>
          <p:nvSpPr>
            <p:cNvPr id="118817" name="Line 33"/>
            <p:cNvSpPr>
              <a:spLocks noChangeShapeType="1"/>
            </p:cNvSpPr>
            <p:nvPr/>
          </p:nvSpPr>
          <p:spPr bwMode="auto">
            <a:xfrm>
              <a:off x="1488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18" name="Line 34"/>
            <p:cNvSpPr>
              <a:spLocks noChangeShapeType="1"/>
            </p:cNvSpPr>
            <p:nvPr/>
          </p:nvSpPr>
          <p:spPr bwMode="auto">
            <a:xfrm>
              <a:off x="182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19" name="Line 35"/>
            <p:cNvSpPr>
              <a:spLocks noChangeShapeType="1"/>
            </p:cNvSpPr>
            <p:nvPr/>
          </p:nvSpPr>
          <p:spPr bwMode="auto">
            <a:xfrm rot="5400000">
              <a:off x="2088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20" name="Line 36"/>
            <p:cNvSpPr>
              <a:spLocks noChangeShapeType="1"/>
            </p:cNvSpPr>
            <p:nvPr/>
          </p:nvSpPr>
          <p:spPr bwMode="auto">
            <a:xfrm rot="5400000">
              <a:off x="1224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21" name="Line 37"/>
            <p:cNvSpPr>
              <a:spLocks noChangeShapeType="1"/>
            </p:cNvSpPr>
            <p:nvPr/>
          </p:nvSpPr>
          <p:spPr bwMode="auto">
            <a:xfrm>
              <a:off x="1652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22" name="Line 38"/>
            <p:cNvSpPr>
              <a:spLocks noChangeShapeType="1"/>
            </p:cNvSpPr>
            <p:nvPr/>
          </p:nvSpPr>
          <p:spPr bwMode="auto">
            <a:xfrm>
              <a:off x="1104" y="2400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823" name="Text Box 39"/>
          <p:cNvSpPr txBox="1">
            <a:spLocks noChangeArrowheads="1"/>
          </p:cNvSpPr>
          <p:nvPr/>
        </p:nvSpPr>
        <p:spPr bwMode="auto">
          <a:xfrm>
            <a:off x="7226300" y="4025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6845300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5" name="Text Box 41"/>
          <p:cNvSpPr txBox="1">
            <a:spLocks noChangeArrowheads="1"/>
          </p:cNvSpPr>
          <p:nvPr/>
        </p:nvSpPr>
        <p:spPr bwMode="auto">
          <a:xfrm>
            <a:off x="60991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6524625" y="513873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5486400" y="17541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8" name="Text Box 44"/>
          <p:cNvSpPr txBox="1">
            <a:spLocks noChangeArrowheads="1"/>
          </p:cNvSpPr>
          <p:nvPr/>
        </p:nvSpPr>
        <p:spPr bwMode="auto">
          <a:xfrm>
            <a:off x="4740275" y="17541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9" name="Text Box 45"/>
          <p:cNvSpPr txBox="1">
            <a:spLocks noChangeArrowheads="1"/>
          </p:cNvSpPr>
          <p:nvPr/>
        </p:nvSpPr>
        <p:spPr bwMode="auto">
          <a:xfrm>
            <a:off x="5165725" y="51419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0" name="Text Box 46"/>
          <p:cNvSpPr txBox="1">
            <a:spLocks noChangeArrowheads="1"/>
          </p:cNvSpPr>
          <p:nvPr/>
        </p:nvSpPr>
        <p:spPr bwMode="auto">
          <a:xfrm>
            <a:off x="41052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1" name="Text Box 47"/>
          <p:cNvSpPr txBox="1">
            <a:spLocks noChangeArrowheads="1"/>
          </p:cNvSpPr>
          <p:nvPr/>
        </p:nvSpPr>
        <p:spPr bwMode="auto">
          <a:xfrm>
            <a:off x="33686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3784600" y="51419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27336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4" name="Text Box 50"/>
          <p:cNvSpPr txBox="1">
            <a:spLocks noChangeArrowheads="1"/>
          </p:cNvSpPr>
          <p:nvPr/>
        </p:nvSpPr>
        <p:spPr bwMode="auto">
          <a:xfrm>
            <a:off x="19970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2413000" y="51419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5854700" y="39973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4483100" y="39973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8" name="Text Box 54"/>
          <p:cNvSpPr txBox="1">
            <a:spLocks noChangeArrowheads="1"/>
          </p:cNvSpPr>
          <p:nvPr/>
        </p:nvSpPr>
        <p:spPr bwMode="auto">
          <a:xfrm>
            <a:off x="3111500" y="39973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9" name="Text Box 55"/>
          <p:cNvSpPr txBox="1">
            <a:spLocks noChangeArrowheads="1"/>
          </p:cNvSpPr>
          <p:nvPr/>
        </p:nvSpPr>
        <p:spPr bwMode="auto">
          <a:xfrm>
            <a:off x="1587500" y="51069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4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40" name="Text Box 56"/>
          <p:cNvSpPr txBox="1">
            <a:spLocks noChangeArrowheads="1"/>
          </p:cNvSpPr>
          <p:nvPr/>
        </p:nvSpPr>
        <p:spPr bwMode="auto">
          <a:xfrm>
            <a:off x="3035300" y="5702300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rgbClr val="CC3300"/>
                </a:solidFill>
                <a:cs typeface="Arial" charset="0"/>
              </a:rPr>
              <a:t>4-bit adder-subtractor</a:t>
            </a:r>
          </a:p>
        </p:txBody>
      </p:sp>
      <p:sp>
        <p:nvSpPr>
          <p:cNvPr id="118841" name="AutoShape 57"/>
          <p:cNvSpPr>
            <a:spLocks noChangeArrowheads="1"/>
          </p:cNvSpPr>
          <p:nvPr/>
        </p:nvSpPr>
        <p:spPr bwMode="auto">
          <a:xfrm rot="-5400000">
            <a:off x="6203950" y="2765425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2" name="AutoShape 58"/>
          <p:cNvSpPr>
            <a:spLocks noChangeArrowheads="1"/>
          </p:cNvSpPr>
          <p:nvPr/>
        </p:nvSpPr>
        <p:spPr bwMode="auto">
          <a:xfrm rot="-5400000">
            <a:off x="6203950" y="2841625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3" name="Rectangle 59"/>
          <p:cNvSpPr>
            <a:spLocks noChangeArrowheads="1"/>
          </p:cNvSpPr>
          <p:nvPr/>
        </p:nvSpPr>
        <p:spPr bwMode="auto">
          <a:xfrm rot="-5400000">
            <a:off x="6143625" y="2765425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4" name="Rectangle 60"/>
          <p:cNvSpPr>
            <a:spLocks noChangeArrowheads="1"/>
          </p:cNvSpPr>
          <p:nvPr/>
        </p:nvSpPr>
        <p:spPr bwMode="auto">
          <a:xfrm rot="16200000" flipH="1">
            <a:off x="6872287" y="2747963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5" name="Line 61"/>
          <p:cNvSpPr>
            <a:spLocks noChangeShapeType="1"/>
          </p:cNvSpPr>
          <p:nvPr/>
        </p:nvSpPr>
        <p:spPr bwMode="auto">
          <a:xfrm rot="-5400000">
            <a:off x="5990431" y="2553494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46" name="Line 62"/>
          <p:cNvSpPr>
            <a:spLocks noChangeShapeType="1"/>
          </p:cNvSpPr>
          <p:nvPr/>
        </p:nvSpPr>
        <p:spPr bwMode="auto">
          <a:xfrm rot="-5400000">
            <a:off x="6508750" y="2689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47" name="AutoShape 63"/>
          <p:cNvSpPr>
            <a:spLocks noChangeArrowheads="1"/>
          </p:cNvSpPr>
          <p:nvPr/>
        </p:nvSpPr>
        <p:spPr bwMode="auto">
          <a:xfrm rot="-5400000">
            <a:off x="6432550" y="3070225"/>
            <a:ext cx="228600" cy="228600"/>
          </a:xfrm>
          <a:prstGeom prst="flowChartOr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8" name="Line 64"/>
          <p:cNvSpPr>
            <a:spLocks noChangeShapeType="1"/>
          </p:cNvSpPr>
          <p:nvPr/>
        </p:nvSpPr>
        <p:spPr bwMode="auto">
          <a:xfrm>
            <a:off x="7073900" y="216852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49" name="Line 65"/>
          <p:cNvSpPr>
            <a:spLocks noChangeShapeType="1"/>
          </p:cNvSpPr>
          <p:nvPr/>
        </p:nvSpPr>
        <p:spPr bwMode="auto">
          <a:xfrm>
            <a:off x="5702300" y="216852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0" name="Line 66"/>
          <p:cNvSpPr>
            <a:spLocks noChangeShapeType="1"/>
          </p:cNvSpPr>
          <p:nvPr/>
        </p:nvSpPr>
        <p:spPr bwMode="auto">
          <a:xfrm>
            <a:off x="4330700" y="217805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1" name="Line 67"/>
          <p:cNvSpPr>
            <a:spLocks noChangeShapeType="1"/>
          </p:cNvSpPr>
          <p:nvPr/>
        </p:nvSpPr>
        <p:spPr bwMode="auto">
          <a:xfrm>
            <a:off x="2959100" y="216852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2" name="AutoShape 68"/>
          <p:cNvSpPr>
            <a:spLocks noChangeArrowheads="1"/>
          </p:cNvSpPr>
          <p:nvPr/>
        </p:nvSpPr>
        <p:spPr bwMode="auto">
          <a:xfrm rot="-5400000">
            <a:off x="4832350" y="27749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3" name="AutoShape 69"/>
          <p:cNvSpPr>
            <a:spLocks noChangeArrowheads="1"/>
          </p:cNvSpPr>
          <p:nvPr/>
        </p:nvSpPr>
        <p:spPr bwMode="auto">
          <a:xfrm rot="-5400000">
            <a:off x="4832350" y="2851150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4" name="Rectangle 70"/>
          <p:cNvSpPr>
            <a:spLocks noChangeArrowheads="1"/>
          </p:cNvSpPr>
          <p:nvPr/>
        </p:nvSpPr>
        <p:spPr bwMode="auto">
          <a:xfrm rot="-5400000">
            <a:off x="4772025" y="27749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5" name="Rectangle 71"/>
          <p:cNvSpPr>
            <a:spLocks noChangeArrowheads="1"/>
          </p:cNvSpPr>
          <p:nvPr/>
        </p:nvSpPr>
        <p:spPr bwMode="auto">
          <a:xfrm rot="16200000" flipH="1">
            <a:off x="5500687" y="2757488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6" name="Line 72"/>
          <p:cNvSpPr>
            <a:spLocks noChangeShapeType="1"/>
          </p:cNvSpPr>
          <p:nvPr/>
        </p:nvSpPr>
        <p:spPr bwMode="auto">
          <a:xfrm rot="-5400000">
            <a:off x="4618831" y="2563019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7" name="Line 73"/>
          <p:cNvSpPr>
            <a:spLocks noChangeShapeType="1"/>
          </p:cNvSpPr>
          <p:nvPr/>
        </p:nvSpPr>
        <p:spPr bwMode="auto">
          <a:xfrm rot="-5400000">
            <a:off x="5137150" y="26987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8" name="AutoShape 74"/>
          <p:cNvSpPr>
            <a:spLocks noChangeArrowheads="1"/>
          </p:cNvSpPr>
          <p:nvPr/>
        </p:nvSpPr>
        <p:spPr bwMode="auto">
          <a:xfrm rot="-5400000">
            <a:off x="5060950" y="3079750"/>
            <a:ext cx="228600" cy="228600"/>
          </a:xfrm>
          <a:prstGeom prst="flowChartOr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9" name="AutoShape 75"/>
          <p:cNvSpPr>
            <a:spLocks noChangeArrowheads="1"/>
          </p:cNvSpPr>
          <p:nvPr/>
        </p:nvSpPr>
        <p:spPr bwMode="auto">
          <a:xfrm rot="-5400000">
            <a:off x="3460750" y="27622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0" name="AutoShape 76"/>
          <p:cNvSpPr>
            <a:spLocks noChangeArrowheads="1"/>
          </p:cNvSpPr>
          <p:nvPr/>
        </p:nvSpPr>
        <p:spPr bwMode="auto">
          <a:xfrm rot="-5400000">
            <a:off x="3460750" y="2838450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1" name="Rectangle 77"/>
          <p:cNvSpPr>
            <a:spLocks noChangeArrowheads="1"/>
          </p:cNvSpPr>
          <p:nvPr/>
        </p:nvSpPr>
        <p:spPr bwMode="auto">
          <a:xfrm rot="-5400000">
            <a:off x="3400425" y="27622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2" name="Rectangle 78"/>
          <p:cNvSpPr>
            <a:spLocks noChangeArrowheads="1"/>
          </p:cNvSpPr>
          <p:nvPr/>
        </p:nvSpPr>
        <p:spPr bwMode="auto">
          <a:xfrm rot="16200000" flipH="1">
            <a:off x="4129087" y="2744788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3" name="Line 79"/>
          <p:cNvSpPr>
            <a:spLocks noChangeShapeType="1"/>
          </p:cNvSpPr>
          <p:nvPr/>
        </p:nvSpPr>
        <p:spPr bwMode="auto">
          <a:xfrm rot="-5400000">
            <a:off x="3247231" y="2550319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64" name="Line 80"/>
          <p:cNvSpPr>
            <a:spLocks noChangeShapeType="1"/>
          </p:cNvSpPr>
          <p:nvPr/>
        </p:nvSpPr>
        <p:spPr bwMode="auto">
          <a:xfrm rot="-5400000">
            <a:off x="3765550" y="2686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65" name="AutoShape 81"/>
          <p:cNvSpPr>
            <a:spLocks noChangeArrowheads="1"/>
          </p:cNvSpPr>
          <p:nvPr/>
        </p:nvSpPr>
        <p:spPr bwMode="auto">
          <a:xfrm rot="-5400000">
            <a:off x="3689350" y="3067050"/>
            <a:ext cx="228600" cy="228600"/>
          </a:xfrm>
          <a:prstGeom prst="flowChartOr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6" name="AutoShape 82"/>
          <p:cNvSpPr>
            <a:spLocks noChangeArrowheads="1"/>
          </p:cNvSpPr>
          <p:nvPr/>
        </p:nvSpPr>
        <p:spPr bwMode="auto">
          <a:xfrm rot="-5400000">
            <a:off x="2089150" y="27622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7" name="AutoShape 83"/>
          <p:cNvSpPr>
            <a:spLocks noChangeArrowheads="1"/>
          </p:cNvSpPr>
          <p:nvPr/>
        </p:nvSpPr>
        <p:spPr bwMode="auto">
          <a:xfrm rot="-5400000">
            <a:off x="2089150" y="2838450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8" name="Rectangle 84"/>
          <p:cNvSpPr>
            <a:spLocks noChangeArrowheads="1"/>
          </p:cNvSpPr>
          <p:nvPr/>
        </p:nvSpPr>
        <p:spPr bwMode="auto">
          <a:xfrm rot="-5400000">
            <a:off x="2028825" y="27622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9" name="Rectangle 85"/>
          <p:cNvSpPr>
            <a:spLocks noChangeArrowheads="1"/>
          </p:cNvSpPr>
          <p:nvPr/>
        </p:nvSpPr>
        <p:spPr bwMode="auto">
          <a:xfrm rot="16200000" flipH="1">
            <a:off x="2757487" y="2744788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70" name="Line 86"/>
          <p:cNvSpPr>
            <a:spLocks noChangeShapeType="1"/>
          </p:cNvSpPr>
          <p:nvPr/>
        </p:nvSpPr>
        <p:spPr bwMode="auto">
          <a:xfrm rot="-5400000">
            <a:off x="1875631" y="2550319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71" name="Line 87"/>
          <p:cNvSpPr>
            <a:spLocks noChangeShapeType="1"/>
          </p:cNvSpPr>
          <p:nvPr/>
        </p:nvSpPr>
        <p:spPr bwMode="auto">
          <a:xfrm rot="-5400000">
            <a:off x="2393950" y="2686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72" name="AutoShape 88"/>
          <p:cNvSpPr>
            <a:spLocks noChangeArrowheads="1"/>
          </p:cNvSpPr>
          <p:nvPr/>
        </p:nvSpPr>
        <p:spPr bwMode="auto">
          <a:xfrm rot="-5400000">
            <a:off x="2317750" y="3067050"/>
            <a:ext cx="228600" cy="228600"/>
          </a:xfrm>
          <a:prstGeom prst="flowChartOr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873" name="Line 89"/>
          <p:cNvSpPr>
            <a:spLocks noChangeShapeType="1"/>
          </p:cNvSpPr>
          <p:nvPr/>
        </p:nvSpPr>
        <p:spPr bwMode="auto">
          <a:xfrm>
            <a:off x="2625725" y="247015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74" name="Line 90"/>
          <p:cNvSpPr>
            <a:spLocks noChangeShapeType="1"/>
          </p:cNvSpPr>
          <p:nvPr/>
        </p:nvSpPr>
        <p:spPr bwMode="auto">
          <a:xfrm>
            <a:off x="7683500" y="247015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75" name="Text Box 91"/>
          <p:cNvSpPr txBox="1">
            <a:spLocks noChangeArrowheads="1"/>
          </p:cNvSpPr>
          <p:nvPr/>
        </p:nvSpPr>
        <p:spPr bwMode="auto">
          <a:xfrm>
            <a:off x="8108950" y="2257425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811213"/>
            <a:ext cx="8275638" cy="4079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Arithmetic </a:t>
            </a:r>
            <a:r>
              <a:rPr lang="en-US" sz="2800" dirty="0" err="1" smtClean="0"/>
              <a:t>Microoperations</a:t>
            </a:r>
            <a:r>
              <a:rPr lang="en-US" sz="2800" dirty="0" smtClean="0"/>
              <a:t> : Binary Adder-</a:t>
            </a:r>
            <a:r>
              <a:rPr lang="en-US" sz="2800" dirty="0" err="1" smtClean="0"/>
              <a:t>Subtractor</a:t>
            </a:r>
            <a:endParaRPr lang="en-US" sz="2800" dirty="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47775"/>
            <a:ext cx="8229600" cy="48783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For unsigned numbers, this gives A – B if A≥B or the 2’s complement of (B – A) if A &lt; B. </a:t>
            </a:r>
            <a:endParaRPr lang="ar-JO" sz="2000" dirty="0" smtClean="0">
              <a:cs typeface="Arial" charset="0"/>
            </a:endParaRPr>
          </a:p>
          <a:p>
            <a:pPr>
              <a:buFontTx/>
              <a:buNone/>
            </a:pPr>
            <a:r>
              <a:rPr lang="ar-JO" sz="2000" dirty="0" smtClean="0">
                <a:cs typeface="Arial" charset="0"/>
              </a:rPr>
              <a:t>   </a:t>
            </a:r>
            <a:r>
              <a:rPr lang="en-US" sz="2000" dirty="0" smtClean="0"/>
              <a:t>(example: 3 – 5 = -2= 1110)</a:t>
            </a:r>
          </a:p>
          <a:p>
            <a:r>
              <a:rPr lang="en-US" sz="2000" dirty="0" smtClean="0"/>
              <a:t>For signed numbers, the result is A – B provided that there is no overflow. (example : -3 – 5= -8)   </a:t>
            </a:r>
          </a:p>
          <a:p>
            <a:pPr>
              <a:buFontTx/>
              <a:buNone/>
            </a:pPr>
            <a:r>
              <a:rPr lang="en-US" sz="2000" dirty="0" smtClean="0"/>
              <a:t>    </a:t>
            </a:r>
            <a:r>
              <a:rPr lang="ar-JO" sz="2000" dirty="0" smtClean="0">
                <a:cs typeface="Arial" charset="0"/>
              </a:rPr>
              <a:t> </a:t>
            </a:r>
            <a:r>
              <a:rPr lang="en-US" sz="2000" dirty="0" smtClean="0"/>
              <a:t>1101</a:t>
            </a:r>
            <a:endParaRPr lang="en-US" sz="2000" dirty="0" smtClean="0">
              <a:cs typeface="Arial" charset="0"/>
            </a:endParaRPr>
          </a:p>
          <a:p>
            <a:pPr>
              <a:buFontTx/>
              <a:buNone/>
            </a:pPr>
            <a:r>
              <a:rPr lang="en-US" sz="2000" dirty="0" smtClean="0">
                <a:cs typeface="Arial" charset="0"/>
              </a:rPr>
              <a:t>     </a:t>
            </a:r>
            <a:r>
              <a:rPr lang="en-US" sz="2000" dirty="0" smtClean="0"/>
              <a:t>1011 </a:t>
            </a:r>
            <a:r>
              <a:rPr lang="ar-JO" sz="2000" dirty="0" smtClean="0">
                <a:cs typeface="Arial" charset="0"/>
              </a:rPr>
              <a:t>+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1000</a:t>
            </a:r>
            <a:endParaRPr lang="en-US" dirty="0" smtClean="0"/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927100" y="3605213"/>
            <a:ext cx="561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92500" y="3657600"/>
            <a:ext cx="1524000" cy="806450"/>
            <a:chOff x="2064" y="2514"/>
            <a:chExt cx="960" cy="508"/>
          </a:xfrm>
        </p:grpSpPr>
        <p:sp>
          <p:nvSpPr>
            <p:cNvPr id="119815" name="AutoShape 7"/>
            <p:cNvSpPr>
              <a:spLocks noChangeArrowheads="1"/>
            </p:cNvSpPr>
            <p:nvPr/>
          </p:nvSpPr>
          <p:spPr bwMode="auto">
            <a:xfrm rot="-10800000">
              <a:off x="2256" y="2552"/>
              <a:ext cx="432" cy="432"/>
            </a:xfrm>
            <a:prstGeom prst="moon">
              <a:avLst>
                <a:gd name="adj" fmla="val 83333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AutoShape 8"/>
            <p:cNvSpPr>
              <a:spLocks noChangeArrowheads="1"/>
            </p:cNvSpPr>
            <p:nvPr/>
          </p:nvSpPr>
          <p:spPr bwMode="auto">
            <a:xfrm rot="10800000">
              <a:off x="2305" y="2554"/>
              <a:ext cx="432" cy="432"/>
            </a:xfrm>
            <a:prstGeom prst="moon">
              <a:avLst>
                <a:gd name="adj" fmla="val 83333"/>
              </a:avLst>
            </a:prstGeom>
            <a:solidFill>
              <a:srgbClr val="3399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 rot="-10800000">
              <a:off x="2256" y="2974"/>
              <a:ext cx="48" cy="4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 rot="10800000" flipH="1">
              <a:off x="2254" y="2514"/>
              <a:ext cx="50" cy="4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 rot="-10800000">
              <a:off x="2066" y="2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 rot="-10800000">
              <a:off x="2064" y="2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21" name="AutoShape 13"/>
            <p:cNvSpPr>
              <a:spLocks noChangeArrowheads="1"/>
            </p:cNvSpPr>
            <p:nvPr/>
          </p:nvSpPr>
          <p:spPr bwMode="auto">
            <a:xfrm rot="-10800000">
              <a:off x="2448" y="2696"/>
              <a:ext cx="144" cy="144"/>
            </a:xfrm>
            <a:prstGeom prst="flowChartOr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 rot="-10800000">
              <a:off x="2736" y="278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2974975" y="3670300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2978150" y="4065587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4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4953000" y="3898900"/>
            <a:ext cx="7493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V =</a:t>
            </a:r>
          </a:p>
        </p:txBody>
      </p:sp>
      <p:sp>
        <p:nvSpPr>
          <p:cNvPr id="119826" name="AutoShape 18"/>
          <p:cNvSpPr>
            <a:spLocks/>
          </p:cNvSpPr>
          <p:nvPr/>
        </p:nvSpPr>
        <p:spPr bwMode="auto">
          <a:xfrm>
            <a:off x="5626100" y="3659187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5778500" y="3686175"/>
            <a:ext cx="1828800" cy="779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 dirty="0">
                <a:solidFill>
                  <a:schemeClr val="tx1"/>
                </a:solidFill>
                <a:cs typeface="Arial" charset="0"/>
              </a:rPr>
              <a:t>1, if overflow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 dirty="0">
                <a:solidFill>
                  <a:schemeClr val="tx1"/>
                </a:solidFill>
                <a:cs typeface="Arial" charset="0"/>
              </a:rPr>
              <a:t>0, if no overflow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2828925" y="4740275"/>
            <a:ext cx="4572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tx1"/>
                </a:solidFill>
                <a:cs typeface="Arial" charset="0"/>
              </a:rPr>
              <a:t>Overflow detector for signed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609600"/>
            <a:ext cx="88090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Binary </a:t>
            </a:r>
            <a:r>
              <a:rPr lang="en-US" sz="3200" dirty="0" err="1" smtClean="0"/>
              <a:t>Incrementer</a:t>
            </a:r>
            <a:endParaRPr lang="en-US" sz="3200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1295400" y="1371600"/>
            <a:ext cx="6172200" cy="3276600"/>
            <a:chOff x="1676400" y="1676400"/>
            <a:chExt cx="6172200" cy="3719513"/>
          </a:xfrm>
        </p:grpSpPr>
        <p:sp>
          <p:nvSpPr>
            <p:cNvPr id="120836" name="Rectangle 4"/>
            <p:cNvSpPr>
              <a:spLocks noChangeArrowheads="1"/>
            </p:cNvSpPr>
            <p:nvPr/>
          </p:nvSpPr>
          <p:spPr bwMode="auto">
            <a:xfrm>
              <a:off x="6781800" y="2438400"/>
              <a:ext cx="1066800" cy="160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37" name="Line 5"/>
            <p:cNvSpPr>
              <a:spLocks noChangeShapeType="1"/>
            </p:cNvSpPr>
            <p:nvPr/>
          </p:nvSpPr>
          <p:spPr bwMode="auto">
            <a:xfrm>
              <a:off x="7010400" y="4038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38" name="Line 6"/>
            <p:cNvSpPr>
              <a:spLocks noChangeShapeType="1"/>
            </p:cNvSpPr>
            <p:nvPr/>
          </p:nvSpPr>
          <p:spPr bwMode="auto">
            <a:xfrm flipH="1">
              <a:off x="6477000" y="4343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 flipV="1">
              <a:off x="6477000" y="2057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flipH="1">
              <a:off x="5867400" y="2057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58674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2" name="Line 10"/>
            <p:cNvSpPr>
              <a:spLocks noChangeShapeType="1"/>
            </p:cNvSpPr>
            <p:nvPr/>
          </p:nvSpPr>
          <p:spPr bwMode="auto">
            <a:xfrm>
              <a:off x="75438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6781800" y="3732213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7315200" y="3748088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70104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6873875" y="2330450"/>
              <a:ext cx="304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7315200" y="2330450"/>
              <a:ext cx="4572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6981825" y="3032125"/>
              <a:ext cx="685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20849" name="Rectangle 17"/>
            <p:cNvSpPr>
              <a:spLocks noChangeArrowheads="1"/>
            </p:cNvSpPr>
            <p:nvPr/>
          </p:nvSpPr>
          <p:spPr bwMode="auto">
            <a:xfrm>
              <a:off x="5105400" y="2438400"/>
              <a:ext cx="1066800" cy="160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Line 18"/>
            <p:cNvSpPr>
              <a:spLocks noChangeShapeType="1"/>
            </p:cNvSpPr>
            <p:nvPr/>
          </p:nvSpPr>
          <p:spPr bwMode="auto">
            <a:xfrm>
              <a:off x="5334000" y="4038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 flipH="1">
              <a:off x="4800600" y="4343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2" name="Line 20"/>
            <p:cNvSpPr>
              <a:spLocks noChangeShapeType="1"/>
            </p:cNvSpPr>
            <p:nvPr/>
          </p:nvSpPr>
          <p:spPr bwMode="auto">
            <a:xfrm flipV="1">
              <a:off x="4800600" y="2057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 flipH="1">
              <a:off x="4191000" y="2057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4" name="Line 22"/>
            <p:cNvSpPr>
              <a:spLocks noChangeShapeType="1"/>
            </p:cNvSpPr>
            <p:nvPr/>
          </p:nvSpPr>
          <p:spPr bwMode="auto">
            <a:xfrm>
              <a:off x="41910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>
              <a:off x="58674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5105400" y="3732213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5638800" y="3748088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20858" name="Line 26"/>
            <p:cNvSpPr>
              <a:spLocks noChangeShapeType="1"/>
            </p:cNvSpPr>
            <p:nvPr/>
          </p:nvSpPr>
          <p:spPr bwMode="auto">
            <a:xfrm>
              <a:off x="53340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9" name="Text Box 27"/>
            <p:cNvSpPr txBox="1">
              <a:spLocks noChangeArrowheads="1"/>
            </p:cNvSpPr>
            <p:nvPr/>
          </p:nvSpPr>
          <p:spPr bwMode="auto">
            <a:xfrm>
              <a:off x="5197475" y="2330450"/>
              <a:ext cx="304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20860" name="Text Box 28"/>
            <p:cNvSpPr txBox="1">
              <a:spLocks noChangeArrowheads="1"/>
            </p:cNvSpPr>
            <p:nvPr/>
          </p:nvSpPr>
          <p:spPr bwMode="auto">
            <a:xfrm>
              <a:off x="5638800" y="2330450"/>
              <a:ext cx="4572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20861" name="Text Box 29"/>
            <p:cNvSpPr txBox="1">
              <a:spLocks noChangeArrowheads="1"/>
            </p:cNvSpPr>
            <p:nvPr/>
          </p:nvSpPr>
          <p:spPr bwMode="auto">
            <a:xfrm>
              <a:off x="5305425" y="3032125"/>
              <a:ext cx="685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20862" name="Rectangle 30"/>
            <p:cNvSpPr>
              <a:spLocks noChangeArrowheads="1"/>
            </p:cNvSpPr>
            <p:nvPr/>
          </p:nvSpPr>
          <p:spPr bwMode="auto">
            <a:xfrm>
              <a:off x="3429000" y="2438400"/>
              <a:ext cx="1066800" cy="160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31"/>
            <p:cNvSpPr>
              <a:spLocks noChangeShapeType="1"/>
            </p:cNvSpPr>
            <p:nvPr/>
          </p:nvSpPr>
          <p:spPr bwMode="auto">
            <a:xfrm>
              <a:off x="3657600" y="4038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124200" y="4343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 flipV="1">
              <a:off x="3124200" y="2057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6" name="Line 34"/>
            <p:cNvSpPr>
              <a:spLocks noChangeShapeType="1"/>
            </p:cNvSpPr>
            <p:nvPr/>
          </p:nvSpPr>
          <p:spPr bwMode="auto">
            <a:xfrm flipH="1">
              <a:off x="2514600" y="2057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25146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8" name="Line 36"/>
            <p:cNvSpPr>
              <a:spLocks noChangeShapeType="1"/>
            </p:cNvSpPr>
            <p:nvPr/>
          </p:nvSpPr>
          <p:spPr bwMode="auto">
            <a:xfrm>
              <a:off x="41910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429000" y="3732213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20870" name="Text Box 38"/>
            <p:cNvSpPr txBox="1">
              <a:spLocks noChangeArrowheads="1"/>
            </p:cNvSpPr>
            <p:nvPr/>
          </p:nvSpPr>
          <p:spPr bwMode="auto">
            <a:xfrm>
              <a:off x="3962400" y="3748088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20871" name="Line 39"/>
            <p:cNvSpPr>
              <a:spLocks noChangeShapeType="1"/>
            </p:cNvSpPr>
            <p:nvPr/>
          </p:nvSpPr>
          <p:spPr bwMode="auto">
            <a:xfrm>
              <a:off x="36576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72" name="Text Box 40"/>
            <p:cNvSpPr txBox="1">
              <a:spLocks noChangeArrowheads="1"/>
            </p:cNvSpPr>
            <p:nvPr/>
          </p:nvSpPr>
          <p:spPr bwMode="auto">
            <a:xfrm>
              <a:off x="3521075" y="2330450"/>
              <a:ext cx="304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3962400" y="2330450"/>
              <a:ext cx="4572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20874" name="Text Box 42"/>
            <p:cNvSpPr txBox="1">
              <a:spLocks noChangeArrowheads="1"/>
            </p:cNvSpPr>
            <p:nvPr/>
          </p:nvSpPr>
          <p:spPr bwMode="auto">
            <a:xfrm>
              <a:off x="3629025" y="3032125"/>
              <a:ext cx="685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20875" name="Rectangle 43"/>
            <p:cNvSpPr>
              <a:spLocks noChangeArrowheads="1"/>
            </p:cNvSpPr>
            <p:nvPr/>
          </p:nvSpPr>
          <p:spPr bwMode="auto">
            <a:xfrm>
              <a:off x="1752600" y="2438400"/>
              <a:ext cx="1066800" cy="160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Line 44"/>
            <p:cNvSpPr>
              <a:spLocks noChangeShapeType="1"/>
            </p:cNvSpPr>
            <p:nvPr/>
          </p:nvSpPr>
          <p:spPr bwMode="auto">
            <a:xfrm>
              <a:off x="25146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1752600" y="3732213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20878" name="Text Box 46"/>
            <p:cNvSpPr txBox="1">
              <a:spLocks noChangeArrowheads="1"/>
            </p:cNvSpPr>
            <p:nvPr/>
          </p:nvSpPr>
          <p:spPr bwMode="auto">
            <a:xfrm>
              <a:off x="2286000" y="3748088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20879" name="Line 47"/>
            <p:cNvSpPr>
              <a:spLocks noChangeShapeType="1"/>
            </p:cNvSpPr>
            <p:nvPr/>
          </p:nvSpPr>
          <p:spPr bwMode="auto">
            <a:xfrm>
              <a:off x="19812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0" name="Text Box 48"/>
            <p:cNvSpPr txBox="1">
              <a:spLocks noChangeArrowheads="1"/>
            </p:cNvSpPr>
            <p:nvPr/>
          </p:nvSpPr>
          <p:spPr bwMode="auto">
            <a:xfrm>
              <a:off x="1844675" y="2330450"/>
              <a:ext cx="304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20881" name="Text Box 49"/>
            <p:cNvSpPr txBox="1">
              <a:spLocks noChangeArrowheads="1"/>
            </p:cNvSpPr>
            <p:nvPr/>
          </p:nvSpPr>
          <p:spPr bwMode="auto">
            <a:xfrm>
              <a:off x="2286000" y="2330450"/>
              <a:ext cx="4572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20882" name="Text Box 50"/>
            <p:cNvSpPr txBox="1">
              <a:spLocks noChangeArrowheads="1"/>
            </p:cNvSpPr>
            <p:nvPr/>
          </p:nvSpPr>
          <p:spPr bwMode="auto">
            <a:xfrm>
              <a:off x="1952625" y="3032125"/>
              <a:ext cx="685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20883" name="Line 51"/>
            <p:cNvSpPr>
              <a:spLocks noChangeShapeType="1"/>
            </p:cNvSpPr>
            <p:nvPr/>
          </p:nvSpPr>
          <p:spPr bwMode="auto">
            <a:xfrm>
              <a:off x="19812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4" name="Line 52"/>
            <p:cNvSpPr>
              <a:spLocks noChangeShapeType="1"/>
            </p:cNvSpPr>
            <p:nvPr/>
          </p:nvSpPr>
          <p:spPr bwMode="auto">
            <a:xfrm>
              <a:off x="75438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5" name="Text Box 53"/>
            <p:cNvSpPr txBox="1">
              <a:spLocks noChangeArrowheads="1"/>
            </p:cNvSpPr>
            <p:nvPr/>
          </p:nvSpPr>
          <p:spPr bwMode="auto">
            <a:xfrm>
              <a:off x="7235825" y="4433888"/>
              <a:ext cx="6096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86" name="Text Box 54"/>
            <p:cNvSpPr txBox="1">
              <a:spLocks noChangeArrowheads="1"/>
            </p:cNvSpPr>
            <p:nvPr/>
          </p:nvSpPr>
          <p:spPr bwMode="auto">
            <a:xfrm>
              <a:off x="5565775" y="4435475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87" name="Text Box 55"/>
            <p:cNvSpPr txBox="1">
              <a:spLocks noChangeArrowheads="1"/>
            </p:cNvSpPr>
            <p:nvPr/>
          </p:nvSpPr>
          <p:spPr bwMode="auto">
            <a:xfrm>
              <a:off x="3886200" y="4435475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88" name="Text Box 56"/>
            <p:cNvSpPr txBox="1">
              <a:spLocks noChangeArrowheads="1"/>
            </p:cNvSpPr>
            <p:nvPr/>
          </p:nvSpPr>
          <p:spPr bwMode="auto">
            <a:xfrm>
              <a:off x="2209800" y="4435475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89" name="Text Box 57"/>
            <p:cNvSpPr txBox="1">
              <a:spLocks noChangeArrowheads="1"/>
            </p:cNvSpPr>
            <p:nvPr/>
          </p:nvSpPr>
          <p:spPr bwMode="auto">
            <a:xfrm>
              <a:off x="1676400" y="4433888"/>
              <a:ext cx="6096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4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72390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120891" name="Text Box 59"/>
            <p:cNvSpPr txBox="1">
              <a:spLocks noChangeArrowheads="1"/>
            </p:cNvSpPr>
            <p:nvPr/>
          </p:nvSpPr>
          <p:spPr bwMode="auto">
            <a:xfrm>
              <a:off x="67056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2" name="Text Box 60"/>
            <p:cNvSpPr txBox="1">
              <a:spLocks noChangeArrowheads="1"/>
            </p:cNvSpPr>
            <p:nvPr/>
          </p:nvSpPr>
          <p:spPr bwMode="auto">
            <a:xfrm>
              <a:off x="50292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3" name="Text Box 61"/>
            <p:cNvSpPr txBox="1">
              <a:spLocks noChangeArrowheads="1"/>
            </p:cNvSpPr>
            <p:nvPr/>
          </p:nvSpPr>
          <p:spPr bwMode="auto">
            <a:xfrm>
              <a:off x="33528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4" name="Text Box 62"/>
            <p:cNvSpPr txBox="1">
              <a:spLocks noChangeArrowheads="1"/>
            </p:cNvSpPr>
            <p:nvPr/>
          </p:nvSpPr>
          <p:spPr bwMode="auto">
            <a:xfrm>
              <a:off x="16764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5" name="Text Box 63"/>
            <p:cNvSpPr txBox="1">
              <a:spLocks noChangeArrowheads="1"/>
            </p:cNvSpPr>
            <p:nvPr/>
          </p:nvSpPr>
          <p:spPr bwMode="auto">
            <a:xfrm>
              <a:off x="2209800" y="5029200"/>
              <a:ext cx="5562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dirty="0">
                  <a:cs typeface="Arial" charset="0"/>
                </a:rPr>
                <a:t>4-bit Binary </a:t>
              </a:r>
              <a:r>
                <a:rPr kumimoji="0" lang="en-US" sz="1800" dirty="0" err="1">
                  <a:cs typeface="Arial" charset="0"/>
                </a:rPr>
                <a:t>Incrementer</a:t>
              </a:r>
              <a:endParaRPr kumimoji="0" lang="en-US" sz="1800" dirty="0">
                <a:cs typeface="Arial" charset="0"/>
              </a:endParaRPr>
            </a:p>
          </p:txBody>
        </p:sp>
      </p:grpSp>
      <p:sp>
        <p:nvSpPr>
          <p:cNvPr id="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4754880"/>
            <a:ext cx="8229600" cy="17983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Binary </a:t>
            </a:r>
            <a:r>
              <a:rPr lang="en-US" sz="2000" dirty="0" err="1" smtClean="0"/>
              <a:t>Incrementer</a:t>
            </a:r>
            <a:r>
              <a:rPr lang="en-US" sz="2000" dirty="0" smtClean="0"/>
              <a:t> can also be implemented using a counter.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binary </a:t>
            </a:r>
            <a:r>
              <a:rPr lang="en-US" sz="2000" dirty="0" err="1" smtClean="0"/>
              <a:t>decrementer</a:t>
            </a:r>
            <a:r>
              <a:rPr lang="en-US" sz="2000" dirty="0" smtClean="0"/>
              <a:t> can be implemented by adding </a:t>
            </a:r>
            <a:r>
              <a:rPr lang="en-US" sz="2000" dirty="0" smtClean="0">
                <a:solidFill>
                  <a:srgbClr val="FF0000"/>
                </a:solidFill>
              </a:rPr>
              <a:t>1111</a:t>
            </a:r>
            <a:r>
              <a:rPr lang="en-US" sz="2000" dirty="0" smtClean="0"/>
              <a:t> to the desired register each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1143000"/>
            <a:ext cx="88090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Arithmetic Circuit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935480"/>
            <a:ext cx="8229600" cy="27889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This circuit performs seven distinct arithmetic operations and the basic component of it is the parallel adder.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output of the binary adder is calculated from the following arithmetic sum: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 smtClean="0"/>
              <a:t>D = A + Y +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in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914400"/>
            <a:ext cx="85804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: Arithmetic Circuit </a:t>
            </a:r>
            <a:r>
              <a:rPr lang="en-US" sz="3200" baseline="30000" dirty="0" smtClean="0"/>
              <a:t>cont.</a:t>
            </a: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6400800" y="316706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6016625" y="19050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5835650" y="2362200"/>
            <a:ext cx="10668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734050" y="2343150"/>
            <a:ext cx="1308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>
                <a:solidFill>
                  <a:srgbClr val="000066"/>
                </a:solidFill>
                <a:cs typeface="Arial" charset="0"/>
              </a:rPr>
              <a:t>3 2 1 0  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1</a:t>
            </a:r>
            <a:r>
              <a:rPr kumimoji="0" lang="en-US" sz="1200">
                <a:solidFill>
                  <a:srgbClr val="000066"/>
                </a:solidFill>
                <a:cs typeface="Arial" charset="0"/>
              </a:rPr>
              <a:t>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0</a:t>
            </a:r>
            <a:endParaRPr kumimoji="0" lang="en-US" sz="120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5943600" y="2743200"/>
            <a:ext cx="9144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dirty="0">
                <a:cs typeface="Arial" charset="0"/>
              </a:rPr>
              <a:t>4×1 MUX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67500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65500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63373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62007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60642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59277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6248400" y="3746500"/>
            <a:ext cx="9906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6353175" y="39878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7010400" y="1905000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 rot="5400000">
            <a:off x="74295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rot="5400000">
            <a:off x="60579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4" name="Line 20"/>
          <p:cNvSpPr>
            <a:spLocks noChangeShapeType="1"/>
          </p:cNvSpPr>
          <p:nvPr/>
        </p:nvSpPr>
        <p:spPr bwMode="auto">
          <a:xfrm>
            <a:off x="6737350" y="458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4876800" y="3746500"/>
            <a:ext cx="9906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4981575" y="39878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>
            <a:off x="5026025" y="316706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8" name="Line 24"/>
          <p:cNvSpPr>
            <a:spLocks noChangeShapeType="1"/>
          </p:cNvSpPr>
          <p:nvPr/>
        </p:nvSpPr>
        <p:spPr bwMode="auto">
          <a:xfrm>
            <a:off x="5654675" y="1905000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 rot="5400000">
            <a:off x="60579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 rot="5400000">
            <a:off x="46863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>
            <a:off x="5365750" y="458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3505200" y="3746500"/>
            <a:ext cx="9906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3609975" y="39878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23934" name="Line 30"/>
          <p:cNvSpPr>
            <a:spLocks noChangeShapeType="1"/>
          </p:cNvSpPr>
          <p:nvPr/>
        </p:nvSpPr>
        <p:spPr bwMode="auto">
          <a:xfrm>
            <a:off x="3654425" y="316706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5" name="Line 31"/>
          <p:cNvSpPr>
            <a:spLocks noChangeShapeType="1"/>
          </p:cNvSpPr>
          <p:nvPr/>
        </p:nvSpPr>
        <p:spPr bwMode="auto">
          <a:xfrm>
            <a:off x="4283075" y="1905000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 rot="5400000">
            <a:off x="46863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 rot="5400000">
            <a:off x="33147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>
            <a:off x="3994150" y="458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2133600" y="3746500"/>
            <a:ext cx="9906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2238375" y="39878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>
            <a:off x="2282825" y="316706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>
            <a:off x="2911475" y="1905000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3" name="Line 39"/>
          <p:cNvSpPr>
            <a:spLocks noChangeShapeType="1"/>
          </p:cNvSpPr>
          <p:nvPr/>
        </p:nvSpPr>
        <p:spPr bwMode="auto">
          <a:xfrm rot="5400000">
            <a:off x="33147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rot="5400000">
            <a:off x="19431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2622550" y="458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>
            <a:off x="1752600" y="4203700"/>
            <a:ext cx="0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7543800" y="39624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in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6461125" y="49641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49" name="Text Box 45"/>
          <p:cNvSpPr txBox="1">
            <a:spLocks noChangeArrowheads="1"/>
          </p:cNvSpPr>
          <p:nvPr/>
        </p:nvSpPr>
        <p:spPr bwMode="auto">
          <a:xfrm>
            <a:off x="5102225" y="49672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0" name="Text Box 46"/>
          <p:cNvSpPr txBox="1">
            <a:spLocks noChangeArrowheads="1"/>
          </p:cNvSpPr>
          <p:nvPr/>
        </p:nvSpPr>
        <p:spPr bwMode="auto">
          <a:xfrm>
            <a:off x="3721100" y="49672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1" name="Text Box 47"/>
          <p:cNvSpPr txBox="1">
            <a:spLocks noChangeArrowheads="1"/>
          </p:cNvSpPr>
          <p:nvPr/>
        </p:nvSpPr>
        <p:spPr bwMode="auto">
          <a:xfrm>
            <a:off x="2349500" y="49672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2" name="Text Box 48"/>
          <p:cNvSpPr txBox="1">
            <a:spLocks noChangeArrowheads="1"/>
          </p:cNvSpPr>
          <p:nvPr/>
        </p:nvSpPr>
        <p:spPr bwMode="auto">
          <a:xfrm>
            <a:off x="5791200" y="38227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3" name="Text Box 49"/>
          <p:cNvSpPr txBox="1">
            <a:spLocks noChangeArrowheads="1"/>
          </p:cNvSpPr>
          <p:nvPr/>
        </p:nvSpPr>
        <p:spPr bwMode="auto">
          <a:xfrm>
            <a:off x="4419600" y="38227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3048000" y="38227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1371600" y="49530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out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6" name="Text Box 52"/>
          <p:cNvSpPr txBox="1">
            <a:spLocks noChangeArrowheads="1"/>
          </p:cNvSpPr>
          <p:nvPr/>
        </p:nvSpPr>
        <p:spPr bwMode="auto">
          <a:xfrm>
            <a:off x="6194425" y="1911350"/>
            <a:ext cx="352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7" name="Text Box 53"/>
          <p:cNvSpPr txBox="1">
            <a:spLocks noChangeArrowheads="1"/>
          </p:cNvSpPr>
          <p:nvPr/>
        </p:nvSpPr>
        <p:spPr bwMode="auto">
          <a:xfrm>
            <a:off x="5791200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23958" name="Text Box 54"/>
          <p:cNvSpPr txBox="1">
            <a:spLocks noChangeArrowheads="1"/>
          </p:cNvSpPr>
          <p:nvPr/>
        </p:nvSpPr>
        <p:spPr bwMode="auto">
          <a:xfrm>
            <a:off x="5927725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23959" name="Line 55"/>
          <p:cNvSpPr>
            <a:spLocks noChangeShapeType="1"/>
          </p:cNvSpPr>
          <p:nvPr/>
        </p:nvSpPr>
        <p:spPr bwMode="auto">
          <a:xfrm>
            <a:off x="6140450" y="1965325"/>
            <a:ext cx="6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0" name="Text Box 56"/>
          <p:cNvSpPr txBox="1">
            <a:spLocks noChangeArrowheads="1"/>
          </p:cNvSpPr>
          <p:nvPr/>
        </p:nvSpPr>
        <p:spPr bwMode="auto">
          <a:xfrm>
            <a:off x="6356350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61" name="Text Box 57"/>
          <p:cNvSpPr txBox="1">
            <a:spLocks noChangeArrowheads="1"/>
          </p:cNvSpPr>
          <p:nvPr/>
        </p:nvSpPr>
        <p:spPr bwMode="auto">
          <a:xfrm>
            <a:off x="6556375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4660900" y="19050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23963" name="Rectangle 59"/>
          <p:cNvSpPr>
            <a:spLocks noChangeArrowheads="1"/>
          </p:cNvSpPr>
          <p:nvPr/>
        </p:nvSpPr>
        <p:spPr bwMode="auto">
          <a:xfrm>
            <a:off x="4479925" y="2362200"/>
            <a:ext cx="10668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64" name="Text Box 60"/>
          <p:cNvSpPr txBox="1">
            <a:spLocks noChangeArrowheads="1"/>
          </p:cNvSpPr>
          <p:nvPr/>
        </p:nvSpPr>
        <p:spPr bwMode="auto">
          <a:xfrm>
            <a:off x="4378325" y="2343150"/>
            <a:ext cx="1308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>
                <a:solidFill>
                  <a:srgbClr val="000066"/>
                </a:solidFill>
                <a:cs typeface="Arial" charset="0"/>
              </a:rPr>
              <a:t>3 2 1 0  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1</a:t>
            </a:r>
            <a:r>
              <a:rPr kumimoji="0" lang="en-US" sz="1200">
                <a:solidFill>
                  <a:srgbClr val="000066"/>
                </a:solidFill>
                <a:cs typeface="Arial" charset="0"/>
              </a:rPr>
              <a:t>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0</a:t>
            </a:r>
            <a:endParaRPr kumimoji="0" lang="en-US" sz="120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23965" name="Text Box 61"/>
          <p:cNvSpPr txBox="1">
            <a:spLocks noChangeArrowheads="1"/>
          </p:cNvSpPr>
          <p:nvPr/>
        </p:nvSpPr>
        <p:spPr bwMode="auto">
          <a:xfrm>
            <a:off x="4571999" y="2667000"/>
            <a:ext cx="914401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dirty="0">
                <a:cs typeface="Arial" charset="0"/>
              </a:rPr>
              <a:t>4×1 MUX</a:t>
            </a:r>
          </a:p>
        </p:txBody>
      </p:sp>
      <p:sp>
        <p:nvSpPr>
          <p:cNvPr id="123966" name="Line 62"/>
          <p:cNvSpPr>
            <a:spLocks noChangeShapeType="1"/>
          </p:cNvSpPr>
          <p:nvPr/>
        </p:nvSpPr>
        <p:spPr bwMode="auto">
          <a:xfrm>
            <a:off x="53943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7" name="Line 63"/>
          <p:cNvSpPr>
            <a:spLocks noChangeShapeType="1"/>
          </p:cNvSpPr>
          <p:nvPr/>
        </p:nvSpPr>
        <p:spPr bwMode="auto">
          <a:xfrm>
            <a:off x="51943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8" name="Line 64"/>
          <p:cNvSpPr>
            <a:spLocks noChangeShapeType="1"/>
          </p:cNvSpPr>
          <p:nvPr/>
        </p:nvSpPr>
        <p:spPr bwMode="auto">
          <a:xfrm>
            <a:off x="49815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9" name="Line 65"/>
          <p:cNvSpPr>
            <a:spLocks noChangeShapeType="1"/>
          </p:cNvSpPr>
          <p:nvPr/>
        </p:nvSpPr>
        <p:spPr bwMode="auto">
          <a:xfrm>
            <a:off x="48450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0" name="Line 66"/>
          <p:cNvSpPr>
            <a:spLocks noChangeShapeType="1"/>
          </p:cNvSpPr>
          <p:nvPr/>
        </p:nvSpPr>
        <p:spPr bwMode="auto">
          <a:xfrm>
            <a:off x="47085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1" name="Line 67"/>
          <p:cNvSpPr>
            <a:spLocks noChangeShapeType="1"/>
          </p:cNvSpPr>
          <p:nvPr/>
        </p:nvSpPr>
        <p:spPr bwMode="auto">
          <a:xfrm>
            <a:off x="45720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2" name="Text Box 68"/>
          <p:cNvSpPr txBox="1">
            <a:spLocks noChangeArrowheads="1"/>
          </p:cNvSpPr>
          <p:nvPr/>
        </p:nvSpPr>
        <p:spPr bwMode="auto">
          <a:xfrm>
            <a:off x="4838700" y="1911350"/>
            <a:ext cx="352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73" name="Text Box 69"/>
          <p:cNvSpPr txBox="1">
            <a:spLocks noChangeArrowheads="1"/>
          </p:cNvSpPr>
          <p:nvPr/>
        </p:nvSpPr>
        <p:spPr bwMode="auto">
          <a:xfrm>
            <a:off x="4435475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23974" name="Text Box 70"/>
          <p:cNvSpPr txBox="1">
            <a:spLocks noChangeArrowheads="1"/>
          </p:cNvSpPr>
          <p:nvPr/>
        </p:nvSpPr>
        <p:spPr bwMode="auto">
          <a:xfrm>
            <a:off x="4572000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23975" name="Line 71"/>
          <p:cNvSpPr>
            <a:spLocks noChangeShapeType="1"/>
          </p:cNvSpPr>
          <p:nvPr/>
        </p:nvSpPr>
        <p:spPr bwMode="auto">
          <a:xfrm>
            <a:off x="4784725" y="1965325"/>
            <a:ext cx="6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6" name="Text Box 72"/>
          <p:cNvSpPr txBox="1">
            <a:spLocks noChangeArrowheads="1"/>
          </p:cNvSpPr>
          <p:nvPr/>
        </p:nvSpPr>
        <p:spPr bwMode="auto">
          <a:xfrm>
            <a:off x="5000625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77" name="Text Box 73"/>
          <p:cNvSpPr txBox="1">
            <a:spLocks noChangeArrowheads="1"/>
          </p:cNvSpPr>
          <p:nvPr/>
        </p:nvSpPr>
        <p:spPr bwMode="auto">
          <a:xfrm>
            <a:off x="5200650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78" name="Text Box 74"/>
          <p:cNvSpPr txBox="1">
            <a:spLocks noChangeArrowheads="1"/>
          </p:cNvSpPr>
          <p:nvPr/>
        </p:nvSpPr>
        <p:spPr bwMode="auto">
          <a:xfrm>
            <a:off x="3289300" y="19050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200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23979" name="Rectangle 75"/>
          <p:cNvSpPr>
            <a:spLocks noChangeArrowheads="1"/>
          </p:cNvSpPr>
          <p:nvPr/>
        </p:nvSpPr>
        <p:spPr bwMode="auto">
          <a:xfrm>
            <a:off x="3108325" y="2362200"/>
            <a:ext cx="10668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80" name="Text Box 76"/>
          <p:cNvSpPr txBox="1">
            <a:spLocks noChangeArrowheads="1"/>
          </p:cNvSpPr>
          <p:nvPr/>
        </p:nvSpPr>
        <p:spPr bwMode="auto">
          <a:xfrm>
            <a:off x="3006725" y="2343150"/>
            <a:ext cx="1308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>
                <a:solidFill>
                  <a:srgbClr val="000066"/>
                </a:solidFill>
                <a:cs typeface="Arial" charset="0"/>
              </a:rPr>
              <a:t>3 2 1 0  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1</a:t>
            </a:r>
            <a:r>
              <a:rPr kumimoji="0" lang="en-US" sz="1200">
                <a:solidFill>
                  <a:srgbClr val="000066"/>
                </a:solidFill>
                <a:cs typeface="Arial" charset="0"/>
              </a:rPr>
              <a:t>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0</a:t>
            </a:r>
            <a:endParaRPr kumimoji="0" lang="en-US" sz="120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23981" name="Text Box 77"/>
          <p:cNvSpPr txBox="1">
            <a:spLocks noChangeArrowheads="1"/>
          </p:cNvSpPr>
          <p:nvPr/>
        </p:nvSpPr>
        <p:spPr bwMode="auto">
          <a:xfrm>
            <a:off x="3124200" y="2667000"/>
            <a:ext cx="1031875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dirty="0">
                <a:cs typeface="Arial" charset="0"/>
              </a:rPr>
              <a:t>4×1 MUX</a:t>
            </a:r>
          </a:p>
        </p:txBody>
      </p:sp>
      <p:sp>
        <p:nvSpPr>
          <p:cNvPr id="123982" name="Line 78"/>
          <p:cNvSpPr>
            <a:spLocks noChangeShapeType="1"/>
          </p:cNvSpPr>
          <p:nvPr/>
        </p:nvSpPr>
        <p:spPr bwMode="auto">
          <a:xfrm>
            <a:off x="40227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3" name="Line 79"/>
          <p:cNvSpPr>
            <a:spLocks noChangeShapeType="1"/>
          </p:cNvSpPr>
          <p:nvPr/>
        </p:nvSpPr>
        <p:spPr bwMode="auto">
          <a:xfrm>
            <a:off x="38227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4" name="Line 80"/>
          <p:cNvSpPr>
            <a:spLocks noChangeShapeType="1"/>
          </p:cNvSpPr>
          <p:nvPr/>
        </p:nvSpPr>
        <p:spPr bwMode="auto">
          <a:xfrm>
            <a:off x="36099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5" name="Line 81"/>
          <p:cNvSpPr>
            <a:spLocks noChangeShapeType="1"/>
          </p:cNvSpPr>
          <p:nvPr/>
        </p:nvSpPr>
        <p:spPr bwMode="auto">
          <a:xfrm>
            <a:off x="34734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6" name="Line 82"/>
          <p:cNvSpPr>
            <a:spLocks noChangeShapeType="1"/>
          </p:cNvSpPr>
          <p:nvPr/>
        </p:nvSpPr>
        <p:spPr bwMode="auto">
          <a:xfrm>
            <a:off x="33369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7" name="Line 83"/>
          <p:cNvSpPr>
            <a:spLocks noChangeShapeType="1"/>
          </p:cNvSpPr>
          <p:nvPr/>
        </p:nvSpPr>
        <p:spPr bwMode="auto">
          <a:xfrm>
            <a:off x="32004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8" name="Text Box 84"/>
          <p:cNvSpPr txBox="1">
            <a:spLocks noChangeArrowheads="1"/>
          </p:cNvSpPr>
          <p:nvPr/>
        </p:nvSpPr>
        <p:spPr bwMode="auto">
          <a:xfrm>
            <a:off x="3467100" y="1911350"/>
            <a:ext cx="352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89" name="Text Box 85"/>
          <p:cNvSpPr txBox="1">
            <a:spLocks noChangeArrowheads="1"/>
          </p:cNvSpPr>
          <p:nvPr/>
        </p:nvSpPr>
        <p:spPr bwMode="auto">
          <a:xfrm>
            <a:off x="3063875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23990" name="Text Box 86"/>
          <p:cNvSpPr txBox="1">
            <a:spLocks noChangeArrowheads="1"/>
          </p:cNvSpPr>
          <p:nvPr/>
        </p:nvSpPr>
        <p:spPr bwMode="auto">
          <a:xfrm>
            <a:off x="3200400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23991" name="Line 87"/>
          <p:cNvSpPr>
            <a:spLocks noChangeShapeType="1"/>
          </p:cNvSpPr>
          <p:nvPr/>
        </p:nvSpPr>
        <p:spPr bwMode="auto">
          <a:xfrm>
            <a:off x="3413125" y="1965325"/>
            <a:ext cx="6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92" name="Text Box 88"/>
          <p:cNvSpPr txBox="1">
            <a:spLocks noChangeArrowheads="1"/>
          </p:cNvSpPr>
          <p:nvPr/>
        </p:nvSpPr>
        <p:spPr bwMode="auto">
          <a:xfrm>
            <a:off x="3629025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93" name="Text Box 89"/>
          <p:cNvSpPr txBox="1">
            <a:spLocks noChangeArrowheads="1"/>
          </p:cNvSpPr>
          <p:nvPr/>
        </p:nvSpPr>
        <p:spPr bwMode="auto">
          <a:xfrm>
            <a:off x="3829050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94" name="Text Box 90"/>
          <p:cNvSpPr txBox="1">
            <a:spLocks noChangeArrowheads="1"/>
          </p:cNvSpPr>
          <p:nvPr/>
        </p:nvSpPr>
        <p:spPr bwMode="auto">
          <a:xfrm>
            <a:off x="1920875" y="19050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200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23995" name="Rectangle 91"/>
          <p:cNvSpPr>
            <a:spLocks noChangeArrowheads="1"/>
          </p:cNvSpPr>
          <p:nvPr/>
        </p:nvSpPr>
        <p:spPr bwMode="auto">
          <a:xfrm>
            <a:off x="1739900" y="2362200"/>
            <a:ext cx="10668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96" name="Text Box 92"/>
          <p:cNvSpPr txBox="1">
            <a:spLocks noChangeArrowheads="1"/>
          </p:cNvSpPr>
          <p:nvPr/>
        </p:nvSpPr>
        <p:spPr bwMode="auto">
          <a:xfrm>
            <a:off x="1638300" y="2343150"/>
            <a:ext cx="1308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>
                <a:solidFill>
                  <a:srgbClr val="000066"/>
                </a:solidFill>
                <a:cs typeface="Arial" charset="0"/>
              </a:rPr>
              <a:t>3 2 1 0  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1</a:t>
            </a:r>
            <a:r>
              <a:rPr kumimoji="0" lang="en-US" sz="1200">
                <a:solidFill>
                  <a:srgbClr val="000066"/>
                </a:solidFill>
                <a:cs typeface="Arial" charset="0"/>
              </a:rPr>
              <a:t>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0</a:t>
            </a:r>
            <a:endParaRPr kumimoji="0" lang="en-US" sz="120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23997" name="Text Box 93"/>
          <p:cNvSpPr txBox="1">
            <a:spLocks noChangeArrowheads="1"/>
          </p:cNvSpPr>
          <p:nvPr/>
        </p:nvSpPr>
        <p:spPr bwMode="auto">
          <a:xfrm>
            <a:off x="1631950" y="2667000"/>
            <a:ext cx="1308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dirty="0">
                <a:cs typeface="Arial" charset="0"/>
              </a:rPr>
              <a:t>4×1 MUX</a:t>
            </a:r>
          </a:p>
        </p:txBody>
      </p:sp>
      <p:sp>
        <p:nvSpPr>
          <p:cNvPr id="123998" name="Line 94"/>
          <p:cNvSpPr>
            <a:spLocks noChangeShapeType="1"/>
          </p:cNvSpPr>
          <p:nvPr/>
        </p:nvSpPr>
        <p:spPr bwMode="auto">
          <a:xfrm>
            <a:off x="26543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99" name="Line 95"/>
          <p:cNvSpPr>
            <a:spLocks noChangeShapeType="1"/>
          </p:cNvSpPr>
          <p:nvPr/>
        </p:nvSpPr>
        <p:spPr bwMode="auto">
          <a:xfrm>
            <a:off x="24542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0" name="Line 96"/>
          <p:cNvSpPr>
            <a:spLocks noChangeShapeType="1"/>
          </p:cNvSpPr>
          <p:nvPr/>
        </p:nvSpPr>
        <p:spPr bwMode="auto">
          <a:xfrm>
            <a:off x="22415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1" name="Line 97"/>
          <p:cNvSpPr>
            <a:spLocks noChangeShapeType="1"/>
          </p:cNvSpPr>
          <p:nvPr/>
        </p:nvSpPr>
        <p:spPr bwMode="auto">
          <a:xfrm>
            <a:off x="21050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2" name="Line 98"/>
          <p:cNvSpPr>
            <a:spLocks noChangeShapeType="1"/>
          </p:cNvSpPr>
          <p:nvPr/>
        </p:nvSpPr>
        <p:spPr bwMode="auto">
          <a:xfrm>
            <a:off x="19685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3" name="Line 99"/>
          <p:cNvSpPr>
            <a:spLocks noChangeShapeType="1"/>
          </p:cNvSpPr>
          <p:nvPr/>
        </p:nvSpPr>
        <p:spPr bwMode="auto">
          <a:xfrm>
            <a:off x="18319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4" name="Text Box 100"/>
          <p:cNvSpPr txBox="1">
            <a:spLocks noChangeArrowheads="1"/>
          </p:cNvSpPr>
          <p:nvPr/>
        </p:nvSpPr>
        <p:spPr bwMode="auto">
          <a:xfrm>
            <a:off x="2098675" y="1911350"/>
            <a:ext cx="352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05" name="Text Box 101"/>
          <p:cNvSpPr txBox="1">
            <a:spLocks noChangeArrowheads="1"/>
          </p:cNvSpPr>
          <p:nvPr/>
        </p:nvSpPr>
        <p:spPr bwMode="auto">
          <a:xfrm>
            <a:off x="1695450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24006" name="Text Box 102"/>
          <p:cNvSpPr txBox="1">
            <a:spLocks noChangeArrowheads="1"/>
          </p:cNvSpPr>
          <p:nvPr/>
        </p:nvSpPr>
        <p:spPr bwMode="auto">
          <a:xfrm>
            <a:off x="1831975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24007" name="Line 103"/>
          <p:cNvSpPr>
            <a:spLocks noChangeShapeType="1"/>
          </p:cNvSpPr>
          <p:nvPr/>
        </p:nvSpPr>
        <p:spPr bwMode="auto">
          <a:xfrm>
            <a:off x="2044700" y="1965325"/>
            <a:ext cx="6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8" name="Text Box 104"/>
          <p:cNvSpPr txBox="1">
            <a:spLocks noChangeArrowheads="1"/>
          </p:cNvSpPr>
          <p:nvPr/>
        </p:nvSpPr>
        <p:spPr bwMode="auto">
          <a:xfrm>
            <a:off x="2260600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09" name="Text Box 105"/>
          <p:cNvSpPr txBox="1">
            <a:spLocks noChangeArrowheads="1"/>
          </p:cNvSpPr>
          <p:nvPr/>
        </p:nvSpPr>
        <p:spPr bwMode="auto">
          <a:xfrm>
            <a:off x="2460625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0" name="Text Box 106"/>
          <p:cNvSpPr txBox="1">
            <a:spLocks noChangeArrowheads="1"/>
          </p:cNvSpPr>
          <p:nvPr/>
        </p:nvSpPr>
        <p:spPr bwMode="auto">
          <a:xfrm>
            <a:off x="6797675" y="1620838"/>
            <a:ext cx="4572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1" name="Text Box 107"/>
          <p:cNvSpPr txBox="1">
            <a:spLocks noChangeArrowheads="1"/>
          </p:cNvSpPr>
          <p:nvPr/>
        </p:nvSpPr>
        <p:spPr bwMode="auto">
          <a:xfrm>
            <a:off x="5426075" y="161925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2" name="Text Box 108"/>
          <p:cNvSpPr txBox="1">
            <a:spLocks noChangeArrowheads="1"/>
          </p:cNvSpPr>
          <p:nvPr/>
        </p:nvSpPr>
        <p:spPr bwMode="auto">
          <a:xfrm>
            <a:off x="4054475" y="161925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3" name="Text Box 109"/>
          <p:cNvSpPr txBox="1">
            <a:spLocks noChangeArrowheads="1"/>
          </p:cNvSpPr>
          <p:nvPr/>
        </p:nvSpPr>
        <p:spPr bwMode="auto">
          <a:xfrm>
            <a:off x="2682875" y="161925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4" name="Text Box 110"/>
          <p:cNvSpPr txBox="1">
            <a:spLocks noChangeArrowheads="1"/>
          </p:cNvSpPr>
          <p:nvPr/>
        </p:nvSpPr>
        <p:spPr bwMode="auto">
          <a:xfrm>
            <a:off x="1524000" y="5486400"/>
            <a:ext cx="640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tx1"/>
                </a:solidFill>
                <a:cs typeface="Arial" charset="0"/>
              </a:rPr>
              <a:t>4-bit Arithmetic Circuit</a:t>
            </a:r>
          </a:p>
        </p:txBody>
      </p:sp>
      <p:sp>
        <p:nvSpPr>
          <p:cNvPr id="124015" name="Text Box 111"/>
          <p:cNvSpPr txBox="1">
            <a:spLocks noChangeArrowheads="1"/>
          </p:cNvSpPr>
          <p:nvPr/>
        </p:nvSpPr>
        <p:spPr bwMode="auto">
          <a:xfrm>
            <a:off x="6826250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X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6" name="Text Box 112"/>
          <p:cNvSpPr txBox="1">
            <a:spLocks noChangeArrowheads="1"/>
          </p:cNvSpPr>
          <p:nvPr/>
        </p:nvSpPr>
        <p:spPr bwMode="auto">
          <a:xfrm>
            <a:off x="6188075" y="36703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Y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7" name="Text Box 113"/>
          <p:cNvSpPr txBox="1">
            <a:spLocks noChangeArrowheads="1"/>
          </p:cNvSpPr>
          <p:nvPr/>
        </p:nvSpPr>
        <p:spPr bwMode="auto">
          <a:xfrm>
            <a:off x="5438775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X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8" name="Text Box 114"/>
          <p:cNvSpPr txBox="1">
            <a:spLocks noChangeArrowheads="1"/>
          </p:cNvSpPr>
          <p:nvPr/>
        </p:nvSpPr>
        <p:spPr bwMode="auto">
          <a:xfrm>
            <a:off x="4800600" y="367506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Y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9" name="Text Box 115"/>
          <p:cNvSpPr txBox="1">
            <a:spLocks noChangeArrowheads="1"/>
          </p:cNvSpPr>
          <p:nvPr/>
        </p:nvSpPr>
        <p:spPr bwMode="auto">
          <a:xfrm>
            <a:off x="4067175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X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20" name="Text Box 116"/>
          <p:cNvSpPr txBox="1">
            <a:spLocks noChangeArrowheads="1"/>
          </p:cNvSpPr>
          <p:nvPr/>
        </p:nvSpPr>
        <p:spPr bwMode="auto">
          <a:xfrm>
            <a:off x="3429000" y="367506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Y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21" name="Text Box 117"/>
          <p:cNvSpPr txBox="1">
            <a:spLocks noChangeArrowheads="1"/>
          </p:cNvSpPr>
          <p:nvPr/>
        </p:nvSpPr>
        <p:spPr bwMode="auto">
          <a:xfrm>
            <a:off x="2695575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X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22" name="Text Box 118"/>
          <p:cNvSpPr txBox="1">
            <a:spLocks noChangeArrowheads="1"/>
          </p:cNvSpPr>
          <p:nvPr/>
        </p:nvSpPr>
        <p:spPr bwMode="auto">
          <a:xfrm>
            <a:off x="2057400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Y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23" name="Text Box 119"/>
          <p:cNvSpPr txBox="1">
            <a:spLocks noChangeArrowheads="1"/>
          </p:cNvSpPr>
          <p:nvPr/>
        </p:nvSpPr>
        <p:spPr bwMode="auto">
          <a:xfrm>
            <a:off x="7467600" y="2519363"/>
            <a:ext cx="144780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Figure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4191001" cy="685800"/>
          </a:xfrm>
          <a:noFill/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Microoperations</a:t>
            </a:r>
            <a:r>
              <a:rPr lang="en-US" altLang="ko-KR" sz="3200" dirty="0" smtClean="0"/>
              <a:t>(1)</a:t>
            </a:r>
          </a:p>
        </p:txBody>
      </p:sp>
      <p:sp>
        <p:nvSpPr>
          <p:cNvPr id="4100" name="Rectangle 33"/>
          <p:cNvSpPr>
            <a:spLocks noGrp="1" noChangeArrowheads="1"/>
          </p:cNvSpPr>
          <p:nvPr>
            <p:ph idx="1"/>
          </p:nvPr>
        </p:nvSpPr>
        <p:spPr bwMode="auto">
          <a:xfrm>
            <a:off x="381000" y="1600200"/>
            <a:ext cx="787717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 operations on the data in registers are called </a:t>
            </a:r>
            <a:r>
              <a:rPr lang="en-US" altLang="ko-KR" sz="2000" dirty="0" err="1" smtClean="0"/>
              <a:t>microoperations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 functions built into registers are examples of </a:t>
            </a:r>
            <a:r>
              <a:rPr lang="en-US" altLang="ko-KR" sz="2000" dirty="0" err="1" smtClean="0"/>
              <a:t>microoperations</a:t>
            </a:r>
            <a:endParaRPr lang="en-US" altLang="ko-KR" sz="2000" dirty="0" smtClean="0"/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Shift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Load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Clear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Increment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Arithmetic Circuit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7600" y="4657725"/>
            <a:ext cx="5610225" cy="18780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117600" y="4889500"/>
            <a:ext cx="561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062413" y="1357313"/>
            <a:ext cx="700087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25900" y="133985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025900" y="142875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025900" y="154146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025900" y="16256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025900" y="17018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014788" y="17780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3851275" y="1436688"/>
            <a:ext cx="207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3638550" y="1514475"/>
            <a:ext cx="420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2344738" y="1631950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>
            <a:off x="3021013" y="1706563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3236913" y="1792288"/>
            <a:ext cx="822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H="1">
            <a:off x="3449638" y="1868488"/>
            <a:ext cx="60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191000" y="1295400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4x1</a:t>
            </a:r>
          </a:p>
          <a:p>
            <a:pPr defTabSz="762000" latinLnBrk="1"/>
            <a:endParaRPr lang="en-US" altLang="ko-KR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108450" y="1600200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MUX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4760913" y="163195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5532438" y="1204913"/>
            <a:ext cx="711200" cy="485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2344738" y="1277938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470525" y="117792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X0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5470525" y="15192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Y0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5873750" y="11779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C0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873750" y="1519238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C1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248400" y="14366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551613" y="13319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D0</a:t>
            </a: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6070600" y="908050"/>
            <a:ext cx="0" cy="295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5684838" y="1379538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4062413" y="2109788"/>
            <a:ext cx="700087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4025900" y="20907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4025900" y="21796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4025900" y="229393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4025900" y="237648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4025900" y="245427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4014788" y="252888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H="1">
            <a:off x="3863975" y="2181225"/>
            <a:ext cx="1952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H="1">
            <a:off x="3649663" y="2263775"/>
            <a:ext cx="409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4191000" y="2057400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4x1</a:t>
            </a:r>
          </a:p>
          <a:p>
            <a:pPr defTabSz="762000" eaLnBrk="1"/>
            <a:endParaRPr lang="en-US" altLang="ko-KR" dirty="0"/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4108450" y="2365375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MUX</a:t>
            </a:r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4767263" y="2382838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5532438" y="1949450"/>
            <a:ext cx="711200" cy="49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 flipH="1">
            <a:off x="2344738" y="2028825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5470525" y="193040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X1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5470525" y="22685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Y1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5873750" y="193040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C1</a:t>
            </a: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5873750" y="227806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C2</a:t>
            </a:r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6229350" y="2181225"/>
            <a:ext cx="349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6" name="Rectangle 50"/>
          <p:cNvSpPr>
            <a:spLocks noChangeArrowheads="1"/>
          </p:cNvSpPr>
          <p:nvPr/>
        </p:nvSpPr>
        <p:spPr bwMode="auto">
          <a:xfrm>
            <a:off x="6551613" y="208280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D1</a:t>
            </a:r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 flipV="1">
            <a:off x="6070600" y="1692275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5684838" y="2125663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62413" y="2860675"/>
            <a:ext cx="700087" cy="569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4025900" y="283368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4025900" y="292417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4025900" y="30353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4025900" y="31210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4025900" y="31972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4014788" y="32734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29756" name="Line 60"/>
          <p:cNvSpPr>
            <a:spLocks noChangeShapeType="1"/>
          </p:cNvSpPr>
          <p:nvPr/>
        </p:nvSpPr>
        <p:spPr bwMode="auto">
          <a:xfrm flipH="1">
            <a:off x="3846513" y="2932113"/>
            <a:ext cx="212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7" name="Line 61"/>
          <p:cNvSpPr>
            <a:spLocks noChangeShapeType="1"/>
          </p:cNvSpPr>
          <p:nvPr/>
        </p:nvSpPr>
        <p:spPr bwMode="auto">
          <a:xfrm flipH="1">
            <a:off x="3657600" y="3008313"/>
            <a:ext cx="401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8" name="Rectangle 62"/>
          <p:cNvSpPr>
            <a:spLocks noChangeArrowheads="1"/>
          </p:cNvSpPr>
          <p:nvPr/>
        </p:nvSpPr>
        <p:spPr bwMode="auto">
          <a:xfrm>
            <a:off x="4191000" y="2838450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4x1</a:t>
            </a:r>
          </a:p>
          <a:p>
            <a:pPr defTabSz="762000" eaLnBrk="1"/>
            <a:endParaRPr lang="en-US" altLang="ko-KR" dirty="0"/>
          </a:p>
        </p:txBody>
      </p: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114800" y="3127375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MUX</a:t>
            </a:r>
          </a:p>
        </p:txBody>
      </p:sp>
      <p:sp>
        <p:nvSpPr>
          <p:cNvPr id="29760" name="Line 64"/>
          <p:cNvSpPr>
            <a:spLocks noChangeShapeType="1"/>
          </p:cNvSpPr>
          <p:nvPr/>
        </p:nvSpPr>
        <p:spPr bwMode="auto">
          <a:xfrm>
            <a:off x="4767263" y="3133725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5532438" y="2700338"/>
            <a:ext cx="711200" cy="493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2" name="Line 66"/>
          <p:cNvSpPr>
            <a:spLocks noChangeShapeType="1"/>
          </p:cNvSpPr>
          <p:nvPr/>
        </p:nvSpPr>
        <p:spPr bwMode="auto">
          <a:xfrm flipH="1">
            <a:off x="2344738" y="2771775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Rectangle 67"/>
          <p:cNvSpPr>
            <a:spLocks noChangeArrowheads="1"/>
          </p:cNvSpPr>
          <p:nvPr/>
        </p:nvSpPr>
        <p:spPr bwMode="auto">
          <a:xfrm>
            <a:off x="5470525" y="267652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X2</a:t>
            </a:r>
          </a:p>
        </p:txBody>
      </p:sp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5476875" y="302736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Y2</a:t>
            </a:r>
          </a:p>
        </p:txBody>
      </p: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5873750" y="26765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C2</a:t>
            </a:r>
          </a:p>
        </p:txBody>
      </p:sp>
      <p:sp>
        <p:nvSpPr>
          <p:cNvPr id="29766" name="Rectangle 70"/>
          <p:cNvSpPr>
            <a:spLocks noChangeArrowheads="1"/>
          </p:cNvSpPr>
          <p:nvPr/>
        </p:nvSpPr>
        <p:spPr bwMode="auto">
          <a:xfrm>
            <a:off x="5880100" y="302736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C3</a:t>
            </a:r>
          </a:p>
        </p:txBody>
      </p:sp>
      <p:sp>
        <p:nvSpPr>
          <p:cNvPr id="29767" name="Line 71"/>
          <p:cNvSpPr>
            <a:spLocks noChangeShapeType="1"/>
          </p:cNvSpPr>
          <p:nvPr/>
        </p:nvSpPr>
        <p:spPr bwMode="auto">
          <a:xfrm>
            <a:off x="6235700" y="2932113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6551613" y="2833688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D2</a:t>
            </a:r>
          </a:p>
        </p:txBody>
      </p:sp>
      <p:sp>
        <p:nvSpPr>
          <p:cNvPr id="29769" name="Line 73"/>
          <p:cNvSpPr>
            <a:spLocks noChangeShapeType="1"/>
          </p:cNvSpPr>
          <p:nvPr/>
        </p:nvSpPr>
        <p:spPr bwMode="auto">
          <a:xfrm flipV="1">
            <a:off x="6070600" y="2444750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70" name="Rectangle 74"/>
          <p:cNvSpPr>
            <a:spLocks noChangeArrowheads="1"/>
          </p:cNvSpPr>
          <p:nvPr/>
        </p:nvSpPr>
        <p:spPr bwMode="auto">
          <a:xfrm>
            <a:off x="5684838" y="2874963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29771" name="Rectangle 75"/>
          <p:cNvSpPr>
            <a:spLocks noChangeArrowheads="1"/>
          </p:cNvSpPr>
          <p:nvPr/>
        </p:nvSpPr>
        <p:spPr bwMode="auto">
          <a:xfrm>
            <a:off x="4062413" y="3613150"/>
            <a:ext cx="700087" cy="568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4025900" y="358616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4025900" y="367506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4025900" y="378777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4025900" y="387191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4025900" y="39465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4014788" y="402431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29778" name="Line 82"/>
          <p:cNvSpPr>
            <a:spLocks noChangeShapeType="1"/>
          </p:cNvSpPr>
          <p:nvPr/>
        </p:nvSpPr>
        <p:spPr bwMode="auto">
          <a:xfrm flipH="1">
            <a:off x="3846513" y="3684588"/>
            <a:ext cx="212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79" name="Line 83"/>
          <p:cNvSpPr>
            <a:spLocks noChangeShapeType="1"/>
          </p:cNvSpPr>
          <p:nvPr/>
        </p:nvSpPr>
        <p:spPr bwMode="auto">
          <a:xfrm flipH="1">
            <a:off x="3657600" y="3760788"/>
            <a:ext cx="401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0" name="Rectangle 84"/>
          <p:cNvSpPr>
            <a:spLocks noChangeArrowheads="1"/>
          </p:cNvSpPr>
          <p:nvPr/>
        </p:nvSpPr>
        <p:spPr bwMode="auto">
          <a:xfrm>
            <a:off x="4235450" y="3524250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4x1</a:t>
            </a:r>
          </a:p>
          <a:p>
            <a:pPr defTabSz="762000" eaLnBrk="1"/>
            <a:endParaRPr lang="en-US" altLang="ko-KR" dirty="0"/>
          </a:p>
        </p:txBody>
      </p:sp>
      <p:sp>
        <p:nvSpPr>
          <p:cNvPr id="29781" name="Rectangle 85"/>
          <p:cNvSpPr>
            <a:spLocks noChangeArrowheads="1"/>
          </p:cNvSpPr>
          <p:nvPr/>
        </p:nvSpPr>
        <p:spPr bwMode="auto">
          <a:xfrm>
            <a:off x="4114800" y="3810000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MUX</a:t>
            </a:r>
          </a:p>
        </p:txBody>
      </p:sp>
      <p:sp>
        <p:nvSpPr>
          <p:cNvPr id="29782" name="Line 86"/>
          <p:cNvSpPr>
            <a:spLocks noChangeShapeType="1"/>
          </p:cNvSpPr>
          <p:nvPr/>
        </p:nvSpPr>
        <p:spPr bwMode="auto">
          <a:xfrm>
            <a:off x="4773613" y="3878263"/>
            <a:ext cx="736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5532438" y="3452813"/>
            <a:ext cx="711200" cy="49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4" name="Line 88"/>
          <p:cNvSpPr>
            <a:spLocks noChangeShapeType="1"/>
          </p:cNvSpPr>
          <p:nvPr/>
        </p:nvSpPr>
        <p:spPr bwMode="auto">
          <a:xfrm flipH="1">
            <a:off x="2344738" y="3524250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5" name="Rectangle 89"/>
          <p:cNvSpPr>
            <a:spLocks noChangeArrowheads="1"/>
          </p:cNvSpPr>
          <p:nvPr/>
        </p:nvSpPr>
        <p:spPr bwMode="auto">
          <a:xfrm>
            <a:off x="5470525" y="342582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X3</a:t>
            </a:r>
          </a:p>
        </p:txBody>
      </p:sp>
      <p:sp>
        <p:nvSpPr>
          <p:cNvPr id="29786" name="Rectangle 90"/>
          <p:cNvSpPr>
            <a:spLocks noChangeArrowheads="1"/>
          </p:cNvSpPr>
          <p:nvPr/>
        </p:nvSpPr>
        <p:spPr bwMode="auto">
          <a:xfrm>
            <a:off x="5476875" y="377825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Y3</a:t>
            </a:r>
          </a:p>
        </p:txBody>
      </p:sp>
      <p:sp>
        <p:nvSpPr>
          <p:cNvPr id="29787" name="Rectangle 91"/>
          <p:cNvSpPr>
            <a:spLocks noChangeArrowheads="1"/>
          </p:cNvSpPr>
          <p:nvPr/>
        </p:nvSpPr>
        <p:spPr bwMode="auto">
          <a:xfrm>
            <a:off x="5873750" y="34258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C3</a:t>
            </a:r>
          </a:p>
        </p:txBody>
      </p:sp>
      <p:sp>
        <p:nvSpPr>
          <p:cNvPr id="29788" name="Rectangle 92"/>
          <p:cNvSpPr>
            <a:spLocks noChangeArrowheads="1"/>
          </p:cNvSpPr>
          <p:nvPr/>
        </p:nvSpPr>
        <p:spPr bwMode="auto">
          <a:xfrm>
            <a:off x="5880100" y="377825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C4</a:t>
            </a:r>
          </a:p>
        </p:txBody>
      </p:sp>
      <p:sp>
        <p:nvSpPr>
          <p:cNvPr id="29789" name="Line 93"/>
          <p:cNvSpPr>
            <a:spLocks noChangeShapeType="1"/>
          </p:cNvSpPr>
          <p:nvPr/>
        </p:nvSpPr>
        <p:spPr bwMode="auto">
          <a:xfrm>
            <a:off x="6248400" y="36845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0" name="Rectangle 94"/>
          <p:cNvSpPr>
            <a:spLocks noChangeArrowheads="1"/>
          </p:cNvSpPr>
          <p:nvPr/>
        </p:nvSpPr>
        <p:spPr bwMode="auto">
          <a:xfrm>
            <a:off x="6551613" y="35798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D3</a:t>
            </a:r>
          </a:p>
        </p:txBody>
      </p:sp>
      <p:sp>
        <p:nvSpPr>
          <p:cNvPr id="29791" name="Line 95"/>
          <p:cNvSpPr>
            <a:spLocks noChangeShapeType="1"/>
          </p:cNvSpPr>
          <p:nvPr/>
        </p:nvSpPr>
        <p:spPr bwMode="auto">
          <a:xfrm flipV="1">
            <a:off x="6070600" y="3195638"/>
            <a:ext cx="0" cy="255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2" name="Rectangle 96"/>
          <p:cNvSpPr>
            <a:spLocks noChangeArrowheads="1"/>
          </p:cNvSpPr>
          <p:nvPr/>
        </p:nvSpPr>
        <p:spPr bwMode="auto">
          <a:xfrm>
            <a:off x="5684838" y="3625850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3851275" y="1003300"/>
            <a:ext cx="0" cy="2673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4" name="Line 98"/>
          <p:cNvSpPr>
            <a:spLocks noChangeShapeType="1"/>
          </p:cNvSpPr>
          <p:nvPr/>
        </p:nvSpPr>
        <p:spPr bwMode="auto">
          <a:xfrm>
            <a:off x="3649663" y="1085850"/>
            <a:ext cx="0" cy="2670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855913" y="1652588"/>
            <a:ext cx="201612" cy="119062"/>
            <a:chOff x="1442" y="2062"/>
            <a:chExt cx="100" cy="99"/>
          </a:xfrm>
        </p:grpSpPr>
        <p:sp>
          <p:nvSpPr>
            <p:cNvPr id="29857" name="Line 99"/>
            <p:cNvSpPr>
              <a:spLocks noChangeShapeType="1"/>
            </p:cNvSpPr>
            <p:nvPr/>
          </p:nvSpPr>
          <p:spPr bwMode="auto">
            <a:xfrm>
              <a:off x="1442" y="2070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8" name="Freeform 100"/>
            <p:cNvSpPr>
              <a:spLocks/>
            </p:cNvSpPr>
            <p:nvPr/>
          </p:nvSpPr>
          <p:spPr bwMode="auto">
            <a:xfrm>
              <a:off x="1443" y="206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Oval 101"/>
            <p:cNvSpPr>
              <a:spLocks noChangeArrowheads="1"/>
            </p:cNvSpPr>
            <p:nvPr/>
          </p:nvSpPr>
          <p:spPr bwMode="auto">
            <a:xfrm>
              <a:off x="1518" y="2096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96" name="Line 103"/>
          <p:cNvSpPr>
            <a:spLocks noChangeShapeType="1"/>
          </p:cNvSpPr>
          <p:nvPr/>
        </p:nvSpPr>
        <p:spPr bwMode="auto">
          <a:xfrm>
            <a:off x="3449638" y="1873250"/>
            <a:ext cx="0" cy="2365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7" name="Line 104"/>
          <p:cNvSpPr>
            <a:spLocks noChangeShapeType="1"/>
          </p:cNvSpPr>
          <p:nvPr/>
        </p:nvSpPr>
        <p:spPr bwMode="auto">
          <a:xfrm flipH="1">
            <a:off x="3240088" y="1797050"/>
            <a:ext cx="7937" cy="2246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8" name="Line 105"/>
          <p:cNvSpPr>
            <a:spLocks noChangeShapeType="1"/>
          </p:cNvSpPr>
          <p:nvPr/>
        </p:nvSpPr>
        <p:spPr bwMode="auto">
          <a:xfrm flipH="1">
            <a:off x="2616200" y="1706563"/>
            <a:ext cx="230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9" name="Line 106"/>
          <p:cNvSpPr>
            <a:spLocks noChangeShapeType="1"/>
          </p:cNvSpPr>
          <p:nvPr/>
        </p:nvSpPr>
        <p:spPr bwMode="auto">
          <a:xfrm>
            <a:off x="2628900" y="1636713"/>
            <a:ext cx="1588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0" name="Line 107"/>
          <p:cNvSpPr>
            <a:spLocks noChangeShapeType="1"/>
          </p:cNvSpPr>
          <p:nvPr/>
        </p:nvSpPr>
        <p:spPr bwMode="auto">
          <a:xfrm flipH="1">
            <a:off x="2344738" y="1081088"/>
            <a:ext cx="13096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1" name="Line 108"/>
          <p:cNvSpPr>
            <a:spLocks noChangeShapeType="1"/>
          </p:cNvSpPr>
          <p:nvPr/>
        </p:nvSpPr>
        <p:spPr bwMode="auto">
          <a:xfrm flipH="1">
            <a:off x="2344738" y="996950"/>
            <a:ext cx="1509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2" name="Line 109"/>
          <p:cNvSpPr>
            <a:spLocks noChangeShapeType="1"/>
          </p:cNvSpPr>
          <p:nvPr/>
        </p:nvSpPr>
        <p:spPr bwMode="auto">
          <a:xfrm flipH="1">
            <a:off x="2344738" y="920750"/>
            <a:ext cx="3730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3" name="Line 110"/>
          <p:cNvSpPr>
            <a:spLocks noChangeShapeType="1"/>
          </p:cNvSpPr>
          <p:nvPr/>
        </p:nvSpPr>
        <p:spPr bwMode="auto">
          <a:xfrm flipH="1">
            <a:off x="2344738" y="2382838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4" name="Line 111"/>
          <p:cNvSpPr>
            <a:spLocks noChangeShapeType="1"/>
          </p:cNvSpPr>
          <p:nvPr/>
        </p:nvSpPr>
        <p:spPr bwMode="auto">
          <a:xfrm flipH="1">
            <a:off x="3021013" y="2459038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5" name="Line 112"/>
          <p:cNvSpPr>
            <a:spLocks noChangeShapeType="1"/>
          </p:cNvSpPr>
          <p:nvPr/>
        </p:nvSpPr>
        <p:spPr bwMode="auto">
          <a:xfrm flipH="1">
            <a:off x="3224213" y="2535238"/>
            <a:ext cx="835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6" name="Line 113"/>
          <p:cNvSpPr>
            <a:spLocks noChangeShapeType="1"/>
          </p:cNvSpPr>
          <p:nvPr/>
        </p:nvSpPr>
        <p:spPr bwMode="auto">
          <a:xfrm flipH="1">
            <a:off x="3444875" y="2619375"/>
            <a:ext cx="614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7" name="Line 114"/>
          <p:cNvSpPr>
            <a:spLocks noChangeShapeType="1"/>
          </p:cNvSpPr>
          <p:nvPr/>
        </p:nvSpPr>
        <p:spPr bwMode="auto">
          <a:xfrm flipH="1">
            <a:off x="2652713" y="2459038"/>
            <a:ext cx="230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8" name="Line 115"/>
          <p:cNvSpPr>
            <a:spLocks noChangeShapeType="1"/>
          </p:cNvSpPr>
          <p:nvPr/>
        </p:nvSpPr>
        <p:spPr bwMode="auto">
          <a:xfrm>
            <a:off x="2641600" y="2387600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9" name="Line 116"/>
          <p:cNvSpPr>
            <a:spLocks noChangeShapeType="1"/>
          </p:cNvSpPr>
          <p:nvPr/>
        </p:nvSpPr>
        <p:spPr bwMode="auto">
          <a:xfrm flipH="1">
            <a:off x="2344738" y="3133725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0" name="Line 117"/>
          <p:cNvSpPr>
            <a:spLocks noChangeShapeType="1"/>
          </p:cNvSpPr>
          <p:nvPr/>
        </p:nvSpPr>
        <p:spPr bwMode="auto">
          <a:xfrm flipH="1">
            <a:off x="3021013" y="3211513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1" name="Line 118"/>
          <p:cNvSpPr>
            <a:spLocks noChangeShapeType="1"/>
          </p:cNvSpPr>
          <p:nvPr/>
        </p:nvSpPr>
        <p:spPr bwMode="auto">
          <a:xfrm flipH="1">
            <a:off x="3224213" y="3286125"/>
            <a:ext cx="835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2" name="Line 119"/>
          <p:cNvSpPr>
            <a:spLocks noChangeShapeType="1"/>
          </p:cNvSpPr>
          <p:nvPr/>
        </p:nvSpPr>
        <p:spPr bwMode="auto">
          <a:xfrm flipH="1">
            <a:off x="3438525" y="3371850"/>
            <a:ext cx="6207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3" name="Line 120"/>
          <p:cNvSpPr>
            <a:spLocks noChangeShapeType="1"/>
          </p:cNvSpPr>
          <p:nvPr/>
        </p:nvSpPr>
        <p:spPr bwMode="auto">
          <a:xfrm flipH="1">
            <a:off x="2628900" y="3211513"/>
            <a:ext cx="204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4" name="Line 121"/>
          <p:cNvSpPr>
            <a:spLocks noChangeShapeType="1"/>
          </p:cNvSpPr>
          <p:nvPr/>
        </p:nvSpPr>
        <p:spPr bwMode="auto">
          <a:xfrm>
            <a:off x="2635250" y="3138488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5" name="Line 122"/>
          <p:cNvSpPr>
            <a:spLocks noChangeShapeType="1"/>
          </p:cNvSpPr>
          <p:nvPr/>
        </p:nvSpPr>
        <p:spPr bwMode="auto">
          <a:xfrm flipH="1">
            <a:off x="2344738" y="3878263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6" name="Line 123"/>
          <p:cNvSpPr>
            <a:spLocks noChangeShapeType="1"/>
          </p:cNvSpPr>
          <p:nvPr/>
        </p:nvSpPr>
        <p:spPr bwMode="auto">
          <a:xfrm flipH="1">
            <a:off x="3021013" y="3962400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7" name="Line 124"/>
          <p:cNvSpPr>
            <a:spLocks noChangeShapeType="1"/>
          </p:cNvSpPr>
          <p:nvPr/>
        </p:nvSpPr>
        <p:spPr bwMode="auto">
          <a:xfrm flipH="1">
            <a:off x="2962275" y="4038600"/>
            <a:ext cx="1096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8" name="Line 125"/>
          <p:cNvSpPr>
            <a:spLocks noChangeShapeType="1"/>
          </p:cNvSpPr>
          <p:nvPr/>
        </p:nvSpPr>
        <p:spPr bwMode="auto">
          <a:xfrm flipH="1">
            <a:off x="3444875" y="4114800"/>
            <a:ext cx="614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9" name="Line 126"/>
          <p:cNvSpPr>
            <a:spLocks noChangeShapeType="1"/>
          </p:cNvSpPr>
          <p:nvPr/>
        </p:nvSpPr>
        <p:spPr bwMode="auto">
          <a:xfrm flipH="1">
            <a:off x="2635250" y="3962400"/>
            <a:ext cx="230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0" name="Line 127"/>
          <p:cNvSpPr>
            <a:spLocks noChangeShapeType="1"/>
          </p:cNvSpPr>
          <p:nvPr/>
        </p:nvSpPr>
        <p:spPr bwMode="auto">
          <a:xfrm>
            <a:off x="2641600" y="3884613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1" name="Freeform 128"/>
          <p:cNvSpPr>
            <a:spLocks/>
          </p:cNvSpPr>
          <p:nvPr/>
        </p:nvSpPr>
        <p:spPr bwMode="auto">
          <a:xfrm>
            <a:off x="6064250" y="3959225"/>
            <a:ext cx="477838" cy="152400"/>
          </a:xfrm>
          <a:custGeom>
            <a:avLst/>
            <a:gdLst>
              <a:gd name="T0" fmla="*/ 0 w 239"/>
              <a:gd name="T1" fmla="*/ 0 h 128"/>
              <a:gd name="T2" fmla="*/ 0 w 239"/>
              <a:gd name="T3" fmla="*/ 127 h 128"/>
              <a:gd name="T4" fmla="*/ 238 w 239"/>
              <a:gd name="T5" fmla="*/ 127 h 128"/>
              <a:gd name="T6" fmla="*/ 0 60000 65536"/>
              <a:gd name="T7" fmla="*/ 0 60000 65536"/>
              <a:gd name="T8" fmla="*/ 0 60000 65536"/>
              <a:gd name="T9" fmla="*/ 0 w 239"/>
              <a:gd name="T10" fmla="*/ 0 h 128"/>
              <a:gd name="T11" fmla="*/ 239 w 239"/>
              <a:gd name="T12" fmla="*/ 128 h 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128">
                <a:moveTo>
                  <a:pt x="0" y="0"/>
                </a:moveTo>
                <a:lnTo>
                  <a:pt x="0" y="127"/>
                </a:lnTo>
                <a:lnTo>
                  <a:pt x="238" y="127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2" name="Rectangle 129"/>
          <p:cNvSpPr>
            <a:spLocks noChangeArrowheads="1"/>
          </p:cNvSpPr>
          <p:nvPr/>
        </p:nvSpPr>
        <p:spPr bwMode="auto">
          <a:xfrm>
            <a:off x="6575425" y="4010025"/>
            <a:ext cx="4413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Cout</a:t>
            </a:r>
          </a:p>
        </p:txBody>
      </p:sp>
      <p:sp>
        <p:nvSpPr>
          <p:cNvPr id="29823" name="Rectangle 130"/>
          <p:cNvSpPr>
            <a:spLocks noChangeArrowheads="1"/>
          </p:cNvSpPr>
          <p:nvPr/>
        </p:nvSpPr>
        <p:spPr bwMode="auto">
          <a:xfrm>
            <a:off x="1909763" y="11779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A0</a:t>
            </a:r>
          </a:p>
        </p:txBody>
      </p:sp>
      <p:sp>
        <p:nvSpPr>
          <p:cNvPr id="29824" name="Rectangle 131"/>
          <p:cNvSpPr>
            <a:spLocks noChangeArrowheads="1"/>
          </p:cNvSpPr>
          <p:nvPr/>
        </p:nvSpPr>
        <p:spPr bwMode="auto">
          <a:xfrm>
            <a:off x="1909763" y="15351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B0</a:t>
            </a:r>
          </a:p>
        </p:txBody>
      </p:sp>
      <p:sp>
        <p:nvSpPr>
          <p:cNvPr id="29825" name="Rectangle 132"/>
          <p:cNvSpPr>
            <a:spLocks noChangeArrowheads="1"/>
          </p:cNvSpPr>
          <p:nvPr/>
        </p:nvSpPr>
        <p:spPr bwMode="auto">
          <a:xfrm>
            <a:off x="1909763" y="193040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A1</a:t>
            </a:r>
          </a:p>
        </p:txBody>
      </p:sp>
      <p:sp>
        <p:nvSpPr>
          <p:cNvPr id="29826" name="Rectangle 133"/>
          <p:cNvSpPr>
            <a:spLocks noChangeArrowheads="1"/>
          </p:cNvSpPr>
          <p:nvPr/>
        </p:nvSpPr>
        <p:spPr bwMode="auto">
          <a:xfrm>
            <a:off x="1909763" y="22828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B1</a:t>
            </a:r>
          </a:p>
        </p:txBody>
      </p:sp>
      <p:sp>
        <p:nvSpPr>
          <p:cNvPr id="29827" name="Rectangle 134"/>
          <p:cNvSpPr>
            <a:spLocks noChangeArrowheads="1"/>
          </p:cNvSpPr>
          <p:nvPr/>
        </p:nvSpPr>
        <p:spPr bwMode="auto">
          <a:xfrm>
            <a:off x="1909763" y="26765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A2</a:t>
            </a:r>
          </a:p>
        </p:txBody>
      </p:sp>
      <p:sp>
        <p:nvSpPr>
          <p:cNvPr id="29828" name="Rectangle 135"/>
          <p:cNvSpPr>
            <a:spLocks noChangeArrowheads="1"/>
          </p:cNvSpPr>
          <p:nvPr/>
        </p:nvSpPr>
        <p:spPr bwMode="auto">
          <a:xfrm>
            <a:off x="1909763" y="3030538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B2</a:t>
            </a:r>
          </a:p>
        </p:txBody>
      </p:sp>
      <p:sp>
        <p:nvSpPr>
          <p:cNvPr id="29829" name="Rectangle 136"/>
          <p:cNvSpPr>
            <a:spLocks noChangeArrowheads="1"/>
          </p:cNvSpPr>
          <p:nvPr/>
        </p:nvSpPr>
        <p:spPr bwMode="auto">
          <a:xfrm>
            <a:off x="1909763" y="34258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A3</a:t>
            </a:r>
          </a:p>
        </p:txBody>
      </p:sp>
      <p:sp>
        <p:nvSpPr>
          <p:cNvPr id="29830" name="Rectangle 137"/>
          <p:cNvSpPr>
            <a:spLocks noChangeArrowheads="1"/>
          </p:cNvSpPr>
          <p:nvPr/>
        </p:nvSpPr>
        <p:spPr bwMode="auto">
          <a:xfrm>
            <a:off x="1909763" y="37830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B3</a:t>
            </a:r>
          </a:p>
        </p:txBody>
      </p:sp>
      <p:sp>
        <p:nvSpPr>
          <p:cNvPr id="29831" name="Line 138"/>
          <p:cNvSpPr>
            <a:spLocks noChangeShapeType="1"/>
          </p:cNvSpPr>
          <p:nvPr/>
        </p:nvSpPr>
        <p:spPr bwMode="auto">
          <a:xfrm>
            <a:off x="3255963" y="4233863"/>
            <a:ext cx="206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32" name="Line 139"/>
          <p:cNvSpPr>
            <a:spLocks noChangeShapeType="1"/>
          </p:cNvSpPr>
          <p:nvPr/>
        </p:nvSpPr>
        <p:spPr bwMode="auto">
          <a:xfrm flipH="1">
            <a:off x="2616200" y="4233863"/>
            <a:ext cx="4333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33" name="Line 140"/>
          <p:cNvSpPr>
            <a:spLocks noChangeShapeType="1"/>
          </p:cNvSpPr>
          <p:nvPr/>
        </p:nvSpPr>
        <p:spPr bwMode="auto">
          <a:xfrm>
            <a:off x="2973388" y="4043363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34" name="Rectangle 141"/>
          <p:cNvSpPr>
            <a:spLocks noChangeArrowheads="1"/>
          </p:cNvSpPr>
          <p:nvPr/>
        </p:nvSpPr>
        <p:spPr bwMode="auto">
          <a:xfrm>
            <a:off x="2314575" y="41370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835" name="Rectangle 142"/>
          <p:cNvSpPr>
            <a:spLocks noChangeArrowheads="1"/>
          </p:cNvSpPr>
          <p:nvPr/>
        </p:nvSpPr>
        <p:spPr bwMode="auto">
          <a:xfrm>
            <a:off x="3419475" y="41370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836" name="Rectangle 143"/>
          <p:cNvSpPr>
            <a:spLocks noChangeArrowheads="1"/>
          </p:cNvSpPr>
          <p:nvPr/>
        </p:nvSpPr>
        <p:spPr bwMode="auto">
          <a:xfrm>
            <a:off x="1909763" y="97631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837" name="Rectangle 144"/>
          <p:cNvSpPr>
            <a:spLocks noChangeArrowheads="1"/>
          </p:cNvSpPr>
          <p:nvPr/>
        </p:nvSpPr>
        <p:spPr bwMode="auto">
          <a:xfrm>
            <a:off x="1909763" y="90170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838" name="Rectangle 145"/>
          <p:cNvSpPr>
            <a:spLocks noChangeArrowheads="1"/>
          </p:cNvSpPr>
          <p:nvPr/>
        </p:nvSpPr>
        <p:spPr bwMode="auto">
          <a:xfrm>
            <a:off x="1909763" y="823913"/>
            <a:ext cx="3651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Cin</a:t>
            </a: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2889250" y="2403475"/>
            <a:ext cx="200025" cy="117475"/>
            <a:chOff x="1458" y="2686"/>
            <a:chExt cx="100" cy="99"/>
          </a:xfrm>
        </p:grpSpPr>
        <p:sp>
          <p:nvSpPr>
            <p:cNvPr id="29854" name="Line 146"/>
            <p:cNvSpPr>
              <a:spLocks noChangeShapeType="1"/>
            </p:cNvSpPr>
            <p:nvPr/>
          </p:nvSpPr>
          <p:spPr bwMode="auto">
            <a:xfrm>
              <a:off x="1458" y="2694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5" name="Freeform 147"/>
            <p:cNvSpPr>
              <a:spLocks/>
            </p:cNvSpPr>
            <p:nvPr/>
          </p:nvSpPr>
          <p:spPr bwMode="auto">
            <a:xfrm>
              <a:off x="1459" y="2686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6" name="Oval 148"/>
            <p:cNvSpPr>
              <a:spLocks noChangeArrowheads="1"/>
            </p:cNvSpPr>
            <p:nvPr/>
          </p:nvSpPr>
          <p:spPr bwMode="auto">
            <a:xfrm>
              <a:off x="1534" y="2720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3"/>
          <p:cNvGrpSpPr>
            <a:grpSpLocks/>
          </p:cNvGrpSpPr>
          <p:nvPr/>
        </p:nvGrpSpPr>
        <p:grpSpPr bwMode="auto">
          <a:xfrm>
            <a:off x="2841625" y="3143250"/>
            <a:ext cx="200025" cy="120650"/>
            <a:chOff x="1434" y="3302"/>
            <a:chExt cx="100" cy="99"/>
          </a:xfrm>
        </p:grpSpPr>
        <p:sp>
          <p:nvSpPr>
            <p:cNvPr id="29851" name="Line 150"/>
            <p:cNvSpPr>
              <a:spLocks noChangeShapeType="1"/>
            </p:cNvSpPr>
            <p:nvPr/>
          </p:nvSpPr>
          <p:spPr bwMode="auto">
            <a:xfrm>
              <a:off x="1434" y="3310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2" name="Freeform 151"/>
            <p:cNvSpPr>
              <a:spLocks/>
            </p:cNvSpPr>
            <p:nvPr/>
          </p:nvSpPr>
          <p:spPr bwMode="auto">
            <a:xfrm>
              <a:off x="1435" y="330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3" name="Oval 152"/>
            <p:cNvSpPr>
              <a:spLocks noChangeArrowheads="1"/>
            </p:cNvSpPr>
            <p:nvPr/>
          </p:nvSpPr>
          <p:spPr bwMode="auto">
            <a:xfrm>
              <a:off x="1510" y="3336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7"/>
          <p:cNvGrpSpPr>
            <a:grpSpLocks/>
          </p:cNvGrpSpPr>
          <p:nvPr/>
        </p:nvGrpSpPr>
        <p:grpSpPr bwMode="auto">
          <a:xfrm>
            <a:off x="2873375" y="3905250"/>
            <a:ext cx="200025" cy="117475"/>
            <a:chOff x="1450" y="3934"/>
            <a:chExt cx="100" cy="99"/>
          </a:xfrm>
        </p:grpSpPr>
        <p:sp>
          <p:nvSpPr>
            <p:cNvPr id="29848" name="Line 154"/>
            <p:cNvSpPr>
              <a:spLocks noChangeShapeType="1"/>
            </p:cNvSpPr>
            <p:nvPr/>
          </p:nvSpPr>
          <p:spPr bwMode="auto">
            <a:xfrm>
              <a:off x="1450" y="3942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9" name="Freeform 155"/>
            <p:cNvSpPr>
              <a:spLocks/>
            </p:cNvSpPr>
            <p:nvPr/>
          </p:nvSpPr>
          <p:spPr bwMode="auto">
            <a:xfrm>
              <a:off x="1451" y="3934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0" name="Oval 156"/>
            <p:cNvSpPr>
              <a:spLocks noChangeArrowheads="1"/>
            </p:cNvSpPr>
            <p:nvPr/>
          </p:nvSpPr>
          <p:spPr bwMode="auto">
            <a:xfrm>
              <a:off x="1526" y="3968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3063875" y="4173538"/>
            <a:ext cx="201613" cy="119062"/>
            <a:chOff x="1546" y="4158"/>
            <a:chExt cx="100" cy="99"/>
          </a:xfrm>
        </p:grpSpPr>
        <p:sp>
          <p:nvSpPr>
            <p:cNvPr id="29845" name="Line 158"/>
            <p:cNvSpPr>
              <a:spLocks noChangeShapeType="1"/>
            </p:cNvSpPr>
            <p:nvPr/>
          </p:nvSpPr>
          <p:spPr bwMode="auto">
            <a:xfrm>
              <a:off x="1546" y="4166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6" name="Freeform 159"/>
            <p:cNvSpPr>
              <a:spLocks/>
            </p:cNvSpPr>
            <p:nvPr/>
          </p:nvSpPr>
          <p:spPr bwMode="auto">
            <a:xfrm>
              <a:off x="1547" y="4158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7" name="Oval 160"/>
            <p:cNvSpPr>
              <a:spLocks noChangeArrowheads="1"/>
            </p:cNvSpPr>
            <p:nvPr/>
          </p:nvSpPr>
          <p:spPr bwMode="auto">
            <a:xfrm>
              <a:off x="1622" y="4192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843" name="Rectangle 162"/>
          <p:cNvSpPr>
            <a:spLocks noChangeArrowheads="1"/>
          </p:cNvSpPr>
          <p:nvPr/>
        </p:nvSpPr>
        <p:spPr bwMode="auto">
          <a:xfrm>
            <a:off x="1195388" y="4672013"/>
            <a:ext cx="7121525" cy="188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S1	S0	Cin	Y	Output	Microoperation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0        0	0	B	D = A + B	Add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0        0	1	B	D = A + B + 1	Add with carry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0	 1	0	B’	D = A + B’	Subtract with borrow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0        1	1	B’	D = A + B’+ 1	Subtract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1        0	0	0	D = A	Transfer A                                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1        0	1	0	D = A + 1	Increment A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1        1	0	1	D = A - 1	Decrement A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1        1	1	1	D = A	Transfer A       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4314825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5. Logic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3072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466725" y="1019175"/>
            <a:ext cx="7886700" cy="56102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Specify binary operations on the strings of bits in registers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dirty="0" smtClean="0"/>
              <a:t>Logic </a:t>
            </a:r>
            <a:r>
              <a:rPr lang="en-US" altLang="ko-KR" sz="1900" dirty="0" err="1" smtClean="0"/>
              <a:t>microoperations</a:t>
            </a:r>
            <a:r>
              <a:rPr lang="en-US" altLang="ko-KR" sz="1900" dirty="0" smtClean="0"/>
              <a:t> are bit-wise operations, i.e., they work on the individual bits of data.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dirty="0" smtClean="0"/>
              <a:t>useful for bit manipulations on binary data 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dirty="0" smtClean="0"/>
              <a:t>useful for making logical decisions based on the bit value.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There are,16 different logic functions that can be defined over two binary input variables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However, most systems only implement four of these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AND (</a:t>
            </a:r>
            <a:r>
              <a:rPr lang="en-US" altLang="ko-KR" sz="1600" dirty="0" smtClean="0">
                <a:sym typeface="Symbol" pitchFamily="18" charset="2"/>
              </a:rPr>
              <a:t>)</a:t>
            </a:r>
            <a:r>
              <a:rPr lang="en-US" altLang="ko-KR" sz="1600" dirty="0" smtClean="0"/>
              <a:t>, OR (</a:t>
            </a:r>
            <a:r>
              <a:rPr lang="en-US" altLang="ko-KR" sz="1600" dirty="0" smtClean="0">
                <a:sym typeface="Symbol" pitchFamily="18" charset="2"/>
              </a:rPr>
              <a:t>)</a:t>
            </a:r>
            <a:r>
              <a:rPr lang="en-US" altLang="ko-KR" sz="1600" dirty="0" smtClean="0"/>
              <a:t>, XOR (</a:t>
            </a:r>
            <a:r>
              <a:rPr lang="en-US" altLang="ko-KR" sz="1600" dirty="0" smtClean="0">
                <a:sym typeface="Symbol" pitchFamily="18" charset="2"/>
              </a:rPr>
              <a:t>)</a:t>
            </a:r>
            <a:r>
              <a:rPr lang="en-US" altLang="ko-KR" sz="1600" dirty="0" smtClean="0"/>
              <a:t>, Complement/NOT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 others can be created from combination of these.</a:t>
            </a:r>
            <a:endParaRPr lang="en-US" altLang="ko-KR" sz="2000" dirty="0" smtClean="0">
              <a:sym typeface="Symbol" pitchFamily="18" charset="2"/>
            </a:endParaRPr>
          </a:p>
        </p:txBody>
      </p:sp>
      <p:sp>
        <p:nvSpPr>
          <p:cNvPr id="30726" name="Text Box 11"/>
          <p:cNvSpPr txBox="1">
            <a:spLocks noChangeArrowheads="1"/>
          </p:cNvSpPr>
          <p:nvPr/>
        </p:nvSpPr>
        <p:spPr bwMode="auto">
          <a:xfrm>
            <a:off x="2393950" y="4095499"/>
            <a:ext cx="2929007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/>
              <a:t>0    0    0    0    0  …  1    1     1</a:t>
            </a:r>
          </a:p>
          <a:p>
            <a:r>
              <a:rPr lang="en-US" altLang="ko-KR" sz="1800" dirty="0"/>
              <a:t>0    1    </a:t>
            </a:r>
            <a:r>
              <a:rPr lang="en-US" altLang="ko-KR" sz="1800" dirty="0" smtClean="0"/>
              <a:t> 0    </a:t>
            </a:r>
            <a:r>
              <a:rPr lang="en-US" altLang="ko-KR" sz="1800" dirty="0"/>
              <a:t>0    0  …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1    1     1</a:t>
            </a:r>
          </a:p>
          <a:p>
            <a:r>
              <a:rPr lang="en-US" altLang="ko-KR" sz="1800" dirty="0"/>
              <a:t>1    0    </a:t>
            </a:r>
            <a:r>
              <a:rPr lang="en-US" altLang="ko-KR" sz="1800" dirty="0" smtClean="0"/>
              <a:t> 0    </a:t>
            </a:r>
            <a:r>
              <a:rPr lang="en-US" altLang="ko-KR" sz="1800" dirty="0"/>
              <a:t>0    1  …  </a:t>
            </a:r>
            <a:r>
              <a:rPr lang="en-US" altLang="ko-KR" sz="1800" dirty="0" smtClean="0"/>
              <a:t> 0    </a:t>
            </a:r>
            <a:r>
              <a:rPr lang="en-US" altLang="ko-KR" sz="1800" dirty="0"/>
              <a:t>1     1</a:t>
            </a:r>
          </a:p>
          <a:p>
            <a:r>
              <a:rPr lang="en-US" altLang="ko-KR" sz="1800" dirty="0"/>
              <a:t>1    1    </a:t>
            </a:r>
            <a:r>
              <a:rPr lang="en-US" altLang="ko-KR" sz="1800" dirty="0" smtClean="0"/>
              <a:t>  0    </a:t>
            </a:r>
            <a:r>
              <a:rPr lang="en-US" altLang="ko-KR" sz="1800" dirty="0"/>
              <a:t>1    0  …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1    0     1</a:t>
            </a:r>
          </a:p>
          <a:p>
            <a:endParaRPr lang="en-US" altLang="ko-KR" sz="2800" dirty="0"/>
          </a:p>
        </p:txBody>
      </p:sp>
      <p:sp>
        <p:nvSpPr>
          <p:cNvPr id="30727" name="Rectangle 12"/>
          <p:cNvSpPr>
            <a:spLocks noChangeArrowheads="1"/>
          </p:cNvSpPr>
          <p:nvPr/>
        </p:nvSpPr>
        <p:spPr bwMode="auto">
          <a:xfrm>
            <a:off x="2386013" y="3810000"/>
            <a:ext cx="3481388" cy="2868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/>
              <a:t>A   B   F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   F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  F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… F</a:t>
            </a:r>
            <a:r>
              <a:rPr lang="en-US" altLang="ko-KR" sz="1800" baseline="-25000" dirty="0"/>
              <a:t>13</a:t>
            </a:r>
            <a:r>
              <a:rPr lang="en-US" altLang="ko-KR" sz="1800" dirty="0"/>
              <a:t>  F</a:t>
            </a:r>
            <a:r>
              <a:rPr lang="en-US" altLang="ko-KR" sz="1800" baseline="-25000" dirty="0"/>
              <a:t>14</a:t>
            </a:r>
            <a:r>
              <a:rPr lang="en-US" altLang="ko-KR" sz="1800" dirty="0"/>
              <a:t>  F</a:t>
            </a:r>
            <a:r>
              <a:rPr lang="en-US" altLang="ko-KR" sz="1800" baseline="-25000" dirty="0"/>
              <a:t>15</a:t>
            </a:r>
          </a:p>
        </p:txBody>
      </p:sp>
      <p:sp>
        <p:nvSpPr>
          <p:cNvPr id="30728" name="Line 13"/>
          <p:cNvSpPr>
            <a:spLocks noChangeShapeType="1"/>
          </p:cNvSpPr>
          <p:nvPr/>
        </p:nvSpPr>
        <p:spPr bwMode="auto">
          <a:xfrm>
            <a:off x="2219325" y="4110243"/>
            <a:ext cx="3762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Rectangle 15"/>
          <p:cNvSpPr>
            <a:spLocks noChangeArrowheads="1"/>
          </p:cNvSpPr>
          <p:nvPr/>
        </p:nvSpPr>
        <p:spPr bwMode="auto">
          <a:xfrm>
            <a:off x="2209800" y="3836806"/>
            <a:ext cx="3752850" cy="149719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209800" y="4572000"/>
            <a:ext cx="1524000" cy="1588"/>
          </a:xfrm>
          <a:prstGeom prst="line">
            <a:avLst/>
          </a:prstGeom>
          <a:ln>
            <a:solidFill>
              <a:schemeClr val="tx1"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84225"/>
            <a:ext cx="8396288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List of Logic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544888" y="1257300"/>
            <a:ext cx="34925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55688" y="1890713"/>
            <a:ext cx="34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5800" y="1370188"/>
            <a:ext cx="6904037" cy="382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en-US" altLang="ko-KR" sz="1600" dirty="0">
                <a:solidFill>
                  <a:schemeClr val="tx1"/>
                </a:solidFill>
              </a:rPr>
              <a:t>16 different logic operations with 2 binary </a:t>
            </a:r>
            <a:r>
              <a:rPr lang="en-US" altLang="ko-KR" sz="1600" dirty="0" smtClean="0">
                <a:solidFill>
                  <a:schemeClr val="tx1"/>
                </a:solidFill>
              </a:rPr>
              <a:t>variables.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28600" y="6400800"/>
            <a:ext cx="8610600" cy="293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Truth tables for 16 functions of 2 variables and </a:t>
            </a:r>
            <a:r>
              <a:rPr lang="en-US" altLang="ko-KR" sz="1600" dirty="0" smtClean="0">
                <a:solidFill>
                  <a:schemeClr val="tx1"/>
                </a:solidFill>
              </a:rPr>
              <a:t>the corresponding </a:t>
            </a:r>
            <a:r>
              <a:rPr lang="en-US" altLang="ko-KR" sz="1600" dirty="0">
                <a:solidFill>
                  <a:schemeClr val="tx1"/>
                </a:solidFill>
              </a:rPr>
              <a:t>16 logic micro-operations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08238" y="2217738"/>
            <a:ext cx="873125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Boolean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871913" y="2209800"/>
            <a:ext cx="1062037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Micro-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473700" y="2324100"/>
            <a:ext cx="611188" cy="265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301750" y="2209800"/>
            <a:ext cx="865188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x  0 0 1 1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y  0 1 0 1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514474" y="2238375"/>
            <a:ext cx="5648325" cy="3825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249488" y="2225675"/>
            <a:ext cx="0" cy="384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9"/>
          <p:cNvSpPr>
            <a:spLocks noChangeArrowheads="1"/>
          </p:cNvSpPr>
          <p:nvPr/>
        </p:nvSpPr>
        <p:spPr bwMode="auto">
          <a:xfrm>
            <a:off x="1282700" y="2238375"/>
            <a:ext cx="233363" cy="4460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914400" y="2667000"/>
            <a:ext cx="6253162" cy="36738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0 0 0	  F0  = 0	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0	 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Clear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0 0 0 1	</a:t>
            </a:r>
            <a:r>
              <a:rPr lang="en-US" altLang="ko-KR" sz="1400" dirty="0" smtClean="0">
                <a:solidFill>
                  <a:schemeClr val="tx1"/>
                </a:solidFill>
              </a:rPr>
              <a:t>  F1 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</a:rPr>
              <a:t>xy</a:t>
            </a:r>
            <a:r>
              <a:rPr lang="en-US" altLang="ko-KR" sz="1400" dirty="0">
                <a:solidFill>
                  <a:schemeClr val="tx1"/>
                </a:solidFill>
              </a:rPr>
              <a:t>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r>
              <a:rPr lang="en-US" altLang="ko-KR" sz="1400" dirty="0"/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AND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0 1 0	  F2  = </a:t>
            </a:r>
            <a:r>
              <a:rPr lang="en-US" altLang="ko-KR" sz="1400" dirty="0" err="1">
                <a:solidFill>
                  <a:schemeClr val="tx1"/>
                </a:solidFill>
              </a:rPr>
              <a:t>xy</a:t>
            </a:r>
            <a:r>
              <a:rPr lang="en-US" altLang="ko-KR" sz="1400" dirty="0">
                <a:solidFill>
                  <a:schemeClr val="tx1"/>
                </a:solidFill>
              </a:rPr>
              <a:t>'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 dirty="0">
                <a:solidFill>
                  <a:schemeClr val="tx1"/>
                </a:solidFill>
              </a:rPr>
              <a:t> B’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0 1 1	  F3  = x	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	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Transfer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1 0 0	  F4  = </a:t>
            </a:r>
            <a:r>
              <a:rPr lang="en-US" altLang="ko-KR" sz="1400" dirty="0" err="1">
                <a:solidFill>
                  <a:schemeClr val="tx1"/>
                </a:solidFill>
              </a:rPr>
              <a:t>x'y</a:t>
            </a:r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A’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 dirty="0">
                <a:solidFill>
                  <a:schemeClr val="tx1"/>
                </a:solidFill>
              </a:rPr>
              <a:t>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1 0 1	  F5  = y	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B	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Transfer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1 1 0	  F6  = x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 dirty="0">
                <a:solidFill>
                  <a:schemeClr val="tx1"/>
                </a:solidFill>
              </a:rPr>
              <a:t> y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 dirty="0">
                <a:solidFill>
                  <a:schemeClr val="tx1"/>
                </a:solidFill>
              </a:rPr>
              <a:t> B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 </a:t>
            </a:r>
            <a:r>
              <a:rPr lang="en-US" altLang="ko-KR" sz="1400" dirty="0">
                <a:solidFill>
                  <a:schemeClr val="tx1"/>
                </a:solidFill>
              </a:rPr>
              <a:t>Exclusive-OR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1 1 1	  F7  = x + y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 dirty="0">
                <a:solidFill>
                  <a:schemeClr val="tx1"/>
                </a:solidFill>
              </a:rPr>
              <a:t> B 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0 0 0	  F8  = (x + y)'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dirty="0"/>
              <a:t>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</a:t>
            </a:r>
            <a:r>
              <a:rPr lang="en-US" altLang="ko-KR" sz="1400" dirty="0">
                <a:solidFill>
                  <a:schemeClr val="tx1"/>
                </a:solidFill>
              </a:rPr>
              <a:t>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 dirty="0">
                <a:solidFill>
                  <a:schemeClr val="tx1"/>
                </a:solidFill>
              </a:rPr>
              <a:t> B)’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NOR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0 0 1	  F9  = (x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 dirty="0">
                <a:solidFill>
                  <a:schemeClr val="tx1"/>
                </a:solidFill>
              </a:rPr>
              <a:t> y)'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(A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 dirty="0">
                <a:solidFill>
                  <a:schemeClr val="tx1"/>
                </a:solidFill>
              </a:rPr>
              <a:t> B)’    </a:t>
            </a:r>
            <a:r>
              <a:rPr lang="en-US" altLang="ko-KR" sz="1400" dirty="0" smtClean="0">
                <a:solidFill>
                  <a:schemeClr val="tx1"/>
                </a:solidFill>
              </a:rPr>
              <a:t>	Exclusive-NOR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0 1 0	  F10 = y'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B’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Complement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0 1 1	  F11 = x + y'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 dirty="0">
                <a:solidFill>
                  <a:schemeClr val="tx1"/>
                </a:solidFill>
              </a:rPr>
              <a:t>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1 0 0	  F12 = x'	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A’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Complement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1 0 1	  F13 = x' + y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A’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 dirty="0">
                <a:solidFill>
                  <a:schemeClr val="tx1"/>
                </a:solidFill>
              </a:rPr>
              <a:t>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1 1 0	  F14 = (</a:t>
            </a:r>
            <a:r>
              <a:rPr lang="en-US" altLang="ko-KR" sz="1400" dirty="0" err="1">
                <a:solidFill>
                  <a:schemeClr val="tx1"/>
                </a:solidFill>
              </a:rPr>
              <a:t>xy</a:t>
            </a:r>
            <a:r>
              <a:rPr lang="en-US" altLang="ko-KR" sz="1400" dirty="0">
                <a:solidFill>
                  <a:schemeClr val="tx1"/>
                </a:solidFill>
              </a:rPr>
              <a:t>)'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(A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 dirty="0">
                <a:solidFill>
                  <a:schemeClr val="tx1"/>
                </a:solidFill>
              </a:rPr>
              <a:t> B)’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NAND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1 1 1	  F15 = 1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all 1's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Set </a:t>
            </a:r>
            <a:r>
              <a:rPr lang="en-US" altLang="ko-KR" sz="1400" dirty="0">
                <a:solidFill>
                  <a:schemeClr val="tx1"/>
                </a:solidFill>
              </a:rPr>
              <a:t>to all 1's</a:t>
            </a:r>
          </a:p>
          <a:p>
            <a:pPr defTabSz="762000" latinLnBrk="1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1764" name="Line 22"/>
          <p:cNvSpPr>
            <a:spLocks noChangeShapeType="1"/>
          </p:cNvSpPr>
          <p:nvPr/>
        </p:nvSpPr>
        <p:spPr bwMode="auto">
          <a:xfrm>
            <a:off x="3657600" y="2235200"/>
            <a:ext cx="0" cy="382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3"/>
          <p:cNvSpPr>
            <a:spLocks noChangeShapeType="1"/>
          </p:cNvSpPr>
          <p:nvPr/>
        </p:nvSpPr>
        <p:spPr bwMode="auto">
          <a:xfrm>
            <a:off x="5126038" y="2225675"/>
            <a:ext cx="0" cy="384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2667000"/>
            <a:ext cx="5638800" cy="15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533400"/>
            <a:ext cx="5794375" cy="9271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Logic </a:t>
            </a:r>
            <a:r>
              <a:rPr lang="en-US" sz="3200" dirty="0" err="1" smtClean="0"/>
              <a:t>Microoperations</a:t>
            </a:r>
            <a:endParaRPr lang="en-US" sz="2800" dirty="0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996633"/>
                </a:solidFill>
              </a:rPr>
              <a:t>OR </a:t>
            </a:r>
            <a:r>
              <a:rPr lang="en-US" dirty="0" err="1" smtClean="0">
                <a:solidFill>
                  <a:srgbClr val="996633"/>
                </a:solidFill>
              </a:rPr>
              <a:t>Microoperation</a:t>
            </a:r>
            <a:endParaRPr lang="en-US" dirty="0" smtClean="0">
              <a:solidFill>
                <a:srgbClr val="996633"/>
              </a:solidFill>
            </a:endParaRPr>
          </a:p>
          <a:p>
            <a:r>
              <a:rPr lang="en-US" dirty="0" smtClean="0"/>
              <a:t>Symbol: </a:t>
            </a:r>
            <a:r>
              <a:rPr lang="en-US" dirty="0" smtClean="0">
                <a:sym typeface="Symbol" pitchFamily="18" charset="2"/>
              </a:rPr>
              <a:t>, +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                        Gate: 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Example: 100110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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1010110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= 1110110</a:t>
            </a:r>
            <a:r>
              <a:rPr lang="en-US" baseline="-25000" dirty="0" smtClean="0">
                <a:sym typeface="Symbol" pitchFamily="18" charset="2"/>
              </a:rPr>
              <a:t>2</a:t>
            </a:r>
          </a:p>
          <a:p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 dirty="0" smtClean="0">
                <a:sym typeface="Symbol" pitchFamily="18" charset="2"/>
              </a:rPr>
              <a:t>P+Q: R1      R2+R3, R4      R5 R6 </a:t>
            </a:r>
          </a:p>
          <a:p>
            <a:endParaRPr lang="en-US" dirty="0" smtClean="0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 flipV="1">
            <a:off x="3352800" y="5486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 flipH="1">
            <a:off x="5334000" y="55626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0" name="AutoShape 8"/>
          <p:cNvSpPr>
            <a:spLocks noChangeArrowheads="1"/>
          </p:cNvSpPr>
          <p:nvPr/>
        </p:nvSpPr>
        <p:spPr bwMode="auto">
          <a:xfrm rot="-10800000">
            <a:off x="4064000" y="2743200"/>
            <a:ext cx="685800" cy="685800"/>
          </a:xfrm>
          <a:prstGeom prst="moon">
            <a:avLst>
              <a:gd name="adj" fmla="val 83333"/>
            </a:avLst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 rot="-10800000">
            <a:off x="3633788" y="3128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rot="-10800000">
            <a:off x="3657600" y="2908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 rot="-10800000">
            <a:off x="4724400" y="30654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2971800" y="4648200"/>
            <a:ext cx="1143000" cy="457200"/>
          </a:xfrm>
          <a:prstGeom prst="wedgeEllipseCallout">
            <a:avLst>
              <a:gd name="adj1" fmla="val -81111"/>
              <a:gd name="adj2" fmla="val 106944"/>
            </a:avLst>
          </a:prstGeom>
          <a:solidFill>
            <a:srgbClr val="808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3176588" y="4675187"/>
            <a:ext cx="749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 dirty="0">
                <a:solidFill>
                  <a:schemeClr val="bg1"/>
                </a:solidFill>
                <a:cs typeface="Arial" charset="0"/>
              </a:rPr>
              <a:t>OR</a:t>
            </a:r>
          </a:p>
        </p:txBody>
      </p:sp>
      <p:sp>
        <p:nvSpPr>
          <p:cNvPr id="125968" name="AutoShape 16"/>
          <p:cNvSpPr>
            <a:spLocks noChangeArrowheads="1"/>
          </p:cNvSpPr>
          <p:nvPr/>
        </p:nvSpPr>
        <p:spPr bwMode="auto">
          <a:xfrm>
            <a:off x="6477000" y="4419600"/>
            <a:ext cx="1143000" cy="457200"/>
          </a:xfrm>
          <a:prstGeom prst="wedgeEllipseCallout">
            <a:avLst>
              <a:gd name="adj1" fmla="val -54722"/>
              <a:gd name="adj2" fmla="val 144097"/>
            </a:avLst>
          </a:prstGeom>
          <a:solidFill>
            <a:srgbClr val="9966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691313" y="4465637"/>
            <a:ext cx="749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bg1"/>
                </a:solidFill>
                <a:cs typeface="Arial" charset="0"/>
              </a:rPr>
              <a:t>OR</a:t>
            </a:r>
          </a:p>
        </p:txBody>
      </p: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4610100" y="5867400"/>
            <a:ext cx="1371600" cy="533400"/>
          </a:xfrm>
          <a:prstGeom prst="wedgeEllipseCallout">
            <a:avLst>
              <a:gd name="adj1" fmla="val -68056"/>
              <a:gd name="adj2" fmla="val -64287"/>
            </a:avLst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4953000" y="5945187"/>
            <a:ext cx="749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bg1"/>
                </a:solidFill>
                <a:cs typeface="Arial" charset="0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533400" y="674688"/>
            <a:ext cx="70104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46125" indent="-746125" algn="ctr"/>
            <a:r>
              <a:rPr lang="en-US" sz="3200" dirty="0" smtClean="0">
                <a:solidFill>
                  <a:schemeClr val="tx2"/>
                </a:solidFill>
              </a:rPr>
              <a:t>Logic </a:t>
            </a:r>
            <a:r>
              <a:rPr lang="en-US" sz="3200" dirty="0" err="1" smtClean="0">
                <a:solidFill>
                  <a:schemeClr val="tx2"/>
                </a:solidFill>
              </a:rPr>
              <a:t>Microoperations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 defTabSz="762000">
              <a:spcBef>
                <a:spcPct val="30000"/>
              </a:spcBef>
              <a:buSzPct val="100000"/>
            </a:pPr>
            <a:r>
              <a:rPr lang="en-US" sz="2400">
                <a:solidFill>
                  <a:srgbClr val="000066"/>
                </a:solidFill>
              </a:rPr>
              <a:t>AND Microoperation</a:t>
            </a: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Symbol: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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Gate: 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Example: 100110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</a:t>
            </a:r>
            <a:r>
              <a:rPr lang="en-US" sz="2400" b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1010110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= 0000110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 rot="10800000" flipH="1">
            <a:off x="3181350" y="2971800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 rot="-10800000">
            <a:off x="2898775" y="3565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 rot="-10800000">
            <a:off x="2895600" y="3184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rot="-10800000">
            <a:off x="3962400" y="3397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3276600" y="3016250"/>
            <a:ext cx="762000" cy="685800"/>
          </a:xfrm>
          <a:prstGeom prst="flowChartDe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46125" indent="-746125" algn="ctr"/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Logic </a:t>
            </a:r>
            <a:r>
              <a:rPr lang="en-US" sz="3200" dirty="0" err="1" smtClean="0">
                <a:solidFill>
                  <a:schemeClr val="tx2"/>
                </a:solidFill>
              </a:rPr>
              <a:t>Microoperations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 defTabSz="762000">
              <a:spcBef>
                <a:spcPct val="30000"/>
              </a:spcBef>
              <a:buSzPct val="100000"/>
            </a:pPr>
            <a:r>
              <a:rPr lang="en-US" sz="2400" b="0" dirty="0">
                <a:solidFill>
                  <a:schemeClr val="tx1"/>
                </a:solidFill>
              </a:rPr>
              <a:t>Complement (NOT) </a:t>
            </a:r>
            <a:r>
              <a:rPr lang="en-US" sz="2400" b="0" dirty="0" err="1">
                <a:solidFill>
                  <a:schemeClr val="tx1"/>
                </a:solidFill>
              </a:rPr>
              <a:t>Microoperation</a:t>
            </a:r>
            <a:endParaRPr lang="en-US" sz="2400" b="0" dirty="0">
              <a:solidFill>
                <a:schemeClr val="tx1"/>
              </a:solidFill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Symbol: </a:t>
            </a:r>
            <a:r>
              <a:rPr lang="en-US" sz="4800" baseline="30000" dirty="0">
                <a:solidFill>
                  <a:schemeClr val="tx1"/>
                </a:solidFill>
                <a:sym typeface="Symbol" pitchFamily="18" charset="2"/>
              </a:rPr>
              <a:t>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Gate: 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Example: 1010110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= 0101001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 rot="10800000" flipH="1">
            <a:off x="3181350" y="2971800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rot="-10800000">
            <a:off x="2898775" y="34131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 rot="-10800000">
            <a:off x="4419600" y="3397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2800" y="2895600"/>
            <a:ext cx="1085850" cy="990600"/>
            <a:chOff x="3048" y="1848"/>
            <a:chExt cx="684" cy="624"/>
          </a:xfrm>
        </p:grpSpPr>
        <p:sp>
          <p:nvSpPr>
            <p:cNvPr id="128011" name="AutoShape 11"/>
            <p:cNvSpPr>
              <a:spLocks noChangeArrowheads="1"/>
            </p:cNvSpPr>
            <p:nvPr/>
          </p:nvSpPr>
          <p:spPr bwMode="auto">
            <a:xfrm rot="-5400000">
              <a:off x="2976" y="1920"/>
              <a:ext cx="624" cy="480"/>
            </a:xfrm>
            <a:prstGeom prst="flowChartMerge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2" name="AutoShape 12"/>
            <p:cNvSpPr>
              <a:spLocks noChangeArrowheads="1"/>
            </p:cNvSpPr>
            <p:nvPr/>
          </p:nvSpPr>
          <p:spPr bwMode="auto">
            <a:xfrm>
              <a:off x="3540" y="2064"/>
              <a:ext cx="192" cy="192"/>
            </a:xfrm>
            <a:prstGeom prst="flowChartConnector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2011362" y="4559300"/>
            <a:ext cx="11890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46125" indent="-746125" algn="ctr"/>
            <a:r>
              <a:rPr lang="en-US" sz="3200" dirty="0" smtClean="0">
                <a:solidFill>
                  <a:schemeClr val="tx2"/>
                </a:solidFill>
              </a:rPr>
              <a:t>Logic </a:t>
            </a:r>
            <a:r>
              <a:rPr lang="en-US" sz="3200" dirty="0" err="1" smtClean="0">
                <a:solidFill>
                  <a:schemeClr val="tx2"/>
                </a:solidFill>
              </a:rPr>
              <a:t>Microoperations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 defTabSz="762000">
              <a:spcBef>
                <a:spcPct val="30000"/>
              </a:spcBef>
              <a:buSzPct val="100000"/>
            </a:pPr>
            <a:r>
              <a:rPr lang="en-US" sz="2400" b="0">
                <a:solidFill>
                  <a:schemeClr val="tx1"/>
                </a:solidFill>
              </a:rPr>
              <a:t>XOR (Exclusive-OR) Microoperation</a:t>
            </a: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Symbol: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</a:t>
            </a:r>
            <a:endParaRPr lang="en-US" sz="4400" baseline="300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Gate: 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Example: 100110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</a:t>
            </a:r>
            <a:r>
              <a:rPr lang="en-US" sz="2400" b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1010110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= 1110000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 rot="10800000" flipH="1">
            <a:off x="3181350" y="2971800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 rot="-10800000">
            <a:off x="3581400" y="3032125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AutoShape 9"/>
          <p:cNvSpPr>
            <a:spLocks noChangeArrowheads="1"/>
          </p:cNvSpPr>
          <p:nvPr/>
        </p:nvSpPr>
        <p:spPr bwMode="auto">
          <a:xfrm rot="-10800000">
            <a:off x="3657600" y="3032125"/>
            <a:ext cx="685800" cy="685800"/>
          </a:xfrm>
          <a:prstGeom prst="moon">
            <a:avLst>
              <a:gd name="adj" fmla="val 83333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 rot="-10800000">
            <a:off x="3581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 rot="10800000" flipH="1">
            <a:off x="3562350" y="2971800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 rot="-10800000">
            <a:off x="3279775" y="3565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rot="-10800000">
            <a:off x="3276600" y="3184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8" name="AutoShape 14"/>
          <p:cNvSpPr>
            <a:spLocks noChangeArrowheads="1"/>
          </p:cNvSpPr>
          <p:nvPr/>
        </p:nvSpPr>
        <p:spPr bwMode="auto">
          <a:xfrm rot="-10800000">
            <a:off x="3886200" y="3260725"/>
            <a:ext cx="228600" cy="228600"/>
          </a:xfrm>
          <a:prstGeom prst="flowChartOr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rot="-10800000">
            <a:off x="4343400" y="3397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685800"/>
            <a:ext cx="8785225" cy="685800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Hardware Implementation Of  Logic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54188" y="4511675"/>
            <a:ext cx="3687356" cy="1303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3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0    0     F = A 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800" dirty="0">
                <a:solidFill>
                  <a:schemeClr val="tx1"/>
                </a:solidFill>
              </a:rPr>
              <a:t> B          AND</a:t>
            </a:r>
          </a:p>
          <a:p>
            <a:pPr defTabSz="762000">
              <a:lnSpc>
                <a:spcPct val="113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0    1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F = A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</a:t>
            </a:r>
            <a:r>
              <a:rPr lang="en-US" altLang="ko-KR" sz="1800" dirty="0">
                <a:solidFill>
                  <a:schemeClr val="tx1"/>
                </a:solidFill>
              </a:rPr>
              <a:t>B           OR</a:t>
            </a:r>
          </a:p>
          <a:p>
            <a:pPr defTabSz="762000">
              <a:lnSpc>
                <a:spcPct val="113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1    0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F = A 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800" dirty="0">
                <a:solidFill>
                  <a:schemeClr val="tx1"/>
                </a:solidFill>
              </a:rPr>
              <a:t> B          XOR</a:t>
            </a:r>
          </a:p>
          <a:p>
            <a:pPr defTabSz="762000">
              <a:lnSpc>
                <a:spcPct val="113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1    1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</a:rPr>
              <a:t>F = A’      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    </a:t>
            </a:r>
            <a:r>
              <a:rPr lang="en-US" altLang="ko-KR" sz="1800" dirty="0">
                <a:solidFill>
                  <a:schemeClr val="tx1"/>
                </a:solidFill>
              </a:rPr>
              <a:t>Complement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577975" y="4576763"/>
            <a:ext cx="45323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540000" y="4300538"/>
            <a:ext cx="0" cy="147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870325" y="4281488"/>
            <a:ext cx="0" cy="150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711325" y="4268788"/>
            <a:ext cx="727075" cy="317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S</a:t>
            </a:r>
            <a:r>
              <a:rPr lang="en-US" altLang="ko-KR" sz="1800" baseline="-25000">
                <a:solidFill>
                  <a:schemeClr val="tx1"/>
                </a:solidFill>
              </a:rPr>
              <a:t>1</a:t>
            </a:r>
            <a:r>
              <a:rPr lang="en-US" altLang="ko-KR" sz="1800">
                <a:solidFill>
                  <a:schemeClr val="tx1"/>
                </a:solidFill>
              </a:rPr>
              <a:t>  S</a:t>
            </a:r>
            <a:r>
              <a:rPr lang="en-US" altLang="ko-KR" sz="180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717800" y="4268788"/>
            <a:ext cx="876300" cy="317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221163" y="4224338"/>
            <a:ext cx="1376362" cy="374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8000"/>
              </a:lnSpc>
            </a:pP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</a:t>
            </a:r>
            <a:r>
              <a:rPr lang="en-US" altLang="ko-KR" sz="1800">
                <a:solidFill>
                  <a:schemeClr val="tx1"/>
                </a:solidFill>
              </a:rPr>
              <a:t>-operation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906713" y="3932238"/>
            <a:ext cx="2141537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2000">
                <a:solidFill>
                  <a:schemeClr val="tx1"/>
                </a:solidFill>
              </a:rPr>
              <a:t>    Function table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557463" y="1492250"/>
            <a:ext cx="3144837" cy="2317750"/>
            <a:chOff x="2557463" y="1492250"/>
            <a:chExt cx="3144837" cy="2317750"/>
          </a:xfrm>
        </p:grpSpPr>
        <p:grpSp>
          <p:nvGrpSpPr>
            <p:cNvPr id="2" name="Group 17"/>
            <p:cNvGrpSpPr>
              <a:grpSpLocks/>
            </p:cNvGrpSpPr>
            <p:nvPr/>
          </p:nvGrpSpPr>
          <p:grpSpPr bwMode="auto">
            <a:xfrm>
              <a:off x="3559175" y="1560512"/>
              <a:ext cx="455613" cy="336550"/>
              <a:chOff x="1772" y="1428"/>
              <a:chExt cx="301" cy="272"/>
            </a:xfrm>
          </p:grpSpPr>
          <p:sp>
            <p:nvSpPr>
              <p:cNvPr id="32838" name="Line 12"/>
              <p:cNvSpPr>
                <a:spLocks noChangeShapeType="1"/>
              </p:cNvSpPr>
              <p:nvPr/>
            </p:nvSpPr>
            <p:spPr bwMode="auto">
              <a:xfrm>
                <a:off x="1772" y="1432"/>
                <a:ext cx="0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9" name="Line 13"/>
              <p:cNvSpPr>
                <a:spLocks noChangeShapeType="1"/>
              </p:cNvSpPr>
              <p:nvPr/>
            </p:nvSpPr>
            <p:spPr bwMode="auto">
              <a:xfrm>
                <a:off x="1776" y="142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0" name="Line 14"/>
              <p:cNvSpPr>
                <a:spLocks noChangeShapeType="1"/>
              </p:cNvSpPr>
              <p:nvPr/>
            </p:nvSpPr>
            <p:spPr bwMode="auto">
              <a:xfrm>
                <a:off x="1776" y="1700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1" name="Arc 15"/>
              <p:cNvSpPr>
                <a:spLocks/>
              </p:cNvSpPr>
              <p:nvPr/>
            </p:nvSpPr>
            <p:spPr bwMode="auto">
              <a:xfrm>
                <a:off x="1956" y="1433"/>
                <a:ext cx="117" cy="128"/>
              </a:xfrm>
              <a:custGeom>
                <a:avLst/>
                <a:gdLst>
                  <a:gd name="T0" fmla="*/ 0 w 21786"/>
                  <a:gd name="T1" fmla="*/ 0 h 21600"/>
                  <a:gd name="T2" fmla="*/ 117 w 21786"/>
                  <a:gd name="T3" fmla="*/ 128 h 21600"/>
                  <a:gd name="T4" fmla="*/ 1 w 21786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1786"/>
                  <a:gd name="T10" fmla="*/ 0 h 21600"/>
                  <a:gd name="T11" fmla="*/ 21786 w 217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86" h="21600" fill="none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</a:path>
                  <a:path w="21786" h="21600" stroke="0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  <a:lnTo>
                      <a:pt x="186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2" name="Arc 16"/>
              <p:cNvSpPr>
                <a:spLocks/>
              </p:cNvSpPr>
              <p:nvPr/>
            </p:nvSpPr>
            <p:spPr bwMode="auto">
              <a:xfrm>
                <a:off x="1956" y="1560"/>
                <a:ext cx="116" cy="128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1" name="Line 18"/>
            <p:cNvSpPr>
              <a:spLocks noChangeShapeType="1"/>
            </p:cNvSpPr>
            <p:nvPr/>
          </p:nvSpPr>
          <p:spPr bwMode="auto">
            <a:xfrm flipH="1">
              <a:off x="2849563" y="1838325"/>
              <a:ext cx="715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3522663" y="2006600"/>
              <a:ext cx="492125" cy="336550"/>
              <a:chOff x="1748" y="1788"/>
              <a:chExt cx="324" cy="272"/>
            </a:xfrm>
          </p:grpSpPr>
          <p:sp>
            <p:nvSpPr>
              <p:cNvPr id="32832" name="Line 19"/>
              <p:cNvSpPr>
                <a:spLocks noChangeShapeType="1"/>
              </p:cNvSpPr>
              <p:nvPr/>
            </p:nvSpPr>
            <p:spPr bwMode="auto">
              <a:xfrm>
                <a:off x="1760" y="1788"/>
                <a:ext cx="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3" name="Line 20"/>
              <p:cNvSpPr>
                <a:spLocks noChangeShapeType="1"/>
              </p:cNvSpPr>
              <p:nvPr/>
            </p:nvSpPr>
            <p:spPr bwMode="auto">
              <a:xfrm>
                <a:off x="1760" y="2060"/>
                <a:ext cx="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4" name="Arc 21"/>
              <p:cNvSpPr>
                <a:spLocks/>
              </p:cNvSpPr>
              <p:nvPr/>
            </p:nvSpPr>
            <p:spPr bwMode="auto">
              <a:xfrm>
                <a:off x="1863" y="1793"/>
                <a:ext cx="209" cy="128"/>
              </a:xfrm>
              <a:custGeom>
                <a:avLst/>
                <a:gdLst>
                  <a:gd name="T0" fmla="*/ 0 w 21704"/>
                  <a:gd name="T1" fmla="*/ 0 h 21600"/>
                  <a:gd name="T2" fmla="*/ 209 w 21704"/>
                  <a:gd name="T3" fmla="*/ 128 h 21600"/>
                  <a:gd name="T4" fmla="*/ 1 w 21704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1704"/>
                  <a:gd name="T10" fmla="*/ 0 h 21600"/>
                  <a:gd name="T11" fmla="*/ 21704 w 217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4" h="21600" fill="none" extrusionOk="0">
                    <a:moveTo>
                      <a:pt x="0" y="0"/>
                    </a:moveTo>
                    <a:cubicBezTo>
                      <a:pt x="34" y="0"/>
                      <a:pt x="69" y="-1"/>
                      <a:pt x="104" y="0"/>
                    </a:cubicBezTo>
                    <a:cubicBezTo>
                      <a:pt x="12033" y="0"/>
                      <a:pt x="21704" y="9670"/>
                      <a:pt x="21704" y="21600"/>
                    </a:cubicBezTo>
                  </a:path>
                  <a:path w="21704" h="21600" stroke="0" extrusionOk="0">
                    <a:moveTo>
                      <a:pt x="0" y="0"/>
                    </a:moveTo>
                    <a:cubicBezTo>
                      <a:pt x="34" y="0"/>
                      <a:pt x="69" y="-1"/>
                      <a:pt x="104" y="0"/>
                    </a:cubicBezTo>
                    <a:cubicBezTo>
                      <a:pt x="12033" y="0"/>
                      <a:pt x="21704" y="9670"/>
                      <a:pt x="21704" y="21600"/>
                    </a:cubicBezTo>
                    <a:lnTo>
                      <a:pt x="10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5" name="Arc 22"/>
              <p:cNvSpPr>
                <a:spLocks/>
              </p:cNvSpPr>
              <p:nvPr/>
            </p:nvSpPr>
            <p:spPr bwMode="auto">
              <a:xfrm>
                <a:off x="1864" y="1920"/>
                <a:ext cx="208" cy="128"/>
              </a:xfrm>
              <a:custGeom>
                <a:avLst/>
                <a:gdLst>
                  <a:gd name="T0" fmla="*/ 208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6" name="Arc 23"/>
              <p:cNvSpPr>
                <a:spLocks/>
              </p:cNvSpPr>
              <p:nvPr/>
            </p:nvSpPr>
            <p:spPr bwMode="auto">
              <a:xfrm>
                <a:off x="1748" y="1793"/>
                <a:ext cx="29" cy="128"/>
              </a:xfrm>
              <a:custGeom>
                <a:avLst/>
                <a:gdLst>
                  <a:gd name="T0" fmla="*/ 0 w 22371"/>
                  <a:gd name="T1" fmla="*/ 0 h 21600"/>
                  <a:gd name="T2" fmla="*/ 29 w 22371"/>
                  <a:gd name="T3" fmla="*/ 128 h 21600"/>
                  <a:gd name="T4" fmla="*/ 1 w 22371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2371"/>
                  <a:gd name="T10" fmla="*/ 0 h 21600"/>
                  <a:gd name="T11" fmla="*/ 22371 w 223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71" h="21600" fill="none" extrusionOk="0">
                    <a:moveTo>
                      <a:pt x="-1" y="13"/>
                    </a:moveTo>
                    <a:cubicBezTo>
                      <a:pt x="256" y="4"/>
                      <a:pt x="513" y="-1"/>
                      <a:pt x="771" y="0"/>
                    </a:cubicBezTo>
                    <a:cubicBezTo>
                      <a:pt x="12700" y="0"/>
                      <a:pt x="22371" y="9670"/>
                      <a:pt x="22371" y="21600"/>
                    </a:cubicBezTo>
                  </a:path>
                  <a:path w="22371" h="21600" stroke="0" extrusionOk="0">
                    <a:moveTo>
                      <a:pt x="-1" y="13"/>
                    </a:moveTo>
                    <a:cubicBezTo>
                      <a:pt x="256" y="4"/>
                      <a:pt x="513" y="-1"/>
                      <a:pt x="771" y="0"/>
                    </a:cubicBezTo>
                    <a:cubicBezTo>
                      <a:pt x="12700" y="0"/>
                      <a:pt x="22371" y="9670"/>
                      <a:pt x="22371" y="21600"/>
                    </a:cubicBezTo>
                    <a:lnTo>
                      <a:pt x="77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7" name="Arc 24"/>
              <p:cNvSpPr>
                <a:spLocks/>
              </p:cNvSpPr>
              <p:nvPr/>
            </p:nvSpPr>
            <p:spPr bwMode="auto">
              <a:xfrm>
                <a:off x="1748" y="1920"/>
                <a:ext cx="28" cy="128"/>
              </a:xfrm>
              <a:custGeom>
                <a:avLst/>
                <a:gdLst>
                  <a:gd name="T0" fmla="*/ 28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3" name="Line 26"/>
            <p:cNvSpPr>
              <a:spLocks noChangeShapeType="1"/>
            </p:cNvSpPr>
            <p:nvPr/>
          </p:nvSpPr>
          <p:spPr bwMode="auto">
            <a:xfrm flipV="1">
              <a:off x="3270250" y="1614487"/>
              <a:ext cx="0" cy="1477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3600450" y="2894012"/>
              <a:ext cx="414338" cy="346075"/>
              <a:chOff x="1800" y="2504"/>
              <a:chExt cx="272" cy="280"/>
            </a:xfrm>
          </p:grpSpPr>
          <p:sp>
            <p:nvSpPr>
              <p:cNvPr id="32828" name="Line 27"/>
              <p:cNvSpPr>
                <a:spLocks noChangeShapeType="1"/>
              </p:cNvSpPr>
              <p:nvPr/>
            </p:nvSpPr>
            <p:spPr bwMode="auto">
              <a:xfrm flipH="1" flipV="1">
                <a:off x="1800" y="2504"/>
                <a:ext cx="240" cy="1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9" name="Line 28"/>
              <p:cNvSpPr>
                <a:spLocks noChangeShapeType="1"/>
              </p:cNvSpPr>
              <p:nvPr/>
            </p:nvSpPr>
            <p:spPr bwMode="auto">
              <a:xfrm flipH="1">
                <a:off x="1800" y="2656"/>
                <a:ext cx="240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0" name="Line 29"/>
              <p:cNvSpPr>
                <a:spLocks noChangeShapeType="1"/>
              </p:cNvSpPr>
              <p:nvPr/>
            </p:nvSpPr>
            <p:spPr bwMode="auto">
              <a:xfrm>
                <a:off x="1812" y="2520"/>
                <a:ext cx="0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1" name="Oval 30"/>
              <p:cNvSpPr>
                <a:spLocks noChangeArrowheads="1"/>
              </p:cNvSpPr>
              <p:nvPr/>
            </p:nvSpPr>
            <p:spPr bwMode="auto">
              <a:xfrm>
                <a:off x="2032" y="2624"/>
                <a:ext cx="40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3074988" y="1841500"/>
              <a:ext cx="0" cy="911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Rectangle 33"/>
            <p:cNvSpPr>
              <a:spLocks noChangeArrowheads="1"/>
            </p:cNvSpPr>
            <p:nvPr/>
          </p:nvSpPr>
          <p:spPr bwMode="auto">
            <a:xfrm>
              <a:off x="2568575" y="1720850"/>
              <a:ext cx="2905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B</a:t>
              </a:r>
            </a:p>
          </p:txBody>
        </p:sp>
        <p:sp>
          <p:nvSpPr>
            <p:cNvPr id="32787" name="Rectangle 34"/>
            <p:cNvSpPr>
              <a:spLocks noChangeArrowheads="1"/>
            </p:cNvSpPr>
            <p:nvPr/>
          </p:nvSpPr>
          <p:spPr bwMode="auto">
            <a:xfrm>
              <a:off x="2557463" y="1492250"/>
              <a:ext cx="2905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A</a:t>
              </a:r>
            </a:p>
          </p:txBody>
        </p:sp>
        <p:sp>
          <p:nvSpPr>
            <p:cNvPr id="32788" name="Rectangle 35"/>
            <p:cNvSpPr>
              <a:spLocks noChangeArrowheads="1"/>
            </p:cNvSpPr>
            <p:nvPr/>
          </p:nvSpPr>
          <p:spPr bwMode="auto">
            <a:xfrm>
              <a:off x="2568575" y="3289300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32789" name="Rectangle 36"/>
            <p:cNvSpPr>
              <a:spLocks noChangeArrowheads="1"/>
            </p:cNvSpPr>
            <p:nvPr/>
          </p:nvSpPr>
          <p:spPr bwMode="auto">
            <a:xfrm>
              <a:off x="2568575" y="3517900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32790" name="Rectangle 37"/>
            <p:cNvSpPr>
              <a:spLocks noChangeArrowheads="1"/>
            </p:cNvSpPr>
            <p:nvPr/>
          </p:nvSpPr>
          <p:spPr bwMode="auto">
            <a:xfrm>
              <a:off x="5370513" y="2227262"/>
              <a:ext cx="27463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F</a:t>
              </a:r>
            </a:p>
          </p:txBody>
        </p:sp>
        <p:sp>
          <p:nvSpPr>
            <p:cNvPr id="32791" name="Rectangle 38"/>
            <p:cNvSpPr>
              <a:spLocks noChangeArrowheads="1"/>
            </p:cNvSpPr>
            <p:nvPr/>
          </p:nvSpPr>
          <p:spPr bwMode="auto">
            <a:xfrm>
              <a:off x="2678113" y="33274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32792" name="Rectangle 39"/>
            <p:cNvSpPr>
              <a:spLocks noChangeArrowheads="1"/>
            </p:cNvSpPr>
            <p:nvPr/>
          </p:nvSpPr>
          <p:spPr bwMode="auto">
            <a:xfrm>
              <a:off x="2678113" y="35560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32793" name="Rectangle 40"/>
            <p:cNvSpPr>
              <a:spLocks noChangeArrowheads="1"/>
            </p:cNvSpPr>
            <p:nvPr/>
          </p:nvSpPr>
          <p:spPr bwMode="auto">
            <a:xfrm>
              <a:off x="5478463" y="2246312"/>
              <a:ext cx="22383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i</a:t>
              </a:r>
            </a:p>
          </p:txBody>
        </p:sp>
        <p:sp>
          <p:nvSpPr>
            <p:cNvPr id="32794" name="Rectangle 41"/>
            <p:cNvSpPr>
              <a:spLocks noChangeArrowheads="1"/>
            </p:cNvSpPr>
            <p:nvPr/>
          </p:nvSpPr>
          <p:spPr bwMode="auto">
            <a:xfrm>
              <a:off x="2678113" y="1760537"/>
              <a:ext cx="22383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i</a:t>
              </a:r>
            </a:p>
          </p:txBody>
        </p:sp>
        <p:sp>
          <p:nvSpPr>
            <p:cNvPr id="32795" name="Rectangle 42"/>
            <p:cNvSpPr>
              <a:spLocks noChangeArrowheads="1"/>
            </p:cNvSpPr>
            <p:nvPr/>
          </p:nvSpPr>
          <p:spPr bwMode="auto">
            <a:xfrm>
              <a:off x="2665413" y="1522412"/>
              <a:ext cx="22383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i</a:t>
              </a:r>
            </a:p>
          </p:txBody>
        </p:sp>
        <p:sp>
          <p:nvSpPr>
            <p:cNvPr id="32796" name="Line 43"/>
            <p:cNvSpPr>
              <a:spLocks noChangeShapeType="1"/>
            </p:cNvSpPr>
            <p:nvPr/>
          </p:nvSpPr>
          <p:spPr bwMode="auto">
            <a:xfrm flipH="1">
              <a:off x="2849563" y="1619250"/>
              <a:ext cx="715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44"/>
            <p:cNvSpPr>
              <a:spLocks noChangeShapeType="1"/>
            </p:cNvSpPr>
            <p:nvPr/>
          </p:nvSpPr>
          <p:spPr bwMode="auto">
            <a:xfrm>
              <a:off x="3541713" y="2463800"/>
              <a:ext cx="133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45"/>
            <p:cNvSpPr>
              <a:spLocks noChangeShapeType="1"/>
            </p:cNvSpPr>
            <p:nvPr/>
          </p:nvSpPr>
          <p:spPr bwMode="auto">
            <a:xfrm>
              <a:off x="3541713" y="2800350"/>
              <a:ext cx="133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Arc 46"/>
            <p:cNvSpPr>
              <a:spLocks/>
            </p:cNvSpPr>
            <p:nvPr/>
          </p:nvSpPr>
          <p:spPr bwMode="auto">
            <a:xfrm>
              <a:off x="3697288" y="2468562"/>
              <a:ext cx="317500" cy="158750"/>
            </a:xfrm>
            <a:custGeom>
              <a:avLst/>
              <a:gdLst>
                <a:gd name="T0" fmla="*/ 0 w 21704"/>
                <a:gd name="T1" fmla="*/ 0 h 21600"/>
                <a:gd name="T2" fmla="*/ 317500 w 21704"/>
                <a:gd name="T3" fmla="*/ 158750 h 21600"/>
                <a:gd name="T4" fmla="*/ 1521 w 21704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1704"/>
                <a:gd name="T10" fmla="*/ 0 h 21600"/>
                <a:gd name="T11" fmla="*/ 21704 w 217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1600" fill="none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</a:path>
                <a:path w="21704" h="21600" stroke="0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  <a:lnTo>
                    <a:pt x="104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Arc 47"/>
            <p:cNvSpPr>
              <a:spLocks/>
            </p:cNvSpPr>
            <p:nvPr/>
          </p:nvSpPr>
          <p:spPr bwMode="auto">
            <a:xfrm>
              <a:off x="3698875" y="2625725"/>
              <a:ext cx="315913" cy="160337"/>
            </a:xfrm>
            <a:custGeom>
              <a:avLst/>
              <a:gdLst>
                <a:gd name="T0" fmla="*/ 315913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Arc 48"/>
            <p:cNvSpPr>
              <a:spLocks/>
            </p:cNvSpPr>
            <p:nvPr/>
          </p:nvSpPr>
          <p:spPr bwMode="auto">
            <a:xfrm>
              <a:off x="3522663" y="2468562"/>
              <a:ext cx="42862" cy="158750"/>
            </a:xfrm>
            <a:custGeom>
              <a:avLst/>
              <a:gdLst>
                <a:gd name="T0" fmla="*/ 0 w 22371"/>
                <a:gd name="T1" fmla="*/ 103 h 21600"/>
                <a:gd name="T2" fmla="*/ 42862 w 22371"/>
                <a:gd name="T3" fmla="*/ 158750 h 21600"/>
                <a:gd name="T4" fmla="*/ 1477 w 22371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Arc 49"/>
            <p:cNvSpPr>
              <a:spLocks/>
            </p:cNvSpPr>
            <p:nvPr/>
          </p:nvSpPr>
          <p:spPr bwMode="auto">
            <a:xfrm>
              <a:off x="3522663" y="2625725"/>
              <a:ext cx="42862" cy="160337"/>
            </a:xfrm>
            <a:custGeom>
              <a:avLst/>
              <a:gdLst>
                <a:gd name="T0" fmla="*/ 42862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50"/>
            <p:cNvSpPr>
              <a:spLocks noChangeShapeType="1"/>
            </p:cNvSpPr>
            <p:nvPr/>
          </p:nvSpPr>
          <p:spPr bwMode="auto">
            <a:xfrm flipH="1">
              <a:off x="3074988" y="2292350"/>
              <a:ext cx="4905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51"/>
            <p:cNvSpPr>
              <a:spLocks noChangeShapeType="1"/>
            </p:cNvSpPr>
            <p:nvPr/>
          </p:nvSpPr>
          <p:spPr bwMode="auto">
            <a:xfrm flipH="1">
              <a:off x="3262313" y="2065337"/>
              <a:ext cx="3032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 flipH="1">
              <a:off x="3055938" y="2740025"/>
              <a:ext cx="5095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Line 53"/>
            <p:cNvSpPr>
              <a:spLocks noChangeShapeType="1"/>
            </p:cNvSpPr>
            <p:nvPr/>
          </p:nvSpPr>
          <p:spPr bwMode="auto">
            <a:xfrm flipH="1">
              <a:off x="3262313" y="2511425"/>
              <a:ext cx="3032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Line 54"/>
            <p:cNvSpPr>
              <a:spLocks noChangeShapeType="1"/>
            </p:cNvSpPr>
            <p:nvPr/>
          </p:nvSpPr>
          <p:spPr bwMode="auto">
            <a:xfrm flipH="1">
              <a:off x="3262313" y="3078162"/>
              <a:ext cx="3635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4029075" y="1728787"/>
              <a:ext cx="365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Line 56"/>
            <p:cNvSpPr>
              <a:spLocks noChangeShapeType="1"/>
            </p:cNvSpPr>
            <p:nvPr/>
          </p:nvSpPr>
          <p:spPr bwMode="auto">
            <a:xfrm>
              <a:off x="4029075" y="2174875"/>
              <a:ext cx="355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0" name="Line 57"/>
            <p:cNvSpPr>
              <a:spLocks noChangeShapeType="1"/>
            </p:cNvSpPr>
            <p:nvPr/>
          </p:nvSpPr>
          <p:spPr bwMode="auto">
            <a:xfrm>
              <a:off x="4029075" y="2632075"/>
              <a:ext cx="3460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4038600" y="3078162"/>
              <a:ext cx="3460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2" name="Arc 59"/>
            <p:cNvSpPr>
              <a:spLocks/>
            </p:cNvSpPr>
            <p:nvPr/>
          </p:nvSpPr>
          <p:spPr bwMode="auto">
            <a:xfrm>
              <a:off x="3462338" y="2468562"/>
              <a:ext cx="42862" cy="158750"/>
            </a:xfrm>
            <a:custGeom>
              <a:avLst/>
              <a:gdLst>
                <a:gd name="T0" fmla="*/ 0 w 22371"/>
                <a:gd name="T1" fmla="*/ 103 h 21600"/>
                <a:gd name="T2" fmla="*/ 42862 w 22371"/>
                <a:gd name="T3" fmla="*/ 158750 h 21600"/>
                <a:gd name="T4" fmla="*/ 1477 w 22371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3" name="Arc 60"/>
            <p:cNvSpPr>
              <a:spLocks/>
            </p:cNvSpPr>
            <p:nvPr/>
          </p:nvSpPr>
          <p:spPr bwMode="auto">
            <a:xfrm>
              <a:off x="3462338" y="2625725"/>
              <a:ext cx="42862" cy="160337"/>
            </a:xfrm>
            <a:custGeom>
              <a:avLst/>
              <a:gdLst>
                <a:gd name="T0" fmla="*/ 42862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Rectangle 61"/>
            <p:cNvSpPr>
              <a:spLocks noChangeArrowheads="1"/>
            </p:cNvSpPr>
            <p:nvPr/>
          </p:nvSpPr>
          <p:spPr bwMode="auto">
            <a:xfrm>
              <a:off x="4389438" y="1563687"/>
              <a:ext cx="800100" cy="16684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Rectangle 62"/>
            <p:cNvSpPr>
              <a:spLocks noChangeArrowheads="1"/>
            </p:cNvSpPr>
            <p:nvPr/>
          </p:nvSpPr>
          <p:spPr bwMode="auto">
            <a:xfrm>
              <a:off x="4364038" y="16129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32816" name="Rectangle 63"/>
            <p:cNvSpPr>
              <a:spLocks noChangeArrowheads="1"/>
            </p:cNvSpPr>
            <p:nvPr/>
          </p:nvSpPr>
          <p:spPr bwMode="auto">
            <a:xfrm>
              <a:off x="4351338" y="2058987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32817" name="Rectangle 64"/>
            <p:cNvSpPr>
              <a:spLocks noChangeArrowheads="1"/>
            </p:cNvSpPr>
            <p:nvPr/>
          </p:nvSpPr>
          <p:spPr bwMode="auto">
            <a:xfrm>
              <a:off x="4364038" y="25146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2</a:t>
              </a:r>
            </a:p>
          </p:txBody>
        </p:sp>
        <p:sp>
          <p:nvSpPr>
            <p:cNvPr id="32818" name="Rectangle 65"/>
            <p:cNvSpPr>
              <a:spLocks noChangeArrowheads="1"/>
            </p:cNvSpPr>
            <p:nvPr/>
          </p:nvSpPr>
          <p:spPr bwMode="auto">
            <a:xfrm>
              <a:off x="4351338" y="2960687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32819" name="Rectangle 66"/>
            <p:cNvSpPr>
              <a:spLocks noChangeArrowheads="1"/>
            </p:cNvSpPr>
            <p:nvPr/>
          </p:nvSpPr>
          <p:spPr bwMode="auto">
            <a:xfrm>
              <a:off x="4632325" y="2176462"/>
              <a:ext cx="536575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 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32820" name="Rectangle 67"/>
            <p:cNvSpPr>
              <a:spLocks noChangeArrowheads="1"/>
            </p:cNvSpPr>
            <p:nvPr/>
          </p:nvSpPr>
          <p:spPr bwMode="auto">
            <a:xfrm>
              <a:off x="4630738" y="2316162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32821" name="Line 68"/>
            <p:cNvSpPr>
              <a:spLocks noChangeShapeType="1"/>
            </p:cNvSpPr>
            <p:nvPr/>
          </p:nvSpPr>
          <p:spPr bwMode="auto">
            <a:xfrm>
              <a:off x="5214938" y="2343150"/>
              <a:ext cx="182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Rectangle 69"/>
            <p:cNvSpPr>
              <a:spLocks noChangeArrowheads="1"/>
            </p:cNvSpPr>
            <p:nvPr/>
          </p:nvSpPr>
          <p:spPr bwMode="auto">
            <a:xfrm>
              <a:off x="4506913" y="3003550"/>
              <a:ext cx="628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Select</a:t>
              </a:r>
            </a:p>
          </p:txBody>
        </p:sp>
        <p:sp>
          <p:nvSpPr>
            <p:cNvPr id="32823" name="Line 70"/>
            <p:cNvSpPr>
              <a:spLocks noChangeShapeType="1"/>
            </p:cNvSpPr>
            <p:nvPr/>
          </p:nvSpPr>
          <p:spPr bwMode="auto">
            <a:xfrm>
              <a:off x="4589463" y="3251200"/>
              <a:ext cx="0" cy="149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Line 71"/>
            <p:cNvSpPr>
              <a:spLocks noChangeShapeType="1"/>
            </p:cNvSpPr>
            <p:nvPr/>
          </p:nvSpPr>
          <p:spPr bwMode="auto">
            <a:xfrm>
              <a:off x="5003800" y="3251200"/>
              <a:ext cx="0" cy="376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Line 72"/>
            <p:cNvSpPr>
              <a:spLocks noChangeShapeType="1"/>
            </p:cNvSpPr>
            <p:nvPr/>
          </p:nvSpPr>
          <p:spPr bwMode="auto">
            <a:xfrm flipH="1">
              <a:off x="2849563" y="3414712"/>
              <a:ext cx="17478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6" name="Line 73"/>
            <p:cNvSpPr>
              <a:spLocks noChangeShapeType="1"/>
            </p:cNvSpPr>
            <p:nvPr/>
          </p:nvSpPr>
          <p:spPr bwMode="auto">
            <a:xfrm flipH="1">
              <a:off x="2849563" y="3643312"/>
              <a:ext cx="2159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27" name="Rectangle 74"/>
          <p:cNvSpPr>
            <a:spLocks noChangeArrowheads="1"/>
          </p:cNvSpPr>
          <p:nvPr/>
        </p:nvSpPr>
        <p:spPr bwMode="auto">
          <a:xfrm>
            <a:off x="1570038" y="4273550"/>
            <a:ext cx="4556125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2412"/>
            <a:ext cx="8382000" cy="738188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Applications Of Logic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33796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466725" y="1019175"/>
            <a:ext cx="7886700" cy="54403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Logic </a:t>
            </a:r>
            <a:r>
              <a:rPr lang="en-US" altLang="ko-KR" sz="2000" dirty="0" err="1" smtClean="0">
                <a:sym typeface="Symbol" pitchFamily="18" charset="2"/>
              </a:rPr>
              <a:t>microoperations</a:t>
            </a:r>
            <a:r>
              <a:rPr lang="en-US" altLang="ko-KR" sz="2000" dirty="0" smtClean="0">
                <a:sym typeface="Symbol" pitchFamily="18" charset="2"/>
              </a:rPr>
              <a:t> can be used to </a:t>
            </a:r>
            <a:r>
              <a:rPr lang="en-US" altLang="ko-KR" sz="2000" dirty="0" smtClean="0"/>
              <a:t>manipulate individual bits or a portions of a word in a register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Consider the data in a register A. In another register, B, is bit data that will be used to modify the contents of A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lvl="1" algn="just">
              <a:lnSpc>
                <a:spcPct val="150000"/>
              </a:lnSpc>
            </a:pPr>
            <a:r>
              <a:rPr lang="en-US" altLang="ko-KR" sz="1800" dirty="0" smtClean="0"/>
              <a:t>Selective-set	             		A </a:t>
            </a:r>
            <a:r>
              <a:rPr lang="en-US" altLang="ko-KR" sz="1800" dirty="0" smtClean="0">
                <a:sym typeface="Symbol" pitchFamily="18" charset="2"/>
              </a:rPr>
              <a:t> </a:t>
            </a:r>
            <a:r>
              <a:rPr lang="en-US" altLang="ko-KR" sz="1800" dirty="0" smtClean="0"/>
              <a:t>A + B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smtClean="0"/>
              <a:t>Selective-complement 	A </a:t>
            </a:r>
            <a:r>
              <a:rPr lang="en-US" altLang="ko-KR" sz="1800" dirty="0" smtClean="0">
                <a:sym typeface="Symbol" pitchFamily="18" charset="2"/>
              </a:rPr>
              <a:t> </a:t>
            </a:r>
            <a:r>
              <a:rPr lang="en-US" altLang="ko-KR" sz="1800" dirty="0" smtClean="0"/>
              <a:t>A </a:t>
            </a:r>
            <a:r>
              <a:rPr lang="en-US" altLang="ko-KR" sz="1800" dirty="0" smtClean="0">
                <a:sym typeface="Symbol" pitchFamily="18" charset="2"/>
              </a:rPr>
              <a:t></a:t>
            </a:r>
            <a:r>
              <a:rPr lang="en-US" altLang="ko-KR" sz="1800" dirty="0" smtClean="0"/>
              <a:t> B	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smtClean="0"/>
              <a:t>Selective-clear 		A </a:t>
            </a:r>
            <a:r>
              <a:rPr lang="en-US" altLang="ko-KR" sz="1800" dirty="0" smtClean="0">
                <a:sym typeface="Symbol" pitchFamily="18" charset="2"/>
              </a:rPr>
              <a:t> </a:t>
            </a:r>
            <a:r>
              <a:rPr lang="en-US" altLang="ko-KR" sz="1800" dirty="0" smtClean="0"/>
              <a:t>A • B’	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smtClean="0"/>
              <a:t>Mask (Delete)	 	A </a:t>
            </a:r>
            <a:r>
              <a:rPr lang="en-US" altLang="ko-KR" sz="1800" dirty="0" smtClean="0">
                <a:sym typeface="Symbol" pitchFamily="18" charset="2"/>
              </a:rPr>
              <a:t> </a:t>
            </a:r>
            <a:r>
              <a:rPr lang="en-US" altLang="ko-KR" sz="1800" dirty="0" smtClean="0"/>
              <a:t>A • B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smtClean="0"/>
              <a:t>Clear			A </a:t>
            </a:r>
            <a:r>
              <a:rPr lang="en-US" altLang="ko-KR" sz="1800" dirty="0" smtClean="0">
                <a:sym typeface="Symbol" pitchFamily="18" charset="2"/>
              </a:rPr>
              <a:t> </a:t>
            </a:r>
            <a:r>
              <a:rPr lang="en-US" altLang="ko-KR" sz="1800" dirty="0" smtClean="0"/>
              <a:t>A </a:t>
            </a:r>
            <a:r>
              <a:rPr lang="en-US" altLang="ko-KR" sz="1800" dirty="0" smtClean="0">
                <a:sym typeface="Symbol" pitchFamily="18" charset="2"/>
              </a:rPr>
              <a:t></a:t>
            </a:r>
            <a:r>
              <a:rPr lang="en-US" altLang="ko-KR" sz="1800" dirty="0" smtClean="0"/>
              <a:t> B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smtClean="0"/>
              <a:t>Insert	 		A </a:t>
            </a:r>
            <a:r>
              <a:rPr lang="en-US" altLang="ko-KR" sz="1800" dirty="0" smtClean="0">
                <a:sym typeface="Symbol" pitchFamily="18" charset="2"/>
              </a:rPr>
              <a:t> </a:t>
            </a:r>
            <a:r>
              <a:rPr lang="en-US" altLang="ko-KR" sz="1800" dirty="0" smtClean="0"/>
              <a:t>(A • B) + C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smtClean="0"/>
              <a:t>Compare 			A </a:t>
            </a:r>
            <a:r>
              <a:rPr lang="en-US" altLang="ko-KR" sz="1800" dirty="0" smtClean="0">
                <a:sym typeface="Symbol" pitchFamily="18" charset="2"/>
              </a:rPr>
              <a:t> </a:t>
            </a:r>
            <a:r>
              <a:rPr lang="en-US" altLang="ko-KR" sz="1800" dirty="0" smtClean="0"/>
              <a:t>A </a:t>
            </a:r>
            <a:r>
              <a:rPr lang="en-US" altLang="ko-KR" sz="1800" dirty="0" smtClean="0">
                <a:sym typeface="Symbol" pitchFamily="18" charset="2"/>
              </a:rPr>
              <a:t></a:t>
            </a:r>
            <a:r>
              <a:rPr lang="en-US" altLang="ko-KR" sz="1800" dirty="0" smtClean="0"/>
              <a:t> B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dirty="0" smtClean="0"/>
              <a:t> . . . 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56388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Selective Set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76250" y="1524000"/>
            <a:ext cx="7886700" cy="434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In a selective set operation, the bit pattern in B is used to </a:t>
            </a:r>
            <a:r>
              <a:rPr lang="en-US" altLang="ko-KR" sz="2000" i="1" dirty="0" smtClean="0">
                <a:sym typeface="Symbol" pitchFamily="18" charset="2"/>
              </a:rPr>
              <a:t>set</a:t>
            </a:r>
            <a:r>
              <a:rPr lang="en-US" altLang="ko-KR" sz="2000" dirty="0" smtClean="0">
                <a:sym typeface="Symbol" pitchFamily="18" charset="2"/>
              </a:rPr>
              <a:t> certain bits in A 		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18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1 0 0	A</a:t>
            </a:r>
            <a:r>
              <a:rPr lang="en-US" altLang="ko-KR" sz="2000" baseline="-25000" dirty="0" smtClean="0"/>
              <a:t>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0 1 0	B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1 1 0	A</a:t>
            </a:r>
            <a:r>
              <a:rPr lang="en-US" altLang="ko-KR" sz="2000" baseline="-25000" dirty="0" smtClean="0"/>
              <a:t>t+1	 </a:t>
            </a:r>
            <a:r>
              <a:rPr lang="en-US" altLang="ko-KR" sz="2000" dirty="0" smtClean="0">
                <a:sym typeface="Symbol" pitchFamily="18" charset="2"/>
              </a:rPr>
              <a:t>(</a:t>
            </a:r>
            <a:r>
              <a:rPr lang="en-US" altLang="ko-KR" sz="2000" dirty="0" smtClean="0"/>
              <a:t>A </a:t>
            </a:r>
            <a:r>
              <a:rPr lang="en-US" altLang="ko-KR" sz="2000" dirty="0" smtClean="0">
                <a:sym typeface="Symbol" pitchFamily="18" charset="2"/>
              </a:rPr>
              <a:t> </a:t>
            </a:r>
            <a:r>
              <a:rPr lang="en-US" altLang="ko-KR" sz="2000" dirty="0" smtClean="0"/>
              <a:t>A + B)</a:t>
            </a:r>
            <a:endParaRPr lang="en-US" altLang="ko-KR" sz="2000" baseline="-25000" dirty="0" smtClean="0"/>
          </a:p>
          <a:p>
            <a:pPr algn="just">
              <a:lnSpc>
                <a:spcPct val="150000"/>
              </a:lnSpc>
              <a:buFontTx/>
              <a:buNone/>
            </a:pPr>
            <a:endParaRPr lang="en-US" altLang="ko-KR" sz="2000" baseline="-25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If a bit in B is set to 1, that same position in A gets set to 1, otherwise that bit in A keeps its previous value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914525" y="388620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886200" cy="58737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ko-KR" sz="3200" dirty="0" err="1" smtClean="0"/>
              <a:t>Microoperations</a:t>
            </a:r>
            <a:r>
              <a:rPr lang="en-US" altLang="ko-KR" sz="3200" dirty="0" smtClean="0"/>
              <a:t> (2)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62000" y="1447800"/>
            <a:ext cx="7239000" cy="9746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An elementary operation performed (</a:t>
            </a:r>
            <a:r>
              <a:rPr lang="en-US" altLang="ko-KR" sz="2000" dirty="0" smtClean="0">
                <a:solidFill>
                  <a:schemeClr val="tx1"/>
                </a:solidFill>
              </a:rPr>
              <a:t>during one </a:t>
            </a:r>
            <a:r>
              <a:rPr lang="en-US" altLang="ko-KR" sz="2000" dirty="0">
                <a:solidFill>
                  <a:schemeClr val="tx1"/>
                </a:solidFill>
              </a:rPr>
              <a:t>clock pulse</a:t>
            </a:r>
            <a:r>
              <a:rPr lang="en-US" altLang="ko-KR" sz="2000" dirty="0" smtClean="0">
                <a:solidFill>
                  <a:schemeClr val="tx1"/>
                </a:solidFill>
              </a:rPr>
              <a:t>), on </a:t>
            </a:r>
            <a:r>
              <a:rPr lang="en-US" altLang="ko-KR" sz="2000" dirty="0">
                <a:solidFill>
                  <a:schemeClr val="tx1"/>
                </a:solidFill>
              </a:rPr>
              <a:t>the information </a:t>
            </a:r>
            <a:r>
              <a:rPr lang="en-US" altLang="ko-KR" sz="2000" dirty="0" smtClean="0">
                <a:solidFill>
                  <a:schemeClr val="tx1"/>
                </a:solidFill>
              </a:rPr>
              <a:t>stored in </a:t>
            </a:r>
            <a:r>
              <a:rPr lang="en-US" altLang="ko-KR" sz="2000" dirty="0">
                <a:solidFill>
                  <a:schemeClr val="tx1"/>
                </a:solidFill>
              </a:rPr>
              <a:t>one or more </a:t>
            </a:r>
            <a:r>
              <a:rPr lang="en-US" altLang="ko-KR" sz="2000" dirty="0" smtClean="0">
                <a:solidFill>
                  <a:schemeClr val="tx1"/>
                </a:solidFill>
              </a:rPr>
              <a:t>registers.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5410200"/>
            <a:ext cx="8382000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29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R </a:t>
            </a:r>
            <a:r>
              <a:rPr lang="en-US" altLang="ko-KR" sz="2000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US" altLang="ko-KR" sz="2000" dirty="0">
                <a:solidFill>
                  <a:schemeClr val="tx1"/>
                </a:solidFill>
              </a:rPr>
              <a:t> f(R, R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2000" dirty="0" smtClean="0"/>
              <a:t>f:  shift, load, clear, increment, add, subtract, complement, and, or, </a:t>
            </a:r>
            <a:r>
              <a:rPr lang="en-US" altLang="ko-KR" sz="2000" dirty="0" err="1" smtClean="0"/>
              <a:t>xor</a:t>
            </a:r>
            <a:r>
              <a:rPr lang="en-US" altLang="ko-KR" sz="2000" dirty="0" smtClean="0"/>
              <a:t>, …</a:t>
            </a:r>
          </a:p>
          <a:p>
            <a:pPr defTabSz="762000">
              <a:lnSpc>
                <a:spcPct val="129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9800" y="2819400"/>
            <a:ext cx="3878263" cy="2292350"/>
            <a:chOff x="1520" y="1601"/>
            <a:chExt cx="2904" cy="808"/>
          </a:xfrm>
        </p:grpSpPr>
        <p:sp>
          <p:nvSpPr>
            <p:cNvPr id="5130" name="Line 8"/>
            <p:cNvSpPr>
              <a:spLocks noChangeShapeType="1"/>
            </p:cNvSpPr>
            <p:nvPr/>
          </p:nvSpPr>
          <p:spPr bwMode="auto">
            <a:xfrm>
              <a:off x="3390" y="1933"/>
              <a:ext cx="3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9"/>
            <p:cNvSpPr>
              <a:spLocks noChangeShapeType="1"/>
            </p:cNvSpPr>
            <p:nvPr/>
          </p:nvSpPr>
          <p:spPr bwMode="auto">
            <a:xfrm>
              <a:off x="3788" y="1938"/>
              <a:ext cx="63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10"/>
            <p:cNvSpPr>
              <a:spLocks noChangeShapeType="1"/>
            </p:cNvSpPr>
            <p:nvPr/>
          </p:nvSpPr>
          <p:spPr bwMode="auto">
            <a:xfrm flipV="1">
              <a:off x="3876" y="1927"/>
              <a:ext cx="49" cy="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11"/>
            <p:cNvSpPr>
              <a:spLocks noChangeShapeType="1"/>
            </p:cNvSpPr>
            <p:nvPr/>
          </p:nvSpPr>
          <p:spPr bwMode="auto">
            <a:xfrm>
              <a:off x="3950" y="1933"/>
              <a:ext cx="3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Line 12"/>
            <p:cNvSpPr>
              <a:spLocks noChangeShapeType="1"/>
            </p:cNvSpPr>
            <p:nvPr/>
          </p:nvSpPr>
          <p:spPr bwMode="auto">
            <a:xfrm flipH="1">
              <a:off x="4100" y="1938"/>
              <a:ext cx="249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3"/>
            <p:cNvSpPr>
              <a:spLocks noChangeShapeType="1"/>
            </p:cNvSpPr>
            <p:nvPr/>
          </p:nvSpPr>
          <p:spPr bwMode="auto">
            <a:xfrm flipH="1">
              <a:off x="3601" y="2210"/>
              <a:ext cx="5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4"/>
            <p:cNvSpPr>
              <a:spLocks noChangeShapeType="1"/>
            </p:cNvSpPr>
            <p:nvPr/>
          </p:nvSpPr>
          <p:spPr bwMode="auto">
            <a:xfrm flipH="1" flipV="1">
              <a:off x="3390" y="1927"/>
              <a:ext cx="2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5"/>
            <p:cNvSpPr>
              <a:spLocks noChangeShapeType="1"/>
            </p:cNvSpPr>
            <p:nvPr/>
          </p:nvSpPr>
          <p:spPr bwMode="auto">
            <a:xfrm>
              <a:off x="1533" y="1722"/>
              <a:ext cx="26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16"/>
            <p:cNvSpPr>
              <a:spLocks noChangeShapeType="1"/>
            </p:cNvSpPr>
            <p:nvPr/>
          </p:nvSpPr>
          <p:spPr bwMode="auto">
            <a:xfrm>
              <a:off x="4162" y="1728"/>
              <a:ext cx="0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17"/>
            <p:cNvSpPr>
              <a:spLocks noChangeShapeType="1"/>
            </p:cNvSpPr>
            <p:nvPr/>
          </p:nvSpPr>
          <p:spPr bwMode="auto">
            <a:xfrm>
              <a:off x="1520" y="1800"/>
              <a:ext cx="20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18"/>
            <p:cNvSpPr>
              <a:spLocks noChangeShapeType="1"/>
            </p:cNvSpPr>
            <p:nvPr/>
          </p:nvSpPr>
          <p:spPr bwMode="auto">
            <a:xfrm>
              <a:off x="3576" y="1806"/>
              <a:ext cx="0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19"/>
            <p:cNvSpPr>
              <a:spLocks noChangeShapeType="1"/>
            </p:cNvSpPr>
            <p:nvPr/>
          </p:nvSpPr>
          <p:spPr bwMode="auto">
            <a:xfrm>
              <a:off x="3851" y="2215"/>
              <a:ext cx="0" cy="1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20"/>
            <p:cNvSpPr>
              <a:spLocks noChangeShapeType="1"/>
            </p:cNvSpPr>
            <p:nvPr/>
          </p:nvSpPr>
          <p:spPr bwMode="auto">
            <a:xfrm flipH="1">
              <a:off x="1520" y="2359"/>
              <a:ext cx="25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21"/>
            <p:cNvSpPr>
              <a:spLocks noChangeArrowheads="1"/>
            </p:cNvSpPr>
            <p:nvPr/>
          </p:nvSpPr>
          <p:spPr bwMode="auto">
            <a:xfrm>
              <a:off x="2044" y="1927"/>
              <a:ext cx="1046" cy="2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Rectangle 22"/>
            <p:cNvSpPr>
              <a:spLocks noChangeArrowheads="1"/>
            </p:cNvSpPr>
            <p:nvPr/>
          </p:nvSpPr>
          <p:spPr bwMode="auto">
            <a:xfrm>
              <a:off x="3645" y="1971"/>
              <a:ext cx="433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800">
                  <a:solidFill>
                    <a:schemeClr val="tx1"/>
                  </a:solidFill>
                </a:rPr>
                <a:t>ALU</a:t>
              </a:r>
            </a:p>
            <a:p>
              <a:pPr algn="ctr" defTabSz="762000"/>
              <a:r>
                <a:rPr lang="en-US" altLang="ko-KR" sz="1800">
                  <a:solidFill>
                    <a:schemeClr val="tx1"/>
                  </a:solidFill>
                </a:rPr>
                <a:t>(f)</a:t>
              </a:r>
            </a:p>
          </p:txBody>
        </p:sp>
        <p:sp>
          <p:nvSpPr>
            <p:cNvPr id="5145" name="Rectangle 23"/>
            <p:cNvSpPr>
              <a:spLocks noChangeArrowheads="1"/>
            </p:cNvSpPr>
            <p:nvPr/>
          </p:nvSpPr>
          <p:spPr bwMode="auto">
            <a:xfrm>
              <a:off x="2171" y="1965"/>
              <a:ext cx="814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800">
                  <a:solidFill>
                    <a:schemeClr val="tx1"/>
                  </a:solidFill>
                </a:rPr>
                <a:t>Registers</a:t>
              </a:r>
            </a:p>
            <a:p>
              <a:pPr algn="ctr" defTabSz="762000"/>
              <a:r>
                <a:rPr lang="en-US" altLang="ko-KR" sz="1800">
                  <a:solidFill>
                    <a:schemeClr val="tx1"/>
                  </a:solidFill>
                </a:rPr>
                <a:t>(R)</a:t>
              </a:r>
            </a:p>
          </p:txBody>
        </p:sp>
        <p:sp>
          <p:nvSpPr>
            <p:cNvPr id="5146" name="Line 24"/>
            <p:cNvSpPr>
              <a:spLocks noChangeShapeType="1"/>
            </p:cNvSpPr>
            <p:nvPr/>
          </p:nvSpPr>
          <p:spPr bwMode="auto">
            <a:xfrm flipV="1">
              <a:off x="2442" y="1794"/>
              <a:ext cx="0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25"/>
            <p:cNvSpPr>
              <a:spLocks noChangeShapeType="1"/>
            </p:cNvSpPr>
            <p:nvPr/>
          </p:nvSpPr>
          <p:spPr bwMode="auto">
            <a:xfrm flipV="1">
              <a:off x="2791" y="1711"/>
              <a:ext cx="0" cy="2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26"/>
            <p:cNvSpPr>
              <a:spLocks noChangeShapeType="1"/>
            </p:cNvSpPr>
            <p:nvPr/>
          </p:nvSpPr>
          <p:spPr bwMode="auto">
            <a:xfrm flipV="1">
              <a:off x="2517" y="2221"/>
              <a:ext cx="0" cy="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Arc 27"/>
            <p:cNvSpPr>
              <a:spLocks/>
            </p:cNvSpPr>
            <p:nvPr/>
          </p:nvSpPr>
          <p:spPr bwMode="auto">
            <a:xfrm>
              <a:off x="2270" y="1601"/>
              <a:ext cx="972" cy="377"/>
            </a:xfrm>
            <a:custGeom>
              <a:avLst/>
              <a:gdLst>
                <a:gd name="T0" fmla="*/ 0 w 21600"/>
                <a:gd name="T1" fmla="*/ 377 h 21600"/>
                <a:gd name="T2" fmla="*/ 970 w 21600"/>
                <a:gd name="T3" fmla="*/ 0 h 21600"/>
                <a:gd name="T4" fmla="*/ 972 w 21600"/>
                <a:gd name="T5" fmla="*/ 37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Arc 28"/>
            <p:cNvSpPr>
              <a:spLocks/>
            </p:cNvSpPr>
            <p:nvPr/>
          </p:nvSpPr>
          <p:spPr bwMode="auto">
            <a:xfrm>
              <a:off x="3228" y="1601"/>
              <a:ext cx="1196" cy="438"/>
            </a:xfrm>
            <a:custGeom>
              <a:avLst/>
              <a:gdLst>
                <a:gd name="T0" fmla="*/ 0 w 21600"/>
                <a:gd name="T1" fmla="*/ 0 h 21600"/>
                <a:gd name="T2" fmla="*/ 1196 w 21600"/>
                <a:gd name="T3" fmla="*/ 438 h 21600"/>
                <a:gd name="T4" fmla="*/ 0 w 21600"/>
                <a:gd name="T5" fmla="*/ 43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Arc 29"/>
            <p:cNvSpPr>
              <a:spLocks/>
            </p:cNvSpPr>
            <p:nvPr/>
          </p:nvSpPr>
          <p:spPr bwMode="auto">
            <a:xfrm>
              <a:off x="3140" y="1994"/>
              <a:ext cx="1284" cy="415"/>
            </a:xfrm>
            <a:custGeom>
              <a:avLst/>
              <a:gdLst>
                <a:gd name="T0" fmla="*/ 1284 w 21600"/>
                <a:gd name="T1" fmla="*/ 0 h 21600"/>
                <a:gd name="T2" fmla="*/ 0 w 21600"/>
                <a:gd name="T3" fmla="*/ 41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Arc 30"/>
            <p:cNvSpPr>
              <a:spLocks/>
            </p:cNvSpPr>
            <p:nvPr/>
          </p:nvSpPr>
          <p:spPr bwMode="auto">
            <a:xfrm>
              <a:off x="2245" y="2132"/>
              <a:ext cx="897" cy="272"/>
            </a:xfrm>
            <a:custGeom>
              <a:avLst/>
              <a:gdLst>
                <a:gd name="T0" fmla="*/ 897 w 21600"/>
                <a:gd name="T1" fmla="*/ 272 h 21600"/>
                <a:gd name="T2" fmla="*/ 0 w 21600"/>
                <a:gd name="T3" fmla="*/ 0 h 21600"/>
                <a:gd name="T4" fmla="*/ 89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8" name="Rectangle 31"/>
          <p:cNvSpPr>
            <a:spLocks noChangeArrowheads="1"/>
          </p:cNvSpPr>
          <p:nvPr/>
        </p:nvSpPr>
        <p:spPr bwMode="auto">
          <a:xfrm>
            <a:off x="6261100" y="3814763"/>
            <a:ext cx="1590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1 clock cycle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67818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Selective Complement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76250" y="1331912"/>
            <a:ext cx="7886700" cy="46116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In a selective complement operation, the bit pattern in B is used to </a:t>
            </a:r>
            <a:r>
              <a:rPr lang="en-US" altLang="ko-KR" sz="2000" i="1" dirty="0" smtClean="0">
                <a:sym typeface="Symbol" pitchFamily="18" charset="2"/>
              </a:rPr>
              <a:t>complement</a:t>
            </a:r>
            <a:r>
              <a:rPr lang="en-US" altLang="ko-KR" sz="2000" dirty="0" smtClean="0">
                <a:sym typeface="Symbol" pitchFamily="18" charset="2"/>
              </a:rPr>
              <a:t> certain bits in A 		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18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1 0 0	A</a:t>
            </a:r>
            <a:r>
              <a:rPr lang="en-US" altLang="ko-KR" sz="2000" baseline="-25000" dirty="0" smtClean="0"/>
              <a:t>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0 1 0	B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0 1 1 0	A</a:t>
            </a:r>
            <a:r>
              <a:rPr lang="en-US" altLang="ko-KR" sz="2000" baseline="-25000" dirty="0" smtClean="0"/>
              <a:t>t+1	 </a:t>
            </a:r>
            <a:r>
              <a:rPr lang="en-US" altLang="ko-KR" sz="2000" dirty="0" smtClean="0">
                <a:sym typeface="Symbol" pitchFamily="18" charset="2"/>
              </a:rPr>
              <a:t>(</a:t>
            </a:r>
            <a:r>
              <a:rPr lang="en-US" altLang="ko-KR" sz="2000" dirty="0" smtClean="0"/>
              <a:t>A </a:t>
            </a:r>
            <a:r>
              <a:rPr lang="en-US" altLang="ko-KR" sz="2000" dirty="0" smtClean="0">
                <a:sym typeface="Symbol" pitchFamily="18" charset="2"/>
              </a:rPr>
              <a:t> </a:t>
            </a:r>
            <a:r>
              <a:rPr lang="en-US" altLang="ko-KR" sz="2000" dirty="0" smtClean="0"/>
              <a:t>A</a:t>
            </a:r>
            <a:r>
              <a:rPr lang="en-US" altLang="ko-KR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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B)</a:t>
            </a:r>
            <a:endParaRPr lang="en-US" altLang="ko-KR" sz="2000" baseline="-25000" dirty="0" smtClean="0"/>
          </a:p>
          <a:p>
            <a:pPr algn="just">
              <a:lnSpc>
                <a:spcPct val="150000"/>
              </a:lnSpc>
              <a:buFontTx/>
              <a:buNone/>
            </a:pPr>
            <a:endParaRPr lang="en-US" altLang="ko-KR" sz="2000" baseline="-25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If a bit in B is set to 1, that same position in A gets complemented from its original value, otherwise it is unchanged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914525" y="388620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60425"/>
            <a:ext cx="58674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Selective Clear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76250" y="1600200"/>
            <a:ext cx="7886700" cy="5029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In a selective clear operation, the bit pattern in B is used to </a:t>
            </a:r>
            <a:r>
              <a:rPr lang="en-US" altLang="ko-KR" sz="2000" i="1" dirty="0" smtClean="0">
                <a:sym typeface="Symbol" pitchFamily="18" charset="2"/>
              </a:rPr>
              <a:t>clear</a:t>
            </a:r>
            <a:r>
              <a:rPr lang="en-US" altLang="ko-KR" sz="2000" dirty="0" smtClean="0">
                <a:sym typeface="Symbol" pitchFamily="18" charset="2"/>
              </a:rPr>
              <a:t> certain bits in A.		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1 0 0	A</a:t>
            </a:r>
            <a:r>
              <a:rPr lang="en-US" altLang="ko-KR" sz="2000" baseline="-25000" dirty="0" smtClean="0"/>
              <a:t>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0 1 0	B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0 1 0 0	A</a:t>
            </a:r>
            <a:r>
              <a:rPr lang="en-US" altLang="ko-KR" sz="2000" baseline="-25000" dirty="0" smtClean="0"/>
              <a:t>t+1	 </a:t>
            </a:r>
            <a:r>
              <a:rPr lang="en-US" altLang="ko-KR" sz="2000" dirty="0" smtClean="0">
                <a:sym typeface="Symbol" pitchFamily="18" charset="2"/>
              </a:rPr>
              <a:t>(</a:t>
            </a:r>
            <a:r>
              <a:rPr lang="en-US" altLang="ko-KR" sz="2000" dirty="0" smtClean="0"/>
              <a:t>A </a:t>
            </a:r>
            <a:r>
              <a:rPr lang="en-US" altLang="ko-KR" sz="2000" dirty="0" smtClean="0">
                <a:sym typeface="Symbol" pitchFamily="18" charset="2"/>
              </a:rPr>
              <a:t> </a:t>
            </a:r>
            <a:r>
              <a:rPr lang="en-US" altLang="ko-KR" sz="2000" dirty="0" smtClean="0"/>
              <a:t>A</a:t>
            </a:r>
            <a:r>
              <a:rPr lang="en-US" altLang="ko-KR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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B’)</a:t>
            </a:r>
            <a:endParaRPr lang="en-US" altLang="ko-KR" sz="2000" baseline="-25000" dirty="0" smtClean="0"/>
          </a:p>
          <a:p>
            <a:pPr algn="just">
              <a:lnSpc>
                <a:spcPct val="150000"/>
              </a:lnSpc>
              <a:buFontTx/>
              <a:buNone/>
            </a:pPr>
            <a:endParaRPr lang="en-US" altLang="ko-KR" sz="2000" baseline="-25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If a bit in B is set to 1, that same position in A gets set to 0, otherwise it is unchanged.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914525" y="373380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6625"/>
            <a:ext cx="64770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Mask Operation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76250" y="1676400"/>
            <a:ext cx="7886700" cy="434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In a mask operation, the bit pattern in B is used to </a:t>
            </a:r>
            <a:r>
              <a:rPr lang="en-US" altLang="ko-KR" sz="2000" i="1" dirty="0" smtClean="0">
                <a:sym typeface="Symbol" pitchFamily="18" charset="2"/>
              </a:rPr>
              <a:t>clear</a:t>
            </a:r>
            <a:r>
              <a:rPr lang="en-US" altLang="ko-KR" sz="2000" dirty="0" smtClean="0">
                <a:sym typeface="Symbol" pitchFamily="18" charset="2"/>
              </a:rPr>
              <a:t> certain bits in A.		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1 0 0	A</a:t>
            </a:r>
            <a:r>
              <a:rPr lang="en-US" altLang="ko-KR" sz="2000" baseline="-25000" dirty="0" smtClean="0"/>
              <a:t>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0 1 0	B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0 0 0	A</a:t>
            </a:r>
            <a:r>
              <a:rPr lang="en-US" altLang="ko-KR" sz="2000" baseline="-25000" dirty="0" smtClean="0"/>
              <a:t>t+1	 </a:t>
            </a:r>
            <a:r>
              <a:rPr lang="en-US" altLang="ko-KR" sz="2000" dirty="0" smtClean="0">
                <a:sym typeface="Symbol" pitchFamily="18" charset="2"/>
              </a:rPr>
              <a:t>(</a:t>
            </a:r>
            <a:r>
              <a:rPr lang="en-US" altLang="ko-KR" sz="2000" dirty="0" smtClean="0"/>
              <a:t>A </a:t>
            </a:r>
            <a:r>
              <a:rPr lang="en-US" altLang="ko-KR" sz="2000" dirty="0" smtClean="0">
                <a:sym typeface="Symbol" pitchFamily="18" charset="2"/>
              </a:rPr>
              <a:t> </a:t>
            </a:r>
            <a:r>
              <a:rPr lang="en-US" altLang="ko-KR" sz="2000" dirty="0" smtClean="0"/>
              <a:t>A</a:t>
            </a:r>
            <a:r>
              <a:rPr lang="en-US" altLang="ko-KR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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B)</a:t>
            </a:r>
            <a:endParaRPr lang="en-US" altLang="ko-KR" sz="2000" baseline="-25000" dirty="0" smtClean="0"/>
          </a:p>
          <a:p>
            <a:pPr algn="just">
              <a:lnSpc>
                <a:spcPct val="150000"/>
              </a:lnSpc>
              <a:buFontTx/>
              <a:buNone/>
            </a:pPr>
            <a:endParaRPr lang="en-US" altLang="ko-KR" sz="2000" baseline="-25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If a bit in B is set to 0, that same position in A gets set to 0, otherwise it is unchanged.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914525" y="388620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56388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Clear Operation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76250" y="1447800"/>
            <a:ext cx="7886700" cy="4002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ym typeface="Symbol" pitchFamily="18" charset="2"/>
              </a:rPr>
              <a:t>In a clear operation, if the bits in the same position in A and B are the same, they are cleared in A, otherwise they are set in A	</a:t>
            </a: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1800" dirty="0" smtClean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1 0 0	A</a:t>
            </a:r>
            <a:r>
              <a:rPr lang="en-US" altLang="ko-KR" sz="2000" baseline="-25000" dirty="0" smtClean="0"/>
              <a:t>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1 0 1 0	B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		0 1 1 0	A</a:t>
            </a:r>
            <a:r>
              <a:rPr lang="en-US" altLang="ko-KR" sz="2000" baseline="-25000" dirty="0" smtClean="0"/>
              <a:t>t+1	 </a:t>
            </a:r>
            <a:r>
              <a:rPr lang="en-US" altLang="ko-KR" sz="2000" dirty="0" smtClean="0">
                <a:sym typeface="Symbol" pitchFamily="18" charset="2"/>
              </a:rPr>
              <a:t>(</a:t>
            </a:r>
            <a:r>
              <a:rPr lang="en-US" altLang="ko-KR" sz="2000" dirty="0" smtClean="0"/>
              <a:t>A </a:t>
            </a:r>
            <a:r>
              <a:rPr lang="en-US" altLang="ko-KR" sz="2000" dirty="0" smtClean="0">
                <a:sym typeface="Symbol" pitchFamily="18" charset="2"/>
              </a:rPr>
              <a:t> </a:t>
            </a:r>
            <a:r>
              <a:rPr lang="en-US" altLang="ko-KR" sz="2000" dirty="0" smtClean="0"/>
              <a:t>A</a:t>
            </a:r>
            <a:r>
              <a:rPr lang="en-US" altLang="ko-KR" dirty="0" smtClean="0"/>
              <a:t> </a:t>
            </a:r>
            <a:r>
              <a:rPr lang="en-US" altLang="ko-KR" sz="2000" dirty="0" smtClean="0">
                <a:sym typeface="Symbol" pitchFamily="18" charset="2"/>
              </a:rPr>
              <a:t></a:t>
            </a:r>
            <a:r>
              <a:rPr lang="en-US" altLang="ko-KR" dirty="0" smtClean="0"/>
              <a:t> </a:t>
            </a:r>
            <a:r>
              <a:rPr lang="en-US" altLang="ko-KR" sz="2000" dirty="0" smtClean="0"/>
              <a:t>B)</a:t>
            </a:r>
            <a:endParaRPr lang="en-US" altLang="ko-KR" sz="2000" baseline="-25000" dirty="0" smtClean="0"/>
          </a:p>
          <a:p>
            <a:pPr algn="just">
              <a:lnSpc>
                <a:spcPct val="150000"/>
              </a:lnSpc>
              <a:buFontTx/>
              <a:buNone/>
            </a:pPr>
            <a:endParaRPr lang="en-US" altLang="ko-KR" sz="2000" baseline="-25000" dirty="0" smtClean="0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914525" y="4038600"/>
            <a:ext cx="2295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8025"/>
            <a:ext cx="54864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Insert Operation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76250" y="1093787"/>
            <a:ext cx="7886700" cy="5611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Step1: mask the desired bits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Step2: OR them with the desired value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200" dirty="0" smtClean="0"/>
              <a:t> </a:t>
            </a:r>
            <a:r>
              <a:rPr lang="en-US" sz="2200" dirty="0" smtClean="0">
                <a:sym typeface="Symbol" pitchFamily="18" charset="2"/>
              </a:rPr>
              <a:t>Example: suppose R1 = 0110 1010, and we desire to replace the leftmost 4 bits (0110) with 1001 then:</a:t>
            </a:r>
          </a:p>
          <a:p>
            <a:endParaRPr lang="en-US" dirty="0" smtClean="0">
              <a:sym typeface="Symbol" pitchFamily="18" charset="2"/>
            </a:endParaRPr>
          </a:p>
          <a:p>
            <a:pPr lvl="1" algn="ctr"/>
            <a:r>
              <a:rPr lang="en-US" sz="2000" dirty="0" smtClean="0">
                <a:sym typeface="Symbol" pitchFamily="18" charset="2"/>
              </a:rPr>
              <a:t>Step1:               0110 1010   A before</a:t>
            </a:r>
          </a:p>
          <a:p>
            <a:pPr lvl="1" algn="ctr"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               0000 1111   B (</a:t>
            </a:r>
            <a:r>
              <a:rPr lang="en-US" sz="2000" b="0" dirty="0" smtClean="0">
                <a:sym typeface="Symbol" pitchFamily="18" charset="2"/>
              </a:rPr>
              <a:t>mask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lvl="1" algn="ctr"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            0000 1010   A After</a:t>
            </a:r>
          </a:p>
          <a:p>
            <a:pPr lvl="1" algn="ctr">
              <a:buFontTx/>
              <a:buNone/>
            </a:pPr>
            <a:endParaRPr lang="en-US" sz="2000" dirty="0" smtClean="0">
              <a:sym typeface="Symbol" pitchFamily="18" charset="2"/>
            </a:endParaRPr>
          </a:p>
          <a:p>
            <a:pPr lvl="1" algn="ctr">
              <a:buFontTx/>
              <a:buNone/>
            </a:pPr>
            <a:r>
              <a:rPr lang="en-US" sz="2000" dirty="0" smtClean="0">
                <a:sym typeface="Symbol" pitchFamily="18" charset="2"/>
              </a:rPr>
              <a:t>Step2:                  0000 1010    A before</a:t>
            </a:r>
          </a:p>
          <a:p>
            <a:pPr lvl="1" algn="ctr"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                    1001  0000    B (insert)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               R1 =  </a:t>
            </a:r>
            <a:r>
              <a:rPr lang="en-US" sz="2000" dirty="0" smtClean="0">
                <a:sym typeface="Wingdings" pitchFamily="2" charset="2"/>
              </a:rPr>
              <a:t>1001  1010</a:t>
            </a:r>
            <a:endParaRPr lang="en-US" sz="2000" dirty="0" smtClean="0">
              <a:sym typeface="Symbol" pitchFamily="18" charset="2"/>
            </a:endParaRPr>
          </a:p>
          <a:p>
            <a:endParaRPr lang="en-US" altLang="ko-KR" sz="2000" dirty="0" smtClean="0">
              <a:latin typeface="Courier New" pitchFamily="49" charset="0"/>
            </a:endParaRP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4427538" y="56388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4402138" y="4191000"/>
            <a:ext cx="1423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402138" y="4572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467225" y="6048375"/>
            <a:ext cx="138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6625"/>
            <a:ext cx="59436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6. Shift 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40998" name="Rectangle 93"/>
          <p:cNvSpPr>
            <a:spLocks noGrp="1" noChangeArrowheads="1"/>
          </p:cNvSpPr>
          <p:nvPr>
            <p:ph idx="1"/>
          </p:nvPr>
        </p:nvSpPr>
        <p:spPr bwMode="auto">
          <a:xfrm>
            <a:off x="476250" y="1439862"/>
            <a:ext cx="7408863" cy="2370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There are three types of shifts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tx2"/>
                </a:solidFill>
              </a:rPr>
              <a:t>Logical shift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FF0000"/>
                </a:solidFill>
              </a:rPr>
              <a:t>Circular shift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accent4">
                    <a:lumMod val="50000"/>
                  </a:schemeClr>
                </a:solidFill>
              </a:rPr>
              <a:t>Arithmetic shift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What differentiates them is the information that goes into the serial input.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0964" name="Rectangle 58"/>
          <p:cNvSpPr>
            <a:spLocks noChangeArrowheads="1"/>
          </p:cNvSpPr>
          <p:nvPr/>
        </p:nvSpPr>
        <p:spPr bwMode="auto">
          <a:xfrm>
            <a:off x="2411413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60"/>
          <p:cNvSpPr>
            <a:spLocks noChangeShapeType="1"/>
          </p:cNvSpPr>
          <p:nvPr/>
        </p:nvSpPr>
        <p:spPr bwMode="auto">
          <a:xfrm>
            <a:off x="2771775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6" name="Rectangle 61"/>
          <p:cNvSpPr>
            <a:spLocks noChangeArrowheads="1"/>
          </p:cNvSpPr>
          <p:nvPr/>
        </p:nvSpPr>
        <p:spPr bwMode="auto">
          <a:xfrm>
            <a:off x="3132138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2"/>
          <p:cNvSpPr>
            <a:spLocks noChangeShapeType="1"/>
          </p:cNvSpPr>
          <p:nvPr/>
        </p:nvSpPr>
        <p:spPr bwMode="auto">
          <a:xfrm>
            <a:off x="349250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8" name="Rectangle 63"/>
          <p:cNvSpPr>
            <a:spLocks noChangeArrowheads="1"/>
          </p:cNvSpPr>
          <p:nvPr/>
        </p:nvSpPr>
        <p:spPr bwMode="auto">
          <a:xfrm>
            <a:off x="3852863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64"/>
          <p:cNvSpPr>
            <a:spLocks noChangeShapeType="1"/>
          </p:cNvSpPr>
          <p:nvPr/>
        </p:nvSpPr>
        <p:spPr bwMode="auto">
          <a:xfrm>
            <a:off x="4213225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0" name="Rectangle 65"/>
          <p:cNvSpPr>
            <a:spLocks noChangeArrowheads="1"/>
          </p:cNvSpPr>
          <p:nvPr/>
        </p:nvSpPr>
        <p:spPr bwMode="auto">
          <a:xfrm>
            <a:off x="4573588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66"/>
          <p:cNvSpPr>
            <a:spLocks noChangeShapeType="1"/>
          </p:cNvSpPr>
          <p:nvPr/>
        </p:nvSpPr>
        <p:spPr bwMode="auto">
          <a:xfrm>
            <a:off x="493395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2" name="Rectangle 67"/>
          <p:cNvSpPr>
            <a:spLocks noChangeArrowheads="1"/>
          </p:cNvSpPr>
          <p:nvPr/>
        </p:nvSpPr>
        <p:spPr bwMode="auto">
          <a:xfrm>
            <a:off x="5294313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68"/>
          <p:cNvSpPr>
            <a:spLocks noChangeShapeType="1"/>
          </p:cNvSpPr>
          <p:nvPr/>
        </p:nvSpPr>
        <p:spPr bwMode="auto">
          <a:xfrm>
            <a:off x="5654675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4" name="Rectangle 69"/>
          <p:cNvSpPr>
            <a:spLocks noChangeArrowheads="1"/>
          </p:cNvSpPr>
          <p:nvPr/>
        </p:nvSpPr>
        <p:spPr bwMode="auto">
          <a:xfrm>
            <a:off x="6015038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70"/>
          <p:cNvSpPr>
            <a:spLocks noChangeShapeType="1"/>
          </p:cNvSpPr>
          <p:nvPr/>
        </p:nvSpPr>
        <p:spPr bwMode="auto">
          <a:xfrm>
            <a:off x="637540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6" name="Rectangle 71"/>
          <p:cNvSpPr>
            <a:spLocks noChangeArrowheads="1"/>
          </p:cNvSpPr>
          <p:nvPr/>
        </p:nvSpPr>
        <p:spPr bwMode="auto">
          <a:xfrm>
            <a:off x="6735763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72"/>
          <p:cNvSpPr>
            <a:spLocks noChangeShapeType="1"/>
          </p:cNvSpPr>
          <p:nvPr/>
        </p:nvSpPr>
        <p:spPr bwMode="auto">
          <a:xfrm>
            <a:off x="7096125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8" name="Rectangle 73"/>
          <p:cNvSpPr>
            <a:spLocks noChangeArrowheads="1"/>
          </p:cNvSpPr>
          <p:nvPr/>
        </p:nvSpPr>
        <p:spPr bwMode="auto">
          <a:xfrm>
            <a:off x="7456488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74"/>
          <p:cNvSpPr>
            <a:spLocks noChangeShapeType="1"/>
          </p:cNvSpPr>
          <p:nvPr/>
        </p:nvSpPr>
        <p:spPr bwMode="auto">
          <a:xfrm>
            <a:off x="781685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80" name="Line 75"/>
          <p:cNvSpPr>
            <a:spLocks noChangeShapeType="1"/>
          </p:cNvSpPr>
          <p:nvPr/>
        </p:nvSpPr>
        <p:spPr bwMode="auto">
          <a:xfrm>
            <a:off x="205105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99" name="Text Box 94"/>
          <p:cNvSpPr txBox="1">
            <a:spLocks noChangeArrowheads="1"/>
          </p:cNvSpPr>
          <p:nvPr/>
        </p:nvSpPr>
        <p:spPr bwMode="auto">
          <a:xfrm>
            <a:off x="1187450" y="4468812"/>
            <a:ext cx="738188" cy="482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600"/>
              <a:t>Serial</a:t>
            </a:r>
          </a:p>
          <a:p>
            <a:pPr algn="ctr">
              <a:lnSpc>
                <a:spcPct val="80000"/>
              </a:lnSpc>
            </a:pPr>
            <a:r>
              <a:rPr lang="en-US" altLang="ko-KR" sz="1600"/>
              <a:t>input</a:t>
            </a:r>
          </a:p>
        </p:txBody>
      </p:sp>
      <p:sp>
        <p:nvSpPr>
          <p:cNvPr id="41000" name="Line 95"/>
          <p:cNvSpPr>
            <a:spLocks noChangeShapeType="1"/>
          </p:cNvSpPr>
          <p:nvPr/>
        </p:nvSpPr>
        <p:spPr bwMode="auto">
          <a:xfrm flipH="1" flipV="1">
            <a:off x="1908175" y="4735512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01" name="Rectangle 96"/>
          <p:cNvSpPr>
            <a:spLocks noChangeArrowheads="1"/>
          </p:cNvSpPr>
          <p:nvPr/>
        </p:nvSpPr>
        <p:spPr bwMode="auto">
          <a:xfrm>
            <a:off x="457200" y="3825220"/>
            <a:ext cx="7837487" cy="19389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 A right shift operation</a:t>
            </a: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A left shift operation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76400" y="5535612"/>
            <a:ext cx="6718300" cy="865188"/>
            <a:chOff x="2047875" y="5229225"/>
            <a:chExt cx="6718300" cy="865188"/>
          </a:xfrm>
        </p:grpSpPr>
        <p:sp>
          <p:nvSpPr>
            <p:cNvPr id="40981" name="Rectangle 76"/>
            <p:cNvSpPr>
              <a:spLocks noChangeArrowheads="1"/>
            </p:cNvSpPr>
            <p:nvPr/>
          </p:nvSpPr>
          <p:spPr bwMode="auto">
            <a:xfrm flipH="1">
              <a:off x="240823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77"/>
            <p:cNvSpPr>
              <a:spLocks noChangeShapeType="1"/>
            </p:cNvSpPr>
            <p:nvPr/>
          </p:nvSpPr>
          <p:spPr bwMode="auto">
            <a:xfrm flipH="1">
              <a:off x="276860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3" name="Rectangle 78"/>
            <p:cNvSpPr>
              <a:spLocks noChangeArrowheads="1"/>
            </p:cNvSpPr>
            <p:nvPr/>
          </p:nvSpPr>
          <p:spPr bwMode="auto">
            <a:xfrm flipH="1">
              <a:off x="312896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79"/>
            <p:cNvSpPr>
              <a:spLocks noChangeShapeType="1"/>
            </p:cNvSpPr>
            <p:nvPr/>
          </p:nvSpPr>
          <p:spPr bwMode="auto">
            <a:xfrm flipH="1">
              <a:off x="348932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5" name="Rectangle 80"/>
            <p:cNvSpPr>
              <a:spLocks noChangeArrowheads="1"/>
            </p:cNvSpPr>
            <p:nvPr/>
          </p:nvSpPr>
          <p:spPr bwMode="auto">
            <a:xfrm flipH="1">
              <a:off x="384968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Line 81"/>
            <p:cNvSpPr>
              <a:spLocks noChangeShapeType="1"/>
            </p:cNvSpPr>
            <p:nvPr/>
          </p:nvSpPr>
          <p:spPr bwMode="auto">
            <a:xfrm flipH="1">
              <a:off x="421005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7" name="Rectangle 82"/>
            <p:cNvSpPr>
              <a:spLocks noChangeArrowheads="1"/>
            </p:cNvSpPr>
            <p:nvPr/>
          </p:nvSpPr>
          <p:spPr bwMode="auto">
            <a:xfrm flipH="1">
              <a:off x="457041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Line 83"/>
            <p:cNvSpPr>
              <a:spLocks noChangeShapeType="1"/>
            </p:cNvSpPr>
            <p:nvPr/>
          </p:nvSpPr>
          <p:spPr bwMode="auto">
            <a:xfrm flipH="1">
              <a:off x="493077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9" name="Rectangle 84"/>
            <p:cNvSpPr>
              <a:spLocks noChangeArrowheads="1"/>
            </p:cNvSpPr>
            <p:nvPr/>
          </p:nvSpPr>
          <p:spPr bwMode="auto">
            <a:xfrm flipH="1">
              <a:off x="529113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85"/>
            <p:cNvSpPr>
              <a:spLocks noChangeShapeType="1"/>
            </p:cNvSpPr>
            <p:nvPr/>
          </p:nvSpPr>
          <p:spPr bwMode="auto">
            <a:xfrm flipH="1">
              <a:off x="565150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1" name="Rectangle 86"/>
            <p:cNvSpPr>
              <a:spLocks noChangeArrowheads="1"/>
            </p:cNvSpPr>
            <p:nvPr/>
          </p:nvSpPr>
          <p:spPr bwMode="auto">
            <a:xfrm flipH="1">
              <a:off x="601186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87"/>
            <p:cNvSpPr>
              <a:spLocks noChangeShapeType="1"/>
            </p:cNvSpPr>
            <p:nvPr/>
          </p:nvSpPr>
          <p:spPr bwMode="auto">
            <a:xfrm flipH="1">
              <a:off x="637222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3" name="Rectangle 88"/>
            <p:cNvSpPr>
              <a:spLocks noChangeArrowheads="1"/>
            </p:cNvSpPr>
            <p:nvPr/>
          </p:nvSpPr>
          <p:spPr bwMode="auto">
            <a:xfrm flipH="1">
              <a:off x="673258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89"/>
            <p:cNvSpPr>
              <a:spLocks noChangeShapeType="1"/>
            </p:cNvSpPr>
            <p:nvPr/>
          </p:nvSpPr>
          <p:spPr bwMode="auto">
            <a:xfrm flipH="1">
              <a:off x="709295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5" name="Rectangle 90"/>
            <p:cNvSpPr>
              <a:spLocks noChangeArrowheads="1"/>
            </p:cNvSpPr>
            <p:nvPr/>
          </p:nvSpPr>
          <p:spPr bwMode="auto">
            <a:xfrm flipH="1">
              <a:off x="745331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91"/>
            <p:cNvSpPr>
              <a:spLocks noChangeShapeType="1"/>
            </p:cNvSpPr>
            <p:nvPr/>
          </p:nvSpPr>
          <p:spPr bwMode="auto">
            <a:xfrm flipH="1">
              <a:off x="7812088" y="58769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7" name="Line 92"/>
            <p:cNvSpPr>
              <a:spLocks noChangeShapeType="1"/>
            </p:cNvSpPr>
            <p:nvPr/>
          </p:nvSpPr>
          <p:spPr bwMode="auto">
            <a:xfrm flipH="1">
              <a:off x="204787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2" name="Text Box 97"/>
            <p:cNvSpPr txBox="1">
              <a:spLocks noChangeArrowheads="1"/>
            </p:cNvSpPr>
            <p:nvPr/>
          </p:nvSpPr>
          <p:spPr bwMode="auto">
            <a:xfrm>
              <a:off x="8027988" y="5229225"/>
              <a:ext cx="738187" cy="482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/>
                <a:t>Serial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600"/>
                <a:t>input</a:t>
              </a:r>
            </a:p>
          </p:txBody>
        </p:sp>
        <p:sp>
          <p:nvSpPr>
            <p:cNvPr id="41003" name="Line 98"/>
            <p:cNvSpPr>
              <a:spLocks noChangeShapeType="1"/>
            </p:cNvSpPr>
            <p:nvPr/>
          </p:nvSpPr>
          <p:spPr bwMode="auto">
            <a:xfrm flipV="1">
              <a:off x="8172450" y="5732463"/>
              <a:ext cx="144463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2672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Logical Shift</a:t>
            </a:r>
          </a:p>
        </p:txBody>
      </p:sp>
      <p:sp>
        <p:nvSpPr>
          <p:cNvPr id="41988" name="Rectangle 38"/>
          <p:cNvSpPr>
            <a:spLocks noGrp="1" noChangeArrowheads="1"/>
          </p:cNvSpPr>
          <p:nvPr>
            <p:ph idx="1"/>
          </p:nvPr>
        </p:nvSpPr>
        <p:spPr bwMode="auto">
          <a:xfrm>
            <a:off x="476250" y="838200"/>
            <a:ext cx="8199438" cy="5943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000" dirty="0" smtClean="0"/>
              <a:t>In a logical shift the serial input to the shift is a 0.</a:t>
            </a:r>
          </a:p>
          <a:p>
            <a:r>
              <a:rPr lang="en-US" altLang="ko-KR" sz="2000" dirty="0" smtClean="0"/>
              <a:t>A </a:t>
            </a:r>
            <a:r>
              <a:rPr lang="en-US" altLang="ko-KR" sz="2000" dirty="0" smtClean="0">
                <a:solidFill>
                  <a:srgbClr val="CC3300"/>
                </a:solidFill>
              </a:rPr>
              <a:t>right logical shift</a:t>
            </a:r>
            <a:r>
              <a:rPr lang="en-US" altLang="ko-KR" sz="2000" dirty="0" smtClean="0"/>
              <a:t> operation: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 </a:t>
            </a:r>
            <a:r>
              <a:rPr lang="en-US" altLang="ko-KR" sz="2000" dirty="0" smtClean="0">
                <a:solidFill>
                  <a:schemeClr val="tx2"/>
                </a:solidFill>
              </a:rPr>
              <a:t>left logical shift</a:t>
            </a:r>
            <a:r>
              <a:rPr lang="en-US" altLang="ko-KR" sz="2000" dirty="0" smtClean="0"/>
              <a:t> operation: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In a Register Transfer Language, the following notation is used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err="1" smtClean="0"/>
              <a:t>shl</a:t>
            </a:r>
            <a:r>
              <a:rPr lang="en-US" altLang="ko-KR" sz="1600" dirty="0" smtClean="0"/>
              <a:t>  	for a logical shift left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err="1" smtClean="0"/>
              <a:t>shr</a:t>
            </a:r>
            <a:r>
              <a:rPr lang="en-US" altLang="ko-KR" sz="1600" dirty="0" smtClean="0"/>
              <a:t>	for a logical shift right	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Examples: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 dirty="0" smtClean="0"/>
              <a:t>R2 </a:t>
            </a:r>
            <a:r>
              <a:rPr lang="en-US" altLang="ko-KR" sz="1600" dirty="0" smtClean="0">
                <a:sym typeface="Symbol" pitchFamily="18" charset="2"/>
              </a:rPr>
              <a:t> </a:t>
            </a:r>
            <a:r>
              <a:rPr lang="en-US" altLang="ko-KR" sz="1600" i="1" dirty="0" err="1" smtClean="0">
                <a:sym typeface="Symbol" pitchFamily="18" charset="2"/>
              </a:rPr>
              <a:t>shr</a:t>
            </a:r>
            <a:r>
              <a:rPr lang="en-US" altLang="ko-KR" sz="1600" dirty="0" smtClean="0">
                <a:sym typeface="Symbol" pitchFamily="18" charset="2"/>
              </a:rPr>
              <a:t> R2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R3  </a:t>
            </a:r>
            <a:r>
              <a:rPr lang="en-US" altLang="ko-KR" sz="1600" i="1" dirty="0" err="1" smtClean="0">
                <a:sym typeface="Symbol" pitchFamily="18" charset="2"/>
              </a:rPr>
              <a:t>shl</a:t>
            </a:r>
            <a:r>
              <a:rPr lang="en-US" altLang="ko-KR" sz="1600" dirty="0" smtClean="0">
                <a:sym typeface="Symbol" pitchFamily="18" charset="2"/>
              </a:rPr>
              <a:t> R3</a:t>
            </a:r>
          </a:p>
          <a:p>
            <a:pPr lvl="2"/>
            <a:endParaRPr lang="en-US" altLang="ko-KR" sz="1600" dirty="0" smtClean="0">
              <a:sym typeface="Symbol" pitchFamily="18" charset="2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908175" y="1752600"/>
            <a:ext cx="6557963" cy="700087"/>
            <a:chOff x="1202" y="1117"/>
            <a:chExt cx="4131" cy="441"/>
          </a:xfrm>
        </p:grpSpPr>
        <p:sp>
          <p:nvSpPr>
            <p:cNvPr id="42010" name="Rectangle 4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5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2" name="Rectangle 6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7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4" name="Rectangle 8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9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6" name="Rectangle 10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11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8" name="Rectangle 12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13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0" name="Rectangle 14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15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2" name="Rectangle 16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17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4" name="Rectangle 18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19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6" name="Line 20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7" name="Line 40"/>
            <p:cNvSpPr>
              <a:spLocks noChangeShapeType="1"/>
            </p:cNvSpPr>
            <p:nvPr/>
          </p:nvSpPr>
          <p:spPr bwMode="auto">
            <a:xfrm flipH="1" flipV="1">
              <a:off x="1384" y="1285"/>
              <a:ext cx="9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8" name="Text Box 45"/>
            <p:cNvSpPr txBox="1">
              <a:spLocks noChangeArrowheads="1"/>
            </p:cNvSpPr>
            <p:nvPr/>
          </p:nvSpPr>
          <p:spPr bwMode="auto">
            <a:xfrm>
              <a:off x="1202" y="1117"/>
              <a:ext cx="1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0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335213" y="3124200"/>
            <a:ext cx="6507162" cy="720725"/>
            <a:chOff x="1471" y="1888"/>
            <a:chExt cx="4099" cy="454"/>
          </a:xfrm>
        </p:grpSpPr>
        <p:sp>
          <p:nvSpPr>
            <p:cNvPr id="41991" name="Rectangle 21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22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3" name="Rectangle 23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24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5" name="Rectangle 25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26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7" name="Rectangle 27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28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9" name="Rectangle 29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30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1" name="Rectangle 31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32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3" name="Rectangle 33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34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5" name="Rectangle 35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36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7" name="Line 37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8" name="Line 43"/>
            <p:cNvSpPr>
              <a:spLocks noChangeShapeType="1"/>
            </p:cNvSpPr>
            <p:nvPr/>
          </p:nvSpPr>
          <p:spPr bwMode="auto">
            <a:xfrm flipV="1">
              <a:off x="5329" y="2114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9" name="Rectangle 47"/>
            <p:cNvSpPr>
              <a:spLocks noChangeArrowheads="1"/>
            </p:cNvSpPr>
            <p:nvPr/>
          </p:nvSpPr>
          <p:spPr bwMode="auto">
            <a:xfrm>
              <a:off x="5374" y="1888"/>
              <a:ext cx="1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5625"/>
            <a:ext cx="34290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Circular Shift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76250" y="914400"/>
            <a:ext cx="7989888" cy="5661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/>
              <a:t>In a circular shift the serial input is the bit that is shifted out of the other end of the register.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/>
              <a:t>A </a:t>
            </a:r>
            <a:r>
              <a:rPr lang="en-US" altLang="ko-KR" sz="1600" dirty="0" smtClean="0">
                <a:solidFill>
                  <a:srgbClr val="C00000"/>
                </a:solidFill>
              </a:rPr>
              <a:t>right circular shift</a:t>
            </a:r>
            <a:r>
              <a:rPr lang="en-US" altLang="ko-KR" sz="1600" dirty="0" smtClean="0"/>
              <a:t> operation: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r>
              <a:rPr lang="en-US" altLang="ko-KR" sz="1600" dirty="0" smtClean="0"/>
              <a:t>A </a:t>
            </a:r>
            <a:r>
              <a:rPr lang="en-US" altLang="ko-KR" sz="1600" dirty="0" smtClean="0">
                <a:solidFill>
                  <a:srgbClr val="C00000"/>
                </a:solidFill>
              </a:rPr>
              <a:t>left circular shift</a:t>
            </a:r>
            <a:r>
              <a:rPr lang="en-US" altLang="ko-KR" sz="1600" dirty="0" smtClean="0"/>
              <a:t> operation: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r>
              <a:rPr lang="en-US" altLang="ko-KR" sz="1600" dirty="0" smtClean="0"/>
              <a:t>In a RTL, the following notation is used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i="1" dirty="0" err="1" smtClean="0"/>
              <a:t>cil</a:t>
            </a:r>
            <a:r>
              <a:rPr lang="en-US" altLang="ko-KR" sz="1200" dirty="0" smtClean="0"/>
              <a:t>  	for a circular shift left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i="1" dirty="0" smtClean="0"/>
              <a:t>cir</a:t>
            </a:r>
            <a:r>
              <a:rPr lang="en-US" altLang="ko-KR" sz="1200" dirty="0" smtClean="0"/>
              <a:t>	for a circular shift right	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 smtClean="0"/>
              <a:t>Examples: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200" dirty="0" smtClean="0"/>
              <a:t>R2 </a:t>
            </a:r>
            <a:r>
              <a:rPr lang="en-US" altLang="ko-KR" sz="1200" dirty="0" smtClean="0">
                <a:sym typeface="Symbol" pitchFamily="18" charset="2"/>
              </a:rPr>
              <a:t> </a:t>
            </a:r>
            <a:r>
              <a:rPr lang="en-US" altLang="ko-KR" sz="1200" i="1" dirty="0" smtClean="0">
                <a:sym typeface="Symbol" pitchFamily="18" charset="2"/>
              </a:rPr>
              <a:t>cir</a:t>
            </a:r>
            <a:r>
              <a:rPr lang="en-US" altLang="ko-KR" sz="1200" dirty="0" smtClean="0">
                <a:sym typeface="Symbol" pitchFamily="18" charset="2"/>
              </a:rPr>
              <a:t> R2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200" dirty="0" smtClean="0">
                <a:sym typeface="Symbol" pitchFamily="18" charset="2"/>
              </a:rPr>
              <a:t>R3  </a:t>
            </a:r>
            <a:r>
              <a:rPr lang="en-US" altLang="ko-KR" sz="1200" i="1" dirty="0" err="1" smtClean="0">
                <a:sym typeface="Symbol" pitchFamily="18" charset="2"/>
              </a:rPr>
              <a:t>cil</a:t>
            </a:r>
            <a:r>
              <a:rPr lang="en-US" altLang="ko-KR" sz="1200" dirty="0" smtClean="0">
                <a:sym typeface="Symbol" pitchFamily="18" charset="2"/>
              </a:rPr>
              <a:t> R3</a:t>
            </a:r>
          </a:p>
          <a:p>
            <a:pPr lvl="2" algn="just">
              <a:lnSpc>
                <a:spcPct val="150000"/>
              </a:lnSpc>
              <a:buNone/>
            </a:pPr>
            <a:endParaRPr lang="en-US" altLang="ko-KR" sz="1200" dirty="0" smtClean="0">
              <a:sym typeface="Symbol" pitchFamily="18" charset="2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333625" y="2303463"/>
            <a:ext cx="6126163" cy="623887"/>
            <a:chOff x="1474" y="1285"/>
            <a:chExt cx="3859" cy="393"/>
          </a:xfrm>
        </p:grpSpPr>
        <p:sp>
          <p:nvSpPr>
            <p:cNvPr id="43035" name="Rectangle 6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7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7" name="Rectangle 8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9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9" name="Rectangle 10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11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1" name="Rectangle 12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13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3" name="Rectangle 14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Line 15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5" name="Rectangle 16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Line 17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7" name="Rectangle 18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Line 19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9" name="Rectangle 20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Line 21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1" name="Line 22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2" name="Line 47"/>
            <p:cNvSpPr>
              <a:spLocks noChangeShapeType="1"/>
            </p:cNvSpPr>
            <p:nvPr/>
          </p:nvSpPr>
          <p:spPr bwMode="auto">
            <a:xfrm flipV="1">
              <a:off x="1478" y="1421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3" name="Line 48"/>
            <p:cNvSpPr>
              <a:spLocks noChangeShapeType="1"/>
            </p:cNvSpPr>
            <p:nvPr/>
          </p:nvSpPr>
          <p:spPr bwMode="auto">
            <a:xfrm flipV="1">
              <a:off x="5329" y="142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4" name="Line 49"/>
            <p:cNvSpPr>
              <a:spLocks noChangeShapeType="1"/>
            </p:cNvSpPr>
            <p:nvPr/>
          </p:nvSpPr>
          <p:spPr bwMode="auto">
            <a:xfrm>
              <a:off x="1478" y="1678"/>
              <a:ext cx="3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335213" y="3429000"/>
            <a:ext cx="6130925" cy="614362"/>
            <a:chOff x="1471" y="2069"/>
            <a:chExt cx="3862" cy="387"/>
          </a:xfrm>
        </p:grpSpPr>
        <p:sp>
          <p:nvSpPr>
            <p:cNvPr id="43015" name="Rectangle 26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Line 27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7" name="Rectangle 28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Line 29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9" name="Rectangle 30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31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1" name="Rectangle 32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33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3" name="Rectangle 34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35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5" name="Rectangle 36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37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7" name="Rectangle 38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39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9" name="Rectangle 40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41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1" name="Line 42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2" name="Line 50"/>
            <p:cNvSpPr>
              <a:spLocks noChangeShapeType="1"/>
            </p:cNvSpPr>
            <p:nvPr/>
          </p:nvSpPr>
          <p:spPr bwMode="auto">
            <a:xfrm flipV="1">
              <a:off x="1482" y="2199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3" name="Line 51"/>
            <p:cNvSpPr>
              <a:spLocks noChangeShapeType="1"/>
            </p:cNvSpPr>
            <p:nvPr/>
          </p:nvSpPr>
          <p:spPr bwMode="auto">
            <a:xfrm flipV="1">
              <a:off x="5333" y="2207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4" name="Line 52"/>
            <p:cNvSpPr>
              <a:spLocks noChangeShapeType="1"/>
            </p:cNvSpPr>
            <p:nvPr/>
          </p:nvSpPr>
          <p:spPr bwMode="auto">
            <a:xfrm>
              <a:off x="1482" y="2456"/>
              <a:ext cx="3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5625"/>
            <a:ext cx="48006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Arithmetic Shift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14313" y="952500"/>
            <a:ext cx="7989887" cy="5251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 smtClean="0"/>
              <a:t>An arithmetic shift is meant for signed binary numbers (integer).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/>
              <a:t>An arithmetic left shift </a:t>
            </a:r>
            <a:r>
              <a:rPr lang="en-US" altLang="ko-KR" sz="2400" dirty="0" smtClean="0">
                <a:solidFill>
                  <a:srgbClr val="C00000"/>
                </a:solidFill>
              </a:rPr>
              <a:t>multiplies</a:t>
            </a:r>
            <a:r>
              <a:rPr lang="en-US" altLang="ko-KR" sz="2400" dirty="0" smtClean="0"/>
              <a:t> a signed number </a:t>
            </a:r>
            <a:r>
              <a:rPr lang="en-US" altLang="ko-KR" sz="2400" dirty="0" smtClean="0">
                <a:solidFill>
                  <a:srgbClr val="C00000"/>
                </a:solidFill>
              </a:rPr>
              <a:t>by two.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/>
              <a:t>An arithmetic right shift </a:t>
            </a:r>
            <a:r>
              <a:rPr lang="en-US" altLang="ko-KR" sz="2400" dirty="0" smtClean="0">
                <a:solidFill>
                  <a:srgbClr val="C00000"/>
                </a:solidFill>
              </a:rPr>
              <a:t>divides </a:t>
            </a:r>
            <a:r>
              <a:rPr lang="en-US" altLang="ko-KR" sz="2400" dirty="0" smtClean="0"/>
              <a:t>a signed number </a:t>
            </a:r>
            <a:r>
              <a:rPr lang="en-US" altLang="ko-KR" sz="2400" dirty="0" smtClean="0">
                <a:solidFill>
                  <a:srgbClr val="C00000"/>
                </a:solidFill>
              </a:rPr>
              <a:t>by</a:t>
            </a:r>
            <a:r>
              <a:rPr lang="en-US" altLang="ko-KR" sz="2400" dirty="0" smtClean="0">
                <a:solidFill>
                  <a:schemeClr val="bg2"/>
                </a:solidFill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</a:rPr>
              <a:t>two.</a:t>
            </a:r>
          </a:p>
          <a:p>
            <a:pPr algn="just">
              <a:lnSpc>
                <a:spcPct val="150000"/>
              </a:lnSpc>
            </a:pPr>
            <a:endParaRPr lang="en-US" altLang="ko-KR" dirty="0" smtClean="0">
              <a:solidFill>
                <a:schemeClr val="bg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A right arithmetic shift operation:</a:t>
            </a:r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A left arithmetic shift operation:</a:t>
            </a:r>
            <a:endParaRPr lang="en-US" altLang="ko-KR" dirty="0" smtClean="0">
              <a:sym typeface="Symbol" pitchFamily="18" charset="2"/>
            </a:endParaRP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014538" y="4365625"/>
            <a:ext cx="6148387" cy="739775"/>
            <a:chOff x="1269" y="2546"/>
            <a:chExt cx="3873" cy="466"/>
          </a:xfrm>
        </p:grpSpPr>
        <p:sp>
          <p:nvSpPr>
            <p:cNvPr id="44061" name="Rectangle 48"/>
            <p:cNvSpPr>
              <a:spLocks noChangeArrowheads="1"/>
            </p:cNvSpPr>
            <p:nvPr/>
          </p:nvSpPr>
          <p:spPr bwMode="auto">
            <a:xfrm>
              <a:off x="1496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49"/>
            <p:cNvSpPr>
              <a:spLocks noChangeShapeType="1"/>
            </p:cNvSpPr>
            <p:nvPr/>
          </p:nvSpPr>
          <p:spPr bwMode="auto">
            <a:xfrm>
              <a:off x="1723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3" name="Rectangle 50"/>
            <p:cNvSpPr>
              <a:spLocks noChangeArrowheads="1"/>
            </p:cNvSpPr>
            <p:nvPr/>
          </p:nvSpPr>
          <p:spPr bwMode="auto">
            <a:xfrm>
              <a:off x="1950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Line 51"/>
            <p:cNvSpPr>
              <a:spLocks noChangeShapeType="1"/>
            </p:cNvSpPr>
            <p:nvPr/>
          </p:nvSpPr>
          <p:spPr bwMode="auto">
            <a:xfrm>
              <a:off x="2177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5" name="Rectangle 52"/>
            <p:cNvSpPr>
              <a:spLocks noChangeArrowheads="1"/>
            </p:cNvSpPr>
            <p:nvPr/>
          </p:nvSpPr>
          <p:spPr bwMode="auto">
            <a:xfrm>
              <a:off x="2404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Line 53"/>
            <p:cNvSpPr>
              <a:spLocks noChangeShapeType="1"/>
            </p:cNvSpPr>
            <p:nvPr/>
          </p:nvSpPr>
          <p:spPr bwMode="auto">
            <a:xfrm>
              <a:off x="2631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7" name="Rectangle 54"/>
            <p:cNvSpPr>
              <a:spLocks noChangeArrowheads="1"/>
            </p:cNvSpPr>
            <p:nvPr/>
          </p:nvSpPr>
          <p:spPr bwMode="auto">
            <a:xfrm>
              <a:off x="2858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Line 55"/>
            <p:cNvSpPr>
              <a:spLocks noChangeShapeType="1"/>
            </p:cNvSpPr>
            <p:nvPr/>
          </p:nvSpPr>
          <p:spPr bwMode="auto">
            <a:xfrm>
              <a:off x="3085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9" name="Rectangle 56"/>
            <p:cNvSpPr>
              <a:spLocks noChangeArrowheads="1"/>
            </p:cNvSpPr>
            <p:nvPr/>
          </p:nvSpPr>
          <p:spPr bwMode="auto">
            <a:xfrm>
              <a:off x="3312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Line 57"/>
            <p:cNvSpPr>
              <a:spLocks noChangeShapeType="1"/>
            </p:cNvSpPr>
            <p:nvPr/>
          </p:nvSpPr>
          <p:spPr bwMode="auto">
            <a:xfrm>
              <a:off x="3539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1" name="Rectangle 58"/>
            <p:cNvSpPr>
              <a:spLocks noChangeArrowheads="1"/>
            </p:cNvSpPr>
            <p:nvPr/>
          </p:nvSpPr>
          <p:spPr bwMode="auto">
            <a:xfrm>
              <a:off x="3766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59"/>
            <p:cNvSpPr>
              <a:spLocks noChangeShapeType="1"/>
            </p:cNvSpPr>
            <p:nvPr/>
          </p:nvSpPr>
          <p:spPr bwMode="auto">
            <a:xfrm>
              <a:off x="3993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3" name="Rectangle 60"/>
            <p:cNvSpPr>
              <a:spLocks noChangeArrowheads="1"/>
            </p:cNvSpPr>
            <p:nvPr/>
          </p:nvSpPr>
          <p:spPr bwMode="auto">
            <a:xfrm>
              <a:off x="4220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61"/>
            <p:cNvSpPr>
              <a:spLocks noChangeShapeType="1"/>
            </p:cNvSpPr>
            <p:nvPr/>
          </p:nvSpPr>
          <p:spPr bwMode="auto">
            <a:xfrm>
              <a:off x="4447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5" name="Rectangle 62"/>
            <p:cNvSpPr>
              <a:spLocks noChangeArrowheads="1"/>
            </p:cNvSpPr>
            <p:nvPr/>
          </p:nvSpPr>
          <p:spPr bwMode="auto">
            <a:xfrm>
              <a:off x="4674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Line 64"/>
            <p:cNvSpPr>
              <a:spLocks noChangeShapeType="1"/>
            </p:cNvSpPr>
            <p:nvPr/>
          </p:nvSpPr>
          <p:spPr bwMode="auto">
            <a:xfrm>
              <a:off x="1269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7" name="Line 67"/>
            <p:cNvSpPr>
              <a:spLocks noChangeShapeType="1"/>
            </p:cNvSpPr>
            <p:nvPr/>
          </p:nvSpPr>
          <p:spPr bwMode="auto">
            <a:xfrm>
              <a:off x="1269" y="2682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8" name="Line 68"/>
            <p:cNvSpPr>
              <a:spLocks noChangeShapeType="1"/>
            </p:cNvSpPr>
            <p:nvPr/>
          </p:nvSpPr>
          <p:spPr bwMode="auto">
            <a:xfrm>
              <a:off x="1269" y="3012"/>
              <a:ext cx="3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9" name="Line 69"/>
            <p:cNvSpPr>
              <a:spLocks noChangeShapeType="1"/>
            </p:cNvSpPr>
            <p:nvPr/>
          </p:nvSpPr>
          <p:spPr bwMode="auto">
            <a:xfrm flipV="1">
              <a:off x="1614" y="2819"/>
              <a:ext cx="0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80" name="Line 70"/>
            <p:cNvSpPr>
              <a:spLocks noChangeShapeType="1"/>
            </p:cNvSpPr>
            <p:nvPr/>
          </p:nvSpPr>
          <p:spPr bwMode="auto">
            <a:xfrm>
              <a:off x="4901" y="2682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81" name="Line 71"/>
            <p:cNvSpPr>
              <a:spLocks noChangeShapeType="1"/>
            </p:cNvSpPr>
            <p:nvPr/>
          </p:nvSpPr>
          <p:spPr bwMode="auto">
            <a:xfrm>
              <a:off x="5034" y="2682"/>
              <a:ext cx="108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876425" y="5311775"/>
            <a:ext cx="6634163" cy="720725"/>
            <a:chOff x="1182" y="3346"/>
            <a:chExt cx="4179" cy="454"/>
          </a:xfrm>
        </p:grpSpPr>
        <p:sp>
          <p:nvSpPr>
            <p:cNvPr id="44041" name="Rectangle 94"/>
            <p:cNvSpPr>
              <a:spLocks noChangeArrowheads="1"/>
            </p:cNvSpPr>
            <p:nvPr/>
          </p:nvSpPr>
          <p:spPr bwMode="auto">
            <a:xfrm flipH="1">
              <a:off x="1489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95"/>
            <p:cNvSpPr>
              <a:spLocks noChangeShapeType="1"/>
            </p:cNvSpPr>
            <p:nvPr/>
          </p:nvSpPr>
          <p:spPr bwMode="auto">
            <a:xfrm flipH="1">
              <a:off x="1716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3" name="Rectangle 96"/>
            <p:cNvSpPr>
              <a:spLocks noChangeArrowheads="1"/>
            </p:cNvSpPr>
            <p:nvPr/>
          </p:nvSpPr>
          <p:spPr bwMode="auto">
            <a:xfrm flipH="1">
              <a:off x="1943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97"/>
            <p:cNvSpPr>
              <a:spLocks noChangeShapeType="1"/>
            </p:cNvSpPr>
            <p:nvPr/>
          </p:nvSpPr>
          <p:spPr bwMode="auto">
            <a:xfrm flipH="1">
              <a:off x="2170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5" name="Rectangle 98"/>
            <p:cNvSpPr>
              <a:spLocks noChangeArrowheads="1"/>
            </p:cNvSpPr>
            <p:nvPr/>
          </p:nvSpPr>
          <p:spPr bwMode="auto">
            <a:xfrm flipH="1">
              <a:off x="2397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99"/>
            <p:cNvSpPr>
              <a:spLocks noChangeShapeType="1"/>
            </p:cNvSpPr>
            <p:nvPr/>
          </p:nvSpPr>
          <p:spPr bwMode="auto">
            <a:xfrm flipH="1">
              <a:off x="2624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7" name="Rectangle 100"/>
            <p:cNvSpPr>
              <a:spLocks noChangeArrowheads="1"/>
            </p:cNvSpPr>
            <p:nvPr/>
          </p:nvSpPr>
          <p:spPr bwMode="auto">
            <a:xfrm flipH="1">
              <a:off x="2851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101"/>
            <p:cNvSpPr>
              <a:spLocks noChangeShapeType="1"/>
            </p:cNvSpPr>
            <p:nvPr/>
          </p:nvSpPr>
          <p:spPr bwMode="auto">
            <a:xfrm flipH="1">
              <a:off x="3078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9" name="Rectangle 102"/>
            <p:cNvSpPr>
              <a:spLocks noChangeArrowheads="1"/>
            </p:cNvSpPr>
            <p:nvPr/>
          </p:nvSpPr>
          <p:spPr bwMode="auto">
            <a:xfrm flipH="1">
              <a:off x="3305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103"/>
            <p:cNvSpPr>
              <a:spLocks noChangeShapeType="1"/>
            </p:cNvSpPr>
            <p:nvPr/>
          </p:nvSpPr>
          <p:spPr bwMode="auto">
            <a:xfrm flipH="1">
              <a:off x="3532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1" name="Rectangle 104"/>
            <p:cNvSpPr>
              <a:spLocks noChangeArrowheads="1"/>
            </p:cNvSpPr>
            <p:nvPr/>
          </p:nvSpPr>
          <p:spPr bwMode="auto">
            <a:xfrm flipH="1">
              <a:off x="3759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105"/>
            <p:cNvSpPr>
              <a:spLocks noChangeShapeType="1"/>
            </p:cNvSpPr>
            <p:nvPr/>
          </p:nvSpPr>
          <p:spPr bwMode="auto">
            <a:xfrm flipH="1">
              <a:off x="3986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3" name="Rectangle 106"/>
            <p:cNvSpPr>
              <a:spLocks noChangeArrowheads="1"/>
            </p:cNvSpPr>
            <p:nvPr/>
          </p:nvSpPr>
          <p:spPr bwMode="auto">
            <a:xfrm flipH="1">
              <a:off x="4213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107"/>
            <p:cNvSpPr>
              <a:spLocks noChangeShapeType="1"/>
            </p:cNvSpPr>
            <p:nvPr/>
          </p:nvSpPr>
          <p:spPr bwMode="auto">
            <a:xfrm flipH="1">
              <a:off x="4440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5" name="Rectangle 108"/>
            <p:cNvSpPr>
              <a:spLocks noChangeArrowheads="1"/>
            </p:cNvSpPr>
            <p:nvPr/>
          </p:nvSpPr>
          <p:spPr bwMode="auto">
            <a:xfrm flipH="1">
              <a:off x="4667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Line 109"/>
            <p:cNvSpPr>
              <a:spLocks noChangeShapeType="1"/>
            </p:cNvSpPr>
            <p:nvPr/>
          </p:nvSpPr>
          <p:spPr bwMode="auto">
            <a:xfrm flipH="1">
              <a:off x="4893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7" name="Line 111"/>
            <p:cNvSpPr>
              <a:spLocks noChangeShapeType="1"/>
            </p:cNvSpPr>
            <p:nvPr/>
          </p:nvSpPr>
          <p:spPr bwMode="auto">
            <a:xfrm flipV="1">
              <a:off x="5120" y="3572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8" name="Rectangle 112"/>
            <p:cNvSpPr>
              <a:spLocks noChangeArrowheads="1"/>
            </p:cNvSpPr>
            <p:nvPr/>
          </p:nvSpPr>
          <p:spPr bwMode="auto">
            <a:xfrm>
              <a:off x="5165" y="3346"/>
              <a:ext cx="1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0</a:t>
              </a:r>
            </a:p>
          </p:txBody>
        </p:sp>
        <p:sp>
          <p:nvSpPr>
            <p:cNvPr id="44059" name="Line 113"/>
            <p:cNvSpPr>
              <a:spLocks noChangeShapeType="1"/>
            </p:cNvSpPr>
            <p:nvPr/>
          </p:nvSpPr>
          <p:spPr bwMode="auto">
            <a:xfrm flipH="1">
              <a:off x="1269" y="3664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0" name="Line 114"/>
            <p:cNvSpPr>
              <a:spLocks noChangeShapeType="1"/>
            </p:cNvSpPr>
            <p:nvPr/>
          </p:nvSpPr>
          <p:spPr bwMode="auto">
            <a:xfrm flipH="1">
              <a:off x="1182" y="3664"/>
              <a:ext cx="87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039" name="Text Box 116"/>
          <p:cNvSpPr txBox="1">
            <a:spLocks noChangeArrowheads="1"/>
          </p:cNvSpPr>
          <p:nvPr/>
        </p:nvSpPr>
        <p:spPr bwMode="auto">
          <a:xfrm>
            <a:off x="2338388" y="4359275"/>
            <a:ext cx="503664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sign</a:t>
            </a:r>
          </a:p>
          <a:p>
            <a:pPr algn="ctr"/>
            <a:r>
              <a:rPr lang="en-US" altLang="ko-KR" sz="1400" dirty="0"/>
              <a:t>bit</a:t>
            </a:r>
          </a:p>
        </p:txBody>
      </p:sp>
      <p:sp>
        <p:nvSpPr>
          <p:cNvPr id="44040" name="Text Box 117"/>
          <p:cNvSpPr txBox="1">
            <a:spLocks noChangeArrowheads="1"/>
          </p:cNvSpPr>
          <p:nvPr/>
        </p:nvSpPr>
        <p:spPr bwMode="auto">
          <a:xfrm>
            <a:off x="2286000" y="5562600"/>
            <a:ext cx="503664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sign</a:t>
            </a:r>
          </a:p>
          <a:p>
            <a:pPr algn="ctr"/>
            <a:r>
              <a:rPr lang="en-US" altLang="ko-KR" sz="1400" dirty="0"/>
              <a:t>bit</a:t>
            </a:r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1031875" y="3276600"/>
            <a:ext cx="6740525" cy="43021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>
            <a:off x="1711325" y="3317875"/>
            <a:ext cx="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5" name="Line 53"/>
          <p:cNvSpPr>
            <a:spLocks noChangeShapeType="1"/>
          </p:cNvSpPr>
          <p:nvPr/>
        </p:nvSpPr>
        <p:spPr bwMode="auto">
          <a:xfrm>
            <a:off x="2416175" y="3279775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6" name="Line 54"/>
          <p:cNvSpPr>
            <a:spLocks noChangeShapeType="1"/>
          </p:cNvSpPr>
          <p:nvPr/>
        </p:nvSpPr>
        <p:spPr bwMode="auto">
          <a:xfrm>
            <a:off x="5708650" y="32654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7" name="Line 55"/>
          <p:cNvSpPr>
            <a:spLocks noChangeShapeType="1"/>
          </p:cNvSpPr>
          <p:nvPr/>
        </p:nvSpPr>
        <p:spPr bwMode="auto">
          <a:xfrm>
            <a:off x="6727825" y="326707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1111250" y="3340100"/>
            <a:ext cx="5969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R </a:t>
            </a:r>
            <a:r>
              <a:rPr lang="en-US" sz="1600" baseline="-2500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1854200" y="3344863"/>
            <a:ext cx="5969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 </a:t>
            </a:r>
            <a:r>
              <a:rPr lang="en-US" sz="1600" baseline="-25000" dirty="0">
                <a:solidFill>
                  <a:schemeClr val="bg1"/>
                </a:solidFill>
              </a:rPr>
              <a:t>n-2</a:t>
            </a:r>
          </a:p>
        </p:txBody>
      </p:sp>
      <p:sp>
        <p:nvSpPr>
          <p:cNvPr id="44090" name="Line 58"/>
          <p:cNvSpPr>
            <a:spLocks noChangeShapeType="1"/>
          </p:cNvSpPr>
          <p:nvPr/>
        </p:nvSpPr>
        <p:spPr bwMode="auto">
          <a:xfrm>
            <a:off x="2911475" y="3505200"/>
            <a:ext cx="21939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5983288" y="3352800"/>
            <a:ext cx="4079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7026275" y="3330575"/>
            <a:ext cx="4079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R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4094" name="Line 62"/>
          <p:cNvSpPr>
            <a:spLocks noChangeShapeType="1"/>
          </p:cNvSpPr>
          <p:nvPr/>
        </p:nvSpPr>
        <p:spPr bwMode="auto">
          <a:xfrm flipH="1" flipV="1">
            <a:off x="1358900" y="3043238"/>
            <a:ext cx="14288" cy="26193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95" name="Line 63"/>
          <p:cNvSpPr>
            <a:spLocks noChangeShapeType="1"/>
          </p:cNvSpPr>
          <p:nvPr/>
        </p:nvSpPr>
        <p:spPr bwMode="auto">
          <a:xfrm flipH="1" flipV="1">
            <a:off x="561975" y="3043238"/>
            <a:ext cx="796925" cy="127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96" name="Line 64"/>
          <p:cNvSpPr>
            <a:spLocks noChangeShapeType="1"/>
          </p:cNvSpPr>
          <p:nvPr/>
        </p:nvSpPr>
        <p:spPr bwMode="auto">
          <a:xfrm>
            <a:off x="561975" y="3055938"/>
            <a:ext cx="0" cy="4064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97" name="Line 65"/>
          <p:cNvSpPr>
            <a:spLocks noChangeShapeType="1"/>
          </p:cNvSpPr>
          <p:nvPr/>
        </p:nvSpPr>
        <p:spPr bwMode="auto">
          <a:xfrm>
            <a:off x="574675" y="3448050"/>
            <a:ext cx="444500" cy="0"/>
          </a:xfrm>
          <a:prstGeom prst="lin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60425"/>
            <a:ext cx="27432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Arithmetic Shift</a:t>
            </a:r>
          </a:p>
        </p:txBody>
      </p:sp>
      <p:sp>
        <p:nvSpPr>
          <p:cNvPr id="45094" name="Rectangle 63"/>
          <p:cNvSpPr>
            <a:spLocks noChangeArrowheads="1"/>
          </p:cNvSpPr>
          <p:nvPr/>
        </p:nvSpPr>
        <p:spPr bwMode="auto">
          <a:xfrm>
            <a:off x="398463" y="1398588"/>
            <a:ext cx="7989887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In a RTL, the following notation is used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2000" i="1" dirty="0" err="1">
                <a:solidFill>
                  <a:schemeClr val="tx1"/>
                </a:solidFill>
              </a:rPr>
              <a:t>ashl</a:t>
            </a:r>
            <a:r>
              <a:rPr lang="en-US" altLang="ko-KR" sz="2000" dirty="0">
                <a:solidFill>
                  <a:schemeClr val="tx1"/>
                </a:solidFill>
              </a:rPr>
              <a:t>  	for an arithmetic shift left</a:t>
            </a: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2000" i="1" dirty="0" err="1">
                <a:solidFill>
                  <a:schemeClr val="tx1"/>
                </a:solidFill>
              </a:rPr>
              <a:t>ashr</a:t>
            </a:r>
            <a:r>
              <a:rPr lang="en-US" altLang="ko-KR" sz="2000" dirty="0">
                <a:solidFill>
                  <a:schemeClr val="tx1"/>
                </a:solidFill>
              </a:rPr>
              <a:t>	for an arithmetic shift right	</a:t>
            </a: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2000" dirty="0">
                <a:solidFill>
                  <a:schemeClr val="tx1"/>
                </a:solidFill>
              </a:rPr>
              <a:t>Examples:</a:t>
            </a:r>
          </a:p>
          <a:p>
            <a:pPr marL="1143000" lvl="2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»"/>
            </a:pPr>
            <a:r>
              <a:rPr lang="en-US" altLang="ko-KR" sz="2000" dirty="0">
                <a:solidFill>
                  <a:schemeClr val="tx1"/>
                </a:solidFill>
              </a:rPr>
              <a:t>R2 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altLang="ko-KR" sz="2000" i="1" dirty="0" err="1">
                <a:solidFill>
                  <a:schemeClr val="tx1"/>
                </a:solidFill>
                <a:sym typeface="Symbol" pitchFamily="18" charset="2"/>
              </a:rPr>
              <a:t>ashr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 R2</a:t>
            </a:r>
          </a:p>
          <a:p>
            <a:pPr marL="1143000" lvl="2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»"/>
            </a:pP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R3  </a:t>
            </a:r>
            <a:r>
              <a:rPr lang="en-US" altLang="ko-KR" sz="2000" i="1" dirty="0" err="1">
                <a:solidFill>
                  <a:schemeClr val="tx1"/>
                </a:solidFill>
                <a:sym typeface="Symbol" pitchFamily="18" charset="2"/>
              </a:rPr>
              <a:t>ashl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sym typeface="Symbol" pitchFamily="18" charset="2"/>
              </a:rPr>
              <a:t>R3</a:t>
            </a:r>
            <a:endParaRPr lang="en-US" altLang="ko-KR" sz="20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5943600" cy="66357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ko-KR" sz="3200" dirty="0" smtClean="0"/>
              <a:t>Organization of a Digital System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1828800"/>
            <a:ext cx="8077200" cy="37446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2000" dirty="0" smtClean="0"/>
              <a:t>The internal organization of a computer is defined as</a:t>
            </a:r>
          </a:p>
          <a:p>
            <a:pPr marL="457200" indent="-457200" algn="just" defTabSz="7620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 Set </a:t>
            </a:r>
            <a:r>
              <a:rPr lang="en-US" altLang="ko-KR" sz="2000" dirty="0">
                <a:solidFill>
                  <a:schemeClr val="tx1"/>
                </a:solidFill>
              </a:rPr>
              <a:t>of registers and their </a:t>
            </a:r>
            <a:r>
              <a:rPr lang="en-US" altLang="ko-KR" sz="2000" dirty="0" smtClean="0">
                <a:solidFill>
                  <a:schemeClr val="tx1"/>
                </a:solidFill>
              </a:rPr>
              <a:t>functions.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 defTabSz="7620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Microoperations</a:t>
            </a:r>
            <a:r>
              <a:rPr lang="en-US" altLang="ko-KR" sz="2000" dirty="0" smtClean="0">
                <a:solidFill>
                  <a:schemeClr val="tx1"/>
                </a:solidFill>
              </a:rPr>
              <a:t> (Set </a:t>
            </a:r>
            <a:r>
              <a:rPr lang="en-US" altLang="ko-KR" sz="2000" dirty="0">
                <a:solidFill>
                  <a:schemeClr val="tx1"/>
                </a:solidFill>
              </a:rPr>
              <a:t>of allowable </a:t>
            </a:r>
            <a:r>
              <a:rPr lang="en-US" altLang="ko-KR" sz="2000" dirty="0" err="1">
                <a:solidFill>
                  <a:schemeClr val="tx1"/>
                </a:solidFill>
              </a:rPr>
              <a:t>microoperations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provided by the organization </a:t>
            </a:r>
            <a:r>
              <a:rPr lang="en-US" altLang="ko-KR" sz="2000" dirty="0">
                <a:solidFill>
                  <a:schemeClr val="tx1"/>
                </a:solidFill>
              </a:rPr>
              <a:t>of the </a:t>
            </a:r>
            <a:r>
              <a:rPr lang="en-US" altLang="ko-KR" sz="2000" dirty="0" smtClean="0">
                <a:solidFill>
                  <a:schemeClr val="tx1"/>
                </a:solidFill>
              </a:rPr>
              <a:t>computer).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 defTabSz="7620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 Control </a:t>
            </a:r>
            <a:r>
              <a:rPr lang="en-US" altLang="ko-KR" sz="2000" dirty="0">
                <a:solidFill>
                  <a:schemeClr val="tx1"/>
                </a:solidFill>
              </a:rPr>
              <a:t>signals that initiate the sequence of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microoperations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(to </a:t>
            </a:r>
            <a:r>
              <a:rPr lang="en-US" altLang="ko-KR" sz="2000" dirty="0" smtClean="0">
                <a:solidFill>
                  <a:schemeClr val="tx1"/>
                </a:solidFill>
              </a:rPr>
              <a:t>perform </a:t>
            </a:r>
            <a:r>
              <a:rPr lang="en-US" altLang="ko-KR" sz="2000" dirty="0">
                <a:solidFill>
                  <a:schemeClr val="tx1"/>
                </a:solidFill>
              </a:rPr>
              <a:t>the functions</a:t>
            </a:r>
            <a:r>
              <a:rPr lang="en-US" altLang="ko-KR" sz="2000" dirty="0" smtClean="0">
                <a:solidFill>
                  <a:schemeClr val="tx1"/>
                </a:solidFill>
              </a:rPr>
              <a:t>).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 defTabSz="762000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 defTabSz="762000" latinLnBrk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4191000" cy="738188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Shifts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524000"/>
            <a:ext cx="82296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/>
              <a:t>Shifts a signed binary number to the left or right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An arithmetic shift-left </a:t>
            </a:r>
            <a:r>
              <a:rPr lang="en-US" u="sng" dirty="0" smtClean="0">
                <a:solidFill>
                  <a:srgbClr val="C00000"/>
                </a:solidFill>
              </a:rPr>
              <a:t>multiplies</a:t>
            </a:r>
            <a:r>
              <a:rPr lang="en-US" u="sng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a signed binary </a:t>
            </a:r>
            <a:r>
              <a:rPr lang="en-US" u="sng" dirty="0" smtClean="0">
                <a:solidFill>
                  <a:srgbClr val="C00000"/>
                </a:solidFill>
              </a:rPr>
              <a:t>number by 2</a:t>
            </a:r>
            <a:r>
              <a:rPr lang="en-US" dirty="0" smtClean="0"/>
              <a:t>:   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ashl</a:t>
            </a:r>
            <a:r>
              <a:rPr lang="en-US" dirty="0" smtClean="0"/>
              <a:t> (00100):  </a:t>
            </a:r>
            <a:r>
              <a:rPr lang="en-US" dirty="0" smtClean="0">
                <a:sym typeface="Wingdings" pitchFamily="2" charset="2"/>
              </a:rPr>
              <a:t>01000</a:t>
            </a:r>
          </a:p>
          <a:p>
            <a:pPr algn="just">
              <a:lnSpc>
                <a:spcPct val="160000"/>
              </a:lnSpc>
              <a:buFontTx/>
              <a:buNone/>
            </a:pP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An arithmetic shift-right </a:t>
            </a:r>
            <a:r>
              <a:rPr lang="en-US" u="sng" dirty="0" smtClean="0">
                <a:solidFill>
                  <a:srgbClr val="C00000"/>
                </a:solidFill>
              </a:rPr>
              <a:t>divides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u="sng" dirty="0" smtClean="0">
                <a:solidFill>
                  <a:srgbClr val="C00000"/>
                </a:solidFill>
              </a:rPr>
              <a:t>number by 2.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en-US" dirty="0" smtClean="0"/>
              <a:t>		               </a:t>
            </a:r>
            <a:r>
              <a:rPr lang="en-US" dirty="0" err="1" smtClean="0"/>
              <a:t>ashr</a:t>
            </a:r>
            <a:r>
              <a:rPr lang="en-US" dirty="0" smtClean="0"/>
              <a:t> (00100) : 00010</a:t>
            </a:r>
          </a:p>
          <a:p>
            <a:pPr algn="just">
              <a:lnSpc>
                <a:spcPct val="160000"/>
              </a:lnSpc>
              <a:buFontTx/>
              <a:buNone/>
            </a:pP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An overflow may occur in arithmetic shift-left, and occurs when the sign bit is changed (sign reversal).</a:t>
            </a:r>
          </a:p>
          <a:p>
            <a:pPr algn="just">
              <a:lnSpc>
                <a:spcPct val="16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Shift </a:t>
            </a:r>
            <a:r>
              <a:rPr lang="en-US" sz="3200" dirty="0" err="1" smtClean="0"/>
              <a:t>Microoperations</a:t>
            </a:r>
            <a:endParaRPr lang="en-US" sz="3200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2296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ym typeface="Symbol" pitchFamily="18" charset="2"/>
              </a:rPr>
              <a:t>   Example: Assume 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R1=11001110</a:t>
            </a:r>
            <a:r>
              <a:rPr lang="en-US" dirty="0" smtClean="0">
                <a:sym typeface="Symbol" pitchFamily="18" charset="2"/>
              </a:rPr>
              <a:t>, then: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Symbol" pitchFamily="18" charset="2"/>
              </a:rPr>
              <a:t>Arithmetic shift right once  		: </a:t>
            </a:r>
            <a:r>
              <a:rPr lang="en-US" sz="2400" dirty="0" smtClean="0">
                <a:sym typeface="Wingdings" pitchFamily="2" charset="2"/>
              </a:rPr>
              <a:t>R1 = 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1100111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Arithmetic shift right twice  		: R1 = 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11</a:t>
            </a:r>
            <a:r>
              <a:rPr lang="en-US" sz="2400" dirty="0" smtClean="0">
                <a:sym typeface="Wingdings" pitchFamily="2" charset="2"/>
              </a:rPr>
              <a:t>110011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Arithmetic shift left once  		:  R1 = 1001110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Arithmetic shift left twice  		:  R1 = 001110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00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Logical shift right once    			:  R1 = 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</a:t>
            </a:r>
            <a:r>
              <a:rPr lang="en-US" sz="2400" dirty="0" smtClean="0">
                <a:sym typeface="Wingdings" pitchFamily="2" charset="2"/>
              </a:rPr>
              <a:t>1100111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Logical shift left once     			:  R1 = 1001110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Circular shift right once    		:  R1 = 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</a:t>
            </a:r>
            <a:r>
              <a:rPr lang="en-US" sz="2400" dirty="0" smtClean="0">
                <a:sym typeface="Wingdings" pitchFamily="2" charset="2"/>
              </a:rPr>
              <a:t>1100111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Circular shift left once     			:  R1 = 1001110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533400"/>
            <a:ext cx="8810625" cy="762000"/>
          </a:xfrm>
          <a:noFill/>
        </p:spPr>
        <p:txBody>
          <a:bodyPr>
            <a:normAutofit/>
          </a:bodyPr>
          <a:lstStyle/>
          <a:p>
            <a:r>
              <a:rPr lang="en-US" altLang="ko-KR" sz="3200" dirty="0" smtClean="0"/>
              <a:t>Hardware Implementation Of  Shift </a:t>
            </a:r>
            <a:r>
              <a:rPr lang="en-US" altLang="ko-KR" sz="3200" dirty="0" err="1" smtClean="0"/>
              <a:t>Microoperations</a:t>
            </a:r>
            <a:endParaRPr lang="en-US" altLang="ko-KR" sz="3600" dirty="0" smtClean="0"/>
          </a:p>
        </p:txBody>
      </p:sp>
      <p:grpSp>
        <p:nvGrpSpPr>
          <p:cNvPr id="62" name="Group 61"/>
          <p:cNvGrpSpPr/>
          <p:nvPr/>
        </p:nvGrpSpPr>
        <p:grpSpPr>
          <a:xfrm>
            <a:off x="1795463" y="1524000"/>
            <a:ext cx="4300537" cy="4959350"/>
            <a:chOff x="1795463" y="1524000"/>
            <a:chExt cx="4300537" cy="4959350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4287838" y="2362200"/>
              <a:ext cx="950912" cy="6016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251325" y="2349500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4251325" y="2600325"/>
              <a:ext cx="265113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  <a:p>
              <a:pPr defTabSz="762000" latinLnBrk="1"/>
              <a:endParaRPr lang="en-US" altLang="ko-KR" sz="1200"/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4251325" y="2754312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 flipH="1">
              <a:off x="3856038" y="2487612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 flipH="1">
              <a:off x="2681288" y="2728912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H="1">
              <a:off x="3267075" y="2914650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>
              <a:off x="5254625" y="2608262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5721350" y="2479675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H0</a:t>
              </a: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4545013" y="2544762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4287838" y="3292475"/>
              <a:ext cx="950912" cy="6032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4252913" y="3278187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4252913" y="3532187"/>
              <a:ext cx="2651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  <a:p>
              <a:pPr defTabSz="762000" latinLnBrk="1"/>
              <a:endParaRPr lang="en-US" altLang="ko-KR" sz="1200"/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4252913" y="36830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H="1">
              <a:off x="3856038" y="3419475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 flipH="1">
              <a:off x="3581400" y="3660775"/>
              <a:ext cx="7064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2300288" y="3846512"/>
              <a:ext cx="1987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5254625" y="3540125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5721350" y="3411537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H1</a:t>
              </a:r>
            </a:p>
          </p:txBody>
        </p:sp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4545013" y="3476625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4287838" y="4224337"/>
              <a:ext cx="950912" cy="604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4252913" y="4211637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4252913" y="4462462"/>
              <a:ext cx="2651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  <a:p>
              <a:pPr defTabSz="762000" latinLnBrk="1"/>
              <a:endParaRPr lang="en-US" altLang="ko-KR" sz="1200"/>
            </a:p>
          </p:txBody>
        </p:sp>
        <p:sp>
          <p:nvSpPr>
            <p:cNvPr id="46107" name="Rectangle 27"/>
            <p:cNvSpPr>
              <a:spLocks noChangeArrowheads="1"/>
            </p:cNvSpPr>
            <p:nvPr/>
          </p:nvSpPr>
          <p:spPr bwMode="auto">
            <a:xfrm>
              <a:off x="4252913" y="461645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H="1">
              <a:off x="3856038" y="4351337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 flipH="1">
              <a:off x="3267075" y="4592637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 flipH="1">
              <a:off x="2681288" y="4779962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>
              <a:off x="5254625" y="4471987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5721350" y="4343400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H2</a:t>
              </a: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4545013" y="4408487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46114" name="Rectangle 34"/>
            <p:cNvSpPr>
              <a:spLocks noChangeArrowheads="1"/>
            </p:cNvSpPr>
            <p:nvPr/>
          </p:nvSpPr>
          <p:spPr bwMode="auto">
            <a:xfrm>
              <a:off x="4287838" y="5157787"/>
              <a:ext cx="950912" cy="6016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35"/>
            <p:cNvSpPr>
              <a:spLocks noChangeArrowheads="1"/>
            </p:cNvSpPr>
            <p:nvPr/>
          </p:nvSpPr>
          <p:spPr bwMode="auto">
            <a:xfrm>
              <a:off x="4252913" y="5143500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252913" y="5394325"/>
              <a:ext cx="2651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  <a:p>
              <a:pPr defTabSz="762000" latinLnBrk="1"/>
              <a:endParaRPr lang="en-US" altLang="ko-KR" sz="1200"/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252913" y="554672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 flipH="1">
              <a:off x="3856038" y="5283200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 flipH="1">
              <a:off x="2973388" y="5535612"/>
              <a:ext cx="13144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40"/>
            <p:cNvSpPr>
              <a:spLocks noChangeShapeType="1"/>
            </p:cNvSpPr>
            <p:nvPr/>
          </p:nvSpPr>
          <p:spPr bwMode="auto">
            <a:xfrm flipH="1">
              <a:off x="2681288" y="5721350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5254625" y="5402262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5721350" y="5273675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H3</a:t>
              </a: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4545013" y="5338762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 flipV="1">
              <a:off x="3862388" y="1911350"/>
              <a:ext cx="0" cy="3376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Line 45"/>
            <p:cNvSpPr>
              <a:spLocks noChangeShapeType="1"/>
            </p:cNvSpPr>
            <p:nvPr/>
          </p:nvSpPr>
          <p:spPr bwMode="auto">
            <a:xfrm flipV="1">
              <a:off x="3587750" y="3159125"/>
              <a:ext cx="0" cy="517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47"/>
            <p:cNvSpPr>
              <a:spLocks noChangeShapeType="1"/>
            </p:cNvSpPr>
            <p:nvPr/>
          </p:nvSpPr>
          <p:spPr bwMode="auto">
            <a:xfrm flipV="1">
              <a:off x="2971800" y="3840162"/>
              <a:ext cx="0" cy="1711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Line 48"/>
            <p:cNvSpPr>
              <a:spLocks noChangeShapeType="1"/>
            </p:cNvSpPr>
            <p:nvPr/>
          </p:nvSpPr>
          <p:spPr bwMode="auto">
            <a:xfrm flipV="1">
              <a:off x="2686050" y="4213225"/>
              <a:ext cx="0" cy="571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Line 49"/>
            <p:cNvSpPr>
              <a:spLocks noChangeShapeType="1"/>
            </p:cNvSpPr>
            <p:nvPr/>
          </p:nvSpPr>
          <p:spPr bwMode="auto">
            <a:xfrm flipH="1">
              <a:off x="2300288" y="3168650"/>
              <a:ext cx="12969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Line 50"/>
            <p:cNvSpPr>
              <a:spLocks noChangeShapeType="1"/>
            </p:cNvSpPr>
            <p:nvPr/>
          </p:nvSpPr>
          <p:spPr bwMode="auto">
            <a:xfrm flipH="1">
              <a:off x="2300288" y="3475037"/>
              <a:ext cx="1003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51"/>
            <p:cNvSpPr>
              <a:spLocks noChangeShapeType="1"/>
            </p:cNvSpPr>
            <p:nvPr/>
          </p:nvSpPr>
          <p:spPr bwMode="auto">
            <a:xfrm flipH="1">
              <a:off x="2300288" y="4219575"/>
              <a:ext cx="4048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Line 52"/>
            <p:cNvSpPr>
              <a:spLocks noChangeShapeType="1"/>
            </p:cNvSpPr>
            <p:nvPr/>
          </p:nvSpPr>
          <p:spPr bwMode="auto">
            <a:xfrm flipV="1">
              <a:off x="2686050" y="2098675"/>
              <a:ext cx="0" cy="636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53"/>
            <p:cNvSpPr>
              <a:spLocks noChangeShapeType="1"/>
            </p:cNvSpPr>
            <p:nvPr/>
          </p:nvSpPr>
          <p:spPr bwMode="auto">
            <a:xfrm>
              <a:off x="2686050" y="5727700"/>
              <a:ext cx="0" cy="2190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54"/>
            <p:cNvSpPr>
              <a:spLocks noChangeArrowheads="1"/>
            </p:cNvSpPr>
            <p:nvPr/>
          </p:nvSpPr>
          <p:spPr bwMode="auto">
            <a:xfrm>
              <a:off x="3473450" y="1620837"/>
              <a:ext cx="628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Select</a:t>
              </a:r>
            </a:p>
          </p:txBody>
        </p:sp>
        <p:sp>
          <p:nvSpPr>
            <p:cNvPr id="46134" name="Rectangle 55"/>
            <p:cNvSpPr>
              <a:spLocks noChangeArrowheads="1"/>
            </p:cNvSpPr>
            <p:nvPr/>
          </p:nvSpPr>
          <p:spPr bwMode="auto">
            <a:xfrm>
              <a:off x="4011613" y="1524000"/>
              <a:ext cx="184626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0 for shift right (down) </a:t>
              </a:r>
            </a:p>
            <a:p>
              <a:pPr defTabSz="762000"/>
              <a:r>
                <a:rPr lang="en-US" altLang="ko-KR" sz="1200" dirty="0"/>
                <a:t>1 for shift left (up)</a:t>
              </a:r>
            </a:p>
          </p:txBody>
        </p:sp>
        <p:sp>
          <p:nvSpPr>
            <p:cNvPr id="46135" name="Rectangle 57"/>
            <p:cNvSpPr>
              <a:spLocks noChangeArrowheads="1"/>
            </p:cNvSpPr>
            <p:nvPr/>
          </p:nvSpPr>
          <p:spPr bwMode="auto">
            <a:xfrm>
              <a:off x="2124075" y="1638300"/>
              <a:ext cx="815975" cy="5270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 sz="1200"/>
                <a:t>Serial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 sz="1200"/>
                <a:t>input (I</a:t>
              </a:r>
              <a:r>
                <a:rPr lang="en-US" altLang="ko-KR" sz="1200" baseline="-25000"/>
                <a:t>R</a:t>
              </a:r>
              <a:r>
                <a:rPr lang="en-US" altLang="ko-KR" sz="1200"/>
                <a:t>)</a:t>
              </a:r>
            </a:p>
            <a:p>
              <a:pPr defTabSz="762000" eaLnBrk="1">
                <a:lnSpc>
                  <a:spcPct val="80000"/>
                </a:lnSpc>
              </a:pPr>
              <a:endParaRPr lang="en-US" altLang="ko-KR" sz="1200"/>
            </a:p>
          </p:txBody>
        </p:sp>
        <p:sp>
          <p:nvSpPr>
            <p:cNvPr id="46136" name="Rectangle 60"/>
            <p:cNvSpPr>
              <a:spLocks noChangeArrowheads="1"/>
            </p:cNvSpPr>
            <p:nvPr/>
          </p:nvSpPr>
          <p:spPr bwMode="auto">
            <a:xfrm>
              <a:off x="1795463" y="3040062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A0</a:t>
              </a:r>
            </a:p>
          </p:txBody>
        </p:sp>
        <p:sp>
          <p:nvSpPr>
            <p:cNvPr id="46137" name="Rectangle 61"/>
            <p:cNvSpPr>
              <a:spLocks noChangeArrowheads="1"/>
            </p:cNvSpPr>
            <p:nvPr/>
          </p:nvSpPr>
          <p:spPr bwMode="auto">
            <a:xfrm>
              <a:off x="1795463" y="3346450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A1</a:t>
              </a:r>
            </a:p>
          </p:txBody>
        </p:sp>
        <p:sp>
          <p:nvSpPr>
            <p:cNvPr id="46138" name="Rectangle 62"/>
            <p:cNvSpPr>
              <a:spLocks noChangeArrowheads="1"/>
            </p:cNvSpPr>
            <p:nvPr/>
          </p:nvSpPr>
          <p:spPr bwMode="auto">
            <a:xfrm>
              <a:off x="1795463" y="3729037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A2</a:t>
              </a:r>
            </a:p>
          </p:txBody>
        </p:sp>
        <p:sp>
          <p:nvSpPr>
            <p:cNvPr id="46139" name="Rectangle 63"/>
            <p:cNvSpPr>
              <a:spLocks noChangeArrowheads="1"/>
            </p:cNvSpPr>
            <p:nvPr/>
          </p:nvSpPr>
          <p:spPr bwMode="auto">
            <a:xfrm>
              <a:off x="1795463" y="4090987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A3</a:t>
              </a:r>
            </a:p>
          </p:txBody>
        </p:sp>
        <p:sp>
          <p:nvSpPr>
            <p:cNvPr id="46140" name="Rectangle 64"/>
            <p:cNvSpPr>
              <a:spLocks noChangeArrowheads="1"/>
            </p:cNvSpPr>
            <p:nvPr/>
          </p:nvSpPr>
          <p:spPr bwMode="auto">
            <a:xfrm>
              <a:off x="2090738" y="5899150"/>
              <a:ext cx="847725" cy="584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Serial</a:t>
              </a:r>
            </a:p>
            <a:p>
              <a:pPr defTabSz="762000"/>
              <a:r>
                <a:rPr lang="en-US" altLang="ko-KR" sz="1200"/>
                <a:t>input (I</a:t>
              </a:r>
              <a:r>
                <a:rPr lang="en-US" altLang="ko-KR" sz="1200" baseline="-25000"/>
                <a:t>L</a:t>
              </a:r>
              <a:r>
                <a:rPr lang="en-US" altLang="ko-KR" sz="1200"/>
                <a:t>) 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46141" name="Line 68"/>
            <p:cNvSpPr>
              <a:spLocks noChangeShapeType="1"/>
            </p:cNvSpPr>
            <p:nvPr/>
          </p:nvSpPr>
          <p:spPr bwMode="auto">
            <a:xfrm flipV="1">
              <a:off x="3276600" y="2906712"/>
              <a:ext cx="0" cy="1711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356225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Arithmetic Logic Shift Unit</a:t>
            </a:r>
          </a:p>
        </p:txBody>
      </p:sp>
      <p:sp>
        <p:nvSpPr>
          <p:cNvPr id="47107" name="Rectangle 86"/>
          <p:cNvSpPr>
            <a:spLocks noChangeArrowheads="1"/>
          </p:cNvSpPr>
          <p:nvPr/>
        </p:nvSpPr>
        <p:spPr bwMode="auto">
          <a:xfrm>
            <a:off x="1181100" y="3976688"/>
            <a:ext cx="5981700" cy="2692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S3    S2    </a:t>
            </a:r>
            <a:r>
              <a:rPr lang="en-US" altLang="ko-KR" sz="1200" dirty="0" smtClean="0">
                <a:solidFill>
                  <a:schemeClr val="tx1"/>
                </a:solidFill>
              </a:rPr>
              <a:t> S1	S0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</a:rPr>
              <a:t>	Operation	          Function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0        0     0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0	F = A	         Transfer A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0      0	1	F = A + 1	         Increment A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0      1	0	F = A + B	         Addition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0        0     0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1	F = A + B + 1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Add with carry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 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0	F = A + B’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>
                <a:solidFill>
                  <a:schemeClr val="tx1"/>
                </a:solidFill>
              </a:rPr>
              <a:t>Subtract with borrow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1	F = A + B’+ 1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>
                <a:solidFill>
                  <a:schemeClr val="tx1"/>
                </a:solidFill>
              </a:rPr>
              <a:t>Subtraction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0	F = A - 1	         Decrement A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1	F = A	         </a:t>
            </a:r>
            <a:r>
              <a:rPr lang="en-US" altLang="ko-KR" sz="1200" dirty="0" err="1">
                <a:solidFill>
                  <a:schemeClr val="tx1"/>
                </a:solidFill>
              </a:rPr>
              <a:t>TransferA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0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X	F = A </a:t>
            </a:r>
            <a:r>
              <a:rPr lang="en-US" altLang="ko-KR" sz="12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200" dirty="0">
                <a:solidFill>
                  <a:schemeClr val="tx1"/>
                </a:solidFill>
              </a:rPr>
              <a:t> B	         AND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0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X	F = A</a:t>
            </a:r>
            <a:r>
              <a:rPr lang="en-US" altLang="ko-KR" sz="1200" dirty="0">
                <a:solidFill>
                  <a:schemeClr val="tx1"/>
                </a:solidFill>
                <a:latin typeface="Symbol" pitchFamily="18" charset="2"/>
              </a:rPr>
              <a:t></a:t>
            </a:r>
            <a:r>
              <a:rPr lang="en-US" altLang="ko-KR" sz="1200" dirty="0">
                <a:solidFill>
                  <a:schemeClr val="tx1"/>
                </a:solidFill>
              </a:rPr>
              <a:t> B	         OR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X	F = A </a:t>
            </a:r>
            <a:r>
              <a:rPr lang="en-US" altLang="ko-KR" sz="12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200" dirty="0">
                <a:solidFill>
                  <a:schemeClr val="tx1"/>
                </a:solidFill>
              </a:rPr>
              <a:t> B	         XOR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X	F = A’	         Complement A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1        0     X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	F = </a:t>
            </a:r>
            <a:r>
              <a:rPr lang="en-US" altLang="ko-KR" sz="1200" dirty="0" err="1">
                <a:solidFill>
                  <a:schemeClr val="tx1"/>
                </a:solidFill>
              </a:rPr>
              <a:t>shr</a:t>
            </a:r>
            <a:r>
              <a:rPr lang="en-US" altLang="ko-KR" sz="1200" dirty="0">
                <a:solidFill>
                  <a:schemeClr val="tx1"/>
                </a:solidFill>
              </a:rPr>
              <a:t> A	         Shift right A into F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1        1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X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	F = </a:t>
            </a:r>
            <a:r>
              <a:rPr lang="en-US" altLang="ko-KR" sz="1200" dirty="0" err="1">
                <a:solidFill>
                  <a:schemeClr val="tx1"/>
                </a:solidFill>
              </a:rPr>
              <a:t>shl</a:t>
            </a:r>
            <a:r>
              <a:rPr lang="en-US" altLang="ko-KR" sz="1200" dirty="0">
                <a:solidFill>
                  <a:schemeClr val="tx1"/>
                </a:solidFill>
              </a:rPr>
              <a:t> A	         Shift left A into F</a:t>
            </a:r>
          </a:p>
          <a:p>
            <a:pPr defTabSz="762000" eaLnBrk="1">
              <a:lnSpc>
                <a:spcPct val="8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3602038" y="676275"/>
            <a:ext cx="20637" cy="39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2713038" y="1401763"/>
            <a:ext cx="927100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10"/>
          <p:cNvSpPr>
            <a:spLocks noChangeArrowheads="1"/>
          </p:cNvSpPr>
          <p:nvPr/>
        </p:nvSpPr>
        <p:spPr bwMode="auto">
          <a:xfrm>
            <a:off x="2703513" y="1506538"/>
            <a:ext cx="922337" cy="293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11"/>
          <p:cNvSpPr>
            <a:spLocks noChangeArrowheads="1"/>
          </p:cNvSpPr>
          <p:nvPr/>
        </p:nvSpPr>
        <p:spPr bwMode="auto">
          <a:xfrm>
            <a:off x="2667000" y="1600200"/>
            <a:ext cx="1058863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Arithmetic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2784475" y="1789113"/>
            <a:ext cx="742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Circuit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2713038" y="2695575"/>
            <a:ext cx="927100" cy="7524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4"/>
          <p:cNvSpPr>
            <a:spLocks noChangeArrowheads="1"/>
          </p:cNvSpPr>
          <p:nvPr/>
        </p:nvSpPr>
        <p:spPr bwMode="auto">
          <a:xfrm>
            <a:off x="2665413" y="2801938"/>
            <a:ext cx="882650" cy="293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Rectangle 15"/>
          <p:cNvSpPr>
            <a:spLocks noChangeArrowheads="1"/>
          </p:cNvSpPr>
          <p:nvPr/>
        </p:nvSpPr>
        <p:spPr bwMode="auto">
          <a:xfrm>
            <a:off x="2927350" y="2894013"/>
            <a:ext cx="6524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Logic</a:t>
            </a:r>
          </a:p>
        </p:txBody>
      </p:sp>
      <p:sp>
        <p:nvSpPr>
          <p:cNvPr id="47117" name="Rectangle 16"/>
          <p:cNvSpPr>
            <a:spLocks noChangeArrowheads="1"/>
          </p:cNvSpPr>
          <p:nvPr/>
        </p:nvSpPr>
        <p:spPr bwMode="auto">
          <a:xfrm>
            <a:off x="2860675" y="3059113"/>
            <a:ext cx="742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Circuit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47118" name="Rectangle 20"/>
          <p:cNvSpPr>
            <a:spLocks noChangeArrowheads="1"/>
          </p:cNvSpPr>
          <p:nvPr/>
        </p:nvSpPr>
        <p:spPr bwMode="auto">
          <a:xfrm>
            <a:off x="3019425" y="102870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</a:t>
            </a:r>
          </a:p>
        </p:txBody>
      </p:sp>
      <p:sp>
        <p:nvSpPr>
          <p:cNvPr id="47119" name="Rectangle 21"/>
          <p:cNvSpPr>
            <a:spLocks noChangeArrowheads="1"/>
          </p:cNvSpPr>
          <p:nvPr/>
        </p:nvSpPr>
        <p:spPr bwMode="auto">
          <a:xfrm>
            <a:off x="3052763" y="233362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</a:t>
            </a:r>
          </a:p>
        </p:txBody>
      </p:sp>
      <p:sp>
        <p:nvSpPr>
          <p:cNvPr id="47120" name="Line 22"/>
          <p:cNvSpPr>
            <a:spLocks noChangeShapeType="1"/>
          </p:cNvSpPr>
          <p:nvPr/>
        </p:nvSpPr>
        <p:spPr bwMode="auto">
          <a:xfrm>
            <a:off x="2541588" y="1552575"/>
            <a:ext cx="158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23"/>
          <p:cNvSpPr>
            <a:spLocks noChangeShapeType="1"/>
          </p:cNvSpPr>
          <p:nvPr/>
        </p:nvSpPr>
        <p:spPr bwMode="auto">
          <a:xfrm>
            <a:off x="2371725" y="1706563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24"/>
          <p:cNvSpPr>
            <a:spLocks noChangeShapeType="1"/>
          </p:cNvSpPr>
          <p:nvPr/>
        </p:nvSpPr>
        <p:spPr bwMode="auto">
          <a:xfrm>
            <a:off x="2030413" y="1858963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25"/>
          <p:cNvSpPr>
            <a:spLocks noChangeShapeType="1"/>
          </p:cNvSpPr>
          <p:nvPr/>
        </p:nvSpPr>
        <p:spPr bwMode="auto">
          <a:xfrm>
            <a:off x="2200275" y="2011363"/>
            <a:ext cx="500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6"/>
          <p:cNvSpPr>
            <a:spLocks noChangeShapeType="1"/>
          </p:cNvSpPr>
          <p:nvPr/>
        </p:nvSpPr>
        <p:spPr bwMode="auto">
          <a:xfrm>
            <a:off x="2541588" y="2849563"/>
            <a:ext cx="158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7"/>
          <p:cNvSpPr>
            <a:spLocks noChangeShapeType="1"/>
          </p:cNvSpPr>
          <p:nvPr/>
        </p:nvSpPr>
        <p:spPr bwMode="auto">
          <a:xfrm>
            <a:off x="2371725" y="3001963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8"/>
          <p:cNvSpPr>
            <a:spLocks noChangeShapeType="1"/>
          </p:cNvSpPr>
          <p:nvPr/>
        </p:nvSpPr>
        <p:spPr bwMode="auto">
          <a:xfrm>
            <a:off x="1858963" y="3154363"/>
            <a:ext cx="841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9"/>
          <p:cNvSpPr>
            <a:spLocks noChangeShapeType="1"/>
          </p:cNvSpPr>
          <p:nvPr/>
        </p:nvSpPr>
        <p:spPr bwMode="auto">
          <a:xfrm>
            <a:off x="1858963" y="3306763"/>
            <a:ext cx="841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30"/>
          <p:cNvSpPr>
            <a:spLocks noChangeShapeType="1"/>
          </p:cNvSpPr>
          <p:nvPr/>
        </p:nvSpPr>
        <p:spPr bwMode="auto">
          <a:xfrm>
            <a:off x="3651250" y="1781175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31"/>
          <p:cNvSpPr>
            <a:spLocks noChangeShapeType="1"/>
          </p:cNvSpPr>
          <p:nvPr/>
        </p:nvSpPr>
        <p:spPr bwMode="auto">
          <a:xfrm>
            <a:off x="3651250" y="3076575"/>
            <a:ext cx="349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32"/>
          <p:cNvSpPr>
            <a:spLocks noChangeShapeType="1"/>
          </p:cNvSpPr>
          <p:nvPr/>
        </p:nvSpPr>
        <p:spPr bwMode="auto">
          <a:xfrm>
            <a:off x="3992563" y="1781175"/>
            <a:ext cx="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33"/>
          <p:cNvSpPr>
            <a:spLocks noChangeShapeType="1"/>
          </p:cNvSpPr>
          <p:nvPr/>
        </p:nvSpPr>
        <p:spPr bwMode="auto">
          <a:xfrm>
            <a:off x="3992563" y="2466975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Line 34"/>
          <p:cNvSpPr>
            <a:spLocks noChangeShapeType="1"/>
          </p:cNvSpPr>
          <p:nvPr/>
        </p:nvSpPr>
        <p:spPr bwMode="auto">
          <a:xfrm>
            <a:off x="3992563" y="2314575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Line 35"/>
          <p:cNvSpPr>
            <a:spLocks noChangeShapeType="1"/>
          </p:cNvSpPr>
          <p:nvPr/>
        </p:nvSpPr>
        <p:spPr bwMode="auto">
          <a:xfrm>
            <a:off x="3992563" y="2466975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6"/>
          <p:cNvSpPr>
            <a:spLocks noChangeShapeType="1"/>
          </p:cNvSpPr>
          <p:nvPr/>
        </p:nvSpPr>
        <p:spPr bwMode="auto">
          <a:xfrm>
            <a:off x="4162425" y="2619375"/>
            <a:ext cx="500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7"/>
          <p:cNvSpPr>
            <a:spLocks noChangeShapeType="1"/>
          </p:cNvSpPr>
          <p:nvPr/>
        </p:nvSpPr>
        <p:spPr bwMode="auto">
          <a:xfrm>
            <a:off x="4333875" y="2771775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8"/>
          <p:cNvSpPr>
            <a:spLocks noChangeShapeType="1"/>
          </p:cNvSpPr>
          <p:nvPr/>
        </p:nvSpPr>
        <p:spPr bwMode="auto">
          <a:xfrm>
            <a:off x="4162425" y="2163763"/>
            <a:ext cx="500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9"/>
          <p:cNvSpPr>
            <a:spLocks noChangeShapeType="1"/>
          </p:cNvSpPr>
          <p:nvPr/>
        </p:nvSpPr>
        <p:spPr bwMode="auto">
          <a:xfrm>
            <a:off x="4333875" y="2011363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Rectangle 40"/>
          <p:cNvSpPr>
            <a:spLocks noChangeArrowheads="1"/>
          </p:cNvSpPr>
          <p:nvPr/>
        </p:nvSpPr>
        <p:spPr bwMode="auto">
          <a:xfrm>
            <a:off x="4675188" y="1933575"/>
            <a:ext cx="669925" cy="903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41"/>
          <p:cNvSpPr>
            <a:spLocks noChangeShapeType="1"/>
          </p:cNvSpPr>
          <p:nvPr/>
        </p:nvSpPr>
        <p:spPr bwMode="auto">
          <a:xfrm>
            <a:off x="5357813" y="2390775"/>
            <a:ext cx="244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Rectangle 42"/>
          <p:cNvSpPr>
            <a:spLocks noChangeArrowheads="1"/>
          </p:cNvSpPr>
          <p:nvPr/>
        </p:nvSpPr>
        <p:spPr bwMode="auto">
          <a:xfrm>
            <a:off x="4816475" y="2236788"/>
            <a:ext cx="57467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4 x 1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47141" name="Rectangle 43"/>
          <p:cNvSpPr>
            <a:spLocks noChangeArrowheads="1"/>
          </p:cNvSpPr>
          <p:nvPr/>
        </p:nvSpPr>
        <p:spPr bwMode="auto">
          <a:xfrm>
            <a:off x="4811713" y="2390775"/>
            <a:ext cx="57626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MUX</a:t>
            </a:r>
          </a:p>
        </p:txBody>
      </p:sp>
      <p:sp>
        <p:nvSpPr>
          <p:cNvPr id="47142" name="Rectangle 44"/>
          <p:cNvSpPr>
            <a:spLocks noChangeArrowheads="1"/>
          </p:cNvSpPr>
          <p:nvPr/>
        </p:nvSpPr>
        <p:spPr bwMode="auto">
          <a:xfrm>
            <a:off x="4608513" y="1982788"/>
            <a:ext cx="5921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Select</a:t>
            </a:r>
          </a:p>
        </p:txBody>
      </p:sp>
      <p:sp>
        <p:nvSpPr>
          <p:cNvPr id="47143" name="Rectangle 45"/>
          <p:cNvSpPr>
            <a:spLocks noChangeArrowheads="1"/>
          </p:cNvSpPr>
          <p:nvPr/>
        </p:nvSpPr>
        <p:spPr bwMode="auto">
          <a:xfrm>
            <a:off x="4619625" y="2247900"/>
            <a:ext cx="2587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0</a:t>
            </a:r>
          </a:p>
          <a:p>
            <a:pPr defTabSz="762000" latinLnBrk="1"/>
            <a:endParaRPr lang="en-US" altLang="ko-KR" sz="1100"/>
          </a:p>
        </p:txBody>
      </p:sp>
      <p:sp>
        <p:nvSpPr>
          <p:cNvPr id="47144" name="Rectangle 46"/>
          <p:cNvSpPr>
            <a:spLocks noChangeArrowheads="1"/>
          </p:cNvSpPr>
          <p:nvPr/>
        </p:nvSpPr>
        <p:spPr bwMode="auto">
          <a:xfrm>
            <a:off x="4619625" y="2386013"/>
            <a:ext cx="2587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1</a:t>
            </a:r>
          </a:p>
          <a:p>
            <a:pPr defTabSz="762000" latinLnBrk="1"/>
            <a:endParaRPr lang="en-US" altLang="ko-KR" sz="1100"/>
          </a:p>
        </p:txBody>
      </p:sp>
      <p:sp>
        <p:nvSpPr>
          <p:cNvPr id="47145" name="Rectangle 47"/>
          <p:cNvSpPr>
            <a:spLocks noChangeArrowheads="1"/>
          </p:cNvSpPr>
          <p:nvPr/>
        </p:nvSpPr>
        <p:spPr bwMode="auto">
          <a:xfrm>
            <a:off x="4619625" y="2524125"/>
            <a:ext cx="2587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2</a:t>
            </a:r>
          </a:p>
          <a:p>
            <a:pPr defTabSz="762000" latinLnBrk="1"/>
            <a:endParaRPr lang="en-US" altLang="ko-KR" sz="1100"/>
          </a:p>
        </p:txBody>
      </p:sp>
      <p:sp>
        <p:nvSpPr>
          <p:cNvPr id="47146" name="Rectangle 48"/>
          <p:cNvSpPr>
            <a:spLocks noChangeArrowheads="1"/>
          </p:cNvSpPr>
          <p:nvPr/>
        </p:nvSpPr>
        <p:spPr bwMode="auto">
          <a:xfrm>
            <a:off x="4619625" y="26574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3</a:t>
            </a:r>
          </a:p>
        </p:txBody>
      </p:sp>
      <p:sp>
        <p:nvSpPr>
          <p:cNvPr id="47147" name="Rectangle 49"/>
          <p:cNvSpPr>
            <a:spLocks noChangeArrowheads="1"/>
          </p:cNvSpPr>
          <p:nvPr/>
        </p:nvSpPr>
        <p:spPr bwMode="auto">
          <a:xfrm>
            <a:off x="5554663" y="2309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F</a:t>
            </a:r>
          </a:p>
        </p:txBody>
      </p:sp>
      <p:sp>
        <p:nvSpPr>
          <p:cNvPr id="47148" name="Line 50"/>
          <p:cNvSpPr>
            <a:spLocks noChangeShapeType="1"/>
          </p:cNvSpPr>
          <p:nvPr/>
        </p:nvSpPr>
        <p:spPr bwMode="auto">
          <a:xfrm>
            <a:off x="2541588" y="1247775"/>
            <a:ext cx="0" cy="1589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Line 51"/>
          <p:cNvSpPr>
            <a:spLocks noChangeShapeType="1"/>
          </p:cNvSpPr>
          <p:nvPr/>
        </p:nvSpPr>
        <p:spPr bwMode="auto">
          <a:xfrm>
            <a:off x="2371725" y="1389063"/>
            <a:ext cx="0" cy="160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0" name="Line 52"/>
          <p:cNvSpPr>
            <a:spLocks noChangeShapeType="1"/>
          </p:cNvSpPr>
          <p:nvPr/>
        </p:nvSpPr>
        <p:spPr bwMode="auto">
          <a:xfrm>
            <a:off x="2200275" y="2011363"/>
            <a:ext cx="0" cy="1284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Line 53"/>
          <p:cNvSpPr>
            <a:spLocks noChangeShapeType="1"/>
          </p:cNvSpPr>
          <p:nvPr/>
        </p:nvSpPr>
        <p:spPr bwMode="auto">
          <a:xfrm>
            <a:off x="2030413" y="1858963"/>
            <a:ext cx="0" cy="128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Line 54"/>
          <p:cNvSpPr>
            <a:spLocks noChangeShapeType="1"/>
          </p:cNvSpPr>
          <p:nvPr/>
        </p:nvSpPr>
        <p:spPr bwMode="auto">
          <a:xfrm>
            <a:off x="1858963" y="1057275"/>
            <a:ext cx="2290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55"/>
          <p:cNvSpPr>
            <a:spLocks noChangeShapeType="1"/>
          </p:cNvSpPr>
          <p:nvPr/>
        </p:nvSpPr>
        <p:spPr bwMode="auto">
          <a:xfrm>
            <a:off x="1858963" y="952500"/>
            <a:ext cx="2463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Line 56"/>
          <p:cNvSpPr>
            <a:spLocks noChangeShapeType="1"/>
          </p:cNvSpPr>
          <p:nvPr/>
        </p:nvSpPr>
        <p:spPr bwMode="auto">
          <a:xfrm>
            <a:off x="1871663" y="1247775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5" name="Line 57"/>
          <p:cNvSpPr>
            <a:spLocks noChangeShapeType="1"/>
          </p:cNvSpPr>
          <p:nvPr/>
        </p:nvSpPr>
        <p:spPr bwMode="auto">
          <a:xfrm>
            <a:off x="1871663" y="1389063"/>
            <a:ext cx="5000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Line 58"/>
          <p:cNvSpPr>
            <a:spLocks noChangeShapeType="1"/>
          </p:cNvSpPr>
          <p:nvPr/>
        </p:nvSpPr>
        <p:spPr bwMode="auto">
          <a:xfrm flipV="1">
            <a:off x="4162425" y="1047750"/>
            <a:ext cx="0" cy="1112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7" name="Line 59"/>
          <p:cNvSpPr>
            <a:spLocks noChangeShapeType="1"/>
          </p:cNvSpPr>
          <p:nvPr/>
        </p:nvSpPr>
        <p:spPr bwMode="auto">
          <a:xfrm flipV="1">
            <a:off x="4333875" y="942975"/>
            <a:ext cx="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Line 60"/>
          <p:cNvSpPr>
            <a:spLocks noChangeShapeType="1"/>
          </p:cNvSpPr>
          <p:nvPr/>
        </p:nvSpPr>
        <p:spPr bwMode="auto">
          <a:xfrm>
            <a:off x="2030413" y="3535363"/>
            <a:ext cx="2119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Line 61"/>
          <p:cNvSpPr>
            <a:spLocks noChangeShapeType="1"/>
          </p:cNvSpPr>
          <p:nvPr/>
        </p:nvSpPr>
        <p:spPr bwMode="auto">
          <a:xfrm>
            <a:off x="2030413" y="3686175"/>
            <a:ext cx="2292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Line 62"/>
          <p:cNvSpPr>
            <a:spLocks noChangeShapeType="1"/>
          </p:cNvSpPr>
          <p:nvPr/>
        </p:nvSpPr>
        <p:spPr bwMode="auto">
          <a:xfrm>
            <a:off x="4162425" y="2619375"/>
            <a:ext cx="0" cy="903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1" name="Line 63"/>
          <p:cNvSpPr>
            <a:spLocks noChangeShapeType="1"/>
          </p:cNvSpPr>
          <p:nvPr/>
        </p:nvSpPr>
        <p:spPr bwMode="auto">
          <a:xfrm>
            <a:off x="4333875" y="2771775"/>
            <a:ext cx="0" cy="903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2" name="Rectangle 64"/>
          <p:cNvSpPr>
            <a:spLocks noChangeArrowheads="1"/>
          </p:cNvSpPr>
          <p:nvPr/>
        </p:nvSpPr>
        <p:spPr bwMode="auto">
          <a:xfrm>
            <a:off x="1530350" y="887413"/>
            <a:ext cx="352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S3</a:t>
            </a:r>
          </a:p>
        </p:txBody>
      </p:sp>
      <p:sp>
        <p:nvSpPr>
          <p:cNvPr id="47163" name="Rectangle 65"/>
          <p:cNvSpPr>
            <a:spLocks noChangeArrowheads="1"/>
          </p:cNvSpPr>
          <p:nvPr/>
        </p:nvSpPr>
        <p:spPr bwMode="auto">
          <a:xfrm>
            <a:off x="1543050" y="1020763"/>
            <a:ext cx="352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S2</a:t>
            </a:r>
          </a:p>
        </p:txBody>
      </p:sp>
      <p:sp>
        <p:nvSpPr>
          <p:cNvPr id="47164" name="Rectangle 66"/>
          <p:cNvSpPr>
            <a:spLocks noChangeArrowheads="1"/>
          </p:cNvSpPr>
          <p:nvPr/>
        </p:nvSpPr>
        <p:spPr bwMode="auto">
          <a:xfrm>
            <a:off x="1552575" y="1152525"/>
            <a:ext cx="3524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S1</a:t>
            </a:r>
          </a:p>
        </p:txBody>
      </p:sp>
      <p:sp>
        <p:nvSpPr>
          <p:cNvPr id="47165" name="Rectangle 67"/>
          <p:cNvSpPr>
            <a:spLocks noChangeArrowheads="1"/>
          </p:cNvSpPr>
          <p:nvPr/>
        </p:nvSpPr>
        <p:spPr bwMode="auto">
          <a:xfrm>
            <a:off x="1552575" y="1287463"/>
            <a:ext cx="352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S0</a:t>
            </a:r>
          </a:p>
        </p:txBody>
      </p:sp>
      <p:sp>
        <p:nvSpPr>
          <p:cNvPr id="47166" name="Rectangle 68"/>
          <p:cNvSpPr>
            <a:spLocks noChangeArrowheads="1"/>
          </p:cNvSpPr>
          <p:nvPr/>
        </p:nvSpPr>
        <p:spPr bwMode="auto">
          <a:xfrm>
            <a:off x="1603375" y="302260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</a:t>
            </a:r>
          </a:p>
        </p:txBody>
      </p:sp>
      <p:sp>
        <p:nvSpPr>
          <p:cNvPr id="47167" name="Rectangle 69"/>
          <p:cNvSpPr>
            <a:spLocks noChangeArrowheads="1"/>
          </p:cNvSpPr>
          <p:nvPr/>
        </p:nvSpPr>
        <p:spPr bwMode="auto">
          <a:xfrm>
            <a:off x="1603375" y="317023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</a:t>
            </a:r>
          </a:p>
        </p:txBody>
      </p:sp>
      <p:sp>
        <p:nvSpPr>
          <p:cNvPr id="47168" name="Rectangle 70"/>
          <p:cNvSpPr>
            <a:spLocks noChangeArrowheads="1"/>
          </p:cNvSpPr>
          <p:nvPr/>
        </p:nvSpPr>
        <p:spPr bwMode="auto">
          <a:xfrm>
            <a:off x="3135313" y="106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69" name="Rectangle 71"/>
          <p:cNvSpPr>
            <a:spLocks noChangeArrowheads="1"/>
          </p:cNvSpPr>
          <p:nvPr/>
        </p:nvSpPr>
        <p:spPr bwMode="auto">
          <a:xfrm>
            <a:off x="1603375" y="340360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</a:t>
            </a:r>
          </a:p>
        </p:txBody>
      </p:sp>
      <p:sp>
        <p:nvSpPr>
          <p:cNvPr id="47170" name="Rectangle 72"/>
          <p:cNvSpPr>
            <a:spLocks noChangeArrowheads="1"/>
          </p:cNvSpPr>
          <p:nvPr/>
        </p:nvSpPr>
        <p:spPr bwMode="auto">
          <a:xfrm>
            <a:off x="3584575" y="157003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</a:t>
            </a:r>
          </a:p>
        </p:txBody>
      </p:sp>
      <p:sp>
        <p:nvSpPr>
          <p:cNvPr id="47171" name="Rectangle 73"/>
          <p:cNvSpPr>
            <a:spLocks noChangeArrowheads="1"/>
          </p:cNvSpPr>
          <p:nvPr/>
        </p:nvSpPr>
        <p:spPr bwMode="auto">
          <a:xfrm>
            <a:off x="1603375" y="355282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</a:t>
            </a:r>
          </a:p>
        </p:txBody>
      </p:sp>
      <p:sp>
        <p:nvSpPr>
          <p:cNvPr id="47172" name="Rectangle 74"/>
          <p:cNvSpPr>
            <a:spLocks noChangeArrowheads="1"/>
          </p:cNvSpPr>
          <p:nvPr/>
        </p:nvSpPr>
        <p:spPr bwMode="auto">
          <a:xfrm>
            <a:off x="3602038" y="285432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E</a:t>
            </a:r>
          </a:p>
        </p:txBody>
      </p:sp>
      <p:sp>
        <p:nvSpPr>
          <p:cNvPr id="47173" name="Rectangle 75"/>
          <p:cNvSpPr>
            <a:spLocks noChangeArrowheads="1"/>
          </p:cNvSpPr>
          <p:nvPr/>
        </p:nvSpPr>
        <p:spPr bwMode="auto">
          <a:xfrm>
            <a:off x="3698875" y="3335338"/>
            <a:ext cx="3984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shr</a:t>
            </a:r>
          </a:p>
        </p:txBody>
      </p:sp>
      <p:sp>
        <p:nvSpPr>
          <p:cNvPr id="47174" name="Rectangle 76"/>
          <p:cNvSpPr>
            <a:spLocks noChangeArrowheads="1"/>
          </p:cNvSpPr>
          <p:nvPr/>
        </p:nvSpPr>
        <p:spPr bwMode="auto">
          <a:xfrm>
            <a:off x="3689350" y="3498850"/>
            <a:ext cx="38258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shl</a:t>
            </a:r>
          </a:p>
        </p:txBody>
      </p:sp>
      <p:sp>
        <p:nvSpPr>
          <p:cNvPr id="47175" name="Rectangle 77"/>
          <p:cNvSpPr>
            <a:spLocks noChangeArrowheads="1"/>
          </p:cNvSpPr>
          <p:nvPr/>
        </p:nvSpPr>
        <p:spPr bwMode="auto">
          <a:xfrm>
            <a:off x="3148013" y="2370138"/>
            <a:ext cx="3778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i+1</a:t>
            </a:r>
          </a:p>
        </p:txBody>
      </p:sp>
      <p:sp>
        <p:nvSpPr>
          <p:cNvPr id="47176" name="Rectangle 78"/>
          <p:cNvSpPr>
            <a:spLocks noChangeArrowheads="1"/>
          </p:cNvSpPr>
          <p:nvPr/>
        </p:nvSpPr>
        <p:spPr bwMode="auto">
          <a:xfrm>
            <a:off x="5634038" y="23622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77" name="Rectangle 79"/>
          <p:cNvSpPr>
            <a:spLocks noChangeArrowheads="1"/>
          </p:cNvSpPr>
          <p:nvPr/>
        </p:nvSpPr>
        <p:spPr bwMode="auto">
          <a:xfrm>
            <a:off x="1708150" y="30622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78" name="Rectangle 80"/>
          <p:cNvSpPr>
            <a:spLocks noChangeArrowheads="1"/>
          </p:cNvSpPr>
          <p:nvPr/>
        </p:nvSpPr>
        <p:spPr bwMode="auto">
          <a:xfrm>
            <a:off x="1700213" y="32242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79" name="Rectangle 81"/>
          <p:cNvSpPr>
            <a:spLocks noChangeArrowheads="1"/>
          </p:cNvSpPr>
          <p:nvPr/>
        </p:nvSpPr>
        <p:spPr bwMode="auto">
          <a:xfrm>
            <a:off x="1701800" y="3605213"/>
            <a:ext cx="3778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i+1</a:t>
            </a:r>
          </a:p>
        </p:txBody>
      </p:sp>
      <p:sp>
        <p:nvSpPr>
          <p:cNvPr id="47180" name="Rectangle 82"/>
          <p:cNvSpPr>
            <a:spLocks noChangeArrowheads="1"/>
          </p:cNvSpPr>
          <p:nvPr/>
        </p:nvSpPr>
        <p:spPr bwMode="auto">
          <a:xfrm>
            <a:off x="1700213" y="3444875"/>
            <a:ext cx="3429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i-1</a:t>
            </a:r>
          </a:p>
        </p:txBody>
      </p:sp>
      <p:sp>
        <p:nvSpPr>
          <p:cNvPr id="47181" name="Rectangle 83"/>
          <p:cNvSpPr>
            <a:spLocks noChangeArrowheads="1"/>
          </p:cNvSpPr>
          <p:nvPr/>
        </p:nvSpPr>
        <p:spPr bwMode="auto">
          <a:xfrm>
            <a:off x="3697288" y="16129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82" name="Rectangle 84"/>
          <p:cNvSpPr>
            <a:spLocks noChangeArrowheads="1"/>
          </p:cNvSpPr>
          <p:nvPr/>
        </p:nvSpPr>
        <p:spPr bwMode="auto">
          <a:xfrm>
            <a:off x="3717925" y="29019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83" name="Line 85"/>
          <p:cNvSpPr>
            <a:spLocks noChangeShapeType="1"/>
          </p:cNvSpPr>
          <p:nvPr/>
        </p:nvSpPr>
        <p:spPr bwMode="auto">
          <a:xfrm>
            <a:off x="3187700" y="1217613"/>
            <a:ext cx="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4" name="Line 92"/>
          <p:cNvSpPr>
            <a:spLocks noChangeShapeType="1"/>
          </p:cNvSpPr>
          <p:nvPr/>
        </p:nvSpPr>
        <p:spPr bwMode="auto">
          <a:xfrm>
            <a:off x="3179763" y="215423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5" name="Rectangle 93"/>
          <p:cNvSpPr>
            <a:spLocks noChangeArrowheads="1"/>
          </p:cNvSpPr>
          <p:nvPr/>
        </p:nvSpPr>
        <p:spPr bwMode="auto">
          <a:xfrm>
            <a:off x="1628775" y="3981450"/>
            <a:ext cx="5305425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6" name="Line 94"/>
          <p:cNvSpPr>
            <a:spLocks noChangeShapeType="1"/>
          </p:cNvSpPr>
          <p:nvPr/>
        </p:nvSpPr>
        <p:spPr bwMode="auto">
          <a:xfrm>
            <a:off x="1628775" y="4162425"/>
            <a:ext cx="5305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7" name="Line 95"/>
          <p:cNvSpPr>
            <a:spLocks noChangeShapeType="1"/>
          </p:cNvSpPr>
          <p:nvPr/>
        </p:nvSpPr>
        <p:spPr bwMode="auto">
          <a:xfrm>
            <a:off x="4114800" y="3981450"/>
            <a:ext cx="0" cy="253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8" name="Line 96"/>
          <p:cNvSpPr>
            <a:spLocks noChangeShapeType="1"/>
          </p:cNvSpPr>
          <p:nvPr/>
        </p:nvSpPr>
        <p:spPr bwMode="auto">
          <a:xfrm>
            <a:off x="3228975" y="3981450"/>
            <a:ext cx="0" cy="253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9" name="Line 97"/>
          <p:cNvSpPr>
            <a:spLocks noChangeShapeType="1"/>
          </p:cNvSpPr>
          <p:nvPr/>
        </p:nvSpPr>
        <p:spPr bwMode="auto">
          <a:xfrm>
            <a:off x="5257800" y="3962400"/>
            <a:ext cx="0" cy="253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543800" cy="650875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Basic Computer Organization And Design</a:t>
            </a:r>
            <a:endParaRPr lang="en-US" altLang="ko-KR" sz="3200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828800" y="1676400"/>
            <a:ext cx="5208587" cy="3375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2000" dirty="0"/>
              <a:t>• </a:t>
            </a:r>
            <a:r>
              <a:rPr lang="en-US" altLang="ko-KR" sz="2400" dirty="0"/>
              <a:t>Instruction Codes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2400" dirty="0" smtClean="0"/>
              <a:t>• </a:t>
            </a:r>
            <a:r>
              <a:rPr lang="en-US" altLang="ko-KR" sz="2400" dirty="0"/>
              <a:t>Computer Registers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2400" dirty="0" smtClean="0"/>
              <a:t>• </a:t>
            </a:r>
            <a:r>
              <a:rPr lang="en-US" altLang="ko-KR" sz="2400" dirty="0"/>
              <a:t>Computer Instructions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2400" dirty="0" smtClean="0"/>
              <a:t>• </a:t>
            </a:r>
            <a:r>
              <a:rPr lang="en-US" altLang="ko-KR" sz="2400" dirty="0"/>
              <a:t>Instruction Cycle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2400" dirty="0" smtClean="0"/>
              <a:t>• </a:t>
            </a:r>
            <a:r>
              <a:rPr lang="en-US" altLang="ko-KR" sz="2400" dirty="0"/>
              <a:t>Memory Reference Instructions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2400" dirty="0" smtClean="0"/>
              <a:t>• </a:t>
            </a:r>
            <a:r>
              <a:rPr lang="en-US" altLang="ko-KR" sz="2400" dirty="0"/>
              <a:t>Input-Output and </a:t>
            </a:r>
            <a:r>
              <a:rPr lang="en-US" altLang="ko-KR" sz="2400" dirty="0" smtClean="0"/>
              <a:t>Interrupt</a:t>
            </a:r>
            <a:endParaRPr lang="en-US" altLang="ko-K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8. Instruction </a:t>
            </a:r>
            <a:r>
              <a:rPr lang="en-US" sz="3200" dirty="0"/>
              <a:t>Codes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1114425"/>
            <a:ext cx="8229600" cy="5438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Instruction Code</a:t>
            </a:r>
            <a:r>
              <a:rPr lang="en-US" i="1" dirty="0"/>
              <a:t>: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dirty="0" smtClean="0"/>
              <a:t>  	</a:t>
            </a:r>
            <a:r>
              <a:rPr lang="en-US" sz="2000" dirty="0" smtClean="0"/>
              <a:t>It is a group of bits that instruct the computer </a:t>
            </a:r>
            <a:r>
              <a:rPr lang="en-US" sz="2000" dirty="0"/>
              <a:t>to perform a specific operation.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sz="2000" dirty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u="sng" dirty="0" smtClean="0">
                <a:solidFill>
                  <a:schemeClr val="tx2"/>
                </a:solidFill>
              </a:rPr>
              <a:t>Operation </a:t>
            </a:r>
            <a:r>
              <a:rPr lang="en-US" sz="2000" i="1" u="sng" dirty="0">
                <a:solidFill>
                  <a:schemeClr val="tx2"/>
                </a:solidFill>
              </a:rPr>
              <a:t>code</a:t>
            </a:r>
            <a:r>
              <a:rPr lang="en-US" sz="2000" i="1" u="sng" dirty="0">
                <a:solidFill>
                  <a:srgbClr val="993366"/>
                </a:solidFill>
              </a:rPr>
              <a:t> :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 smtClean="0">
                <a:solidFill>
                  <a:srgbClr val="993366"/>
                </a:solidFill>
              </a:rPr>
              <a:t> </a:t>
            </a:r>
            <a:r>
              <a:rPr lang="en-US" sz="2000" i="1" dirty="0">
                <a:solidFill>
                  <a:srgbClr val="993366"/>
                </a:solidFill>
              </a:rPr>
              <a:t>	</a:t>
            </a:r>
            <a:r>
              <a:rPr lang="en-US" sz="2000" dirty="0" smtClean="0"/>
              <a:t>The </a:t>
            </a:r>
            <a:r>
              <a:rPr lang="en-US" sz="2000" dirty="0"/>
              <a:t>operation code of an instruction is a group of bits that define such as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rgbClr val="993366"/>
                </a:solidFill>
              </a:rPr>
              <a:t>add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rgbClr val="FF0000"/>
                </a:solidFill>
              </a:rPr>
              <a:t>subtract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chemeClr val="accent2"/>
                </a:solidFill>
              </a:rPr>
              <a:t>multiply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rgbClr val="996633"/>
                </a:solidFill>
              </a:rPr>
              <a:t>shift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chemeClr val="tx2"/>
                </a:solidFill>
              </a:rPr>
              <a:t>complement.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590799" y="2562225"/>
            <a:ext cx="2819401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895600" y="2638425"/>
            <a:ext cx="968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191000" y="2667000"/>
            <a:ext cx="79216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3276600" y="3095625"/>
            <a:ext cx="2270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Instruction Format</a:t>
            </a:r>
          </a:p>
        </p:txBody>
      </p:sp>
      <p:cxnSp>
        <p:nvCxnSpPr>
          <p:cNvPr id="10" name="Straight Connector 9"/>
          <p:cNvCxnSpPr>
            <a:stCxn id="54276" idx="0"/>
            <a:endCxn id="54276" idx="2"/>
          </p:cNvCxnSpPr>
          <p:nvPr/>
        </p:nvCxnSpPr>
        <p:spPr>
          <a:xfrm rot="16200000" flipH="1">
            <a:off x="3771900" y="279082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4727575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The Basic Computer</a:t>
            </a:r>
            <a:endParaRPr lang="en-US" altLang="ko-KR" sz="32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17650"/>
            <a:ext cx="8229600" cy="1987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The Basic Computer has two components, a processor and memory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The memory has 4096 words in it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4096 = 2</a:t>
            </a:r>
            <a:r>
              <a:rPr lang="en-US" altLang="ko-KR" sz="1600" baseline="30000" dirty="0"/>
              <a:t>12</a:t>
            </a:r>
            <a:r>
              <a:rPr lang="en-US" altLang="ko-KR" sz="1600" dirty="0"/>
              <a:t>, so it takes 12 bits to select a word in memory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Each word is 16 bits long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662613" y="3133725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4096X16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628650" y="4038600"/>
            <a:ext cx="351472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555145" y="4050268"/>
            <a:ext cx="968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270125" y="4019550"/>
            <a:ext cx="79216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88950" y="3743325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66"/>
                </a:solidFill>
              </a:rPr>
              <a:t>15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209675" y="3759200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3366"/>
                </a:solidFill>
              </a:rPr>
              <a:t>12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504950" y="3759200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3990975" y="3749675"/>
            <a:ext cx="268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041400" y="4410075"/>
            <a:ext cx="2270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Instruction Format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30225" y="5216525"/>
            <a:ext cx="3514725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574800" y="5257800"/>
            <a:ext cx="1708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Binary operand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400050" y="4978400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66"/>
                </a:solidFill>
              </a:rPr>
              <a:t>15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3835400" y="5002213"/>
            <a:ext cx="268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993366"/>
                </a:solidFill>
              </a:rPr>
              <a:t>0</a:t>
            </a: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5362575" y="3810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6972300" y="37052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2" name="Freeform 32"/>
          <p:cNvSpPr>
            <a:spLocks/>
          </p:cNvSpPr>
          <p:nvPr/>
        </p:nvSpPr>
        <p:spPr bwMode="auto">
          <a:xfrm>
            <a:off x="5362575" y="3644900"/>
            <a:ext cx="1670050" cy="274638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234" y="158"/>
              </a:cxn>
              <a:cxn ang="0">
                <a:pos x="564" y="20"/>
              </a:cxn>
              <a:cxn ang="0">
                <a:pos x="990" y="38"/>
              </a:cxn>
              <a:cxn ang="0">
                <a:pos x="936" y="38"/>
              </a:cxn>
            </a:cxnLst>
            <a:rect l="0" t="0" r="r" b="b"/>
            <a:pathLst>
              <a:path w="1052" h="173">
                <a:moveTo>
                  <a:pt x="0" y="110"/>
                </a:moveTo>
                <a:cubicBezTo>
                  <a:pt x="70" y="141"/>
                  <a:pt x="140" y="173"/>
                  <a:pt x="234" y="158"/>
                </a:cubicBezTo>
                <a:cubicBezTo>
                  <a:pt x="328" y="143"/>
                  <a:pt x="438" y="40"/>
                  <a:pt x="564" y="20"/>
                </a:cubicBezTo>
                <a:cubicBezTo>
                  <a:pt x="690" y="0"/>
                  <a:pt x="928" y="35"/>
                  <a:pt x="990" y="38"/>
                </a:cubicBezTo>
                <a:cubicBezTo>
                  <a:pt x="1052" y="41"/>
                  <a:pt x="994" y="39"/>
                  <a:pt x="936" y="38"/>
                </a:cubicBezTo>
              </a:path>
            </a:pathLst>
          </a:cu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3" name="Freeform 33"/>
          <p:cNvSpPr>
            <a:spLocks/>
          </p:cNvSpPr>
          <p:nvPr/>
        </p:nvSpPr>
        <p:spPr bwMode="auto">
          <a:xfrm>
            <a:off x="5372100" y="5654675"/>
            <a:ext cx="1709738" cy="1619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150" y="2"/>
              </a:cxn>
              <a:cxn ang="0">
                <a:pos x="600" y="92"/>
              </a:cxn>
              <a:cxn ang="0">
                <a:pos x="1014" y="62"/>
              </a:cxn>
              <a:cxn ang="0">
                <a:pos x="978" y="68"/>
              </a:cxn>
            </a:cxnLst>
            <a:rect l="0" t="0" r="r" b="b"/>
            <a:pathLst>
              <a:path w="1077" h="102">
                <a:moveTo>
                  <a:pt x="0" y="80"/>
                </a:moveTo>
                <a:cubicBezTo>
                  <a:pt x="25" y="40"/>
                  <a:pt x="50" y="0"/>
                  <a:pt x="150" y="2"/>
                </a:cubicBezTo>
                <a:cubicBezTo>
                  <a:pt x="250" y="4"/>
                  <a:pt x="456" y="82"/>
                  <a:pt x="600" y="92"/>
                </a:cubicBezTo>
                <a:cubicBezTo>
                  <a:pt x="744" y="102"/>
                  <a:pt x="951" y="66"/>
                  <a:pt x="1014" y="62"/>
                </a:cubicBezTo>
                <a:cubicBezTo>
                  <a:pt x="1077" y="58"/>
                  <a:pt x="984" y="67"/>
                  <a:pt x="978" y="68"/>
                </a:cubicBezTo>
              </a:path>
            </a:pathLst>
          </a:cu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5353050" y="4733925"/>
            <a:ext cx="16192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613400" y="3990975"/>
            <a:ext cx="13981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Instructions</a:t>
            </a:r>
          </a:p>
          <a:p>
            <a:r>
              <a:rPr lang="en-US" dirty="0">
                <a:solidFill>
                  <a:srgbClr val="FF0000"/>
                </a:solidFill>
              </a:rPr>
              <a:t> (program)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670550" y="4895850"/>
            <a:ext cx="11649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Operands</a:t>
            </a:r>
          </a:p>
          <a:p>
            <a:r>
              <a:rPr lang="en-US" dirty="0">
                <a:solidFill>
                  <a:srgbClr val="FF0000"/>
                </a:solidFill>
              </a:rPr>
              <a:t>    (data)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5343525" y="5934075"/>
            <a:ext cx="1647825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Processor register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(accumulator or AC)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917575" y="5991225"/>
            <a:ext cx="260191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Fig</a:t>
            </a:r>
            <a:r>
              <a:rPr lang="en-US"/>
              <a:t>: </a:t>
            </a:r>
            <a:r>
              <a:rPr lang="en-US">
                <a:solidFill>
                  <a:srgbClr val="0033CC"/>
                </a:solidFill>
              </a:rPr>
              <a:t>Stored program organization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1324769" y="4215606"/>
            <a:ext cx="4032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703638" cy="768350"/>
          </a:xfrm>
        </p:spPr>
        <p:txBody>
          <a:bodyPr>
            <a:noAutofit/>
          </a:bodyPr>
          <a:lstStyle/>
          <a:p>
            <a:r>
              <a:rPr lang="en-US" sz="3200" dirty="0"/>
              <a:t>Addressing </a:t>
            </a:r>
            <a:r>
              <a:rPr lang="en-US" sz="3200" dirty="0" smtClean="0"/>
              <a:t>Modes</a:t>
            </a:r>
            <a:endParaRPr lang="en-US" sz="3200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47700" y="64452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340100" y="64452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33400" y="1752600"/>
            <a:ext cx="5651500" cy="4525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Immediate</a:t>
            </a:r>
          </a:p>
          <a:p>
            <a:pPr marL="285750" indent="-285750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Direct</a:t>
            </a:r>
          </a:p>
          <a:p>
            <a:pPr marL="285750" indent="-285750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Indirect</a:t>
            </a:r>
          </a:p>
          <a:p>
            <a:pPr marL="285750" indent="-285750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Register</a:t>
            </a:r>
          </a:p>
          <a:p>
            <a:pPr marL="285750" indent="-285750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Register Indirect</a:t>
            </a:r>
          </a:p>
          <a:p>
            <a:pPr marL="285750" indent="-285750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Displacement (Indexed) </a:t>
            </a:r>
          </a:p>
          <a:p>
            <a:pPr marL="285750" indent="-285750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4343400" cy="615950"/>
          </a:xfrm>
        </p:spPr>
        <p:txBody>
          <a:bodyPr>
            <a:normAutofit/>
          </a:bodyPr>
          <a:lstStyle/>
          <a:p>
            <a:r>
              <a:rPr lang="en-US" sz="3200" dirty="0"/>
              <a:t>Immediate </a:t>
            </a:r>
            <a:r>
              <a:rPr lang="en-US" sz="3200" dirty="0" smtClean="0"/>
              <a:t>Addressing</a:t>
            </a:r>
            <a:endParaRPr lang="en-US" sz="3200" dirty="0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Operand is part of instruction</a:t>
            </a: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Operand = address field</a:t>
            </a: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e.g. </a:t>
            </a:r>
            <a:r>
              <a:rPr lang="en-US" sz="2400" dirty="0">
                <a:solidFill>
                  <a:srgbClr val="C00000"/>
                </a:solidFill>
              </a:rPr>
              <a:t>ADD 5</a:t>
            </a:r>
          </a:p>
          <a:p>
            <a:pPr marL="685800" lvl="1" indent="-228600" defTabSz="762000"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/>
              <a:t>Add 5 to contents of accumulator</a:t>
            </a:r>
          </a:p>
          <a:p>
            <a:pPr marL="685800" lvl="1" indent="-228600" defTabSz="762000"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/>
              <a:t>5 is operand</a:t>
            </a: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No memory reference to fetch data</a:t>
            </a: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Fast</a:t>
            </a: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Limited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5456238" cy="768350"/>
          </a:xfrm>
        </p:spPr>
        <p:txBody>
          <a:bodyPr>
            <a:normAutofit/>
          </a:bodyPr>
          <a:lstStyle/>
          <a:p>
            <a:r>
              <a:rPr lang="en-US" sz="3200" dirty="0"/>
              <a:t>Immediate Addressing </a:t>
            </a:r>
            <a:r>
              <a:rPr lang="en-US" sz="3200" dirty="0" smtClean="0"/>
              <a:t>Diagram</a:t>
            </a:r>
            <a:endParaRPr lang="en-US" sz="3200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01813" y="2278063"/>
            <a:ext cx="4722812" cy="604837"/>
            <a:chOff x="1105" y="1441"/>
            <a:chExt cx="2975" cy="381"/>
          </a:xfrm>
        </p:grpSpPr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1105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1729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3887788" y="2363788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rgbClr val="0033CC"/>
                </a:solidFill>
                <a:latin typeface="Times New Roman" pitchFamily="18" charset="0"/>
              </a:rPr>
              <a:t>Operand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17541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chemeClr val="tx2"/>
                </a:solidFill>
                <a:latin typeface="Times New Roman" pitchFamily="18" charset="0"/>
              </a:rPr>
              <a:t>Opcode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3125788" y="1830388"/>
            <a:ext cx="151483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 dirty="0">
                <a:solidFill>
                  <a:srgbClr val="C00000"/>
                </a:solidFill>
                <a:latin typeface="Times New Roman" pitchFamily="18" charset="0"/>
              </a:rPr>
              <a:t>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6070600" cy="923925"/>
          </a:xfrm>
          <a:noFill/>
        </p:spPr>
        <p:txBody>
          <a:bodyPr>
            <a:normAutofit/>
          </a:bodyPr>
          <a:lstStyle/>
          <a:p>
            <a:r>
              <a:rPr lang="en-US" altLang="ko-KR" sz="3200" dirty="0" smtClean="0"/>
              <a:t>Register Transfer Level</a:t>
            </a:r>
          </a:p>
        </p:txBody>
      </p:sp>
      <p:sp>
        <p:nvSpPr>
          <p:cNvPr id="7172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762000" y="1524000"/>
            <a:ext cx="7258050" cy="31448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Viewing a computer, or any digital system, in this way is called the register transfer level.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This is because we’re focusing 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system’s registers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data transformations in them, and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data transfers between them.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4724400" cy="627888"/>
          </a:xfrm>
        </p:spPr>
        <p:txBody>
          <a:bodyPr>
            <a:normAutofit/>
          </a:bodyPr>
          <a:lstStyle/>
          <a:p>
            <a:r>
              <a:rPr lang="en-US" sz="3200" dirty="0"/>
              <a:t>Direct Addressing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647700" y="64452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Address field contains address of operand</a:t>
            </a:r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Effective address (EA) = address field (A)</a:t>
            </a:r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e.g.  </a:t>
            </a:r>
            <a:r>
              <a:rPr lang="en-US" sz="2000" dirty="0">
                <a:solidFill>
                  <a:srgbClr val="C00000"/>
                </a:solidFill>
              </a:rPr>
              <a:t>ADD A</a:t>
            </a: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600" dirty="0"/>
              <a:t>Add contents of cell A to accumulator</a:t>
            </a: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600" dirty="0"/>
              <a:t>Look in memory at address A for operand</a:t>
            </a:r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Single memory reference to access data</a:t>
            </a:r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No additional calculations to work out effective address</a:t>
            </a:r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Limited 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6858000" cy="704088"/>
          </a:xfrm>
        </p:spPr>
        <p:txBody>
          <a:bodyPr>
            <a:normAutofit/>
          </a:bodyPr>
          <a:lstStyle/>
          <a:p>
            <a:r>
              <a:rPr lang="en-US" sz="3200" dirty="0"/>
              <a:t>Direct Addressing Diagram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/>
              <a:t>.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2287588"/>
            <a:ext cx="4722813" cy="604837"/>
            <a:chOff x="913" y="1441"/>
            <a:chExt cx="2975" cy="381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2971800" y="2363788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rgbClr val="CC3300"/>
                </a:solidFill>
                <a:latin typeface="Times New Roman" pitchFamily="18" charset="0"/>
              </a:rPr>
              <a:t>Address A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762000" y="2363788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chemeClr val="accent1"/>
                </a:solidFill>
                <a:latin typeface="Times New Roman" pitchFamily="18" charset="0"/>
              </a:rPr>
              <a:t>Opcode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2514600" y="1830388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rgbClr val="993366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5791200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5791200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791200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5791200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5791200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6324600" y="2668588"/>
            <a:ext cx="12423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 dirty="0">
                <a:solidFill>
                  <a:srgbClr val="FF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6477000" y="47259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chemeClr val="tx2"/>
                </a:solidFill>
                <a:latin typeface="Times New Roman" pitchFamily="18" charset="0"/>
              </a:rPr>
              <a:t>Operand</a:t>
            </a:r>
          </a:p>
        </p:txBody>
      </p:sp>
      <p:sp>
        <p:nvSpPr>
          <p:cNvPr id="62484" name="Freeform 20"/>
          <p:cNvSpPr>
            <a:spLocks/>
          </p:cNvSpPr>
          <p:nvPr/>
        </p:nvSpPr>
        <p:spPr bwMode="auto">
          <a:xfrm>
            <a:off x="3200400" y="2894013"/>
            <a:ext cx="2590800" cy="2022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73"/>
              </a:cxn>
              <a:cxn ang="0">
                <a:pos x="1631" y="1273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3733800" cy="551688"/>
          </a:xfrm>
        </p:spPr>
        <p:txBody>
          <a:bodyPr>
            <a:normAutofit/>
          </a:bodyPr>
          <a:lstStyle/>
          <a:p>
            <a:r>
              <a:rPr lang="en-US" sz="3200" dirty="0"/>
              <a:t>Indirect Addressing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47700" y="64452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Memory cell pointed to by address field contains </a:t>
            </a:r>
            <a:r>
              <a:rPr lang="en-US" sz="2400" dirty="0" smtClean="0"/>
              <a:t>the address </a:t>
            </a:r>
            <a:r>
              <a:rPr lang="en-US" sz="2400" dirty="0"/>
              <a:t>of (pointer to) the operand</a:t>
            </a:r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/>
              <a:t>EA = (A)</a:t>
            </a: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/>
              <a:t>Look in A, find address (A) and look there for operand</a:t>
            </a:r>
          </a:p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/>
              <a:t>e.g. </a:t>
            </a:r>
            <a:r>
              <a:rPr lang="en-US" sz="2000" dirty="0">
                <a:solidFill>
                  <a:srgbClr val="C00000"/>
                </a:solidFill>
              </a:rPr>
              <a:t>ADD (A)</a:t>
            </a: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/>
              <a:t>Add contents of cell pointed to by contents of A to accumulator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6019800" cy="768350"/>
          </a:xfrm>
        </p:spPr>
        <p:txBody>
          <a:bodyPr>
            <a:normAutofit/>
          </a:bodyPr>
          <a:lstStyle/>
          <a:p>
            <a:r>
              <a:rPr lang="en-US" sz="3200" dirty="0"/>
              <a:t>Indirect Addressing </a:t>
            </a:r>
            <a:r>
              <a:rPr lang="en-US" sz="3200" dirty="0" smtClean="0"/>
              <a:t>Diagram</a:t>
            </a:r>
            <a:endParaRPr lang="en-US" sz="32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/>
              <a:t>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31800" y="569277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3124200" y="569277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3400" y="1828800"/>
            <a:ext cx="4722813" cy="604838"/>
            <a:chOff x="336" y="1490"/>
            <a:chExt cx="2975" cy="381"/>
          </a:xfrm>
        </p:grpSpPr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336" y="1490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Line 9"/>
            <p:cNvSpPr>
              <a:spLocks noChangeShapeType="1"/>
            </p:cNvSpPr>
            <p:nvPr/>
          </p:nvSpPr>
          <p:spPr bwMode="auto">
            <a:xfrm>
              <a:off x="960" y="1495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2667000" y="1905000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chemeClr val="accent1"/>
                </a:solidFill>
                <a:latin typeface="Times New Roman" pitchFamily="18" charset="0"/>
              </a:rPr>
              <a:t>Address A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57200" y="1905000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chemeClr val="tx2"/>
                </a:solidFill>
                <a:latin typeface="Times New Roman" pitchFamily="18" charset="0"/>
              </a:rPr>
              <a:t>Opcode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2209800" y="1371600"/>
            <a:ext cx="151483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 dirty="0">
                <a:solidFill>
                  <a:srgbClr val="C00000"/>
                </a:solidFill>
                <a:latin typeface="Times New Roman" pitchFamily="18" charset="0"/>
              </a:rPr>
              <a:t>Instruction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486400" y="2743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486400" y="3429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5486400" y="4114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5486400" y="4800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5486400" y="5486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6019800" y="22098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rgbClr val="CC33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6172200" y="42672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rgbClr val="CC3300"/>
                </a:solidFill>
                <a:latin typeface="Times New Roman" pitchFamily="18" charset="0"/>
              </a:rPr>
              <a:t>Operand</a:t>
            </a:r>
          </a:p>
        </p:txBody>
      </p:sp>
      <p:sp>
        <p:nvSpPr>
          <p:cNvPr id="64532" name="Freeform 20"/>
          <p:cNvSpPr>
            <a:spLocks/>
          </p:cNvSpPr>
          <p:nvPr/>
        </p:nvSpPr>
        <p:spPr bwMode="auto">
          <a:xfrm>
            <a:off x="2895600" y="2435225"/>
            <a:ext cx="2590800" cy="650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09"/>
              </a:cxn>
              <a:cxn ang="0">
                <a:pos x="1631" y="409"/>
              </a:cxn>
            </a:cxnLst>
            <a:rect l="0" t="0" r="r" b="b"/>
            <a:pathLst>
              <a:path w="1632" h="410">
                <a:moveTo>
                  <a:pt x="0" y="0"/>
                </a:moveTo>
                <a:lnTo>
                  <a:pt x="0" y="409"/>
                </a:lnTo>
                <a:lnTo>
                  <a:pt x="1631" y="40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5564188" y="2894013"/>
            <a:ext cx="2430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b="0">
                <a:solidFill>
                  <a:schemeClr val="tx2"/>
                </a:solidFill>
                <a:latin typeface="Times New Roman" pitchFamily="18" charset="0"/>
              </a:rPr>
              <a:t>Pointer to operand</a:t>
            </a:r>
          </a:p>
        </p:txBody>
      </p:sp>
      <p:sp>
        <p:nvSpPr>
          <p:cNvPr id="64534" name="Freeform 22"/>
          <p:cNvSpPr>
            <a:spLocks/>
          </p:cNvSpPr>
          <p:nvPr/>
        </p:nvSpPr>
        <p:spPr bwMode="auto">
          <a:xfrm>
            <a:off x="8075613" y="3084513"/>
            <a:ext cx="230187" cy="137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4" y="864"/>
              </a:cxn>
              <a:cxn ang="0">
                <a:pos x="1" y="864"/>
              </a:cxn>
            </a:cxnLst>
            <a:rect l="0" t="0" r="r" b="b"/>
            <a:pathLst>
              <a:path w="145" h="865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1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78300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Instruction Format</a:t>
            </a:r>
            <a:endParaRPr lang="en-US" altLang="ko-KR" sz="3200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00100"/>
            <a:ext cx="8305800" cy="5829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A computer instruction is often divided into two parts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An </a:t>
            </a:r>
            <a:r>
              <a:rPr lang="en-US" altLang="ko-KR" sz="1600" i="1" dirty="0" err="1" smtClean="0"/>
              <a:t>opcode</a:t>
            </a:r>
            <a:r>
              <a:rPr lang="en-US" altLang="ko-KR" sz="1600" dirty="0" smtClean="0"/>
              <a:t> (Operation Code) that specifies the operation for that instruction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An </a:t>
            </a:r>
            <a:r>
              <a:rPr lang="en-US" altLang="ko-KR" sz="1600" i="1" dirty="0" smtClean="0"/>
              <a:t>address</a:t>
            </a:r>
            <a:r>
              <a:rPr lang="en-US" altLang="ko-KR" sz="1600" dirty="0" smtClean="0"/>
              <a:t> that specifies the registers and/or locations in memory to use for that operation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In the Basic Computer, since the memory contains 4096 (= 2</a:t>
            </a:r>
            <a:r>
              <a:rPr lang="en-US" altLang="ko-KR" sz="2000" baseline="30000" dirty="0" smtClean="0"/>
              <a:t>12</a:t>
            </a:r>
            <a:r>
              <a:rPr lang="en-US" altLang="ko-KR" sz="2000" dirty="0" smtClean="0"/>
              <a:t>) words, we needs 12 bit to specify which memory address this instruction will use </a:t>
            </a:r>
          </a:p>
          <a:p>
            <a:pPr algn="just">
              <a:lnSpc>
                <a:spcPct val="70000"/>
              </a:lnSpc>
              <a:buFontTx/>
              <a:buNone/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 smtClean="0"/>
          </a:p>
          <a:p>
            <a:pPr algn="just">
              <a:lnSpc>
                <a:spcPct val="70000"/>
              </a:lnSpc>
            </a:pPr>
            <a:endParaRPr lang="en-US" altLang="ko-KR" sz="2000" dirty="0" smtClean="0"/>
          </a:p>
          <a:p>
            <a:pPr algn="just">
              <a:lnSpc>
                <a:spcPct val="170000"/>
              </a:lnSpc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the Basic Computer, bit 15 of the instruction specifies the </a:t>
            </a:r>
            <a:r>
              <a:rPr lang="en-US" altLang="ko-KR" sz="2000" i="1" dirty="0">
                <a:solidFill>
                  <a:srgbClr val="FF0000"/>
                </a:solidFill>
              </a:rPr>
              <a:t>addressing mode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33CC"/>
                </a:solidFill>
              </a:rPr>
              <a:t>0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chemeClr val="tx2"/>
                </a:solidFill>
              </a:rPr>
              <a:t>direct addressing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chemeClr val="accent1"/>
                </a:solidFill>
              </a:rPr>
              <a:t>1</a:t>
            </a:r>
            <a:r>
              <a:rPr lang="en-US" altLang="ko-KR" sz="2000" dirty="0"/>
              <a:t>:</a:t>
            </a:r>
            <a:r>
              <a:rPr lang="en-US" altLang="ko-KR" sz="2000" dirty="0">
                <a:solidFill>
                  <a:srgbClr val="FF0000"/>
                </a:solidFill>
              </a:rPr>
              <a:t> indirect addressing</a:t>
            </a:r>
            <a:r>
              <a:rPr lang="en-US" altLang="ko-KR" sz="2000" dirty="0"/>
              <a:t>)</a:t>
            </a:r>
          </a:p>
          <a:p>
            <a:pPr algn="just">
              <a:lnSpc>
                <a:spcPct val="170000"/>
              </a:lnSpc>
            </a:pPr>
            <a:r>
              <a:rPr lang="en-US" altLang="ko-KR" sz="2000" dirty="0"/>
              <a:t>Since the memory words, and hence the instructions, are 16 bits long, that leaves 3 bits for the instruction’s </a:t>
            </a:r>
            <a:r>
              <a:rPr lang="en-US" altLang="ko-KR" sz="2000" dirty="0" err="1"/>
              <a:t>opcode</a:t>
            </a:r>
            <a:r>
              <a:rPr lang="en-US" altLang="ko-KR" sz="2000" dirty="0"/>
              <a:t>.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2097075" y="3505200"/>
            <a:ext cx="3484575" cy="3810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2305972" y="3505200"/>
            <a:ext cx="95781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 sz="1400" dirty="0" err="1">
                <a:solidFill>
                  <a:srgbClr val="FF0000"/>
                </a:solidFill>
              </a:rPr>
              <a:t>Opcode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759358" y="3505200"/>
            <a:ext cx="10412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029200" y="4191000"/>
            <a:ext cx="1977852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 smtClean="0">
                <a:solidFill>
                  <a:srgbClr val="000000"/>
                </a:solidFill>
              </a:rPr>
              <a:t>Instruction Format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1952625" y="3171825"/>
            <a:ext cx="34890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325972" y="3171825"/>
            <a:ext cx="34890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2994886" y="3171825"/>
            <a:ext cx="34890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279416" y="3171825"/>
            <a:ext cx="26667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070407" y="3556000"/>
            <a:ext cx="22445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3332677" y="3171825"/>
            <a:ext cx="34890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2209800" y="41910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993366"/>
                </a:solidFill>
              </a:rPr>
              <a:t>Addressing mode</a:t>
            </a:r>
            <a:endParaRPr lang="en-US" altLang="ko-KR" sz="1400" dirty="0">
              <a:solidFill>
                <a:srgbClr val="993366"/>
              </a:solidFill>
            </a:endParaRPr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H="1" flipV="1">
            <a:off x="2209800" y="3962400"/>
            <a:ext cx="160006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171700" y="36957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162300" y="36957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3898900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Addressing Modes</a:t>
            </a:r>
            <a:endParaRPr lang="en-US" altLang="ko-KR" sz="3200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828674"/>
            <a:ext cx="8639175" cy="5876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The address field of an instruction can represent either</a:t>
            </a:r>
          </a:p>
          <a:p>
            <a:pPr lvl="1">
              <a:lnSpc>
                <a:spcPct val="150000"/>
              </a:lnSpc>
            </a:pPr>
            <a:r>
              <a:rPr lang="en-US" altLang="ko-KR" sz="2100" dirty="0">
                <a:solidFill>
                  <a:srgbClr val="FF0000"/>
                </a:solidFill>
              </a:rPr>
              <a:t>Direct address</a:t>
            </a:r>
            <a:r>
              <a:rPr lang="en-US" altLang="ko-KR" sz="2100" dirty="0"/>
              <a:t>: the address in memory of the data to use (the address of the operand), or</a:t>
            </a:r>
          </a:p>
          <a:p>
            <a:pPr lvl="1">
              <a:lnSpc>
                <a:spcPct val="150000"/>
              </a:lnSpc>
            </a:pPr>
            <a:r>
              <a:rPr lang="en-US" altLang="ko-KR" sz="2100" dirty="0">
                <a:solidFill>
                  <a:schemeClr val="tx2"/>
                </a:solidFill>
              </a:rPr>
              <a:t>Indirect address</a:t>
            </a:r>
            <a:r>
              <a:rPr lang="en-US" altLang="ko-KR" sz="2100" dirty="0"/>
              <a:t>: the address in memory of the address in memory of the data to use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algn="just">
              <a:lnSpc>
                <a:spcPct val="170000"/>
              </a:lnSpc>
            </a:pPr>
            <a:r>
              <a:rPr lang="en-US" altLang="ko-KR" sz="2300" dirty="0"/>
              <a:t>Effective Address (EA)</a:t>
            </a:r>
          </a:p>
          <a:p>
            <a:pPr lvl="1" algn="just">
              <a:lnSpc>
                <a:spcPct val="170000"/>
              </a:lnSpc>
            </a:pPr>
            <a:r>
              <a:rPr lang="en-US" altLang="ko-KR" sz="1800" dirty="0"/>
              <a:t>The address, that can be directly used without modification to access an operand for a computation-type instruction, or as the target address for a branch-type instruction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3394075" y="2020888"/>
            <a:ext cx="4972050" cy="3398837"/>
            <a:chOff x="830" y="1165"/>
            <a:chExt cx="3132" cy="2141"/>
          </a:xfrm>
        </p:grpSpPr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>
              <a:off x="1118" y="1668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1100" y="1384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1332" y="1428"/>
              <a:ext cx="43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rgbClr val="FF0000"/>
                  </a:solidFill>
                </a:rPr>
                <a:t>ADD</a:t>
              </a: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778" y="1390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chemeClr val="tx2"/>
                  </a:solidFill>
                </a:rPr>
                <a:t>457</a:t>
              </a: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870" y="1414"/>
              <a:ext cx="22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chemeClr val="accent1"/>
                  </a:solidFill>
                </a:rPr>
                <a:t>22</a:t>
              </a:r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>
              <a:off x="1118" y="1860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>
              <a:off x="1118" y="2065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1367" y="1844"/>
              <a:ext cx="509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rgbClr val="993366"/>
                  </a:solidFill>
                </a:rPr>
                <a:t>Operand</a:t>
              </a:r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830" y="1812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rgbClr val="0033CC"/>
                  </a:solidFill>
                </a:rPr>
                <a:t>457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118" y="2472"/>
              <a:ext cx="1115" cy="57"/>
              <a:chOff x="937" y="3785"/>
              <a:chExt cx="1119" cy="71"/>
            </a:xfrm>
          </p:grpSpPr>
          <p:sp>
            <p:nvSpPr>
              <p:cNvPr id="43040" name="Arc 32"/>
              <p:cNvSpPr>
                <a:spLocks/>
              </p:cNvSpPr>
              <p:nvPr/>
            </p:nvSpPr>
            <p:spPr bwMode="auto">
              <a:xfrm>
                <a:off x="937" y="3785"/>
                <a:ext cx="312" cy="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31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1" name="Arc 33"/>
              <p:cNvSpPr>
                <a:spLocks/>
              </p:cNvSpPr>
              <p:nvPr/>
            </p:nvSpPr>
            <p:spPr bwMode="auto">
              <a:xfrm>
                <a:off x="1247" y="3785"/>
                <a:ext cx="265" cy="36"/>
              </a:xfrm>
              <a:custGeom>
                <a:avLst/>
                <a:gdLst>
                  <a:gd name="G0" fmla="+- 82 0 0"/>
                  <a:gd name="G1" fmla="+- 21600 0 0"/>
                  <a:gd name="G2" fmla="+- 21600 0 0"/>
                  <a:gd name="T0" fmla="*/ 0 w 21682"/>
                  <a:gd name="T1" fmla="*/ 0 h 21600"/>
                  <a:gd name="T2" fmla="*/ 21682 w 21682"/>
                  <a:gd name="T3" fmla="*/ 21600 h 21600"/>
                  <a:gd name="T4" fmla="*/ 82 w 2168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82" h="21600" fill="none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</a:path>
                  <a:path w="21682" h="21600" stroke="0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  <a:lnTo>
                      <a:pt x="8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2" name="Arc 34"/>
              <p:cNvSpPr>
                <a:spLocks/>
              </p:cNvSpPr>
              <p:nvPr/>
            </p:nvSpPr>
            <p:spPr bwMode="auto">
              <a:xfrm>
                <a:off x="1529" y="3820"/>
                <a:ext cx="264" cy="3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3" name="Arc 35"/>
              <p:cNvSpPr>
                <a:spLocks/>
              </p:cNvSpPr>
              <p:nvPr/>
            </p:nvSpPr>
            <p:spPr bwMode="auto">
              <a:xfrm>
                <a:off x="1792" y="3820"/>
                <a:ext cx="264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>
              <a:off x="1113" y="1416"/>
              <a:ext cx="0" cy="10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Freeform 37"/>
            <p:cNvSpPr>
              <a:spLocks/>
            </p:cNvSpPr>
            <p:nvPr/>
          </p:nvSpPr>
          <p:spPr bwMode="auto">
            <a:xfrm>
              <a:off x="1110" y="1409"/>
              <a:ext cx="1131" cy="10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36" y="0"/>
                </a:cxn>
                <a:cxn ang="0">
                  <a:pos x="1136" y="1360"/>
                </a:cxn>
              </a:cxnLst>
              <a:rect l="0" t="0" r="r" b="b"/>
              <a:pathLst>
                <a:path w="1137" h="1361">
                  <a:moveTo>
                    <a:pt x="0" y="0"/>
                  </a:moveTo>
                  <a:lnTo>
                    <a:pt x="1136" y="0"/>
                  </a:lnTo>
                  <a:lnTo>
                    <a:pt x="1136" y="136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>
              <a:off x="2838" y="1620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2812" y="1384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43049" name="Rectangle 41"/>
            <p:cNvSpPr>
              <a:spLocks noChangeArrowheads="1"/>
            </p:cNvSpPr>
            <p:nvPr/>
          </p:nvSpPr>
          <p:spPr bwMode="auto">
            <a:xfrm>
              <a:off x="3012" y="1380"/>
              <a:ext cx="431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rgbClr val="FF0000"/>
                  </a:solidFill>
                </a:rPr>
                <a:t>ADD</a:t>
              </a: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3490" y="1390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chemeClr val="tx2"/>
                  </a:solidFill>
                </a:rPr>
                <a:t>300</a:t>
              </a:r>
            </a:p>
          </p:txBody>
        </p:sp>
        <p:sp>
          <p:nvSpPr>
            <p:cNvPr id="43052" name="Rectangle 44"/>
            <p:cNvSpPr>
              <a:spLocks noChangeArrowheads="1"/>
            </p:cNvSpPr>
            <p:nvPr/>
          </p:nvSpPr>
          <p:spPr bwMode="auto">
            <a:xfrm>
              <a:off x="2600" y="1390"/>
              <a:ext cx="22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chemeClr val="accent1"/>
                  </a:solidFill>
                </a:rPr>
                <a:t>35</a:t>
              </a:r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>
              <a:off x="2838" y="1740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>
              <a:off x="2838" y="1956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5" name="Rectangle 47"/>
            <p:cNvSpPr>
              <a:spLocks noChangeArrowheads="1"/>
            </p:cNvSpPr>
            <p:nvPr/>
          </p:nvSpPr>
          <p:spPr bwMode="auto">
            <a:xfrm>
              <a:off x="3219" y="1717"/>
              <a:ext cx="32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993366"/>
                  </a:solidFill>
                </a:rPr>
                <a:t>1350</a:t>
              </a:r>
            </a:p>
          </p:txBody>
        </p:sp>
        <p:sp>
          <p:nvSpPr>
            <p:cNvPr id="43056" name="Rectangle 48"/>
            <p:cNvSpPr>
              <a:spLocks noChangeArrowheads="1"/>
            </p:cNvSpPr>
            <p:nvPr/>
          </p:nvSpPr>
          <p:spPr bwMode="auto">
            <a:xfrm>
              <a:off x="2541" y="1723"/>
              <a:ext cx="27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chemeClr val="accent1"/>
                  </a:solidFill>
                </a:rPr>
                <a:t>300</a:t>
              </a:r>
            </a:p>
          </p:txBody>
        </p:sp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2839" y="2472"/>
              <a:ext cx="1114" cy="57"/>
              <a:chOff x="2665" y="3785"/>
              <a:chExt cx="1119" cy="71"/>
            </a:xfrm>
          </p:grpSpPr>
          <p:sp>
            <p:nvSpPr>
              <p:cNvPr id="43058" name="Arc 50"/>
              <p:cNvSpPr>
                <a:spLocks/>
              </p:cNvSpPr>
              <p:nvPr/>
            </p:nvSpPr>
            <p:spPr bwMode="auto">
              <a:xfrm>
                <a:off x="2665" y="3785"/>
                <a:ext cx="308" cy="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3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0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97"/>
                      <a:pt x="9628" y="38"/>
                      <a:pt x="2153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9" name="Arc 51"/>
              <p:cNvSpPr>
                <a:spLocks/>
              </p:cNvSpPr>
              <p:nvPr/>
            </p:nvSpPr>
            <p:spPr bwMode="auto">
              <a:xfrm>
                <a:off x="2967" y="3785"/>
                <a:ext cx="265" cy="36"/>
              </a:xfrm>
              <a:custGeom>
                <a:avLst/>
                <a:gdLst>
                  <a:gd name="G0" fmla="+- 82 0 0"/>
                  <a:gd name="G1" fmla="+- 21600 0 0"/>
                  <a:gd name="G2" fmla="+- 21600 0 0"/>
                  <a:gd name="T0" fmla="*/ 0 w 21682"/>
                  <a:gd name="T1" fmla="*/ 0 h 21600"/>
                  <a:gd name="T2" fmla="*/ 21682 w 21682"/>
                  <a:gd name="T3" fmla="*/ 21600 h 21600"/>
                  <a:gd name="T4" fmla="*/ 82 w 2168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82" h="21600" fill="none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</a:path>
                  <a:path w="21682" h="21600" stroke="0" extrusionOk="0">
                    <a:moveTo>
                      <a:pt x="0" y="0"/>
                    </a:moveTo>
                    <a:cubicBezTo>
                      <a:pt x="27" y="0"/>
                      <a:pt x="54" y="-1"/>
                      <a:pt x="82" y="0"/>
                    </a:cubicBezTo>
                    <a:cubicBezTo>
                      <a:pt x="12011" y="0"/>
                      <a:pt x="21682" y="9670"/>
                      <a:pt x="21682" y="21600"/>
                    </a:cubicBezTo>
                    <a:lnTo>
                      <a:pt x="8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0" name="Arc 52"/>
              <p:cNvSpPr>
                <a:spLocks/>
              </p:cNvSpPr>
              <p:nvPr/>
            </p:nvSpPr>
            <p:spPr bwMode="auto">
              <a:xfrm>
                <a:off x="3249" y="3820"/>
                <a:ext cx="268" cy="3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1" name="Arc 53"/>
              <p:cNvSpPr>
                <a:spLocks/>
              </p:cNvSpPr>
              <p:nvPr/>
            </p:nvSpPr>
            <p:spPr bwMode="auto">
              <a:xfrm>
                <a:off x="3516" y="3820"/>
                <a:ext cx="268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>
              <a:off x="2834" y="1416"/>
              <a:ext cx="0" cy="10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Freeform 55"/>
            <p:cNvSpPr>
              <a:spLocks/>
            </p:cNvSpPr>
            <p:nvPr/>
          </p:nvSpPr>
          <p:spPr bwMode="auto">
            <a:xfrm>
              <a:off x="2830" y="1409"/>
              <a:ext cx="1132" cy="10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36" y="0"/>
                </a:cxn>
                <a:cxn ang="0">
                  <a:pos x="1136" y="1360"/>
                </a:cxn>
              </a:cxnLst>
              <a:rect l="0" t="0" r="r" b="b"/>
              <a:pathLst>
                <a:path w="1137" h="1361">
                  <a:moveTo>
                    <a:pt x="0" y="0"/>
                  </a:moveTo>
                  <a:lnTo>
                    <a:pt x="1136" y="0"/>
                  </a:lnTo>
                  <a:lnTo>
                    <a:pt x="1136" y="136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>
              <a:off x="2838" y="2100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>
              <a:off x="2838" y="2251"/>
              <a:ext cx="1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Rectangle 58"/>
            <p:cNvSpPr>
              <a:spLocks noChangeArrowheads="1"/>
            </p:cNvSpPr>
            <p:nvPr/>
          </p:nvSpPr>
          <p:spPr bwMode="auto">
            <a:xfrm>
              <a:off x="3074" y="2052"/>
              <a:ext cx="6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rgbClr val="FF0000"/>
                  </a:solidFill>
                </a:rPr>
                <a:t>Operand</a:t>
              </a:r>
            </a:p>
          </p:txBody>
        </p:sp>
        <p:sp>
          <p:nvSpPr>
            <p:cNvPr id="43067" name="Rectangle 59"/>
            <p:cNvSpPr>
              <a:spLocks noChangeArrowheads="1"/>
            </p:cNvSpPr>
            <p:nvPr/>
          </p:nvSpPr>
          <p:spPr bwMode="auto">
            <a:xfrm>
              <a:off x="2508" y="2052"/>
              <a:ext cx="32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chemeClr val="accent1"/>
                  </a:solidFill>
                </a:rPr>
                <a:t>1350</a:t>
              </a:r>
            </a:p>
          </p:txBody>
        </p:sp>
        <p:sp>
          <p:nvSpPr>
            <p:cNvPr id="43068" name="Oval 60"/>
            <p:cNvSpPr>
              <a:spLocks noChangeArrowheads="1"/>
            </p:cNvSpPr>
            <p:nvPr/>
          </p:nvSpPr>
          <p:spPr bwMode="auto">
            <a:xfrm>
              <a:off x="1571" y="2689"/>
              <a:ext cx="207" cy="16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9" name="Rectangle 61"/>
            <p:cNvSpPr>
              <a:spLocks noChangeArrowheads="1"/>
            </p:cNvSpPr>
            <p:nvPr/>
          </p:nvSpPr>
          <p:spPr bwMode="auto">
            <a:xfrm>
              <a:off x="1571" y="2627"/>
              <a:ext cx="222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24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43070" name="Rectangle 62"/>
            <p:cNvSpPr>
              <a:spLocks noChangeArrowheads="1"/>
            </p:cNvSpPr>
            <p:nvPr/>
          </p:nvSpPr>
          <p:spPr bwMode="auto">
            <a:xfrm>
              <a:off x="1118" y="3054"/>
              <a:ext cx="1115" cy="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Rectangle 63"/>
            <p:cNvSpPr>
              <a:spLocks noChangeArrowheads="1"/>
            </p:cNvSpPr>
            <p:nvPr/>
          </p:nvSpPr>
          <p:spPr bwMode="auto">
            <a:xfrm>
              <a:off x="1525" y="3012"/>
              <a:ext cx="30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rgbClr val="FF0000"/>
                  </a:solidFill>
                </a:rPr>
                <a:t>AC</a:t>
              </a:r>
            </a:p>
          </p:txBody>
        </p:sp>
        <p:sp>
          <p:nvSpPr>
            <p:cNvPr id="43072" name="Freeform 64"/>
            <p:cNvSpPr>
              <a:spLocks/>
            </p:cNvSpPr>
            <p:nvPr/>
          </p:nvSpPr>
          <p:spPr bwMode="auto">
            <a:xfrm>
              <a:off x="905" y="3179"/>
              <a:ext cx="766" cy="11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768" y="136"/>
                </a:cxn>
                <a:cxn ang="0">
                  <a:pos x="0" y="136"/>
                </a:cxn>
              </a:cxnLst>
              <a:rect l="0" t="0" r="r" b="b"/>
              <a:pathLst>
                <a:path w="769" h="137">
                  <a:moveTo>
                    <a:pt x="768" y="0"/>
                  </a:moveTo>
                  <a:lnTo>
                    <a:pt x="768" y="136"/>
                  </a:lnTo>
                  <a:lnTo>
                    <a:pt x="0" y="13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>
              <a:off x="902" y="2797"/>
              <a:ext cx="0" cy="5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>
              <a:off x="895" y="2794"/>
              <a:ext cx="6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5" name="Oval 67"/>
            <p:cNvSpPr>
              <a:spLocks noChangeArrowheads="1"/>
            </p:cNvSpPr>
            <p:nvPr/>
          </p:nvSpPr>
          <p:spPr bwMode="auto">
            <a:xfrm>
              <a:off x="3284" y="2689"/>
              <a:ext cx="215" cy="166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Rectangle 68"/>
            <p:cNvSpPr>
              <a:spLocks noChangeArrowheads="1"/>
            </p:cNvSpPr>
            <p:nvPr/>
          </p:nvSpPr>
          <p:spPr bwMode="auto">
            <a:xfrm>
              <a:off x="3297" y="2627"/>
              <a:ext cx="222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24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43077" name="Rectangle 69"/>
            <p:cNvSpPr>
              <a:spLocks noChangeArrowheads="1"/>
            </p:cNvSpPr>
            <p:nvPr/>
          </p:nvSpPr>
          <p:spPr bwMode="auto">
            <a:xfrm>
              <a:off x="2838" y="3054"/>
              <a:ext cx="1115" cy="1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Rectangle 70"/>
            <p:cNvSpPr>
              <a:spLocks noChangeArrowheads="1"/>
            </p:cNvSpPr>
            <p:nvPr/>
          </p:nvSpPr>
          <p:spPr bwMode="auto">
            <a:xfrm>
              <a:off x="3267" y="3021"/>
              <a:ext cx="282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600" dirty="0">
                  <a:solidFill>
                    <a:srgbClr val="FF0000"/>
                  </a:solidFill>
                </a:rPr>
                <a:t>AC</a:t>
              </a:r>
            </a:p>
          </p:txBody>
        </p:sp>
        <p:sp>
          <p:nvSpPr>
            <p:cNvPr id="43079" name="Freeform 71"/>
            <p:cNvSpPr>
              <a:spLocks/>
            </p:cNvSpPr>
            <p:nvPr/>
          </p:nvSpPr>
          <p:spPr bwMode="auto">
            <a:xfrm>
              <a:off x="2617" y="3173"/>
              <a:ext cx="773" cy="110"/>
            </a:xfrm>
            <a:custGeom>
              <a:avLst/>
              <a:gdLst/>
              <a:ahLst/>
              <a:cxnLst>
                <a:cxn ang="0">
                  <a:pos x="776" y="0"/>
                </a:cxn>
                <a:cxn ang="0">
                  <a:pos x="776" y="136"/>
                </a:cxn>
                <a:cxn ang="0">
                  <a:pos x="0" y="136"/>
                </a:cxn>
              </a:cxnLst>
              <a:rect l="0" t="0" r="r" b="b"/>
              <a:pathLst>
                <a:path w="777" h="137">
                  <a:moveTo>
                    <a:pt x="776" y="0"/>
                  </a:moveTo>
                  <a:lnTo>
                    <a:pt x="776" y="136"/>
                  </a:lnTo>
                  <a:lnTo>
                    <a:pt x="0" y="13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>
              <a:off x="2609" y="2797"/>
              <a:ext cx="0" cy="4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1" name="Rectangle 73"/>
            <p:cNvSpPr>
              <a:spLocks noChangeArrowheads="1"/>
            </p:cNvSpPr>
            <p:nvPr/>
          </p:nvSpPr>
          <p:spPr bwMode="auto">
            <a:xfrm>
              <a:off x="1175" y="1178"/>
              <a:ext cx="97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dirty="0">
                  <a:solidFill>
                    <a:srgbClr val="FF0000"/>
                  </a:solidFill>
                </a:rPr>
                <a:t>Direct addressing</a:t>
              </a:r>
            </a:p>
          </p:txBody>
        </p:sp>
        <p:sp>
          <p:nvSpPr>
            <p:cNvPr id="43082" name="Rectangle 74"/>
            <p:cNvSpPr>
              <a:spLocks noChangeArrowheads="1"/>
            </p:cNvSpPr>
            <p:nvPr/>
          </p:nvSpPr>
          <p:spPr bwMode="auto">
            <a:xfrm>
              <a:off x="2889" y="1165"/>
              <a:ext cx="1054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dirty="0">
                  <a:solidFill>
                    <a:srgbClr val="FF0000"/>
                  </a:solidFill>
                </a:rPr>
                <a:t>Indirect addressing</a:t>
              </a:r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>
              <a:off x="2611" y="2800"/>
              <a:ext cx="6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>
              <a:off x="3384" y="2250"/>
              <a:ext cx="0" cy="4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>
              <a:off x="1668" y="2076"/>
              <a:ext cx="0" cy="5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>
              <a:off x="1674" y="2856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>
              <a:off x="3390" y="2862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 rot="5400000">
            <a:off x="3886200" y="25908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686300" y="26289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7429500" y="25527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666706" y="2552700"/>
            <a:ext cx="381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370638" cy="488950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9. Basic Computer Registers</a:t>
            </a:r>
            <a:endParaRPr lang="en-US" sz="32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891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0033CC"/>
                </a:solidFill>
              </a:rPr>
              <a:t>Registers in the Basic Computer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860550" y="2667000"/>
            <a:ext cx="1582738" cy="228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730375" y="2286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284538" y="22860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473325" y="2652713"/>
            <a:ext cx="4039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290638" y="3757613"/>
            <a:ext cx="2152650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174750" y="3429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284538" y="34290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2073275" y="3738563"/>
            <a:ext cx="357471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IR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1290638" y="4298950"/>
            <a:ext cx="2152650" cy="22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1174750" y="39624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3284538" y="39624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073275" y="4279900"/>
            <a:ext cx="40716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TR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1290638" y="4843463"/>
            <a:ext cx="941387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1174750" y="4495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3284538" y="4495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1416050" y="4821238"/>
            <a:ext cx="68448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OUTR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4200525" y="4298950"/>
            <a:ext cx="2154238" cy="22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4084638" y="39624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6196013" y="39624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4981575" y="4279900"/>
            <a:ext cx="43120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DR</a:t>
            </a: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4200525" y="4843463"/>
            <a:ext cx="2154238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4084638" y="44958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6197600" y="4495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4981575" y="4821238"/>
            <a:ext cx="416333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AC</a:t>
            </a: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1860550" y="3213100"/>
            <a:ext cx="1582738" cy="22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1730375" y="28956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3284538" y="28956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2473325" y="3194050"/>
            <a:ext cx="4183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2501900" y="4843463"/>
            <a:ext cx="941388" cy="22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2557463" y="4821238"/>
            <a:ext cx="59279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INPR</a:t>
            </a: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2073275" y="4495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6355" name="Rectangle 35"/>
          <p:cNvSpPr>
            <a:spLocks noChangeArrowheads="1"/>
          </p:cNvSpPr>
          <p:nvPr/>
        </p:nvSpPr>
        <p:spPr bwMode="auto">
          <a:xfrm>
            <a:off x="2386013" y="4495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4200525" y="2573338"/>
            <a:ext cx="2154238" cy="1063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4754563" y="2797175"/>
            <a:ext cx="839077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Memory</a:t>
            </a:r>
          </a:p>
          <a:p>
            <a:pPr defTabSz="762000" eaLnBrk="1"/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5149850" y="3300413"/>
            <a:ext cx="18097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endParaRPr lang="en-US" altLang="ko-KR" sz="1400">
              <a:solidFill>
                <a:srgbClr val="000000"/>
              </a:solidFill>
            </a:endParaRP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4756150" y="3090863"/>
            <a:ext cx="96837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chemeClr val="tx2"/>
                </a:solidFill>
              </a:rPr>
              <a:t>4096</a:t>
            </a:r>
            <a:r>
              <a:rPr lang="en-US" altLang="ko-KR" sz="1400">
                <a:solidFill>
                  <a:srgbClr val="000000"/>
                </a:solidFill>
              </a:rPr>
              <a:t> x </a:t>
            </a:r>
            <a:r>
              <a:rPr lang="en-US" altLang="ko-KR" sz="1400">
                <a:solidFill>
                  <a:srgbClr val="0033CC"/>
                </a:solidFill>
              </a:rPr>
              <a:t>16</a:t>
            </a:r>
          </a:p>
        </p:txBody>
      </p:sp>
      <p:sp>
        <p:nvSpPr>
          <p:cNvPr id="56360" name="Line 40"/>
          <p:cNvSpPr>
            <a:spLocks noChangeShapeType="1"/>
          </p:cNvSpPr>
          <p:nvPr/>
        </p:nvSpPr>
        <p:spPr bwMode="auto">
          <a:xfrm>
            <a:off x="962025" y="2333625"/>
            <a:ext cx="0" cy="29432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 rot="-5400000">
            <a:off x="3868738" y="2362200"/>
            <a:ext cx="0" cy="5791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rot="-5400000">
            <a:off x="2374900" y="965200"/>
            <a:ext cx="0" cy="27622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3759200" y="2387600"/>
            <a:ext cx="0" cy="16192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 rot="-5400000">
            <a:off x="5246688" y="2551113"/>
            <a:ext cx="0" cy="29337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>
            <a:off x="6731000" y="4025900"/>
            <a:ext cx="0" cy="12287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366" name="Text Box 46"/>
          <p:cNvSpPr txBox="1">
            <a:spLocks noChangeArrowheads="1"/>
          </p:cNvSpPr>
          <p:nvPr/>
        </p:nvSpPr>
        <p:spPr bwMode="auto">
          <a:xfrm>
            <a:off x="6718300" y="3810000"/>
            <a:ext cx="536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6781800" cy="488950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Basic Computer Registers</a:t>
            </a:r>
            <a:endParaRPr lang="en-US" sz="3200" dirty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743200" y="1833563"/>
            <a:ext cx="2046779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 dirty="0">
                <a:solidFill>
                  <a:srgbClr val="C00000"/>
                </a:solidFill>
              </a:rPr>
              <a:t>List of BC Registers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200150" y="2233613"/>
            <a:ext cx="6711950" cy="1989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098550" y="2219325"/>
            <a:ext cx="7061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lvl="1"/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DR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   16    Data </a:t>
            </a:r>
            <a:r>
              <a:rPr lang="en-US" altLang="ko-KR" sz="1600" dirty="0"/>
              <a:t>Register	    Holds memory operand</a:t>
            </a:r>
          </a:p>
          <a:p>
            <a:pPr marL="571500" lvl="1"/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AR</a:t>
            </a:r>
            <a:r>
              <a:rPr lang="en-US" altLang="ko-KR" sz="1600" dirty="0"/>
              <a:t>        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12    </a:t>
            </a:r>
            <a:r>
              <a:rPr lang="en-US" altLang="ko-KR" sz="1600" dirty="0" smtClean="0"/>
              <a:t>	Address </a:t>
            </a:r>
            <a:r>
              <a:rPr lang="en-US" altLang="ko-KR" sz="1600" dirty="0"/>
              <a:t>Register           Holds address for memory</a:t>
            </a:r>
          </a:p>
          <a:p>
            <a:pPr marL="571500" lvl="1"/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AC</a:t>
            </a:r>
            <a:r>
              <a:rPr lang="en-US" altLang="ko-KR" sz="1600" dirty="0"/>
              <a:t>       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16    </a:t>
            </a:r>
            <a:r>
              <a:rPr lang="en-US" altLang="ko-KR" sz="1600" dirty="0" smtClean="0"/>
              <a:t>	Accumulator</a:t>
            </a:r>
            <a:r>
              <a:rPr lang="en-US" altLang="ko-KR" sz="1600" dirty="0"/>
              <a:t>	    Processor  register</a:t>
            </a:r>
          </a:p>
          <a:p>
            <a:pPr marL="571500" lvl="1"/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IR</a:t>
            </a:r>
            <a:r>
              <a:rPr lang="en-US" altLang="ko-KR" sz="1600" dirty="0"/>
              <a:t>           </a:t>
            </a:r>
            <a:r>
              <a:rPr lang="en-US" altLang="ko-KR" sz="1600" dirty="0" smtClean="0"/>
              <a:t>16   	Instruction </a:t>
            </a:r>
            <a:r>
              <a:rPr lang="en-US" altLang="ko-KR" sz="1600" dirty="0"/>
              <a:t>Register      Holds instruction code</a:t>
            </a:r>
          </a:p>
          <a:p>
            <a:pPr marL="571500" lvl="1"/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PC</a:t>
            </a:r>
            <a:r>
              <a:rPr lang="en-US" altLang="ko-KR" sz="1600" dirty="0"/>
              <a:t>          </a:t>
            </a:r>
            <a:r>
              <a:rPr lang="en-US" altLang="ko-KR" sz="1600" dirty="0" smtClean="0"/>
              <a:t>12   	Program </a:t>
            </a:r>
            <a:r>
              <a:rPr lang="en-US" altLang="ko-KR" sz="1600" dirty="0"/>
              <a:t>Counter	    Holds address of  instruction</a:t>
            </a:r>
          </a:p>
          <a:p>
            <a:pPr marL="571500" lvl="1"/>
            <a:r>
              <a:rPr lang="en-US" altLang="ko-KR" sz="1600" dirty="0"/>
              <a:t> TR          </a:t>
            </a:r>
            <a:r>
              <a:rPr lang="en-US" altLang="ko-KR" sz="1600" dirty="0" smtClean="0"/>
              <a:t>16  	Temporary </a:t>
            </a:r>
            <a:r>
              <a:rPr lang="en-US" altLang="ko-KR" sz="1600" dirty="0"/>
              <a:t>Register       Holds temporary </a:t>
            </a:r>
            <a:r>
              <a:rPr lang="en-US" altLang="ko-KR" sz="1600" dirty="0" smtClean="0"/>
              <a:t>data</a:t>
            </a:r>
          </a:p>
          <a:p>
            <a:pPr marL="571500" lvl="1"/>
            <a:r>
              <a:rPr lang="en-US" altLang="ko-KR" sz="1600" dirty="0" smtClean="0"/>
              <a:t> INPR      8  	Input Register                Holds input character</a:t>
            </a:r>
          </a:p>
          <a:p>
            <a:pPr marL="571500" lvl="1"/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OUTR</a:t>
            </a:r>
            <a:r>
              <a:rPr lang="en-US" altLang="ko-KR" sz="1600" dirty="0" smtClean="0"/>
              <a:t>    8	Output Register            Holds output character</a:t>
            </a:r>
          </a:p>
          <a:p>
            <a:endParaRPr lang="en-US" altLang="ko-KR" sz="1600" dirty="0"/>
          </a:p>
          <a:p>
            <a:endParaRPr lang="en-US" sz="1600" dirty="0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2895600" y="2257425"/>
            <a:ext cx="9525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2438400" y="2257425"/>
            <a:ext cx="19050" cy="197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4819650" y="2247900"/>
            <a:ext cx="9525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43000"/>
            <a:ext cx="4392613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Common Bus System</a:t>
            </a:r>
            <a:endParaRPr lang="en-US" altLang="ko-KR" sz="3200" dirty="0"/>
          </a:p>
        </p:txBody>
      </p:sp>
      <p:sp>
        <p:nvSpPr>
          <p:cNvPr id="8358" name="Rectangle 1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44675"/>
            <a:ext cx="7656512" cy="169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The registers in the Basic Computer are connected using a </a:t>
            </a:r>
            <a:r>
              <a:rPr lang="en-US" altLang="ko-KR" sz="2000" dirty="0" smtClean="0"/>
              <a:t>bus.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This gives a savings in circuitry over complete connections between </a:t>
            </a:r>
            <a:r>
              <a:rPr lang="en-US" altLang="ko-KR" sz="2000" dirty="0" smtClean="0"/>
              <a:t>registers.</a:t>
            </a:r>
            <a:endParaRPr lang="en-US" altLang="ko-K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8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548187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Processor Registers</a:t>
            </a:r>
            <a:endParaRPr lang="en-US" altLang="ko-KR" sz="3200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009650"/>
            <a:ext cx="8115300" cy="56197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A processor has many registers to hold instructions, addresses, data, </a:t>
            </a:r>
            <a:r>
              <a:rPr lang="en-US" altLang="ko-KR" sz="2000" dirty="0" smtClean="0"/>
              <a:t>etc.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The processor has a register, the </a:t>
            </a:r>
            <a:r>
              <a:rPr lang="en-US" altLang="ko-KR" sz="2000" i="1" dirty="0"/>
              <a:t>Program Counter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chemeClr val="tx2"/>
                </a:solidFill>
              </a:rPr>
              <a:t>PC</a:t>
            </a:r>
            <a:r>
              <a:rPr lang="en-US" altLang="ko-KR" sz="2000" dirty="0"/>
              <a:t>) that holds the memory address of the next instruction to </a:t>
            </a:r>
            <a:r>
              <a:rPr lang="en-US" altLang="ko-KR" sz="2000" dirty="0" smtClean="0"/>
              <a:t>get.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Since the memory in the Basic Computer only has 4096 locations, the PC only needs 12 </a:t>
            </a:r>
            <a:r>
              <a:rPr lang="en-US" altLang="ko-KR" sz="1600" dirty="0" smtClean="0"/>
              <a:t>bits.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In a direct or indirect addressing, the processor needs to keep track of what locations in memory it is addressing: The </a:t>
            </a:r>
            <a:r>
              <a:rPr lang="en-US" altLang="ko-KR" sz="2000" i="1" dirty="0"/>
              <a:t>Address Register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chemeClr val="tx2"/>
                </a:solidFill>
              </a:rPr>
              <a:t>AR</a:t>
            </a:r>
            <a:r>
              <a:rPr lang="en-US" altLang="ko-KR" sz="2000" dirty="0"/>
              <a:t>) is used for </a:t>
            </a:r>
            <a:r>
              <a:rPr lang="en-US" altLang="ko-KR" sz="2000" dirty="0" smtClean="0"/>
              <a:t>this.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The AR is a 12 bit register in the Basic </a:t>
            </a:r>
            <a:r>
              <a:rPr lang="en-US" altLang="ko-KR" sz="1600" dirty="0" smtClean="0"/>
              <a:t>Computer.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When an operand is found, using either direct or indirect addressing, it is placed in the </a:t>
            </a:r>
            <a:r>
              <a:rPr lang="en-US" altLang="ko-KR" sz="2000" i="1" dirty="0"/>
              <a:t>Data Register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C00000"/>
                </a:solidFill>
              </a:rPr>
              <a:t>DR)</a:t>
            </a:r>
            <a:r>
              <a:rPr lang="en-US" altLang="ko-KR" sz="2000" dirty="0"/>
              <a:t>. The processor then uses this value as data for its </a:t>
            </a:r>
            <a:r>
              <a:rPr lang="en-US" altLang="ko-KR" sz="2000" dirty="0" smtClean="0"/>
              <a:t>operation.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The Basic Computer has a single </a:t>
            </a:r>
            <a:r>
              <a:rPr lang="en-US" altLang="ko-KR" sz="2000" i="1" dirty="0"/>
              <a:t>general purpose register</a:t>
            </a:r>
            <a:r>
              <a:rPr lang="en-US" altLang="ko-KR" sz="2000" dirty="0"/>
              <a:t> – the </a:t>
            </a:r>
            <a:r>
              <a:rPr lang="en-US" altLang="ko-KR" sz="2000" i="1" dirty="0"/>
              <a:t>Accumulator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chemeClr val="tx2"/>
                </a:solidFill>
              </a:rPr>
              <a:t>AC</a:t>
            </a:r>
            <a:r>
              <a:rPr lang="en-US" altLang="ko-KR" sz="2000" dirty="0" smtClean="0"/>
              <a:t>).</a:t>
            </a:r>
            <a:endParaRPr lang="en-US" altLang="ko-K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838200"/>
            <a:ext cx="5761038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Register Transfer Language</a:t>
            </a:r>
          </a:p>
        </p:txBody>
      </p:sp>
      <p:sp>
        <p:nvSpPr>
          <p:cNvPr id="819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44780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Rather than specifying a digital system in words, a specific notation is used called </a:t>
            </a:r>
            <a:r>
              <a:rPr lang="en-US" altLang="ko-KR" sz="2000" i="1" dirty="0" smtClean="0"/>
              <a:t>register transfer language.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For any function of the computer, the register transfer language can be used to describe the (sequence of) </a:t>
            </a:r>
            <a:r>
              <a:rPr lang="en-US" altLang="ko-KR" sz="2000" dirty="0" err="1" smtClean="0"/>
              <a:t>microoperations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Register transfer language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A symbolic language.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A convenient tool for describing the internal organization of digital computers.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Can also be used to facilitate the design process of digital systems.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009650"/>
            <a:ext cx="8401050" cy="56197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/>
              <a:t>The significance of a general purpose register is that it can be referred to in </a:t>
            </a:r>
            <a:r>
              <a:rPr lang="en-US" altLang="ko-KR" sz="1800" dirty="0" smtClean="0"/>
              <a:t>instructions.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e.g. load AC with the contents of a specific memory location; store the contents of AC into a specified memory location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Often a processor will need a scratch register to store intermediate results or other temporary data; in the Basic Computer this is the </a:t>
            </a:r>
            <a:r>
              <a:rPr lang="en-US" altLang="ko-KR" sz="1800" i="1" dirty="0"/>
              <a:t>Temporary Register</a:t>
            </a:r>
            <a:r>
              <a:rPr lang="en-US" altLang="ko-KR" sz="1800" dirty="0"/>
              <a:t> (</a:t>
            </a:r>
            <a:r>
              <a:rPr lang="en-US" altLang="ko-KR" sz="1800" dirty="0">
                <a:solidFill>
                  <a:srgbClr val="C00000"/>
                </a:solidFill>
              </a:rPr>
              <a:t>TR</a:t>
            </a:r>
            <a:r>
              <a:rPr lang="en-US" altLang="ko-KR" sz="1800" dirty="0" smtClean="0"/>
              <a:t>).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The Basic Computer uses a very simple model of input/output (I/O) </a:t>
            </a:r>
            <a:r>
              <a:rPr lang="en-US" altLang="ko-KR" sz="1800" dirty="0" smtClean="0"/>
              <a:t>operations.</a:t>
            </a:r>
            <a:endParaRPr lang="en-US" altLang="ko-KR" sz="18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Input devices are considered to send 8 bits of character data to the </a:t>
            </a:r>
            <a:r>
              <a:rPr lang="en-US" altLang="ko-KR" sz="1600" dirty="0" smtClean="0"/>
              <a:t>processor.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The processor can send 8 bits of character data to output </a:t>
            </a:r>
            <a:r>
              <a:rPr lang="en-US" altLang="ko-KR" sz="1600" dirty="0" smtClean="0"/>
              <a:t>devices.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The </a:t>
            </a:r>
            <a:r>
              <a:rPr lang="en-US" altLang="ko-KR" sz="1800" i="1" dirty="0"/>
              <a:t>Input Register</a:t>
            </a:r>
            <a:r>
              <a:rPr lang="en-US" altLang="ko-KR" sz="1800" dirty="0"/>
              <a:t> (</a:t>
            </a:r>
            <a:r>
              <a:rPr lang="en-US" altLang="ko-KR" sz="1800" dirty="0">
                <a:solidFill>
                  <a:srgbClr val="C00000"/>
                </a:solidFill>
              </a:rPr>
              <a:t>INPR</a:t>
            </a:r>
            <a:r>
              <a:rPr lang="en-US" altLang="ko-KR" sz="1800" dirty="0"/>
              <a:t>) holds an 8 bit character </a:t>
            </a:r>
            <a:r>
              <a:rPr lang="en-US" altLang="ko-KR" sz="1800" dirty="0" smtClean="0"/>
              <a:t>got </a:t>
            </a:r>
            <a:r>
              <a:rPr lang="en-US" altLang="ko-KR" sz="1800" dirty="0"/>
              <a:t>from an input </a:t>
            </a:r>
            <a:r>
              <a:rPr lang="en-US" altLang="ko-KR" sz="1800" dirty="0" smtClean="0"/>
              <a:t>device.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en-US" altLang="ko-KR" sz="1800" dirty="0"/>
              <a:t>The </a:t>
            </a:r>
            <a:r>
              <a:rPr lang="en-US" altLang="ko-KR" sz="1800" i="1" dirty="0"/>
              <a:t>Output Register</a:t>
            </a:r>
            <a:r>
              <a:rPr lang="en-US" altLang="ko-KR" sz="1800" dirty="0"/>
              <a:t> (</a:t>
            </a:r>
            <a:r>
              <a:rPr lang="en-US" altLang="ko-KR" sz="1800" dirty="0" smtClean="0">
                <a:solidFill>
                  <a:srgbClr val="C00000"/>
                </a:solidFill>
              </a:rPr>
              <a:t>OUTR</a:t>
            </a:r>
            <a:r>
              <a:rPr lang="en-US" altLang="ko-KR" sz="1800" dirty="0" smtClean="0"/>
              <a:t>)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holds an 8 bit character to be </a:t>
            </a:r>
            <a:r>
              <a:rPr lang="en-US" altLang="ko-KR" sz="1800" dirty="0" smtClean="0"/>
              <a:t>sent </a:t>
            </a:r>
            <a:r>
              <a:rPr lang="en-US" altLang="ko-KR" sz="1800" dirty="0"/>
              <a:t>to an output </a:t>
            </a:r>
            <a:r>
              <a:rPr lang="en-US" altLang="ko-KR" sz="1800" dirty="0" smtClean="0"/>
              <a:t>device.</a:t>
            </a:r>
            <a:endParaRPr lang="en-US" altLang="ko-KR" sz="1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4548187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Processor Registers</a:t>
            </a:r>
            <a:endParaRPr lang="en-US" altLang="ko-K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392613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Common Bus System</a:t>
            </a:r>
            <a:endParaRPr lang="en-US" altLang="ko-KR" sz="3200" dirty="0"/>
          </a:p>
        </p:txBody>
      </p:sp>
      <p:sp>
        <p:nvSpPr>
          <p:cNvPr id="47108" name="Arc 4"/>
          <p:cNvSpPr>
            <a:spLocks/>
          </p:cNvSpPr>
          <p:nvPr/>
        </p:nvSpPr>
        <p:spPr bwMode="auto">
          <a:xfrm>
            <a:off x="5649913" y="828675"/>
            <a:ext cx="106362" cy="746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5507038" y="866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Arc 6"/>
          <p:cNvSpPr>
            <a:spLocks/>
          </p:cNvSpPr>
          <p:nvPr/>
        </p:nvSpPr>
        <p:spPr bwMode="auto">
          <a:xfrm>
            <a:off x="5649913" y="939800"/>
            <a:ext cx="106362" cy="762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5507038" y="982663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Arc 8"/>
          <p:cNvSpPr>
            <a:spLocks/>
          </p:cNvSpPr>
          <p:nvPr/>
        </p:nvSpPr>
        <p:spPr bwMode="auto">
          <a:xfrm>
            <a:off x="5649913" y="1047750"/>
            <a:ext cx="106362" cy="746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5507038" y="10890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5138738" y="762000"/>
            <a:ext cx="3606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S2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5138738" y="868363"/>
            <a:ext cx="33022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5141753" y="1020966"/>
            <a:ext cx="344647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S0</a:t>
            </a: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5761038" y="831850"/>
            <a:ext cx="5191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Freeform 14"/>
          <p:cNvSpPr>
            <a:spLocks/>
          </p:cNvSpPr>
          <p:nvPr/>
        </p:nvSpPr>
        <p:spPr bwMode="auto">
          <a:xfrm>
            <a:off x="5749925" y="1190625"/>
            <a:ext cx="176213" cy="513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" y="0"/>
              </a:cxn>
              <a:cxn ang="0">
                <a:pos x="124" y="4232"/>
              </a:cxn>
            </a:cxnLst>
            <a:rect l="0" t="0" r="r" b="b"/>
            <a:pathLst>
              <a:path w="125" h="4233">
                <a:moveTo>
                  <a:pt x="0" y="0"/>
                </a:moveTo>
                <a:lnTo>
                  <a:pt x="124" y="0"/>
                </a:lnTo>
                <a:lnTo>
                  <a:pt x="124" y="42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6138863" y="1185863"/>
            <a:ext cx="0" cy="528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Freeform 16"/>
          <p:cNvSpPr>
            <a:spLocks/>
          </p:cNvSpPr>
          <p:nvPr/>
        </p:nvSpPr>
        <p:spPr bwMode="auto">
          <a:xfrm>
            <a:off x="6134100" y="830263"/>
            <a:ext cx="158750" cy="34925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112" y="288"/>
              </a:cxn>
              <a:cxn ang="0">
                <a:pos x="112" y="0"/>
              </a:cxn>
            </a:cxnLst>
            <a:rect l="0" t="0" r="r" b="b"/>
            <a:pathLst>
              <a:path w="113" h="289">
                <a:moveTo>
                  <a:pt x="0" y="288"/>
                </a:moveTo>
                <a:lnTo>
                  <a:pt x="112" y="288"/>
                </a:lnTo>
                <a:lnTo>
                  <a:pt x="112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5781675" y="868363"/>
            <a:ext cx="54502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FF0000"/>
                </a:solidFill>
              </a:rPr>
              <a:t>Bus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3622675" y="1066800"/>
            <a:ext cx="119917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Memory </a:t>
            </a:r>
            <a:r>
              <a:rPr lang="en-US" altLang="ko-KR" sz="1400" dirty="0" smtClean="0">
                <a:solidFill>
                  <a:srgbClr val="FF0000"/>
                </a:solidFill>
              </a:rPr>
              <a:t>unit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3716338" y="1193800"/>
            <a:ext cx="8556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chemeClr val="tx2"/>
                </a:solidFill>
              </a:rPr>
              <a:t>4096</a:t>
            </a:r>
            <a:r>
              <a:rPr lang="en-US" altLang="ko-KR" dirty="0">
                <a:solidFill>
                  <a:srgbClr val="000000"/>
                </a:solidFill>
              </a:rPr>
              <a:t> x </a:t>
            </a:r>
            <a:r>
              <a:rPr lang="en-US" altLang="ko-KR" dirty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3446463" y="1108075"/>
            <a:ext cx="1389062" cy="415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3535363" y="2255838"/>
            <a:ext cx="1235917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chemeClr val="accent1"/>
                </a:solidFill>
              </a:rPr>
              <a:t>LD 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INR </a:t>
            </a:r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>
                <a:solidFill>
                  <a:srgbClr val="993366"/>
                </a:solidFill>
              </a:rPr>
              <a:t>CLR</a:t>
            </a:r>
          </a:p>
        </p:txBody>
      </p:sp>
      <p:sp>
        <p:nvSpPr>
          <p:cNvPr id="47126" name="Arc 22"/>
          <p:cNvSpPr>
            <a:spLocks/>
          </p:cNvSpPr>
          <p:nvPr/>
        </p:nvSpPr>
        <p:spPr bwMode="auto">
          <a:xfrm>
            <a:off x="5830888" y="1266825"/>
            <a:ext cx="106362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4840288" y="1311275"/>
            <a:ext cx="1000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4814888" y="14700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47129" name="Arc 25"/>
          <p:cNvSpPr>
            <a:spLocks/>
          </p:cNvSpPr>
          <p:nvPr/>
        </p:nvSpPr>
        <p:spPr bwMode="auto">
          <a:xfrm>
            <a:off x="4846638" y="1436688"/>
            <a:ext cx="106362" cy="730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Freeform 26"/>
          <p:cNvSpPr>
            <a:spLocks/>
          </p:cNvSpPr>
          <p:nvPr/>
        </p:nvSpPr>
        <p:spPr bwMode="auto">
          <a:xfrm>
            <a:off x="4937125" y="1473200"/>
            <a:ext cx="611188" cy="582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0"/>
              </a:cxn>
              <a:cxn ang="0">
                <a:pos x="432" y="480"/>
              </a:cxn>
            </a:cxnLst>
            <a:rect l="0" t="0" r="r" b="b"/>
            <a:pathLst>
              <a:path w="433" h="481">
                <a:moveTo>
                  <a:pt x="0" y="0"/>
                </a:moveTo>
                <a:lnTo>
                  <a:pt x="432" y="0"/>
                </a:lnTo>
                <a:lnTo>
                  <a:pt x="432" y="48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4468813" y="1574800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4192588" y="1693863"/>
            <a:ext cx="56964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3478213" y="1693863"/>
            <a:ext cx="62677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3598863" y="1960563"/>
            <a:ext cx="1252537" cy="195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4033838" y="216058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4360863" y="2155825"/>
            <a:ext cx="0" cy="117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Freeform 33"/>
          <p:cNvSpPr>
            <a:spLocks/>
          </p:cNvSpPr>
          <p:nvPr/>
        </p:nvSpPr>
        <p:spPr bwMode="auto">
          <a:xfrm>
            <a:off x="4670425" y="2165350"/>
            <a:ext cx="498475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352" y="96"/>
              </a:cxn>
            </a:cxnLst>
            <a:rect l="0" t="0" r="r" b="b"/>
            <a:pathLst>
              <a:path w="353" h="97">
                <a:moveTo>
                  <a:pt x="0" y="0"/>
                </a:moveTo>
                <a:lnTo>
                  <a:pt x="0" y="96"/>
                </a:lnTo>
                <a:lnTo>
                  <a:pt x="352" y="9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38" name="Arc 34"/>
          <p:cNvSpPr>
            <a:spLocks/>
          </p:cNvSpPr>
          <p:nvPr/>
        </p:nvSpPr>
        <p:spPr bwMode="auto">
          <a:xfrm>
            <a:off x="5835650" y="2027238"/>
            <a:ext cx="107950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4875213" y="2063750"/>
            <a:ext cx="981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4016375" y="1933575"/>
            <a:ext cx="4183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AR</a:t>
            </a:r>
          </a:p>
        </p:txBody>
      </p:sp>
      <p:sp>
        <p:nvSpPr>
          <p:cNvPr id="47141" name="Freeform 37"/>
          <p:cNvSpPr>
            <a:spLocks/>
          </p:cNvSpPr>
          <p:nvPr/>
        </p:nvSpPr>
        <p:spPr bwMode="auto">
          <a:xfrm>
            <a:off x="4608513" y="2092325"/>
            <a:ext cx="138112" cy="50800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48" y="0"/>
              </a:cxn>
              <a:cxn ang="0">
                <a:pos x="96" y="40"/>
              </a:cxn>
            </a:cxnLst>
            <a:rect l="0" t="0" r="r" b="b"/>
            <a:pathLst>
              <a:path w="97" h="41">
                <a:moveTo>
                  <a:pt x="0" y="40"/>
                </a:moveTo>
                <a:lnTo>
                  <a:pt x="48" y="0"/>
                </a:lnTo>
                <a:lnTo>
                  <a:pt x="96" y="4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3548063" y="2811463"/>
            <a:ext cx="1235917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LD  INR  CLR</a:t>
            </a:r>
          </a:p>
        </p:txBody>
      </p:sp>
      <p:sp>
        <p:nvSpPr>
          <p:cNvPr id="47143" name="Rectangle 39"/>
          <p:cNvSpPr>
            <a:spLocks noChangeArrowheads="1"/>
          </p:cNvSpPr>
          <p:nvPr/>
        </p:nvSpPr>
        <p:spPr bwMode="auto">
          <a:xfrm>
            <a:off x="3598863" y="2519363"/>
            <a:ext cx="1252537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4033838" y="272732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4360863" y="272732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Freeform 42"/>
          <p:cNvSpPr>
            <a:spLocks/>
          </p:cNvSpPr>
          <p:nvPr/>
        </p:nvSpPr>
        <p:spPr bwMode="auto">
          <a:xfrm>
            <a:off x="4670425" y="2733675"/>
            <a:ext cx="487363" cy="106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344" y="88"/>
              </a:cxn>
            </a:cxnLst>
            <a:rect l="0" t="0" r="r" b="b"/>
            <a:pathLst>
              <a:path w="345" h="89">
                <a:moveTo>
                  <a:pt x="0" y="0"/>
                </a:moveTo>
                <a:lnTo>
                  <a:pt x="0" y="88"/>
                </a:lnTo>
                <a:lnTo>
                  <a:pt x="344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4016375" y="2501900"/>
            <a:ext cx="4039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47148" name="Freeform 44"/>
          <p:cNvSpPr>
            <a:spLocks/>
          </p:cNvSpPr>
          <p:nvPr/>
        </p:nvSpPr>
        <p:spPr bwMode="auto">
          <a:xfrm>
            <a:off x="4603750" y="2659063"/>
            <a:ext cx="136525" cy="60325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</a:cxnLst>
            <a:rect l="0" t="0" r="r" b="b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3424238" y="3433763"/>
            <a:ext cx="13256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LD   INR   CLR</a:t>
            </a:r>
          </a:p>
        </p:txBody>
      </p:sp>
      <p:sp>
        <p:nvSpPr>
          <p:cNvPr id="47150" name="Rectangle 46"/>
          <p:cNvSpPr>
            <a:spLocks noChangeArrowheads="1"/>
          </p:cNvSpPr>
          <p:nvPr/>
        </p:nvSpPr>
        <p:spPr bwMode="auto">
          <a:xfrm>
            <a:off x="3389313" y="3119438"/>
            <a:ext cx="1446212" cy="2047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3576638" y="3333750"/>
            <a:ext cx="0" cy="96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4343400" y="3328988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Freeform 49"/>
          <p:cNvSpPr>
            <a:spLocks/>
          </p:cNvSpPr>
          <p:nvPr/>
        </p:nvSpPr>
        <p:spPr bwMode="auto">
          <a:xfrm>
            <a:off x="4654550" y="3333750"/>
            <a:ext cx="509588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360" y="88"/>
              </a:cxn>
            </a:cxnLst>
            <a:rect l="0" t="0" r="r" b="b"/>
            <a:pathLst>
              <a:path w="361" h="89">
                <a:moveTo>
                  <a:pt x="0" y="0"/>
                </a:moveTo>
                <a:lnTo>
                  <a:pt x="0" y="88"/>
                </a:lnTo>
                <a:lnTo>
                  <a:pt x="360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54" name="Rectangle 50"/>
          <p:cNvSpPr>
            <a:spLocks noChangeArrowheads="1"/>
          </p:cNvSpPr>
          <p:nvPr/>
        </p:nvSpPr>
        <p:spPr bwMode="auto">
          <a:xfrm>
            <a:off x="3892550" y="3101975"/>
            <a:ext cx="43120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DR</a:t>
            </a:r>
          </a:p>
        </p:txBody>
      </p:sp>
      <p:sp>
        <p:nvSpPr>
          <p:cNvPr id="47155" name="Freeform 51"/>
          <p:cNvSpPr>
            <a:spLocks/>
          </p:cNvSpPr>
          <p:nvPr/>
        </p:nvSpPr>
        <p:spPr bwMode="auto">
          <a:xfrm>
            <a:off x="4586288" y="3262313"/>
            <a:ext cx="136525" cy="5715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</a:cxnLst>
            <a:rect l="0" t="0" r="r" b="b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56" name="Rectangle 52"/>
          <p:cNvSpPr>
            <a:spLocks noChangeArrowheads="1"/>
          </p:cNvSpPr>
          <p:nvPr/>
        </p:nvSpPr>
        <p:spPr bwMode="auto">
          <a:xfrm>
            <a:off x="3405188" y="4198938"/>
            <a:ext cx="13256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LD   INR   CLR</a:t>
            </a:r>
          </a:p>
        </p:txBody>
      </p:sp>
      <p:sp>
        <p:nvSpPr>
          <p:cNvPr id="47157" name="Rectangle 53"/>
          <p:cNvSpPr>
            <a:spLocks noChangeArrowheads="1"/>
          </p:cNvSpPr>
          <p:nvPr/>
        </p:nvSpPr>
        <p:spPr bwMode="auto">
          <a:xfrm>
            <a:off x="3371850" y="3895725"/>
            <a:ext cx="1446213" cy="204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>
            <a:off x="3943350" y="4108450"/>
            <a:ext cx="0" cy="98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Line 55"/>
          <p:cNvSpPr>
            <a:spLocks noChangeShapeType="1"/>
          </p:cNvSpPr>
          <p:nvPr/>
        </p:nvSpPr>
        <p:spPr bwMode="auto">
          <a:xfrm>
            <a:off x="4325938" y="4100513"/>
            <a:ext cx="0" cy="10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Freeform 56"/>
          <p:cNvSpPr>
            <a:spLocks/>
          </p:cNvSpPr>
          <p:nvPr/>
        </p:nvSpPr>
        <p:spPr bwMode="auto">
          <a:xfrm>
            <a:off x="4637088" y="4108450"/>
            <a:ext cx="509587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360" y="88"/>
              </a:cxn>
            </a:cxnLst>
            <a:rect l="0" t="0" r="r" b="b"/>
            <a:pathLst>
              <a:path w="361" h="89">
                <a:moveTo>
                  <a:pt x="0" y="0"/>
                </a:moveTo>
                <a:lnTo>
                  <a:pt x="0" y="88"/>
                </a:lnTo>
                <a:lnTo>
                  <a:pt x="360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61" name="Rectangle 57"/>
          <p:cNvSpPr>
            <a:spLocks noChangeArrowheads="1"/>
          </p:cNvSpPr>
          <p:nvPr/>
        </p:nvSpPr>
        <p:spPr bwMode="auto">
          <a:xfrm>
            <a:off x="3857625" y="3878263"/>
            <a:ext cx="416333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AC</a:t>
            </a:r>
          </a:p>
        </p:txBody>
      </p:sp>
      <p:sp>
        <p:nvSpPr>
          <p:cNvPr id="47162" name="Freeform 58"/>
          <p:cNvSpPr>
            <a:spLocks/>
          </p:cNvSpPr>
          <p:nvPr/>
        </p:nvSpPr>
        <p:spPr bwMode="auto">
          <a:xfrm>
            <a:off x="4570413" y="4040188"/>
            <a:ext cx="136525" cy="60325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</a:cxnLst>
            <a:rect l="0" t="0" r="r" b="b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2085975" y="3725863"/>
            <a:ext cx="3425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4" name="Arc 60"/>
          <p:cNvSpPr>
            <a:spLocks/>
          </p:cNvSpPr>
          <p:nvPr/>
        </p:nvSpPr>
        <p:spPr bwMode="auto">
          <a:xfrm>
            <a:off x="5835650" y="2574925"/>
            <a:ext cx="107950" cy="746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5" name="Line 61"/>
          <p:cNvSpPr>
            <a:spLocks noChangeShapeType="1"/>
          </p:cNvSpPr>
          <p:nvPr/>
        </p:nvSpPr>
        <p:spPr bwMode="auto">
          <a:xfrm>
            <a:off x="4875213" y="2620963"/>
            <a:ext cx="981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6" name="Arc 62"/>
          <p:cNvSpPr>
            <a:spLocks/>
          </p:cNvSpPr>
          <p:nvPr/>
        </p:nvSpPr>
        <p:spPr bwMode="auto">
          <a:xfrm>
            <a:off x="5842000" y="3186113"/>
            <a:ext cx="106363" cy="746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7" name="Line 63"/>
          <p:cNvSpPr>
            <a:spLocks noChangeShapeType="1"/>
          </p:cNvSpPr>
          <p:nvPr/>
        </p:nvSpPr>
        <p:spPr bwMode="auto">
          <a:xfrm>
            <a:off x="4857750" y="3232150"/>
            <a:ext cx="982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8" name="Arc 64"/>
          <p:cNvSpPr>
            <a:spLocks/>
          </p:cNvSpPr>
          <p:nvPr/>
        </p:nvSpPr>
        <p:spPr bwMode="auto">
          <a:xfrm>
            <a:off x="5824538" y="3957638"/>
            <a:ext cx="107950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69" name="Line 65"/>
          <p:cNvSpPr>
            <a:spLocks noChangeShapeType="1"/>
          </p:cNvSpPr>
          <p:nvPr/>
        </p:nvSpPr>
        <p:spPr bwMode="auto">
          <a:xfrm>
            <a:off x="4835525" y="3997325"/>
            <a:ext cx="987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0" name="Rectangle 66"/>
          <p:cNvSpPr>
            <a:spLocks noChangeArrowheads="1"/>
          </p:cNvSpPr>
          <p:nvPr/>
        </p:nvSpPr>
        <p:spPr bwMode="auto">
          <a:xfrm>
            <a:off x="2305050" y="3930650"/>
            <a:ext cx="493713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>
                <a:solidFill>
                  <a:schemeClr val="tx2"/>
                </a:solidFill>
              </a:rPr>
              <a:t>ALU</a:t>
            </a:r>
          </a:p>
          <a:p>
            <a:pPr defTabSz="762000" latinLnBrk="1">
              <a:lnSpc>
                <a:spcPct val="70000"/>
              </a:lnSpc>
            </a:pPr>
            <a:endParaRPr lang="en-US" altLang="ko-KR">
              <a:solidFill>
                <a:schemeClr val="tx2"/>
              </a:solidFill>
            </a:endParaRPr>
          </a:p>
        </p:txBody>
      </p:sp>
      <p:sp>
        <p:nvSpPr>
          <p:cNvPr id="47171" name="Rectangle 67"/>
          <p:cNvSpPr>
            <a:spLocks noChangeArrowheads="1"/>
          </p:cNvSpPr>
          <p:nvPr/>
        </p:nvSpPr>
        <p:spPr bwMode="auto">
          <a:xfrm>
            <a:off x="984250" y="3789363"/>
            <a:ext cx="1809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endParaRPr lang="en-US" altLang="ko-KR">
              <a:solidFill>
                <a:srgbClr val="000000"/>
              </a:solidFill>
            </a:endParaRPr>
          </a:p>
          <a:p>
            <a:pPr defTabSz="762000" latinLnBrk="1"/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7172" name="Rectangle 68"/>
          <p:cNvSpPr>
            <a:spLocks noChangeArrowheads="1"/>
          </p:cNvSpPr>
          <p:nvPr/>
        </p:nvSpPr>
        <p:spPr bwMode="auto">
          <a:xfrm>
            <a:off x="2278063" y="3789363"/>
            <a:ext cx="534987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3" name="Rectangle 69"/>
          <p:cNvSpPr>
            <a:spLocks noChangeArrowheads="1"/>
          </p:cNvSpPr>
          <p:nvPr/>
        </p:nvSpPr>
        <p:spPr bwMode="auto">
          <a:xfrm>
            <a:off x="2963863" y="3729038"/>
            <a:ext cx="282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996633"/>
                </a:solidFill>
              </a:rPr>
              <a:t>E</a:t>
            </a:r>
          </a:p>
        </p:txBody>
      </p:sp>
      <p:sp>
        <p:nvSpPr>
          <p:cNvPr id="47174" name="Rectangle 70"/>
          <p:cNvSpPr>
            <a:spLocks noChangeArrowheads="1"/>
          </p:cNvSpPr>
          <p:nvPr/>
        </p:nvSpPr>
        <p:spPr bwMode="auto">
          <a:xfrm>
            <a:off x="2989263" y="3760788"/>
            <a:ext cx="225425" cy="1920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5" name="Arc 71"/>
          <p:cNvSpPr>
            <a:spLocks/>
          </p:cNvSpPr>
          <p:nvPr/>
        </p:nvSpPr>
        <p:spPr bwMode="auto">
          <a:xfrm>
            <a:off x="2878138" y="3792538"/>
            <a:ext cx="109537" cy="841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3111 w 21600"/>
              <a:gd name="T1" fmla="*/ 19914 h 19914"/>
              <a:gd name="T2" fmla="*/ 1850 w 21600"/>
              <a:gd name="T3" fmla="*/ 0 h 19914"/>
              <a:gd name="T4" fmla="*/ 21600 w 21600"/>
              <a:gd name="T5" fmla="*/ 8746 h 19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914" fill="none" extrusionOk="0">
                <a:moveTo>
                  <a:pt x="3111" y="19913"/>
                </a:moveTo>
                <a:cubicBezTo>
                  <a:pt x="1075" y="16544"/>
                  <a:pt x="0" y="12682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9914" stroke="0" extrusionOk="0">
                <a:moveTo>
                  <a:pt x="3111" y="19913"/>
                </a:moveTo>
                <a:cubicBezTo>
                  <a:pt x="1075" y="16544"/>
                  <a:pt x="0" y="12682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6" name="Line 72"/>
          <p:cNvSpPr>
            <a:spLocks noChangeShapeType="1"/>
          </p:cNvSpPr>
          <p:nvPr/>
        </p:nvSpPr>
        <p:spPr bwMode="auto">
          <a:xfrm>
            <a:off x="2794000" y="3832225"/>
            <a:ext cx="101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7" name="Arc 73"/>
          <p:cNvSpPr>
            <a:spLocks/>
          </p:cNvSpPr>
          <p:nvPr/>
        </p:nvSpPr>
        <p:spPr bwMode="auto">
          <a:xfrm>
            <a:off x="3262313" y="3967163"/>
            <a:ext cx="106362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8" name="Line 74"/>
          <p:cNvSpPr>
            <a:spLocks noChangeShapeType="1"/>
          </p:cNvSpPr>
          <p:nvPr/>
        </p:nvSpPr>
        <p:spPr bwMode="auto">
          <a:xfrm>
            <a:off x="2798763" y="3994150"/>
            <a:ext cx="48101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79" name="Arc 75"/>
          <p:cNvSpPr>
            <a:spLocks/>
          </p:cNvSpPr>
          <p:nvPr/>
        </p:nvSpPr>
        <p:spPr bwMode="auto">
          <a:xfrm>
            <a:off x="2176463" y="3854450"/>
            <a:ext cx="106362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2085975" y="3892550"/>
            <a:ext cx="98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1" name="Arc 77"/>
          <p:cNvSpPr>
            <a:spLocks/>
          </p:cNvSpPr>
          <p:nvPr/>
        </p:nvSpPr>
        <p:spPr bwMode="auto">
          <a:xfrm>
            <a:off x="2176463" y="4019550"/>
            <a:ext cx="106362" cy="746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 flipV="1">
            <a:off x="1955800" y="4056063"/>
            <a:ext cx="22860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3" name="Arc 79"/>
          <p:cNvSpPr>
            <a:spLocks/>
          </p:cNvSpPr>
          <p:nvPr/>
        </p:nvSpPr>
        <p:spPr bwMode="auto">
          <a:xfrm>
            <a:off x="2176463" y="4184650"/>
            <a:ext cx="106362" cy="746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>
            <a:off x="2085975" y="4221163"/>
            <a:ext cx="98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5" name="Line 81"/>
          <p:cNvSpPr>
            <a:spLocks noChangeShapeType="1"/>
          </p:cNvSpPr>
          <p:nvPr/>
        </p:nvSpPr>
        <p:spPr bwMode="auto">
          <a:xfrm flipV="1">
            <a:off x="2074863" y="3711575"/>
            <a:ext cx="0" cy="1952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6" name="Line 82"/>
          <p:cNvSpPr>
            <a:spLocks noChangeShapeType="1"/>
          </p:cNvSpPr>
          <p:nvPr/>
        </p:nvSpPr>
        <p:spPr bwMode="auto">
          <a:xfrm flipV="1">
            <a:off x="2074863" y="4206875"/>
            <a:ext cx="0" cy="241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>
            <a:off x="2081213" y="4443413"/>
            <a:ext cx="3411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5168900" y="2058988"/>
            <a:ext cx="0" cy="41163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89" name="Line 85"/>
          <p:cNvSpPr>
            <a:spLocks noChangeShapeType="1"/>
          </p:cNvSpPr>
          <p:nvPr/>
        </p:nvSpPr>
        <p:spPr bwMode="auto">
          <a:xfrm>
            <a:off x="5500688" y="3236913"/>
            <a:ext cx="0" cy="493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90" name="Line 86"/>
          <p:cNvSpPr>
            <a:spLocks noChangeShapeType="1"/>
          </p:cNvSpPr>
          <p:nvPr/>
        </p:nvSpPr>
        <p:spPr bwMode="auto">
          <a:xfrm>
            <a:off x="5478463" y="4002088"/>
            <a:ext cx="0" cy="436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91" name="Rectangle 87"/>
          <p:cNvSpPr>
            <a:spLocks noChangeArrowheads="1"/>
          </p:cNvSpPr>
          <p:nvPr/>
        </p:nvSpPr>
        <p:spPr bwMode="auto">
          <a:xfrm>
            <a:off x="3371850" y="4556125"/>
            <a:ext cx="869950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92" name="Rectangle 88"/>
          <p:cNvSpPr>
            <a:spLocks noChangeArrowheads="1"/>
          </p:cNvSpPr>
          <p:nvPr/>
        </p:nvSpPr>
        <p:spPr bwMode="auto">
          <a:xfrm>
            <a:off x="3543300" y="4538663"/>
            <a:ext cx="59279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INPR</a:t>
            </a:r>
          </a:p>
        </p:txBody>
      </p:sp>
      <p:sp>
        <p:nvSpPr>
          <p:cNvPr id="47193" name="Rectangle 89"/>
          <p:cNvSpPr>
            <a:spLocks noChangeArrowheads="1"/>
          </p:cNvSpPr>
          <p:nvPr/>
        </p:nvSpPr>
        <p:spPr bwMode="auto">
          <a:xfrm>
            <a:off x="3371850" y="4870450"/>
            <a:ext cx="1446213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94" name="Freeform 90"/>
          <p:cNvSpPr>
            <a:spLocks/>
          </p:cNvSpPr>
          <p:nvPr/>
        </p:nvSpPr>
        <p:spPr bwMode="auto">
          <a:xfrm>
            <a:off x="4637088" y="5084763"/>
            <a:ext cx="520700" cy="106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368" y="88"/>
              </a:cxn>
            </a:cxnLst>
            <a:rect l="0" t="0" r="r" b="b"/>
            <a:pathLst>
              <a:path w="369" h="89">
                <a:moveTo>
                  <a:pt x="0" y="0"/>
                </a:moveTo>
                <a:lnTo>
                  <a:pt x="0" y="88"/>
                </a:lnTo>
                <a:lnTo>
                  <a:pt x="368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95" name="Rectangle 91"/>
          <p:cNvSpPr>
            <a:spLocks noChangeArrowheads="1"/>
          </p:cNvSpPr>
          <p:nvPr/>
        </p:nvSpPr>
        <p:spPr bwMode="auto">
          <a:xfrm>
            <a:off x="3857625" y="4852988"/>
            <a:ext cx="357471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IR</a:t>
            </a:r>
          </a:p>
        </p:txBody>
      </p:sp>
      <p:sp>
        <p:nvSpPr>
          <p:cNvPr id="47196" name="Freeform 92"/>
          <p:cNvSpPr>
            <a:spLocks/>
          </p:cNvSpPr>
          <p:nvPr/>
        </p:nvSpPr>
        <p:spPr bwMode="auto">
          <a:xfrm>
            <a:off x="4564063" y="5010150"/>
            <a:ext cx="136525" cy="60325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</a:cxnLst>
            <a:rect l="0" t="0" r="r" b="b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97" name="Rectangle 93"/>
          <p:cNvSpPr>
            <a:spLocks noChangeArrowheads="1"/>
          </p:cNvSpPr>
          <p:nvPr/>
        </p:nvSpPr>
        <p:spPr bwMode="auto">
          <a:xfrm>
            <a:off x="3405188" y="5122863"/>
            <a:ext cx="41678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47198" name="Rectangle 94"/>
          <p:cNvSpPr>
            <a:spLocks noChangeArrowheads="1"/>
          </p:cNvSpPr>
          <p:nvPr/>
        </p:nvSpPr>
        <p:spPr bwMode="auto">
          <a:xfrm>
            <a:off x="3416300" y="5621338"/>
            <a:ext cx="1163781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LD   INR   CLR</a:t>
            </a:r>
          </a:p>
        </p:txBody>
      </p:sp>
      <p:sp>
        <p:nvSpPr>
          <p:cNvPr id="47199" name="Rectangle 95"/>
          <p:cNvSpPr>
            <a:spLocks noChangeArrowheads="1"/>
          </p:cNvSpPr>
          <p:nvPr/>
        </p:nvSpPr>
        <p:spPr bwMode="auto">
          <a:xfrm>
            <a:off x="3389313" y="5335588"/>
            <a:ext cx="1446212" cy="1952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00" name="Line 96"/>
          <p:cNvSpPr>
            <a:spLocks noChangeShapeType="1"/>
          </p:cNvSpPr>
          <p:nvPr/>
        </p:nvSpPr>
        <p:spPr bwMode="auto">
          <a:xfrm>
            <a:off x="3576638" y="5530850"/>
            <a:ext cx="0" cy="115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01" name="Line 97"/>
          <p:cNvSpPr>
            <a:spLocks noChangeShapeType="1"/>
          </p:cNvSpPr>
          <p:nvPr/>
        </p:nvSpPr>
        <p:spPr bwMode="auto">
          <a:xfrm flipH="1">
            <a:off x="4343400" y="5534025"/>
            <a:ext cx="0" cy="112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02" name="Freeform 98"/>
          <p:cNvSpPr>
            <a:spLocks/>
          </p:cNvSpPr>
          <p:nvPr/>
        </p:nvSpPr>
        <p:spPr bwMode="auto">
          <a:xfrm>
            <a:off x="4654550" y="5538788"/>
            <a:ext cx="509588" cy="117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360" y="96"/>
              </a:cxn>
            </a:cxnLst>
            <a:rect l="0" t="0" r="r" b="b"/>
            <a:pathLst>
              <a:path w="361" h="97">
                <a:moveTo>
                  <a:pt x="0" y="0"/>
                </a:moveTo>
                <a:lnTo>
                  <a:pt x="0" y="96"/>
                </a:lnTo>
                <a:lnTo>
                  <a:pt x="360" y="9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203" name="Rectangle 99"/>
          <p:cNvSpPr>
            <a:spLocks noChangeArrowheads="1"/>
          </p:cNvSpPr>
          <p:nvPr/>
        </p:nvSpPr>
        <p:spPr bwMode="auto">
          <a:xfrm>
            <a:off x="3873500" y="5314950"/>
            <a:ext cx="40716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TR</a:t>
            </a:r>
          </a:p>
        </p:txBody>
      </p:sp>
      <p:sp>
        <p:nvSpPr>
          <p:cNvPr id="47204" name="Freeform 100"/>
          <p:cNvSpPr>
            <a:spLocks/>
          </p:cNvSpPr>
          <p:nvPr/>
        </p:nvSpPr>
        <p:spPr bwMode="auto">
          <a:xfrm>
            <a:off x="4586288" y="5470525"/>
            <a:ext cx="136525" cy="50800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48" y="0"/>
              </a:cxn>
              <a:cxn ang="0">
                <a:pos x="96" y="40"/>
              </a:cxn>
            </a:cxnLst>
            <a:rect l="0" t="0" r="r" b="b"/>
            <a:pathLst>
              <a:path w="97" h="41">
                <a:moveTo>
                  <a:pt x="0" y="40"/>
                </a:moveTo>
                <a:lnTo>
                  <a:pt x="48" y="0"/>
                </a:lnTo>
                <a:lnTo>
                  <a:pt x="96" y="4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205" name="Rectangle 101"/>
          <p:cNvSpPr>
            <a:spLocks noChangeArrowheads="1"/>
          </p:cNvSpPr>
          <p:nvPr/>
        </p:nvSpPr>
        <p:spPr bwMode="auto">
          <a:xfrm>
            <a:off x="3406775" y="5864225"/>
            <a:ext cx="869950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06" name="Rectangle 102"/>
          <p:cNvSpPr>
            <a:spLocks noChangeArrowheads="1"/>
          </p:cNvSpPr>
          <p:nvPr/>
        </p:nvSpPr>
        <p:spPr bwMode="auto">
          <a:xfrm>
            <a:off x="3517900" y="5845175"/>
            <a:ext cx="68448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OUTR</a:t>
            </a:r>
          </a:p>
        </p:txBody>
      </p:sp>
      <p:sp>
        <p:nvSpPr>
          <p:cNvPr id="47207" name="Line 103"/>
          <p:cNvSpPr>
            <a:spLocks noChangeShapeType="1"/>
          </p:cNvSpPr>
          <p:nvPr/>
        </p:nvSpPr>
        <p:spPr bwMode="auto">
          <a:xfrm>
            <a:off x="3592513" y="607377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08" name="Rectangle 104"/>
          <p:cNvSpPr>
            <a:spLocks noChangeArrowheads="1"/>
          </p:cNvSpPr>
          <p:nvPr/>
        </p:nvSpPr>
        <p:spPr bwMode="auto">
          <a:xfrm>
            <a:off x="3416300" y="6111875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47209" name="Freeform 105"/>
          <p:cNvSpPr>
            <a:spLocks/>
          </p:cNvSpPr>
          <p:nvPr/>
        </p:nvSpPr>
        <p:spPr bwMode="auto">
          <a:xfrm>
            <a:off x="4164013" y="6076950"/>
            <a:ext cx="1208087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"/>
              </a:cxn>
              <a:cxn ang="0">
                <a:pos x="856" y="88"/>
              </a:cxn>
            </a:cxnLst>
            <a:rect l="0" t="0" r="r" b="b"/>
            <a:pathLst>
              <a:path w="857" h="89">
                <a:moveTo>
                  <a:pt x="0" y="0"/>
                </a:moveTo>
                <a:lnTo>
                  <a:pt x="0" y="88"/>
                </a:lnTo>
                <a:lnTo>
                  <a:pt x="856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210" name="Freeform 106"/>
          <p:cNvSpPr>
            <a:spLocks/>
          </p:cNvSpPr>
          <p:nvPr/>
        </p:nvSpPr>
        <p:spPr bwMode="auto">
          <a:xfrm>
            <a:off x="4095750" y="6005513"/>
            <a:ext cx="125413" cy="58737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88" y="48"/>
              </a:cxn>
            </a:cxnLst>
            <a:rect l="0" t="0" r="r" b="b"/>
            <a:pathLst>
              <a:path w="89" h="49">
                <a:moveTo>
                  <a:pt x="0" y="48"/>
                </a:moveTo>
                <a:lnTo>
                  <a:pt x="48" y="0"/>
                </a:lnTo>
                <a:lnTo>
                  <a:pt x="88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211" name="Rectangle 107"/>
          <p:cNvSpPr>
            <a:spLocks noChangeArrowheads="1"/>
          </p:cNvSpPr>
          <p:nvPr/>
        </p:nvSpPr>
        <p:spPr bwMode="auto">
          <a:xfrm>
            <a:off x="5251450" y="5969000"/>
            <a:ext cx="619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bg2"/>
                </a:solidFill>
              </a:rPr>
              <a:t>Clock</a:t>
            </a:r>
          </a:p>
        </p:txBody>
      </p:sp>
      <p:sp>
        <p:nvSpPr>
          <p:cNvPr id="47212" name="Line 108"/>
          <p:cNvSpPr>
            <a:spLocks noChangeShapeType="1"/>
          </p:cNvSpPr>
          <p:nvPr/>
        </p:nvSpPr>
        <p:spPr bwMode="auto">
          <a:xfrm flipH="1">
            <a:off x="1955800" y="4051300"/>
            <a:ext cx="0" cy="606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13" name="Line 109"/>
          <p:cNvSpPr>
            <a:spLocks noChangeShapeType="1"/>
          </p:cNvSpPr>
          <p:nvPr/>
        </p:nvSpPr>
        <p:spPr bwMode="auto">
          <a:xfrm flipH="1">
            <a:off x="1939925" y="4667250"/>
            <a:ext cx="143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14" name="Line 110"/>
          <p:cNvSpPr>
            <a:spLocks noChangeShapeType="1"/>
          </p:cNvSpPr>
          <p:nvPr/>
        </p:nvSpPr>
        <p:spPr bwMode="auto">
          <a:xfrm>
            <a:off x="1785938" y="6326188"/>
            <a:ext cx="4143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15" name="Line 111"/>
          <p:cNvSpPr>
            <a:spLocks noChangeShapeType="1"/>
          </p:cNvSpPr>
          <p:nvPr/>
        </p:nvSpPr>
        <p:spPr bwMode="auto">
          <a:xfrm>
            <a:off x="1611313" y="6489700"/>
            <a:ext cx="4511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16" name="Rectangle 112"/>
          <p:cNvSpPr>
            <a:spLocks noChangeArrowheads="1"/>
          </p:cNvSpPr>
          <p:nvPr/>
        </p:nvSpPr>
        <p:spPr bwMode="auto">
          <a:xfrm>
            <a:off x="3001963" y="6223000"/>
            <a:ext cx="15795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chemeClr val="tx2"/>
                </a:solidFill>
              </a:rPr>
              <a:t>16-bit common bus</a:t>
            </a:r>
          </a:p>
        </p:txBody>
      </p:sp>
      <p:sp>
        <p:nvSpPr>
          <p:cNvPr id="47219" name="Arc 115"/>
          <p:cNvSpPr>
            <a:spLocks/>
          </p:cNvSpPr>
          <p:nvPr/>
        </p:nvSpPr>
        <p:spPr bwMode="auto">
          <a:xfrm>
            <a:off x="2289175" y="6365875"/>
            <a:ext cx="106363" cy="730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0" name="Line 116"/>
          <p:cNvSpPr>
            <a:spLocks noChangeShapeType="1"/>
          </p:cNvSpPr>
          <p:nvPr/>
        </p:nvSpPr>
        <p:spPr bwMode="auto">
          <a:xfrm>
            <a:off x="2384425" y="6402388"/>
            <a:ext cx="407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1" name="Line 117"/>
          <p:cNvSpPr>
            <a:spLocks noChangeShapeType="1"/>
          </p:cNvSpPr>
          <p:nvPr/>
        </p:nvSpPr>
        <p:spPr bwMode="auto">
          <a:xfrm>
            <a:off x="1611313" y="846138"/>
            <a:ext cx="3175" cy="5648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2" name="Arc 118"/>
          <p:cNvSpPr>
            <a:spLocks/>
          </p:cNvSpPr>
          <p:nvPr/>
        </p:nvSpPr>
        <p:spPr bwMode="auto">
          <a:xfrm>
            <a:off x="3335338" y="1314450"/>
            <a:ext cx="106362" cy="746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3" name="Line 119"/>
          <p:cNvSpPr>
            <a:spLocks noChangeShapeType="1"/>
          </p:cNvSpPr>
          <p:nvPr/>
        </p:nvSpPr>
        <p:spPr bwMode="auto">
          <a:xfrm>
            <a:off x="1785938" y="1360488"/>
            <a:ext cx="15478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4" name="Arc 120"/>
          <p:cNvSpPr>
            <a:spLocks/>
          </p:cNvSpPr>
          <p:nvPr/>
        </p:nvSpPr>
        <p:spPr bwMode="auto">
          <a:xfrm>
            <a:off x="3487738" y="2017713"/>
            <a:ext cx="106362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5" name="Line 121"/>
          <p:cNvSpPr>
            <a:spLocks noChangeShapeType="1"/>
          </p:cNvSpPr>
          <p:nvPr/>
        </p:nvSpPr>
        <p:spPr bwMode="auto">
          <a:xfrm>
            <a:off x="1803400" y="2063750"/>
            <a:ext cx="1682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6" name="Arc 122"/>
          <p:cNvSpPr>
            <a:spLocks/>
          </p:cNvSpPr>
          <p:nvPr/>
        </p:nvSpPr>
        <p:spPr bwMode="auto">
          <a:xfrm>
            <a:off x="3487738" y="2574925"/>
            <a:ext cx="106362" cy="746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7" name="Line 123"/>
          <p:cNvSpPr>
            <a:spLocks noChangeShapeType="1"/>
          </p:cNvSpPr>
          <p:nvPr/>
        </p:nvSpPr>
        <p:spPr bwMode="auto">
          <a:xfrm>
            <a:off x="1803400" y="2620963"/>
            <a:ext cx="1682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8" name="Arc 124"/>
          <p:cNvSpPr>
            <a:spLocks/>
          </p:cNvSpPr>
          <p:nvPr/>
        </p:nvSpPr>
        <p:spPr bwMode="auto">
          <a:xfrm>
            <a:off x="3278188" y="3186113"/>
            <a:ext cx="107950" cy="746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29" name="Line 125"/>
          <p:cNvSpPr>
            <a:spLocks noChangeShapeType="1"/>
          </p:cNvSpPr>
          <p:nvPr/>
        </p:nvSpPr>
        <p:spPr bwMode="auto">
          <a:xfrm>
            <a:off x="1785938" y="3232150"/>
            <a:ext cx="14906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30" name="Arc 126"/>
          <p:cNvSpPr>
            <a:spLocks/>
          </p:cNvSpPr>
          <p:nvPr/>
        </p:nvSpPr>
        <p:spPr bwMode="auto">
          <a:xfrm>
            <a:off x="3262313" y="4926013"/>
            <a:ext cx="106362" cy="746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31" name="Line 127"/>
          <p:cNvSpPr>
            <a:spLocks noChangeShapeType="1"/>
          </p:cNvSpPr>
          <p:nvPr/>
        </p:nvSpPr>
        <p:spPr bwMode="auto">
          <a:xfrm>
            <a:off x="1785938" y="4972050"/>
            <a:ext cx="1474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32" name="Arc 128"/>
          <p:cNvSpPr>
            <a:spLocks/>
          </p:cNvSpPr>
          <p:nvPr/>
        </p:nvSpPr>
        <p:spPr bwMode="auto">
          <a:xfrm>
            <a:off x="3278188" y="5392738"/>
            <a:ext cx="107950" cy="730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33" name="Line 129"/>
          <p:cNvSpPr>
            <a:spLocks noChangeShapeType="1"/>
          </p:cNvSpPr>
          <p:nvPr/>
        </p:nvSpPr>
        <p:spPr bwMode="auto">
          <a:xfrm>
            <a:off x="1785938" y="5437188"/>
            <a:ext cx="14906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34" name="Arc 130"/>
          <p:cNvSpPr>
            <a:spLocks/>
          </p:cNvSpPr>
          <p:nvPr/>
        </p:nvSpPr>
        <p:spPr bwMode="auto">
          <a:xfrm>
            <a:off x="3313113" y="5948363"/>
            <a:ext cx="106362" cy="746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35" name="Line 131"/>
          <p:cNvSpPr>
            <a:spLocks noChangeShapeType="1"/>
          </p:cNvSpPr>
          <p:nvPr/>
        </p:nvSpPr>
        <p:spPr bwMode="auto">
          <a:xfrm>
            <a:off x="1803400" y="5991225"/>
            <a:ext cx="151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36" name="Rectangle 132"/>
          <p:cNvSpPr>
            <a:spLocks noChangeArrowheads="1"/>
          </p:cNvSpPr>
          <p:nvPr/>
        </p:nvSpPr>
        <p:spPr bwMode="auto">
          <a:xfrm>
            <a:off x="5899150" y="11985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7237" name="Rectangle 133"/>
          <p:cNvSpPr>
            <a:spLocks noChangeArrowheads="1"/>
          </p:cNvSpPr>
          <p:nvPr/>
        </p:nvSpPr>
        <p:spPr bwMode="auto">
          <a:xfrm>
            <a:off x="5899150" y="19494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7238" name="Rectangle 134"/>
          <p:cNvSpPr>
            <a:spLocks noChangeArrowheads="1"/>
          </p:cNvSpPr>
          <p:nvPr/>
        </p:nvSpPr>
        <p:spPr bwMode="auto">
          <a:xfrm>
            <a:off x="5899150" y="25066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7239" name="Rectangle 135"/>
          <p:cNvSpPr>
            <a:spLocks noChangeArrowheads="1"/>
          </p:cNvSpPr>
          <p:nvPr/>
        </p:nvSpPr>
        <p:spPr bwMode="auto">
          <a:xfrm>
            <a:off x="5899150" y="31178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7240" name="Rectangle 136"/>
          <p:cNvSpPr>
            <a:spLocks noChangeArrowheads="1"/>
          </p:cNvSpPr>
          <p:nvPr/>
        </p:nvSpPr>
        <p:spPr bwMode="auto">
          <a:xfrm>
            <a:off x="5899150" y="38941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7241" name="Arc 137"/>
          <p:cNvSpPr>
            <a:spLocks/>
          </p:cNvSpPr>
          <p:nvPr/>
        </p:nvSpPr>
        <p:spPr bwMode="auto">
          <a:xfrm>
            <a:off x="5824538" y="4926013"/>
            <a:ext cx="107950" cy="746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42" name="Line 138"/>
          <p:cNvSpPr>
            <a:spLocks noChangeShapeType="1"/>
          </p:cNvSpPr>
          <p:nvPr/>
        </p:nvSpPr>
        <p:spPr bwMode="auto">
          <a:xfrm>
            <a:off x="4824413" y="4972050"/>
            <a:ext cx="9985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43" name="Arc 139"/>
          <p:cNvSpPr>
            <a:spLocks/>
          </p:cNvSpPr>
          <p:nvPr/>
        </p:nvSpPr>
        <p:spPr bwMode="auto">
          <a:xfrm>
            <a:off x="5835650" y="5395913"/>
            <a:ext cx="107950" cy="746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44" name="Line 140"/>
          <p:cNvSpPr>
            <a:spLocks noChangeShapeType="1"/>
          </p:cNvSpPr>
          <p:nvPr/>
        </p:nvSpPr>
        <p:spPr bwMode="auto">
          <a:xfrm>
            <a:off x="4835525" y="5437188"/>
            <a:ext cx="1004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45" name="Rectangle 141"/>
          <p:cNvSpPr>
            <a:spLocks noChangeArrowheads="1"/>
          </p:cNvSpPr>
          <p:nvPr/>
        </p:nvSpPr>
        <p:spPr bwMode="auto">
          <a:xfrm>
            <a:off x="5899150" y="48577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7246" name="Rectangle 142"/>
          <p:cNvSpPr>
            <a:spLocks noChangeArrowheads="1"/>
          </p:cNvSpPr>
          <p:nvPr/>
        </p:nvSpPr>
        <p:spPr bwMode="auto">
          <a:xfrm>
            <a:off x="5899150" y="53244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7247" name="Oval 143"/>
          <p:cNvSpPr>
            <a:spLocks noChangeArrowheads="1"/>
          </p:cNvSpPr>
          <p:nvPr/>
        </p:nvSpPr>
        <p:spPr bwMode="auto">
          <a:xfrm>
            <a:off x="1617663" y="823913"/>
            <a:ext cx="157162" cy="555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48" name="Line 144"/>
          <p:cNvSpPr>
            <a:spLocks noChangeShapeType="1"/>
          </p:cNvSpPr>
          <p:nvPr/>
        </p:nvSpPr>
        <p:spPr bwMode="auto">
          <a:xfrm>
            <a:off x="1773238" y="865188"/>
            <a:ext cx="3175" cy="547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49" name="Line 145"/>
          <p:cNvSpPr>
            <a:spLocks noChangeShapeType="1"/>
          </p:cNvSpPr>
          <p:nvPr/>
        </p:nvSpPr>
        <p:spPr bwMode="auto">
          <a:xfrm>
            <a:off x="5753100" y="825500"/>
            <a:ext cx="0" cy="361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50" name="Line 146"/>
          <p:cNvSpPr>
            <a:spLocks noChangeShapeType="1"/>
          </p:cNvSpPr>
          <p:nvPr/>
        </p:nvSpPr>
        <p:spPr bwMode="auto">
          <a:xfrm>
            <a:off x="3729038" y="2733675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51" name="Line 147"/>
          <p:cNvSpPr>
            <a:spLocks noChangeShapeType="1"/>
          </p:cNvSpPr>
          <p:nvPr/>
        </p:nvSpPr>
        <p:spPr bwMode="auto">
          <a:xfrm flipH="1">
            <a:off x="3722688" y="216058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52" name="Line 148"/>
          <p:cNvSpPr>
            <a:spLocks noChangeShapeType="1"/>
          </p:cNvSpPr>
          <p:nvPr/>
        </p:nvSpPr>
        <p:spPr bwMode="auto">
          <a:xfrm>
            <a:off x="3763963" y="1581150"/>
            <a:ext cx="0" cy="101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53" name="Line 149"/>
          <p:cNvSpPr>
            <a:spLocks noChangeShapeType="1"/>
          </p:cNvSpPr>
          <p:nvPr/>
        </p:nvSpPr>
        <p:spPr bwMode="auto">
          <a:xfrm>
            <a:off x="3963988" y="5537200"/>
            <a:ext cx="0" cy="115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54" name="Line 150"/>
          <p:cNvSpPr>
            <a:spLocks noChangeShapeType="1"/>
          </p:cNvSpPr>
          <p:nvPr/>
        </p:nvSpPr>
        <p:spPr bwMode="auto">
          <a:xfrm>
            <a:off x="3575050" y="4114800"/>
            <a:ext cx="0" cy="98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55" name="Line 151"/>
          <p:cNvSpPr>
            <a:spLocks noChangeShapeType="1"/>
          </p:cNvSpPr>
          <p:nvPr/>
        </p:nvSpPr>
        <p:spPr bwMode="auto">
          <a:xfrm>
            <a:off x="3563938" y="5073650"/>
            <a:ext cx="0" cy="115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56" name="Line 152"/>
          <p:cNvSpPr>
            <a:spLocks noChangeShapeType="1"/>
          </p:cNvSpPr>
          <p:nvPr/>
        </p:nvSpPr>
        <p:spPr bwMode="auto">
          <a:xfrm>
            <a:off x="3932238" y="3327400"/>
            <a:ext cx="0" cy="96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116"/>
          <p:cNvSpPr>
            <a:spLocks noChangeShapeType="1"/>
          </p:cNvSpPr>
          <p:nvPr/>
        </p:nvSpPr>
        <p:spPr bwMode="auto">
          <a:xfrm>
            <a:off x="5383212" y="6400800"/>
            <a:ext cx="407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52513"/>
            <a:ext cx="8534399" cy="55768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Three control lines, S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, S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and S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control </a:t>
            </a:r>
            <a:r>
              <a:rPr lang="en-US" altLang="ko-KR" sz="2000" dirty="0" smtClean="0"/>
              <a:t>the specific output that is selected for the bus lines at any given time.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Either one of the registers will have its load signal activated, or the memory will have its read signal </a:t>
            </a:r>
            <a:r>
              <a:rPr lang="en-US" altLang="ko-KR" sz="2000" dirty="0" smtClean="0"/>
              <a:t>activated.</a:t>
            </a:r>
            <a:endParaRPr lang="en-US" altLang="ko-KR" sz="2000" dirty="0"/>
          </a:p>
          <a:p>
            <a:pPr lvl="1" algn="just">
              <a:lnSpc>
                <a:spcPct val="150000"/>
              </a:lnSpc>
            </a:pPr>
            <a:r>
              <a:rPr lang="en-US" altLang="ko-KR" sz="2100" dirty="0"/>
              <a:t>Will determine where the data from the bus gets </a:t>
            </a:r>
            <a:r>
              <a:rPr lang="en-US" altLang="ko-KR" sz="2100" dirty="0" smtClean="0"/>
              <a:t>loaded.</a:t>
            </a:r>
            <a:endParaRPr lang="en-US" altLang="ko-KR" sz="21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The 12-bit registers, AR and PC, have 0’s loaded onto the bus in the high order 4 bit </a:t>
            </a:r>
            <a:r>
              <a:rPr lang="en-US" altLang="ko-KR" sz="2000" dirty="0" smtClean="0"/>
              <a:t>positions.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When the 8-bit register OUTR is loaded from the bus, the data comes from the low order 8 bits on the </a:t>
            </a:r>
            <a:r>
              <a:rPr lang="en-US" altLang="ko-KR" sz="2000" dirty="0" smtClean="0"/>
              <a:t>bus.</a:t>
            </a:r>
            <a:endParaRPr lang="en-US" altLang="ko-KR" sz="2000" dirty="0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739900" y="2043113"/>
            <a:ext cx="179638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ko-KR" sz="1400" dirty="0"/>
              <a:t>0   0   0	x</a:t>
            </a:r>
          </a:p>
          <a:p>
            <a:pPr marL="457200" indent="-457200"/>
            <a:r>
              <a:rPr lang="en-US" altLang="ko-KR" sz="1400" dirty="0"/>
              <a:t>0   0   1	AR</a:t>
            </a:r>
          </a:p>
          <a:p>
            <a:pPr marL="457200" indent="-457200"/>
            <a:r>
              <a:rPr lang="en-US" altLang="ko-KR" sz="1400" dirty="0"/>
              <a:t>0   1   0	PC</a:t>
            </a:r>
          </a:p>
          <a:p>
            <a:pPr marL="457200" indent="-457200"/>
            <a:r>
              <a:rPr lang="en-US" altLang="ko-KR" sz="1400" dirty="0"/>
              <a:t>0   1   1	DR</a:t>
            </a:r>
          </a:p>
          <a:p>
            <a:pPr marL="457200" indent="-457200"/>
            <a:r>
              <a:rPr lang="en-US" altLang="ko-KR" sz="1400" dirty="0"/>
              <a:t>1   0   0	AC</a:t>
            </a:r>
          </a:p>
          <a:p>
            <a:pPr marL="457200" indent="-457200"/>
            <a:r>
              <a:rPr lang="en-US" altLang="ko-KR" sz="1400" dirty="0"/>
              <a:t>1   0   1	IR</a:t>
            </a:r>
          </a:p>
          <a:p>
            <a:pPr marL="457200" indent="-457200"/>
            <a:r>
              <a:rPr lang="en-US" altLang="ko-KR" sz="1400" dirty="0"/>
              <a:t>1   1   0	TR</a:t>
            </a:r>
          </a:p>
          <a:p>
            <a:pPr marL="457200" indent="-457200"/>
            <a:r>
              <a:rPr lang="en-US" altLang="ko-KR" sz="1400" dirty="0"/>
              <a:t>1   1   1	</a:t>
            </a:r>
            <a:r>
              <a:rPr lang="en-US" altLang="ko-KR" sz="1400" dirty="0" smtClean="0"/>
              <a:t>           Memory</a:t>
            </a:r>
            <a:endParaRPr lang="en-US" altLang="ko-KR" sz="1400" dirty="0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1687513" y="1811338"/>
            <a:ext cx="17375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</a:t>
            </a:r>
            <a:r>
              <a:rPr lang="en-US" altLang="ko-KR" sz="1400" baseline="-25000" dirty="0">
                <a:solidFill>
                  <a:srgbClr val="FF0000"/>
                </a:solidFill>
              </a:rPr>
              <a:t>2</a:t>
            </a:r>
            <a:r>
              <a:rPr lang="en-US" altLang="ko-KR" sz="1400" dirty="0">
                <a:solidFill>
                  <a:srgbClr val="FF0000"/>
                </a:solidFill>
              </a:rPr>
              <a:t> S</a:t>
            </a:r>
            <a:r>
              <a:rPr lang="en-US" altLang="ko-KR" sz="1400" baseline="-25000" dirty="0">
                <a:solidFill>
                  <a:srgbClr val="FF0000"/>
                </a:solidFill>
              </a:rPr>
              <a:t>1</a:t>
            </a:r>
            <a:r>
              <a:rPr lang="en-US" altLang="ko-KR" sz="1400" dirty="0">
                <a:solidFill>
                  <a:srgbClr val="FF0000"/>
                </a:solidFill>
              </a:rPr>
              <a:t> S</a:t>
            </a:r>
            <a:r>
              <a:rPr lang="en-US" altLang="ko-KR" sz="1400" baseline="-25000" dirty="0">
                <a:solidFill>
                  <a:srgbClr val="FF0000"/>
                </a:solidFill>
              </a:rPr>
              <a:t>0 	</a:t>
            </a:r>
            <a:r>
              <a:rPr lang="en-US" altLang="ko-KR" sz="1400" dirty="0">
                <a:solidFill>
                  <a:srgbClr val="FF0000"/>
                </a:solidFill>
              </a:rPr>
              <a:t>Register</a:t>
            </a:r>
            <a:endParaRPr lang="en-US" altLang="ko-KR" sz="1400" baseline="-25000" dirty="0">
              <a:solidFill>
                <a:srgbClr val="FF0000"/>
              </a:solidFill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1524000" y="2081213"/>
            <a:ext cx="2058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2551112" y="1811338"/>
            <a:ext cx="45719" cy="207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1514475" y="1809750"/>
            <a:ext cx="2066925" cy="207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125"/>
            <a:ext cx="4392613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Common Bus System</a:t>
            </a:r>
            <a:endParaRPr lang="en-US" altLang="ko-K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4525"/>
            <a:ext cx="6230938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10. Basic Computer Instructions</a:t>
            </a:r>
            <a:endParaRPr lang="en-US" altLang="ko-KR" sz="3200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39738" y="1233488"/>
            <a:ext cx="4545012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  <a:buFontTx/>
              <a:buChar char="•"/>
            </a:pPr>
            <a:r>
              <a:rPr lang="en-US" altLang="ko-KR" sz="2000"/>
              <a:t> Basic Computer Instruction Format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895475" y="2754313"/>
            <a:ext cx="3586163" cy="3698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097213" y="2754313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752600" y="2413000"/>
            <a:ext cx="731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15     14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173413" y="2438400"/>
            <a:ext cx="560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12 11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221287" y="24384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973263" y="2749550"/>
            <a:ext cx="223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347913" y="2736850"/>
            <a:ext cx="96693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 err="1">
                <a:solidFill>
                  <a:srgbClr val="FF0000"/>
                </a:solidFill>
              </a:rPr>
              <a:t>Opcode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697288" y="27400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860425" y="2097088"/>
            <a:ext cx="6195095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 dirty="0">
                <a:solidFill>
                  <a:srgbClr val="FF0000"/>
                </a:solidFill>
              </a:rPr>
              <a:t>Memory-Reference Instructions </a:t>
            </a:r>
            <a:r>
              <a:rPr lang="en-US" altLang="ko-KR" sz="1800" dirty="0">
                <a:solidFill>
                  <a:srgbClr val="000000"/>
                </a:solidFill>
              </a:rPr>
              <a:t>	(OP-code = 000 ~ 110)</a:t>
            </a:r>
          </a:p>
          <a:p>
            <a:pPr defTabSz="762000"/>
            <a:endParaRPr lang="en-US" altLang="ko-KR" sz="1800" dirty="0">
              <a:solidFill>
                <a:srgbClr val="000000"/>
              </a:solidFill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860425" y="3273425"/>
            <a:ext cx="63023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2"/>
                </a:solidFill>
              </a:rPr>
              <a:t>Register-Reference Instructions</a:t>
            </a:r>
            <a:r>
              <a:rPr lang="en-US" altLang="ko-KR" sz="1800">
                <a:solidFill>
                  <a:srgbClr val="000000"/>
                </a:solidFill>
              </a:rPr>
              <a:t> 	(OP-code = 111, I = 0)</a:t>
            </a:r>
          </a:p>
          <a:p>
            <a:pPr defTabSz="762000"/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877888" y="4443413"/>
            <a:ext cx="62388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003399"/>
                </a:solidFill>
              </a:rPr>
              <a:t>Input-Output Instructions</a:t>
            </a:r>
            <a:r>
              <a:rPr lang="en-US" altLang="ko-KR" sz="1800">
                <a:solidFill>
                  <a:srgbClr val="000000"/>
                </a:solidFill>
              </a:rPr>
              <a:t>		(OP-code =111, I = 1)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868488" y="3657600"/>
            <a:ext cx="3622675" cy="609600"/>
            <a:chOff x="1177" y="2203"/>
            <a:chExt cx="2282" cy="298"/>
          </a:xfrm>
        </p:grpSpPr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1200" y="2344"/>
              <a:ext cx="2259" cy="13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952" y="2338"/>
              <a:ext cx="0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1177" y="2203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1756" y="2203"/>
              <a:ext cx="35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3268" y="2203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2060" y="2335"/>
              <a:ext cx="962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33CC"/>
                  </a:solidFill>
                </a:rPr>
                <a:t>Register operation</a:t>
              </a:r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1237" y="2341"/>
              <a:ext cx="65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0    1    1    1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868488" y="4876800"/>
            <a:ext cx="3624262" cy="762000"/>
            <a:chOff x="1232" y="2956"/>
            <a:chExt cx="2283" cy="299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1256" y="3096"/>
              <a:ext cx="2259" cy="13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>
              <a:off x="1232" y="2956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1811" y="2956"/>
              <a:ext cx="35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3325" y="2956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2295" y="3083"/>
              <a:ext cx="708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rgbClr val="0033CC"/>
                  </a:solidFill>
                </a:rPr>
                <a:t>I/O operation</a:t>
              </a:r>
            </a:p>
          </p:txBody>
        </p:sp>
        <p:sp>
          <p:nvSpPr>
            <p:cNvPr id="9249" name="Rectangle 33"/>
            <p:cNvSpPr>
              <a:spLocks noChangeArrowheads="1"/>
            </p:cNvSpPr>
            <p:nvPr/>
          </p:nvSpPr>
          <p:spPr bwMode="auto">
            <a:xfrm>
              <a:off x="1264" y="3095"/>
              <a:ext cx="65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1    1    1    1</a:t>
              </a:r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>
              <a:off x="1997" y="3103"/>
              <a:ext cx="0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rot="5400000">
            <a:off x="2095500" y="29337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237706" y="29329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0038"/>
            <a:ext cx="6329362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Basic Computer Instructions</a:t>
            </a:r>
            <a:endParaRPr lang="en-US" altLang="ko-KR" sz="32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95375" y="808038"/>
            <a:ext cx="3548472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i="1" dirty="0"/>
              <a:t>                    Hex Code</a:t>
            </a:r>
          </a:p>
          <a:p>
            <a:pPr defTabSz="762000"/>
            <a:r>
              <a:rPr lang="en-US" altLang="ko-KR" sz="1400" i="1" dirty="0"/>
              <a:t>Symbol </a:t>
            </a:r>
            <a:r>
              <a:rPr lang="en-US" altLang="ko-KR" sz="1400" i="1" dirty="0" smtClean="0"/>
              <a:t>      </a:t>
            </a:r>
            <a:r>
              <a:rPr lang="en-US" altLang="ko-KR" sz="1400" i="1" dirty="0"/>
              <a:t>I = 0       I = 1                  Description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46163" y="847725"/>
            <a:ext cx="5413375" cy="5614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906588" y="1019175"/>
            <a:ext cx="132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046163" y="1230313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60388" y="1223963"/>
            <a:ext cx="5385193" cy="5475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AND        0xxx     8xxx 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AND memory word to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ADD        1xxx     9xxx 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Add memory word to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LDA         2xxx     </a:t>
            </a:r>
            <a:r>
              <a:rPr lang="en-US" altLang="ko-KR" sz="1400" dirty="0" err="1"/>
              <a:t>Axxx</a:t>
            </a:r>
            <a:r>
              <a:rPr lang="en-US" altLang="ko-KR" sz="1400" dirty="0"/>
              <a:t>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Load AC from memory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STA         3xxx     </a:t>
            </a:r>
            <a:r>
              <a:rPr lang="en-US" altLang="ko-KR" sz="1400" dirty="0" err="1"/>
              <a:t>Bxxx</a:t>
            </a:r>
            <a:r>
              <a:rPr lang="en-US" altLang="ko-KR" sz="1400" dirty="0"/>
              <a:t>  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Store content of AC into memory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BUN        4xxx     </a:t>
            </a:r>
            <a:r>
              <a:rPr lang="en-US" altLang="ko-KR" sz="1400" dirty="0" err="1"/>
              <a:t>Cxxx</a:t>
            </a:r>
            <a:r>
              <a:rPr lang="en-US" altLang="ko-KR" sz="1400" dirty="0"/>
              <a:t>     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Branch unconditionally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BSA        5xxx      </a:t>
            </a:r>
            <a:r>
              <a:rPr lang="en-US" altLang="ko-KR" sz="1400" dirty="0" err="1"/>
              <a:t>Dxxx</a:t>
            </a:r>
            <a:r>
              <a:rPr lang="en-US" altLang="ko-KR" sz="1400" dirty="0"/>
              <a:t>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Branch and save return address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ISZ          6xxx      </a:t>
            </a:r>
            <a:r>
              <a:rPr lang="en-US" altLang="ko-KR" sz="1400" dirty="0" err="1"/>
              <a:t>Exxx</a:t>
            </a:r>
            <a:r>
              <a:rPr lang="en-US" altLang="ko-KR" sz="1400" dirty="0"/>
              <a:t> 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Increment and skip if zero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endParaRPr lang="en-US" altLang="ko-KR" sz="1400" dirty="0"/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CLA	   7800	          Clear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CLE	   7400	          Clear 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CMA	   7200              </a:t>
            </a:r>
            <a:r>
              <a:rPr lang="en-US" altLang="ko-KR" sz="1400" dirty="0" smtClean="0"/>
              <a:t> Complement </a:t>
            </a:r>
            <a:r>
              <a:rPr lang="en-US" altLang="ko-KR" sz="1400" dirty="0"/>
              <a:t>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CME	   7100	          Complement 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CIR	   7080	          Circulate right AC and 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CIL	   7040	          Circulate left AC and 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INC	   7020	          Increment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SPA	   7010	          Skip next instr. if AC is positive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SNA	   7008	          Skip next instr. if AC is negative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SZA	   7004	          Skip next instr. if AC is zero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SZE	   7002	          Skip next instr. if E is zero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HLT	   7001	          Halt computer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endParaRPr lang="en-US" altLang="ko-KR" sz="1400" dirty="0"/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INP	   F800	          Input character to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OUT	   F400	          Output character from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SKI              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F200	          Skip on input flag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SKO	   F100	          Skip on output flag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ION	   F080	          Interrupt on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IOF	   F040	          Interrupt off</a:t>
            </a:r>
          </a:p>
          <a:p>
            <a:pPr defTabSz="762000" latinLnBrk="1">
              <a:lnSpc>
                <a:spcPct val="80000"/>
              </a:lnSpc>
            </a:pPr>
            <a:endParaRPr lang="en-US" altLang="ko-KR" sz="1400" dirty="0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885950" y="847725"/>
            <a:ext cx="0" cy="56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3219450" y="857250"/>
            <a:ext cx="0" cy="56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1055688" y="2668588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065213" y="5173663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1150"/>
            <a:ext cx="6583363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Instruction Set Completeness</a:t>
            </a:r>
            <a:endParaRPr lang="en-US" altLang="ko-KR" sz="3200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590800" y="1981200"/>
            <a:ext cx="2056653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Instruction </a:t>
            </a:r>
            <a:r>
              <a:rPr lang="en-US" altLang="ko-KR" sz="2000" dirty="0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66825" y="2012950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28600" y="685801"/>
            <a:ext cx="8686799" cy="1436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2000" dirty="0"/>
              <a:t>A computer should have a set of instructions so that the user </a:t>
            </a:r>
            <a:r>
              <a:rPr lang="en-US" altLang="ko-KR" sz="2000" dirty="0" smtClean="0"/>
              <a:t>can construct </a:t>
            </a:r>
            <a:r>
              <a:rPr lang="en-US" altLang="ko-KR" sz="2000" dirty="0"/>
              <a:t>machine language programs to evaluate any function that is known to be computable.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20713" y="2424113"/>
            <a:ext cx="6338275" cy="39939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3399"/>
                </a:solidFill>
              </a:rPr>
              <a:t>Functional Instructions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Arithmetic, logic, and shift instructions		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ADD, CMA, INC, CIR, CIL, AND, CLA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>
                <a:solidFill>
                  <a:schemeClr val="tx2"/>
                </a:solidFill>
              </a:rPr>
              <a:t>Transfer Instructions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Data transfers between the main memory 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		and the processor registers	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LDA, STA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>
                <a:solidFill>
                  <a:srgbClr val="993366"/>
                </a:solidFill>
              </a:rPr>
              <a:t>Control Instructions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Program sequencing and control		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BUN, BSA, ISZ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 err="1">
                <a:solidFill>
                  <a:srgbClr val="FF0000"/>
                </a:solidFill>
              </a:rPr>
              <a:t>Input/Output</a:t>
            </a:r>
            <a:r>
              <a:rPr lang="en-US" altLang="ko-KR" sz="1800" dirty="0">
                <a:solidFill>
                  <a:srgbClr val="FF0000"/>
                </a:solidFill>
              </a:rPr>
              <a:t> Instructions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Input and output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INP, OUT</a:t>
            </a:r>
          </a:p>
          <a:p>
            <a:pPr defTabSz="762000" eaLnBrk="1">
              <a:lnSpc>
                <a:spcPct val="66000"/>
              </a:lnSpc>
            </a:pPr>
            <a:endParaRPr lang="en-US" altLang="ko-KR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9" grpId="0"/>
      <p:bldP spid="1127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8025"/>
            <a:ext cx="4346575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11. Instruction Cycle</a:t>
            </a:r>
            <a:endParaRPr lang="en-US" altLang="ko-KR" sz="32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9675"/>
            <a:ext cx="80105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/>
              <a:t>In Basic Computer, a machine instruction is executed in the following cycle: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Fetch an instruction from memory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Decode the instruction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Read the effective address from memory if the instruction has an indirect address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Execute the instruction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endParaRPr lang="en-US" altLang="ko-KR" sz="1600" dirty="0"/>
          </a:p>
          <a:p>
            <a:pPr marL="457200" indent="-457200">
              <a:lnSpc>
                <a:spcPct val="150000"/>
              </a:lnSpc>
              <a:buFontTx/>
              <a:buChar char="–"/>
            </a:pPr>
            <a:endParaRPr lang="en-US" altLang="ko-KR" sz="2000" dirty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</a:blip>
          <a:srcRect b="40849"/>
          <a:stretch>
            <a:fillRect/>
          </a:stretch>
        </p:blipFill>
        <p:spPr bwMode="auto">
          <a:xfrm>
            <a:off x="219075" y="4383087"/>
            <a:ext cx="87630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3891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After an instruction is executed, the cycle starts again at step 1, for the next </a:t>
            </a:r>
            <a:r>
              <a:rPr lang="en-US" altLang="ko-KR" sz="1800" dirty="0" smtClean="0"/>
              <a:t>instruction.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i="1" dirty="0" smtClean="0"/>
              <a:t>Note</a:t>
            </a:r>
            <a:r>
              <a:rPr lang="en-US" altLang="ko-KR" sz="1800" dirty="0"/>
              <a:t>: Every different processor has its own (different) </a:t>
            </a:r>
            <a:r>
              <a:rPr lang="en-US" altLang="ko-KR" sz="1800" dirty="0" smtClean="0"/>
              <a:t>instruction </a:t>
            </a:r>
            <a:r>
              <a:rPr lang="en-US" altLang="ko-KR" sz="1800" dirty="0"/>
              <a:t>cycle </a:t>
            </a:r>
            <a:r>
              <a:rPr lang="en-US" altLang="ko-KR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5925"/>
            <a:ext cx="3663950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Fetch and Decode</a:t>
            </a:r>
            <a:endParaRPr lang="en-US" altLang="ko-KR" sz="32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27188" y="1328738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09575" y="1063625"/>
            <a:ext cx="2474913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2000"/>
              <a:t>• Fetch and Decode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027363" y="1084263"/>
            <a:ext cx="5292725" cy="665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6000"/>
              </a:lnSpc>
            </a:pPr>
            <a:r>
              <a:rPr lang="en-US" altLang="ko-KR" sz="1400"/>
              <a:t>T0: AR </a:t>
            </a:r>
            <a:r>
              <a:rPr lang="en-US" altLang="ko-KR" sz="1400">
                <a:latin typeface="Symbol" pitchFamily="18" charset="2"/>
              </a:rPr>
              <a:t></a:t>
            </a:r>
            <a:r>
              <a:rPr lang="en-US" altLang="ko-KR" sz="1400"/>
              <a:t>PC  (S</a:t>
            </a:r>
            <a:r>
              <a:rPr lang="en-US" altLang="ko-KR" sz="1400" baseline="-25000"/>
              <a:t>0</a:t>
            </a:r>
            <a:r>
              <a:rPr lang="en-US" altLang="ko-KR" sz="1400"/>
              <a:t>S</a:t>
            </a:r>
            <a:r>
              <a:rPr lang="en-US" altLang="ko-KR" sz="1400" baseline="-25000"/>
              <a:t>1</a:t>
            </a:r>
            <a:r>
              <a:rPr lang="en-US" altLang="ko-KR" sz="1400"/>
              <a:t>S</a:t>
            </a:r>
            <a:r>
              <a:rPr lang="en-US" altLang="ko-KR" sz="1400" baseline="-25000"/>
              <a:t>2</a:t>
            </a:r>
            <a:r>
              <a:rPr lang="en-US" altLang="ko-KR" sz="1400"/>
              <a:t>=010, T0=1)</a:t>
            </a:r>
          </a:p>
          <a:p>
            <a:pPr defTabSz="762000">
              <a:lnSpc>
                <a:spcPct val="96000"/>
              </a:lnSpc>
            </a:pPr>
            <a:r>
              <a:rPr lang="en-US" altLang="ko-KR" sz="1400"/>
              <a:t>T1: IR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M [AR],  PC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PC + 1   (S0S1S2=111, T1=1)</a:t>
            </a:r>
          </a:p>
          <a:p>
            <a:pPr defTabSz="762000">
              <a:lnSpc>
                <a:spcPct val="96000"/>
              </a:lnSpc>
            </a:pPr>
            <a:r>
              <a:rPr lang="en-US" altLang="ko-KR" sz="1400"/>
              <a:t>T2: D0, . . . , D7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Decode IR(12-14), AR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IR(0-11), I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IR(15)</a:t>
            </a:r>
          </a:p>
        </p:txBody>
      </p:sp>
      <p:sp>
        <p:nvSpPr>
          <p:cNvPr id="14344" name="Arc 8"/>
          <p:cNvSpPr>
            <a:spLocks/>
          </p:cNvSpPr>
          <p:nvPr/>
        </p:nvSpPr>
        <p:spPr bwMode="auto">
          <a:xfrm>
            <a:off x="5475288" y="2044700"/>
            <a:ext cx="112712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232400" y="2098675"/>
            <a:ext cx="24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2411413" y="2030413"/>
            <a:ext cx="2530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4824413" y="2098675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 flipV="1">
            <a:off x="4824413" y="2170113"/>
            <a:ext cx="128587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906963" y="1971675"/>
            <a:ext cx="320675" cy="255588"/>
            <a:chOff x="2608" y="2732"/>
            <a:chExt cx="217" cy="176"/>
          </a:xfrm>
        </p:grpSpPr>
        <p:sp>
          <p:nvSpPr>
            <p:cNvPr id="14349" name="Arc 13"/>
            <p:cNvSpPr>
              <a:spLocks/>
            </p:cNvSpPr>
            <p:nvPr/>
          </p:nvSpPr>
          <p:spPr bwMode="auto">
            <a:xfrm>
              <a:off x="2644" y="2737"/>
              <a:ext cx="181" cy="80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Arc 14"/>
            <p:cNvSpPr>
              <a:spLocks/>
            </p:cNvSpPr>
            <p:nvPr/>
          </p:nvSpPr>
          <p:spPr bwMode="auto">
            <a:xfrm>
              <a:off x="2644" y="2816"/>
              <a:ext cx="18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2616" y="2732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2616" y="2908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Arc 17"/>
            <p:cNvSpPr>
              <a:spLocks/>
            </p:cNvSpPr>
            <p:nvPr/>
          </p:nvSpPr>
          <p:spPr bwMode="auto">
            <a:xfrm>
              <a:off x="2608" y="2737"/>
              <a:ext cx="33" cy="80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Arc 18"/>
            <p:cNvSpPr>
              <a:spLocks/>
            </p:cNvSpPr>
            <p:nvPr/>
          </p:nvSpPr>
          <p:spPr bwMode="auto">
            <a:xfrm>
              <a:off x="2608" y="2816"/>
              <a:ext cx="3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6" name="Arc 20"/>
          <p:cNvSpPr>
            <a:spLocks/>
          </p:cNvSpPr>
          <p:nvPr/>
        </p:nvSpPr>
        <p:spPr bwMode="auto">
          <a:xfrm>
            <a:off x="5475288" y="2370138"/>
            <a:ext cx="112712" cy="873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5237163" y="2424113"/>
            <a:ext cx="23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4694238" y="2366963"/>
            <a:ext cx="2651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2411413" y="2424113"/>
            <a:ext cx="25415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 flipV="1">
            <a:off x="4824413" y="2495550"/>
            <a:ext cx="1238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906963" y="2297113"/>
            <a:ext cx="320675" cy="268287"/>
            <a:chOff x="2608" y="2956"/>
            <a:chExt cx="217" cy="184"/>
          </a:xfrm>
        </p:grpSpPr>
        <p:sp>
          <p:nvSpPr>
            <p:cNvPr id="14361" name="Arc 25"/>
            <p:cNvSpPr>
              <a:spLocks/>
            </p:cNvSpPr>
            <p:nvPr/>
          </p:nvSpPr>
          <p:spPr bwMode="auto">
            <a:xfrm>
              <a:off x="2644" y="2961"/>
              <a:ext cx="181" cy="84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Arc 26"/>
            <p:cNvSpPr>
              <a:spLocks/>
            </p:cNvSpPr>
            <p:nvPr/>
          </p:nvSpPr>
          <p:spPr bwMode="auto">
            <a:xfrm>
              <a:off x="2644" y="3044"/>
              <a:ext cx="18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2616" y="295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2616" y="314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Arc 29"/>
            <p:cNvSpPr>
              <a:spLocks/>
            </p:cNvSpPr>
            <p:nvPr/>
          </p:nvSpPr>
          <p:spPr bwMode="auto">
            <a:xfrm>
              <a:off x="2608" y="2961"/>
              <a:ext cx="33" cy="84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rc 30"/>
            <p:cNvSpPr>
              <a:spLocks/>
            </p:cNvSpPr>
            <p:nvPr/>
          </p:nvSpPr>
          <p:spPr bwMode="auto">
            <a:xfrm>
              <a:off x="2608" y="3044"/>
              <a:ext cx="3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68" name="Arc 32"/>
          <p:cNvSpPr>
            <a:spLocks/>
          </p:cNvSpPr>
          <p:nvPr/>
        </p:nvSpPr>
        <p:spPr bwMode="auto">
          <a:xfrm>
            <a:off x="5475288" y="2711450"/>
            <a:ext cx="112712" cy="904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5232400" y="2762250"/>
            <a:ext cx="24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H="1">
            <a:off x="4694238" y="2692400"/>
            <a:ext cx="247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H="1">
            <a:off x="4824413" y="2762250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H="1">
            <a:off x="4824413" y="2820988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906963" y="2624138"/>
            <a:ext cx="320675" cy="266700"/>
            <a:chOff x="2608" y="3180"/>
            <a:chExt cx="217" cy="184"/>
          </a:xfrm>
        </p:grpSpPr>
        <p:sp>
          <p:nvSpPr>
            <p:cNvPr id="14373" name="Arc 37"/>
            <p:cNvSpPr>
              <a:spLocks/>
            </p:cNvSpPr>
            <p:nvPr/>
          </p:nvSpPr>
          <p:spPr bwMode="auto">
            <a:xfrm>
              <a:off x="2644" y="3185"/>
              <a:ext cx="181" cy="84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Arc 38"/>
            <p:cNvSpPr>
              <a:spLocks/>
            </p:cNvSpPr>
            <p:nvPr/>
          </p:nvSpPr>
          <p:spPr bwMode="auto">
            <a:xfrm>
              <a:off x="2644" y="3268"/>
              <a:ext cx="18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2616" y="318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2616" y="3364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Arc 41"/>
            <p:cNvSpPr>
              <a:spLocks/>
            </p:cNvSpPr>
            <p:nvPr/>
          </p:nvSpPr>
          <p:spPr bwMode="auto">
            <a:xfrm>
              <a:off x="2608" y="3185"/>
              <a:ext cx="33" cy="84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Arc 42"/>
            <p:cNvSpPr>
              <a:spLocks/>
            </p:cNvSpPr>
            <p:nvPr/>
          </p:nvSpPr>
          <p:spPr bwMode="auto">
            <a:xfrm>
              <a:off x="2608" y="3268"/>
              <a:ext cx="3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5580063" y="1895475"/>
            <a:ext cx="0" cy="1073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5527675" y="1968500"/>
            <a:ext cx="3397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5534025" y="2306638"/>
            <a:ext cx="3397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5540375" y="2646363"/>
            <a:ext cx="3397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5592763" y="1901825"/>
            <a:ext cx="812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830888" y="2274888"/>
            <a:ext cx="51593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>
            <a:off x="6397625" y="1895475"/>
            <a:ext cx="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>
            <a:off x="5586413" y="2959100"/>
            <a:ext cx="327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6054725" y="2959100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5918200" y="2965450"/>
            <a:ext cx="0" cy="3165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5857875" y="29860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6048375" y="2965450"/>
            <a:ext cx="0" cy="3303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3440113" y="2825750"/>
            <a:ext cx="1123950" cy="569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3570288" y="2873375"/>
            <a:ext cx="86201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Memory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3746500" y="3048000"/>
            <a:ext cx="5048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unit</a:t>
            </a:r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>
            <a:off x="4711700" y="2036763"/>
            <a:ext cx="0" cy="6556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Arc 60"/>
          <p:cNvSpPr>
            <a:spLocks/>
          </p:cNvSpPr>
          <p:nvPr/>
        </p:nvSpPr>
        <p:spPr bwMode="auto">
          <a:xfrm>
            <a:off x="5807075" y="3033713"/>
            <a:ext cx="112713" cy="873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4575175" y="3087688"/>
            <a:ext cx="1230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8" name="Arc 62"/>
          <p:cNvSpPr>
            <a:spLocks/>
          </p:cNvSpPr>
          <p:nvPr/>
        </p:nvSpPr>
        <p:spPr bwMode="auto">
          <a:xfrm>
            <a:off x="4581525" y="3230563"/>
            <a:ext cx="112713" cy="87312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4683125" y="3284538"/>
            <a:ext cx="77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4633913" y="3255963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4401" name="Arc 65"/>
          <p:cNvSpPr>
            <a:spLocks/>
          </p:cNvSpPr>
          <p:nvPr/>
        </p:nvSpPr>
        <p:spPr bwMode="auto">
          <a:xfrm>
            <a:off x="3992563" y="3402013"/>
            <a:ext cx="90487" cy="1095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4037013" y="3511550"/>
            <a:ext cx="0" cy="174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4003675" y="3435350"/>
            <a:ext cx="552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14404" name="Arc 68"/>
          <p:cNvSpPr>
            <a:spLocks/>
          </p:cNvSpPr>
          <p:nvPr/>
        </p:nvSpPr>
        <p:spPr bwMode="auto">
          <a:xfrm>
            <a:off x="3322638" y="3033713"/>
            <a:ext cx="112712" cy="873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2032000" y="308768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6" name="Line 70"/>
          <p:cNvSpPr>
            <a:spLocks noChangeShapeType="1"/>
          </p:cNvSpPr>
          <p:nvPr/>
        </p:nvSpPr>
        <p:spPr bwMode="auto">
          <a:xfrm>
            <a:off x="2700338" y="2430463"/>
            <a:ext cx="0" cy="2039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2901950" y="2036763"/>
            <a:ext cx="0" cy="382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 flipH="1">
            <a:off x="3014663" y="3681413"/>
            <a:ext cx="130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9" name="Line 73"/>
          <p:cNvSpPr>
            <a:spLocks noChangeShapeType="1"/>
          </p:cNvSpPr>
          <p:nvPr/>
        </p:nvSpPr>
        <p:spPr bwMode="auto">
          <a:xfrm flipH="1">
            <a:off x="2884488" y="3751263"/>
            <a:ext cx="26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097213" y="3552825"/>
            <a:ext cx="320675" cy="254000"/>
            <a:chOff x="1384" y="3820"/>
            <a:chExt cx="217" cy="176"/>
          </a:xfrm>
        </p:grpSpPr>
        <p:sp>
          <p:nvSpPr>
            <p:cNvPr id="14410" name="Arc 74"/>
            <p:cNvSpPr>
              <a:spLocks/>
            </p:cNvSpPr>
            <p:nvPr/>
          </p:nvSpPr>
          <p:spPr bwMode="auto">
            <a:xfrm>
              <a:off x="1420" y="3825"/>
              <a:ext cx="181" cy="80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1" name="Arc 75"/>
            <p:cNvSpPr>
              <a:spLocks/>
            </p:cNvSpPr>
            <p:nvPr/>
          </p:nvSpPr>
          <p:spPr bwMode="auto">
            <a:xfrm>
              <a:off x="1420" y="3904"/>
              <a:ext cx="18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2" name="Line 76"/>
            <p:cNvSpPr>
              <a:spLocks noChangeShapeType="1"/>
            </p:cNvSpPr>
            <p:nvPr/>
          </p:nvSpPr>
          <p:spPr bwMode="auto">
            <a:xfrm>
              <a:off x="1392" y="382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3" name="Line 77"/>
            <p:cNvSpPr>
              <a:spLocks noChangeShapeType="1"/>
            </p:cNvSpPr>
            <p:nvPr/>
          </p:nvSpPr>
          <p:spPr bwMode="auto">
            <a:xfrm>
              <a:off x="1392" y="399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4" name="Arc 78"/>
            <p:cNvSpPr>
              <a:spLocks/>
            </p:cNvSpPr>
            <p:nvPr/>
          </p:nvSpPr>
          <p:spPr bwMode="auto">
            <a:xfrm>
              <a:off x="1384" y="3825"/>
              <a:ext cx="33" cy="80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5" name="Arc 79"/>
            <p:cNvSpPr>
              <a:spLocks/>
            </p:cNvSpPr>
            <p:nvPr/>
          </p:nvSpPr>
          <p:spPr bwMode="auto">
            <a:xfrm>
              <a:off x="1384" y="3904"/>
              <a:ext cx="3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17" name="Line 81"/>
          <p:cNvSpPr>
            <a:spLocks noChangeShapeType="1"/>
          </p:cNvSpPr>
          <p:nvPr/>
        </p:nvSpPr>
        <p:spPr bwMode="auto">
          <a:xfrm flipH="1" flipV="1">
            <a:off x="3014663" y="3609975"/>
            <a:ext cx="1238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 flipH="1">
            <a:off x="2695575" y="4464050"/>
            <a:ext cx="449263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3097213" y="4273550"/>
            <a:ext cx="320675" cy="266700"/>
            <a:chOff x="1384" y="4316"/>
            <a:chExt cx="217" cy="184"/>
          </a:xfrm>
        </p:grpSpPr>
        <p:sp>
          <p:nvSpPr>
            <p:cNvPr id="14420" name="Arc 84"/>
            <p:cNvSpPr>
              <a:spLocks/>
            </p:cNvSpPr>
            <p:nvPr/>
          </p:nvSpPr>
          <p:spPr bwMode="auto">
            <a:xfrm>
              <a:off x="1420" y="4321"/>
              <a:ext cx="181" cy="84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1" name="Arc 85"/>
            <p:cNvSpPr>
              <a:spLocks/>
            </p:cNvSpPr>
            <p:nvPr/>
          </p:nvSpPr>
          <p:spPr bwMode="auto">
            <a:xfrm>
              <a:off x="1420" y="4404"/>
              <a:ext cx="18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>
              <a:off x="1392" y="431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3" name="Line 87"/>
            <p:cNvSpPr>
              <a:spLocks noChangeShapeType="1"/>
            </p:cNvSpPr>
            <p:nvPr/>
          </p:nvSpPr>
          <p:spPr bwMode="auto">
            <a:xfrm>
              <a:off x="1392" y="450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4" name="Arc 88"/>
            <p:cNvSpPr>
              <a:spLocks/>
            </p:cNvSpPr>
            <p:nvPr/>
          </p:nvSpPr>
          <p:spPr bwMode="auto">
            <a:xfrm>
              <a:off x="1384" y="4321"/>
              <a:ext cx="33" cy="84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5" name="Arc 89"/>
            <p:cNvSpPr>
              <a:spLocks/>
            </p:cNvSpPr>
            <p:nvPr/>
          </p:nvSpPr>
          <p:spPr bwMode="auto">
            <a:xfrm>
              <a:off x="1384" y="4404"/>
              <a:ext cx="3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27" name="Line 91"/>
          <p:cNvSpPr>
            <a:spLocks noChangeShapeType="1"/>
          </p:cNvSpPr>
          <p:nvPr/>
        </p:nvSpPr>
        <p:spPr bwMode="auto">
          <a:xfrm flipH="1">
            <a:off x="3014663" y="4341813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>
            <a:off x="3427413" y="3681413"/>
            <a:ext cx="604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9" name="Rectangle 93"/>
          <p:cNvSpPr>
            <a:spLocks noChangeArrowheads="1"/>
          </p:cNvSpPr>
          <p:nvPr/>
        </p:nvSpPr>
        <p:spPr bwMode="auto">
          <a:xfrm>
            <a:off x="3711575" y="3954463"/>
            <a:ext cx="852488" cy="2301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0" name="Rectangle 94"/>
          <p:cNvSpPr>
            <a:spLocks noChangeArrowheads="1"/>
          </p:cNvSpPr>
          <p:nvPr/>
        </p:nvSpPr>
        <p:spPr bwMode="auto">
          <a:xfrm>
            <a:off x="3941763" y="3935413"/>
            <a:ext cx="4381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4431" name="Arc 95"/>
          <p:cNvSpPr>
            <a:spLocks/>
          </p:cNvSpPr>
          <p:nvPr/>
        </p:nvSpPr>
        <p:spPr bwMode="auto">
          <a:xfrm>
            <a:off x="5807075" y="4021138"/>
            <a:ext cx="112713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2" name="Line 96"/>
          <p:cNvSpPr>
            <a:spLocks noChangeShapeType="1"/>
          </p:cNvSpPr>
          <p:nvPr/>
        </p:nvSpPr>
        <p:spPr bwMode="auto">
          <a:xfrm>
            <a:off x="4556125" y="4076700"/>
            <a:ext cx="1249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3" name="Line 97"/>
          <p:cNvSpPr>
            <a:spLocks noChangeShapeType="1"/>
          </p:cNvSpPr>
          <p:nvPr/>
        </p:nvSpPr>
        <p:spPr bwMode="auto">
          <a:xfrm>
            <a:off x="5445125" y="3290888"/>
            <a:ext cx="0" cy="768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4" name="Arc 98"/>
          <p:cNvSpPr>
            <a:spLocks/>
          </p:cNvSpPr>
          <p:nvPr/>
        </p:nvSpPr>
        <p:spPr bwMode="auto">
          <a:xfrm>
            <a:off x="3595688" y="4021138"/>
            <a:ext cx="1111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5" name="Line 99"/>
          <p:cNvSpPr>
            <a:spLocks noChangeShapeType="1"/>
          </p:cNvSpPr>
          <p:nvPr/>
        </p:nvSpPr>
        <p:spPr bwMode="auto">
          <a:xfrm>
            <a:off x="2032000" y="4076700"/>
            <a:ext cx="1593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6" name="Line 100"/>
          <p:cNvSpPr>
            <a:spLocks noChangeShapeType="1"/>
          </p:cNvSpPr>
          <p:nvPr/>
        </p:nvSpPr>
        <p:spPr bwMode="auto">
          <a:xfrm flipV="1">
            <a:off x="3427413" y="4400550"/>
            <a:ext cx="4032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7" name="Arc 101"/>
          <p:cNvSpPr>
            <a:spLocks/>
          </p:cNvSpPr>
          <p:nvPr/>
        </p:nvSpPr>
        <p:spPr bwMode="auto">
          <a:xfrm>
            <a:off x="3792538" y="4191000"/>
            <a:ext cx="90487" cy="1111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" name="Line 102"/>
          <p:cNvSpPr>
            <a:spLocks noChangeShapeType="1"/>
          </p:cNvSpPr>
          <p:nvPr/>
        </p:nvSpPr>
        <p:spPr bwMode="auto">
          <a:xfrm flipV="1">
            <a:off x="3836988" y="4279900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" name="Rectangle 103"/>
          <p:cNvSpPr>
            <a:spLocks noChangeArrowheads="1"/>
          </p:cNvSpPr>
          <p:nvPr/>
        </p:nvSpPr>
        <p:spPr bwMode="auto">
          <a:xfrm>
            <a:off x="3756025" y="4351338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4440" name="Line 104"/>
          <p:cNvSpPr>
            <a:spLocks noChangeShapeType="1"/>
          </p:cNvSpPr>
          <p:nvPr/>
        </p:nvSpPr>
        <p:spPr bwMode="auto">
          <a:xfrm>
            <a:off x="4440238" y="4191000"/>
            <a:ext cx="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" name="Freeform 105"/>
          <p:cNvSpPr>
            <a:spLocks/>
          </p:cNvSpPr>
          <p:nvPr/>
        </p:nvSpPr>
        <p:spPr bwMode="auto">
          <a:xfrm>
            <a:off x="4368800" y="4122738"/>
            <a:ext cx="131763" cy="58737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40" y="0"/>
              </a:cxn>
              <a:cxn ang="0">
                <a:pos x="88" y="40"/>
              </a:cxn>
            </a:cxnLst>
            <a:rect l="0" t="0" r="r" b="b"/>
            <a:pathLst>
              <a:path w="89" h="41">
                <a:moveTo>
                  <a:pt x="0" y="40"/>
                </a:moveTo>
                <a:lnTo>
                  <a:pt x="40" y="0"/>
                </a:lnTo>
                <a:lnTo>
                  <a:pt x="88" y="4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2" name="Line 106"/>
          <p:cNvSpPr>
            <a:spLocks noChangeShapeType="1"/>
          </p:cNvSpPr>
          <p:nvPr/>
        </p:nvSpPr>
        <p:spPr bwMode="auto">
          <a:xfrm flipH="1">
            <a:off x="3014663" y="4400550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3" name="Line 107"/>
          <p:cNvSpPr>
            <a:spLocks noChangeShapeType="1"/>
          </p:cNvSpPr>
          <p:nvPr/>
        </p:nvSpPr>
        <p:spPr bwMode="auto">
          <a:xfrm flipH="1">
            <a:off x="3014663" y="5064125"/>
            <a:ext cx="130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4" name="Line 108"/>
          <p:cNvSpPr>
            <a:spLocks noChangeShapeType="1"/>
          </p:cNvSpPr>
          <p:nvPr/>
        </p:nvSpPr>
        <p:spPr bwMode="auto">
          <a:xfrm flipH="1">
            <a:off x="2884488" y="5127625"/>
            <a:ext cx="24130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3097213" y="4935538"/>
            <a:ext cx="320675" cy="257175"/>
            <a:chOff x="1384" y="4772"/>
            <a:chExt cx="217" cy="176"/>
          </a:xfrm>
        </p:grpSpPr>
        <p:sp>
          <p:nvSpPr>
            <p:cNvPr id="14445" name="Arc 109"/>
            <p:cNvSpPr>
              <a:spLocks/>
            </p:cNvSpPr>
            <p:nvPr/>
          </p:nvSpPr>
          <p:spPr bwMode="auto">
            <a:xfrm>
              <a:off x="1420" y="4777"/>
              <a:ext cx="181" cy="80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Arc 110"/>
            <p:cNvSpPr>
              <a:spLocks/>
            </p:cNvSpPr>
            <p:nvPr/>
          </p:nvSpPr>
          <p:spPr bwMode="auto">
            <a:xfrm>
              <a:off x="1420" y="4856"/>
              <a:ext cx="18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" name="Line 111"/>
            <p:cNvSpPr>
              <a:spLocks noChangeShapeType="1"/>
            </p:cNvSpPr>
            <p:nvPr/>
          </p:nvSpPr>
          <p:spPr bwMode="auto">
            <a:xfrm>
              <a:off x="1392" y="4772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" name="Line 112"/>
            <p:cNvSpPr>
              <a:spLocks noChangeShapeType="1"/>
            </p:cNvSpPr>
            <p:nvPr/>
          </p:nvSpPr>
          <p:spPr bwMode="auto">
            <a:xfrm>
              <a:off x="1392" y="4948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" name="Arc 113"/>
            <p:cNvSpPr>
              <a:spLocks/>
            </p:cNvSpPr>
            <p:nvPr/>
          </p:nvSpPr>
          <p:spPr bwMode="auto">
            <a:xfrm>
              <a:off x="1384" y="4777"/>
              <a:ext cx="33" cy="80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" name="Arc 114"/>
            <p:cNvSpPr>
              <a:spLocks/>
            </p:cNvSpPr>
            <p:nvPr/>
          </p:nvSpPr>
          <p:spPr bwMode="auto">
            <a:xfrm>
              <a:off x="1384" y="4856"/>
              <a:ext cx="3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52" name="Line 116"/>
          <p:cNvSpPr>
            <a:spLocks noChangeShapeType="1"/>
          </p:cNvSpPr>
          <p:nvPr/>
        </p:nvSpPr>
        <p:spPr bwMode="auto">
          <a:xfrm flipH="1">
            <a:off x="3014663" y="4992688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3" name="Rectangle 117"/>
          <p:cNvSpPr>
            <a:spLocks noChangeArrowheads="1"/>
          </p:cNvSpPr>
          <p:nvPr/>
        </p:nvSpPr>
        <p:spPr bwMode="auto">
          <a:xfrm>
            <a:off x="3711575" y="4605338"/>
            <a:ext cx="852488" cy="2428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4" name="Rectangle 118"/>
          <p:cNvSpPr>
            <a:spLocks noChangeArrowheads="1"/>
          </p:cNvSpPr>
          <p:nvPr/>
        </p:nvSpPr>
        <p:spPr bwMode="auto">
          <a:xfrm>
            <a:off x="3941763" y="4595813"/>
            <a:ext cx="4286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4455" name="Arc 119"/>
          <p:cNvSpPr>
            <a:spLocks/>
          </p:cNvSpPr>
          <p:nvPr/>
        </p:nvSpPr>
        <p:spPr bwMode="auto">
          <a:xfrm>
            <a:off x="5807075" y="4683125"/>
            <a:ext cx="112713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6" name="Line 120"/>
          <p:cNvSpPr>
            <a:spLocks noChangeShapeType="1"/>
          </p:cNvSpPr>
          <p:nvPr/>
        </p:nvSpPr>
        <p:spPr bwMode="auto">
          <a:xfrm>
            <a:off x="4562475" y="4738688"/>
            <a:ext cx="1243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7" name="Arc 121"/>
          <p:cNvSpPr>
            <a:spLocks/>
          </p:cNvSpPr>
          <p:nvPr/>
        </p:nvSpPr>
        <p:spPr bwMode="auto">
          <a:xfrm>
            <a:off x="3595688" y="4683125"/>
            <a:ext cx="111125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" name="Line 122"/>
          <p:cNvSpPr>
            <a:spLocks noChangeShapeType="1"/>
          </p:cNvSpPr>
          <p:nvPr/>
        </p:nvSpPr>
        <p:spPr bwMode="auto">
          <a:xfrm>
            <a:off x="2032000" y="4738688"/>
            <a:ext cx="1587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9" name="Line 123"/>
          <p:cNvSpPr>
            <a:spLocks noChangeShapeType="1"/>
          </p:cNvSpPr>
          <p:nvPr/>
        </p:nvSpPr>
        <p:spPr bwMode="auto">
          <a:xfrm>
            <a:off x="3422650" y="5064125"/>
            <a:ext cx="5556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0" name="Arc 124"/>
          <p:cNvSpPr>
            <a:spLocks/>
          </p:cNvSpPr>
          <p:nvPr/>
        </p:nvSpPr>
        <p:spPr bwMode="auto">
          <a:xfrm>
            <a:off x="3933825" y="4854575"/>
            <a:ext cx="88900" cy="1111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1" name="Line 125"/>
          <p:cNvSpPr>
            <a:spLocks noChangeShapeType="1"/>
          </p:cNvSpPr>
          <p:nvPr/>
        </p:nvSpPr>
        <p:spPr bwMode="auto">
          <a:xfrm flipV="1">
            <a:off x="3978275" y="4940300"/>
            <a:ext cx="0" cy="128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2" name="Rectangle 126"/>
          <p:cNvSpPr>
            <a:spLocks noChangeArrowheads="1"/>
          </p:cNvSpPr>
          <p:nvPr/>
        </p:nvSpPr>
        <p:spPr bwMode="auto">
          <a:xfrm>
            <a:off x="3883025" y="5041900"/>
            <a:ext cx="442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INR</a:t>
            </a:r>
          </a:p>
        </p:txBody>
      </p:sp>
      <p:sp>
        <p:nvSpPr>
          <p:cNvPr id="14463" name="Line 127"/>
          <p:cNvSpPr>
            <a:spLocks noChangeShapeType="1"/>
          </p:cNvSpPr>
          <p:nvPr/>
        </p:nvSpPr>
        <p:spPr bwMode="auto">
          <a:xfrm>
            <a:off x="4440238" y="4854575"/>
            <a:ext cx="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4" name="Freeform 128"/>
          <p:cNvSpPr>
            <a:spLocks/>
          </p:cNvSpPr>
          <p:nvPr/>
        </p:nvSpPr>
        <p:spPr bwMode="auto">
          <a:xfrm>
            <a:off x="4375150" y="4765675"/>
            <a:ext cx="131763" cy="71438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0" y="0"/>
              </a:cxn>
              <a:cxn ang="0">
                <a:pos x="88" y="48"/>
              </a:cxn>
            </a:cxnLst>
            <a:rect l="0" t="0" r="r" b="b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65" name="Rectangle 129"/>
          <p:cNvSpPr>
            <a:spLocks noChangeArrowheads="1"/>
          </p:cNvSpPr>
          <p:nvPr/>
        </p:nvSpPr>
        <p:spPr bwMode="auto">
          <a:xfrm>
            <a:off x="3440113" y="5394325"/>
            <a:ext cx="1123950" cy="244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6" name="Rectangle 130"/>
          <p:cNvSpPr>
            <a:spLocks noChangeArrowheads="1"/>
          </p:cNvSpPr>
          <p:nvPr/>
        </p:nvSpPr>
        <p:spPr bwMode="auto">
          <a:xfrm>
            <a:off x="3814763" y="5387975"/>
            <a:ext cx="3587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4467" name="Arc 131"/>
          <p:cNvSpPr>
            <a:spLocks/>
          </p:cNvSpPr>
          <p:nvPr/>
        </p:nvSpPr>
        <p:spPr bwMode="auto">
          <a:xfrm>
            <a:off x="5807075" y="5473700"/>
            <a:ext cx="112713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8" name="Line 132"/>
          <p:cNvSpPr>
            <a:spLocks noChangeShapeType="1"/>
          </p:cNvSpPr>
          <p:nvPr/>
        </p:nvSpPr>
        <p:spPr bwMode="auto">
          <a:xfrm>
            <a:off x="4556125" y="5527675"/>
            <a:ext cx="1249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9" name="Line 133"/>
          <p:cNvSpPr>
            <a:spLocks noChangeShapeType="1"/>
          </p:cNvSpPr>
          <p:nvPr/>
        </p:nvSpPr>
        <p:spPr bwMode="auto">
          <a:xfrm>
            <a:off x="2889250" y="5853113"/>
            <a:ext cx="7461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0" name="Arc 134"/>
          <p:cNvSpPr>
            <a:spLocks/>
          </p:cNvSpPr>
          <p:nvPr/>
        </p:nvSpPr>
        <p:spPr bwMode="auto">
          <a:xfrm>
            <a:off x="3590925" y="5645150"/>
            <a:ext cx="90488" cy="109538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1" name="Line 135"/>
          <p:cNvSpPr>
            <a:spLocks noChangeShapeType="1"/>
          </p:cNvSpPr>
          <p:nvPr/>
        </p:nvSpPr>
        <p:spPr bwMode="auto">
          <a:xfrm flipV="1">
            <a:off x="3635375" y="5732463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2" name="Rectangle 136"/>
          <p:cNvSpPr>
            <a:spLocks noChangeArrowheads="1"/>
          </p:cNvSpPr>
          <p:nvPr/>
        </p:nvSpPr>
        <p:spPr bwMode="auto">
          <a:xfrm>
            <a:off x="3621088" y="5788025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4473" name="Line 137"/>
          <p:cNvSpPr>
            <a:spLocks noChangeShapeType="1"/>
          </p:cNvSpPr>
          <p:nvPr/>
        </p:nvSpPr>
        <p:spPr bwMode="auto">
          <a:xfrm>
            <a:off x="4440238" y="5649913"/>
            <a:ext cx="0" cy="3254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4" name="Freeform 138"/>
          <p:cNvSpPr>
            <a:spLocks/>
          </p:cNvSpPr>
          <p:nvPr/>
        </p:nvSpPr>
        <p:spPr bwMode="auto">
          <a:xfrm>
            <a:off x="4379913" y="5557838"/>
            <a:ext cx="131762" cy="71437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0" y="0"/>
              </a:cxn>
              <a:cxn ang="0">
                <a:pos x="88" y="48"/>
              </a:cxn>
            </a:cxnLst>
            <a:rect l="0" t="0" r="r" b="b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75" name="Line 139"/>
          <p:cNvSpPr>
            <a:spLocks noChangeShapeType="1"/>
          </p:cNvSpPr>
          <p:nvPr/>
        </p:nvSpPr>
        <p:spPr bwMode="auto">
          <a:xfrm>
            <a:off x="4445000" y="4400550"/>
            <a:ext cx="538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6" name="Line 140"/>
          <p:cNvSpPr>
            <a:spLocks noChangeShapeType="1"/>
          </p:cNvSpPr>
          <p:nvPr/>
        </p:nvSpPr>
        <p:spPr bwMode="auto">
          <a:xfrm>
            <a:off x="4425950" y="5064125"/>
            <a:ext cx="539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7" name="Line 141"/>
          <p:cNvSpPr>
            <a:spLocks noChangeShapeType="1"/>
          </p:cNvSpPr>
          <p:nvPr/>
        </p:nvSpPr>
        <p:spPr bwMode="auto">
          <a:xfrm>
            <a:off x="4983163" y="4406900"/>
            <a:ext cx="0" cy="1557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8" name="Line 142"/>
          <p:cNvSpPr>
            <a:spLocks noChangeShapeType="1"/>
          </p:cNvSpPr>
          <p:nvPr/>
        </p:nvSpPr>
        <p:spPr bwMode="auto">
          <a:xfrm>
            <a:off x="4445000" y="5981700"/>
            <a:ext cx="65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" name="Rectangle 143"/>
          <p:cNvSpPr>
            <a:spLocks noChangeArrowheads="1"/>
          </p:cNvSpPr>
          <p:nvPr/>
        </p:nvSpPr>
        <p:spPr bwMode="auto">
          <a:xfrm>
            <a:off x="5151438" y="5853113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14480" name="Rectangle 144"/>
          <p:cNvSpPr>
            <a:spLocks noChangeArrowheads="1"/>
          </p:cNvSpPr>
          <p:nvPr/>
        </p:nvSpPr>
        <p:spPr bwMode="auto">
          <a:xfrm>
            <a:off x="5842000" y="39624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481" name="Rectangle 145"/>
          <p:cNvSpPr>
            <a:spLocks noChangeArrowheads="1"/>
          </p:cNvSpPr>
          <p:nvPr/>
        </p:nvSpPr>
        <p:spPr bwMode="auto">
          <a:xfrm>
            <a:off x="5853113" y="4624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482" name="Rectangle 146"/>
          <p:cNvSpPr>
            <a:spLocks noChangeArrowheads="1"/>
          </p:cNvSpPr>
          <p:nvPr/>
        </p:nvSpPr>
        <p:spPr bwMode="auto">
          <a:xfrm>
            <a:off x="5861050" y="54149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4483" name="Line 147"/>
          <p:cNvSpPr>
            <a:spLocks noChangeShapeType="1"/>
          </p:cNvSpPr>
          <p:nvPr/>
        </p:nvSpPr>
        <p:spPr bwMode="auto">
          <a:xfrm flipH="1">
            <a:off x="2017713" y="6121400"/>
            <a:ext cx="39163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4" name="Rectangle 148"/>
          <p:cNvSpPr>
            <a:spLocks noChangeArrowheads="1"/>
          </p:cNvSpPr>
          <p:nvPr/>
        </p:nvSpPr>
        <p:spPr bwMode="auto">
          <a:xfrm>
            <a:off x="3484563" y="6019800"/>
            <a:ext cx="122469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Common bus</a:t>
            </a:r>
          </a:p>
        </p:txBody>
      </p:sp>
      <p:sp>
        <p:nvSpPr>
          <p:cNvPr id="14485" name="Line 149"/>
          <p:cNvSpPr>
            <a:spLocks noChangeShapeType="1"/>
          </p:cNvSpPr>
          <p:nvPr/>
        </p:nvSpPr>
        <p:spPr bwMode="auto">
          <a:xfrm flipH="1">
            <a:off x="1897063" y="6249988"/>
            <a:ext cx="4176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6" name="Line 150"/>
          <p:cNvSpPr>
            <a:spLocks noChangeShapeType="1"/>
          </p:cNvSpPr>
          <p:nvPr/>
        </p:nvSpPr>
        <p:spPr bwMode="auto">
          <a:xfrm>
            <a:off x="2027238" y="2897188"/>
            <a:ext cx="0" cy="3230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7" name="Line 151"/>
          <p:cNvSpPr>
            <a:spLocks noChangeShapeType="1"/>
          </p:cNvSpPr>
          <p:nvPr/>
        </p:nvSpPr>
        <p:spPr bwMode="auto">
          <a:xfrm>
            <a:off x="1895475" y="2897188"/>
            <a:ext cx="0" cy="3365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8" name="Oval 152"/>
          <p:cNvSpPr>
            <a:spLocks noChangeArrowheads="1"/>
          </p:cNvSpPr>
          <p:nvPr/>
        </p:nvSpPr>
        <p:spPr bwMode="auto">
          <a:xfrm>
            <a:off x="1901825" y="2854325"/>
            <a:ext cx="117475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" name="Rectangle 153"/>
          <p:cNvSpPr>
            <a:spLocks noChangeArrowheads="1"/>
          </p:cNvSpPr>
          <p:nvPr/>
        </p:nvSpPr>
        <p:spPr bwMode="auto">
          <a:xfrm>
            <a:off x="2068513" y="190658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4490" name="Rectangle 154"/>
          <p:cNvSpPr>
            <a:spLocks noChangeArrowheads="1"/>
          </p:cNvSpPr>
          <p:nvPr/>
        </p:nvSpPr>
        <p:spPr bwMode="auto">
          <a:xfrm>
            <a:off x="2068513" y="228758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4491" name="Arc 155"/>
          <p:cNvSpPr>
            <a:spLocks/>
          </p:cNvSpPr>
          <p:nvPr/>
        </p:nvSpPr>
        <p:spPr bwMode="auto">
          <a:xfrm>
            <a:off x="3322638" y="5473700"/>
            <a:ext cx="112712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2" name="Line 156"/>
          <p:cNvSpPr>
            <a:spLocks noChangeShapeType="1"/>
          </p:cNvSpPr>
          <p:nvPr/>
        </p:nvSpPr>
        <p:spPr bwMode="auto">
          <a:xfrm>
            <a:off x="2032000" y="55276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3" name="Oval 157"/>
          <p:cNvSpPr>
            <a:spLocks noChangeArrowheads="1"/>
          </p:cNvSpPr>
          <p:nvPr/>
        </p:nvSpPr>
        <p:spPr bwMode="auto">
          <a:xfrm>
            <a:off x="4683125" y="2012950"/>
            <a:ext cx="46038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4" name="Oval 158"/>
          <p:cNvSpPr>
            <a:spLocks noChangeArrowheads="1"/>
          </p:cNvSpPr>
          <p:nvPr/>
        </p:nvSpPr>
        <p:spPr bwMode="auto">
          <a:xfrm>
            <a:off x="4683125" y="2349500"/>
            <a:ext cx="46038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5" name="Oval 159"/>
          <p:cNvSpPr>
            <a:spLocks noChangeArrowheads="1"/>
          </p:cNvSpPr>
          <p:nvPr/>
        </p:nvSpPr>
        <p:spPr bwMode="auto">
          <a:xfrm>
            <a:off x="2871788" y="3732213"/>
            <a:ext cx="47625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6" name="Oval 160"/>
          <p:cNvSpPr>
            <a:spLocks noChangeArrowheads="1"/>
          </p:cNvSpPr>
          <p:nvPr/>
        </p:nvSpPr>
        <p:spPr bwMode="auto">
          <a:xfrm>
            <a:off x="2884488" y="5116513"/>
            <a:ext cx="46037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7" name="Oval 161"/>
          <p:cNvSpPr>
            <a:spLocks noChangeArrowheads="1"/>
          </p:cNvSpPr>
          <p:nvPr/>
        </p:nvSpPr>
        <p:spPr bwMode="auto">
          <a:xfrm>
            <a:off x="2878138" y="2012950"/>
            <a:ext cx="47625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8" name="Oval 162"/>
          <p:cNvSpPr>
            <a:spLocks noChangeArrowheads="1"/>
          </p:cNvSpPr>
          <p:nvPr/>
        </p:nvSpPr>
        <p:spPr bwMode="auto">
          <a:xfrm>
            <a:off x="2682875" y="2408238"/>
            <a:ext cx="47625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9" name="Oval 163"/>
          <p:cNvSpPr>
            <a:spLocks noChangeArrowheads="1"/>
          </p:cNvSpPr>
          <p:nvPr/>
        </p:nvSpPr>
        <p:spPr bwMode="auto">
          <a:xfrm>
            <a:off x="5421313" y="4059238"/>
            <a:ext cx="47625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" name="Oval 164"/>
          <p:cNvSpPr>
            <a:spLocks noChangeArrowheads="1"/>
          </p:cNvSpPr>
          <p:nvPr/>
        </p:nvSpPr>
        <p:spPr bwMode="auto">
          <a:xfrm>
            <a:off x="4953000" y="5054600"/>
            <a:ext cx="49213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1" name="Oval 165"/>
          <p:cNvSpPr>
            <a:spLocks noChangeArrowheads="1"/>
          </p:cNvSpPr>
          <p:nvPr/>
        </p:nvSpPr>
        <p:spPr bwMode="auto">
          <a:xfrm>
            <a:off x="4953000" y="5964238"/>
            <a:ext cx="49213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3" name="Rectangle 167"/>
          <p:cNvSpPr>
            <a:spLocks noChangeArrowheads="1"/>
          </p:cNvSpPr>
          <p:nvPr/>
        </p:nvSpPr>
        <p:spPr bwMode="auto">
          <a:xfrm>
            <a:off x="3011488" y="1089025"/>
            <a:ext cx="5327650" cy="693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570788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Determine The Type Of Instruction</a:t>
            </a:r>
            <a:endParaRPr lang="en-US" altLang="ko-KR" sz="320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89063" y="5548313"/>
            <a:ext cx="34925" cy="15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8" name="Rectangle 98"/>
          <p:cNvSpPr>
            <a:spLocks noChangeArrowheads="1"/>
          </p:cNvSpPr>
          <p:nvPr/>
        </p:nvSpPr>
        <p:spPr bwMode="auto">
          <a:xfrm>
            <a:off x="6283325" y="3276600"/>
            <a:ext cx="117519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= 0 (direct)</a:t>
            </a:r>
          </a:p>
        </p:txBody>
      </p:sp>
      <p:sp>
        <p:nvSpPr>
          <p:cNvPr id="15484" name="Rectangle 124"/>
          <p:cNvSpPr>
            <a:spLocks noChangeArrowheads="1"/>
          </p:cNvSpPr>
          <p:nvPr/>
        </p:nvSpPr>
        <p:spPr bwMode="auto">
          <a:xfrm>
            <a:off x="952500" y="5534025"/>
            <a:ext cx="7104063" cy="931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D'</a:t>
            </a:r>
            <a:r>
              <a:rPr lang="en-US" altLang="ko-KR"/>
              <a:t>7</a:t>
            </a:r>
            <a:r>
              <a:rPr lang="en-US" altLang="ko-KR" sz="1800"/>
              <a:t>IT</a:t>
            </a:r>
            <a:r>
              <a:rPr lang="en-US" altLang="ko-KR" sz="1400"/>
              <a:t>3</a:t>
            </a:r>
            <a:r>
              <a:rPr lang="en-US" altLang="ko-KR" sz="1800"/>
              <a:t>:	AR </a:t>
            </a:r>
            <a:r>
              <a:rPr lang="en-US" altLang="ko-KR" sz="1800">
                <a:latin typeface="Symbol" pitchFamily="18" charset="2"/>
              </a:rPr>
              <a:t></a:t>
            </a:r>
            <a:r>
              <a:rPr lang="en-US" altLang="ko-KR" sz="1800"/>
              <a:t>M[AR]</a:t>
            </a:r>
          </a:p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D'</a:t>
            </a:r>
            <a:r>
              <a:rPr lang="en-US" altLang="ko-KR" sz="1400"/>
              <a:t>7</a:t>
            </a:r>
            <a:r>
              <a:rPr lang="en-US" altLang="ko-KR" sz="1800"/>
              <a:t>I'T</a:t>
            </a:r>
            <a:r>
              <a:rPr lang="en-US" altLang="ko-KR" sz="1400"/>
              <a:t>3</a:t>
            </a:r>
            <a:r>
              <a:rPr lang="en-US" altLang="ko-KR" sz="1800"/>
              <a:t>:	Nothing</a:t>
            </a:r>
          </a:p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</a:t>
            </a:r>
            <a:r>
              <a:rPr lang="en-US" altLang="ko-KR" sz="1400"/>
              <a:t>7</a:t>
            </a:r>
            <a:r>
              <a:rPr lang="en-US" altLang="ko-KR" sz="1800"/>
              <a:t>I'T</a:t>
            </a:r>
            <a:r>
              <a:rPr lang="en-US" altLang="ko-KR" sz="1400"/>
              <a:t>3</a:t>
            </a:r>
            <a:r>
              <a:rPr lang="en-US" altLang="ko-KR" sz="1800"/>
              <a:t>:	Execute a register-reference instr.</a:t>
            </a:r>
          </a:p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</a:t>
            </a:r>
            <a:r>
              <a:rPr lang="en-US" altLang="ko-KR" sz="1400"/>
              <a:t>7</a:t>
            </a:r>
            <a:r>
              <a:rPr lang="en-US" altLang="ko-KR" sz="1800"/>
              <a:t>IT</a:t>
            </a:r>
            <a:r>
              <a:rPr lang="en-US" altLang="ko-KR" sz="1400"/>
              <a:t>3</a:t>
            </a:r>
            <a:r>
              <a:rPr lang="en-US" altLang="ko-KR" sz="1800"/>
              <a:t>:	Execute an input-output instr.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687763" y="857250"/>
            <a:ext cx="666978" cy="34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Start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SC </a:t>
            </a:r>
            <a:r>
              <a:rPr lang="en-US" altLang="ko-KR" sz="1200" dirty="0">
                <a:solidFill>
                  <a:srgbClr val="000000"/>
                </a:solidFill>
                <a:latin typeface="Symbol" pitchFamily="18" charset="2"/>
              </a:rPr>
              <a:t> 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9338" y="868363"/>
            <a:ext cx="801687" cy="29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489325" y="1431925"/>
            <a:ext cx="4183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797300" y="1371600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041775" y="1431925"/>
            <a:ext cx="4039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454400" y="1444625"/>
            <a:ext cx="1019175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rc 13"/>
          <p:cNvSpPr>
            <a:spLocks/>
          </p:cNvSpPr>
          <p:nvPr/>
        </p:nvSpPr>
        <p:spPr bwMode="auto">
          <a:xfrm>
            <a:off x="3954463" y="1335088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000500" y="1152525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rc 15"/>
          <p:cNvSpPr>
            <a:spLocks/>
          </p:cNvSpPr>
          <p:nvPr/>
        </p:nvSpPr>
        <p:spPr bwMode="auto">
          <a:xfrm>
            <a:off x="3536950" y="1335088"/>
            <a:ext cx="93663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3582988" y="125253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435475" y="13208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935288" y="1885950"/>
            <a:ext cx="333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3168650" y="1887538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3414713" y="1885950"/>
            <a:ext cx="75181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M[AR],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981450" y="1885950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233863" y="1887538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460875" y="1885950"/>
            <a:ext cx="650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PC + 1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962275" y="1898650"/>
            <a:ext cx="2200275" cy="311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Arc 25"/>
          <p:cNvSpPr>
            <a:spLocks/>
          </p:cNvSpPr>
          <p:nvPr/>
        </p:nvSpPr>
        <p:spPr bwMode="auto">
          <a:xfrm>
            <a:off x="3954463" y="1789113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000500" y="1666875"/>
            <a:ext cx="0" cy="131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100638" y="17145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2935288" y="2514600"/>
            <a:ext cx="4183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206750" y="2514600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414713" y="2514600"/>
            <a:ext cx="80791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IR(0-11),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176713" y="2514600"/>
            <a:ext cx="243657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259263" y="2505075"/>
            <a:ext cx="335029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460875" y="2514600"/>
            <a:ext cx="56522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IR(15)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2800350" y="2352675"/>
            <a:ext cx="237167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Decode </a:t>
            </a:r>
            <a:r>
              <a:rPr lang="en-US" altLang="ko-KR" sz="1400" dirty="0" err="1">
                <a:solidFill>
                  <a:srgbClr val="000000"/>
                </a:solidFill>
              </a:rPr>
              <a:t>Opcode</a:t>
            </a:r>
            <a:r>
              <a:rPr lang="en-US" altLang="ko-KR" sz="1400" dirty="0">
                <a:solidFill>
                  <a:srgbClr val="000000"/>
                </a:solidFill>
              </a:rPr>
              <a:t> in IR(12-14),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2752725" y="2355850"/>
            <a:ext cx="2557463" cy="3825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5235575" y="21717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5399" name="Arc 39"/>
          <p:cNvSpPr>
            <a:spLocks/>
          </p:cNvSpPr>
          <p:nvPr/>
        </p:nvSpPr>
        <p:spPr bwMode="auto">
          <a:xfrm>
            <a:off x="3967163" y="2932113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4013200" y="2749550"/>
            <a:ext cx="0" cy="212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3730625" y="3006725"/>
            <a:ext cx="515938" cy="420688"/>
            <a:chOff x="1696" y="3024"/>
            <a:chExt cx="376" cy="368"/>
          </a:xfrm>
        </p:grpSpPr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 flipH="1">
              <a:off x="1696" y="3024"/>
              <a:ext cx="208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1896" y="3024"/>
              <a:ext cx="176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 flipH="1" flipV="1">
              <a:off x="1696" y="3184"/>
              <a:ext cx="208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 flipV="1">
              <a:off x="1896" y="3184"/>
              <a:ext cx="176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797300" y="3100388"/>
            <a:ext cx="4039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D7</a:t>
            </a:r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 flipV="1">
            <a:off x="4252913" y="3205163"/>
            <a:ext cx="174625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>
            <a:off x="3035300" y="3209925"/>
            <a:ext cx="7016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4820390" y="2895188"/>
            <a:ext cx="203761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= 0 (Memory-reference)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1752600" y="2870200"/>
            <a:ext cx="170610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(Register or I/O) = 1</a:t>
            </a:r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 flipH="1">
            <a:off x="5729288" y="3446463"/>
            <a:ext cx="306387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6024563" y="3446463"/>
            <a:ext cx="269875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 flipH="1" flipV="1">
            <a:off x="5729288" y="3659188"/>
            <a:ext cx="306387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Line 53"/>
          <p:cNvSpPr>
            <a:spLocks noChangeShapeType="1"/>
          </p:cNvSpPr>
          <p:nvPr/>
        </p:nvSpPr>
        <p:spPr bwMode="auto">
          <a:xfrm flipV="1">
            <a:off x="6024563" y="3659188"/>
            <a:ext cx="269875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5880100" y="3571875"/>
            <a:ext cx="223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 flipH="1">
            <a:off x="2727325" y="3446463"/>
            <a:ext cx="320675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3035300" y="3446463"/>
            <a:ext cx="258763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 flipH="1" flipV="1">
            <a:off x="2727325" y="3659188"/>
            <a:ext cx="320675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 flipV="1">
            <a:off x="3035300" y="3659188"/>
            <a:ext cx="258763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2905125" y="3575050"/>
            <a:ext cx="223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562350" y="4071938"/>
            <a:ext cx="78970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3168650" y="4211638"/>
            <a:ext cx="154914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register-reference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3463925" y="4354513"/>
            <a:ext cx="1046762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instruction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3549650" y="4525963"/>
            <a:ext cx="39113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SC</a:t>
            </a:r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3841750" y="4470400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4116388" y="4495800"/>
            <a:ext cx="29335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2038350" y="4071938"/>
            <a:ext cx="70089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1878013" y="4211638"/>
            <a:ext cx="120225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input-output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1939925" y="4354513"/>
            <a:ext cx="104676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 smtClean="0">
                <a:solidFill>
                  <a:srgbClr val="000000"/>
                </a:solidFill>
              </a:rPr>
              <a:t>instruction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9" name="Rectangle 69"/>
          <p:cNvSpPr>
            <a:spLocks noChangeArrowheads="1"/>
          </p:cNvSpPr>
          <p:nvPr/>
        </p:nvSpPr>
        <p:spPr bwMode="auto">
          <a:xfrm>
            <a:off x="2024063" y="4525963"/>
            <a:ext cx="36228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SC</a:t>
            </a:r>
          </a:p>
        </p:txBody>
      </p:sp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2259013" y="4470400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2514600" y="44704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5334000" y="4071938"/>
            <a:ext cx="629982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M[AR]</a:t>
            </a:r>
          </a:p>
        </p:txBody>
      </p:sp>
      <p:sp>
        <p:nvSpPr>
          <p:cNvPr id="15433" name="Rectangle 73"/>
          <p:cNvSpPr>
            <a:spLocks noChangeArrowheads="1"/>
          </p:cNvSpPr>
          <p:nvPr/>
        </p:nvSpPr>
        <p:spPr bwMode="auto">
          <a:xfrm>
            <a:off x="5105400" y="4013200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4878388" y="4071938"/>
            <a:ext cx="4183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6199188" y="4062413"/>
            <a:ext cx="82772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Nothing</a:t>
            </a:r>
          </a:p>
        </p:txBody>
      </p:sp>
      <p:sp>
        <p:nvSpPr>
          <p:cNvPr id="15436" name="Arc 76"/>
          <p:cNvSpPr>
            <a:spLocks/>
          </p:cNvSpPr>
          <p:nvPr/>
        </p:nvSpPr>
        <p:spPr bwMode="auto">
          <a:xfrm>
            <a:off x="2982913" y="3381375"/>
            <a:ext cx="93662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 flipV="1">
            <a:off x="3035300" y="322421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Arc 78"/>
          <p:cNvSpPr>
            <a:spLocks/>
          </p:cNvSpPr>
          <p:nvPr/>
        </p:nvSpPr>
        <p:spPr bwMode="auto">
          <a:xfrm>
            <a:off x="5972175" y="3357563"/>
            <a:ext cx="93663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 flipV="1">
            <a:off x="6011863" y="319881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Rectangle 80"/>
          <p:cNvSpPr>
            <a:spLocks noChangeArrowheads="1"/>
          </p:cNvSpPr>
          <p:nvPr/>
        </p:nvSpPr>
        <p:spPr bwMode="auto">
          <a:xfrm>
            <a:off x="1916113" y="4073525"/>
            <a:ext cx="1020762" cy="682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1" name="Rectangle 81"/>
          <p:cNvSpPr>
            <a:spLocks noChangeArrowheads="1"/>
          </p:cNvSpPr>
          <p:nvPr/>
        </p:nvSpPr>
        <p:spPr bwMode="auto">
          <a:xfrm>
            <a:off x="3170238" y="4073525"/>
            <a:ext cx="1512887" cy="673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Rectangle 82"/>
          <p:cNvSpPr>
            <a:spLocks noChangeArrowheads="1"/>
          </p:cNvSpPr>
          <p:nvPr/>
        </p:nvSpPr>
        <p:spPr bwMode="auto">
          <a:xfrm>
            <a:off x="4916488" y="4073525"/>
            <a:ext cx="1020762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6172200" y="4073525"/>
            <a:ext cx="81121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4" name="Arc 84"/>
          <p:cNvSpPr>
            <a:spLocks/>
          </p:cNvSpPr>
          <p:nvPr/>
        </p:nvSpPr>
        <p:spPr bwMode="auto">
          <a:xfrm>
            <a:off x="2355850" y="3963988"/>
            <a:ext cx="93663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 flipV="1">
            <a:off x="2401888" y="3668713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6" name="Arc 86"/>
          <p:cNvSpPr>
            <a:spLocks/>
          </p:cNvSpPr>
          <p:nvPr/>
        </p:nvSpPr>
        <p:spPr bwMode="auto">
          <a:xfrm>
            <a:off x="3954463" y="3963988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 flipV="1">
            <a:off x="4000500" y="3678238"/>
            <a:ext cx="0" cy="314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8" name="Arc 88"/>
          <p:cNvSpPr>
            <a:spLocks/>
          </p:cNvSpPr>
          <p:nvPr/>
        </p:nvSpPr>
        <p:spPr bwMode="auto">
          <a:xfrm>
            <a:off x="5345113" y="3963988"/>
            <a:ext cx="92075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9" name="Line 89"/>
          <p:cNvSpPr>
            <a:spLocks noChangeShapeType="1"/>
          </p:cNvSpPr>
          <p:nvPr/>
        </p:nvSpPr>
        <p:spPr bwMode="auto">
          <a:xfrm flipV="1">
            <a:off x="5389563" y="3678238"/>
            <a:ext cx="0" cy="314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0" name="Arc 90"/>
          <p:cNvSpPr>
            <a:spLocks/>
          </p:cNvSpPr>
          <p:nvPr/>
        </p:nvSpPr>
        <p:spPr bwMode="auto">
          <a:xfrm>
            <a:off x="6611938" y="3963988"/>
            <a:ext cx="92075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1" name="Line 91"/>
          <p:cNvSpPr>
            <a:spLocks noChangeShapeType="1"/>
          </p:cNvSpPr>
          <p:nvPr/>
        </p:nvSpPr>
        <p:spPr bwMode="auto">
          <a:xfrm flipV="1">
            <a:off x="6656388" y="3659188"/>
            <a:ext cx="0" cy="333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2" name="Line 92"/>
          <p:cNvSpPr>
            <a:spLocks noChangeShapeType="1"/>
          </p:cNvSpPr>
          <p:nvPr/>
        </p:nvSpPr>
        <p:spPr bwMode="auto">
          <a:xfrm>
            <a:off x="2408238" y="3673475"/>
            <a:ext cx="3381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3" name="Line 93"/>
          <p:cNvSpPr>
            <a:spLocks noChangeShapeType="1"/>
          </p:cNvSpPr>
          <p:nvPr/>
        </p:nvSpPr>
        <p:spPr bwMode="auto">
          <a:xfrm>
            <a:off x="3287713" y="3673475"/>
            <a:ext cx="714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4" name="Line 94"/>
          <p:cNvSpPr>
            <a:spLocks noChangeShapeType="1"/>
          </p:cNvSpPr>
          <p:nvPr/>
        </p:nvSpPr>
        <p:spPr bwMode="auto">
          <a:xfrm>
            <a:off x="5397500" y="3673475"/>
            <a:ext cx="331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5" name="Line 95"/>
          <p:cNvSpPr>
            <a:spLocks noChangeShapeType="1"/>
          </p:cNvSpPr>
          <p:nvPr/>
        </p:nvSpPr>
        <p:spPr bwMode="auto">
          <a:xfrm>
            <a:off x="6288088" y="3663950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6" name="Rectangle 96"/>
          <p:cNvSpPr>
            <a:spLocks noChangeArrowheads="1"/>
          </p:cNvSpPr>
          <p:nvPr/>
        </p:nvSpPr>
        <p:spPr bwMode="auto">
          <a:xfrm>
            <a:off x="3289300" y="3352800"/>
            <a:ext cx="13244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= 0 (register)</a:t>
            </a:r>
          </a:p>
        </p:txBody>
      </p:sp>
      <p:sp>
        <p:nvSpPr>
          <p:cNvPr id="15457" name="Rectangle 97"/>
          <p:cNvSpPr>
            <a:spLocks noChangeArrowheads="1"/>
          </p:cNvSpPr>
          <p:nvPr/>
        </p:nvSpPr>
        <p:spPr bwMode="auto">
          <a:xfrm>
            <a:off x="1981200" y="3352800"/>
            <a:ext cx="83676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(I/O) = 1</a:t>
            </a:r>
          </a:p>
        </p:txBody>
      </p:sp>
      <p:sp>
        <p:nvSpPr>
          <p:cNvPr id="15459" name="Rectangle 99"/>
          <p:cNvSpPr>
            <a:spLocks noChangeArrowheads="1"/>
          </p:cNvSpPr>
          <p:nvPr/>
        </p:nvSpPr>
        <p:spPr bwMode="auto">
          <a:xfrm>
            <a:off x="4648200" y="3276600"/>
            <a:ext cx="13066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(indirect) = 1</a:t>
            </a:r>
          </a:p>
        </p:txBody>
      </p:sp>
      <p:sp>
        <p:nvSpPr>
          <p:cNvPr id="15460" name="Rectangle 100"/>
          <p:cNvSpPr>
            <a:spLocks noChangeArrowheads="1"/>
          </p:cNvSpPr>
          <p:nvPr/>
        </p:nvSpPr>
        <p:spPr bwMode="auto">
          <a:xfrm>
            <a:off x="2841625" y="38608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5461" name="Rectangle 101"/>
          <p:cNvSpPr>
            <a:spLocks noChangeArrowheads="1"/>
          </p:cNvSpPr>
          <p:nvPr/>
        </p:nvSpPr>
        <p:spPr bwMode="auto">
          <a:xfrm>
            <a:off x="4518025" y="37338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5462" name="Rectangle 102"/>
          <p:cNvSpPr>
            <a:spLocks noChangeArrowheads="1"/>
          </p:cNvSpPr>
          <p:nvPr/>
        </p:nvSpPr>
        <p:spPr bwMode="auto">
          <a:xfrm>
            <a:off x="5653088" y="37338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5463" name="Rectangle 103"/>
          <p:cNvSpPr>
            <a:spLocks noChangeArrowheads="1"/>
          </p:cNvSpPr>
          <p:nvPr/>
        </p:nvSpPr>
        <p:spPr bwMode="auto">
          <a:xfrm>
            <a:off x="6772275" y="388143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5464" name="Rectangle 104"/>
          <p:cNvSpPr>
            <a:spLocks noChangeArrowheads="1"/>
          </p:cNvSpPr>
          <p:nvPr/>
        </p:nvSpPr>
        <p:spPr bwMode="auto">
          <a:xfrm>
            <a:off x="5653088" y="4525963"/>
            <a:ext cx="78970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65" name="Rectangle 105"/>
          <p:cNvSpPr>
            <a:spLocks noChangeArrowheads="1"/>
          </p:cNvSpPr>
          <p:nvPr/>
        </p:nvSpPr>
        <p:spPr bwMode="auto">
          <a:xfrm>
            <a:off x="5248275" y="4668838"/>
            <a:ext cx="161794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 smtClean="0">
                <a:solidFill>
                  <a:srgbClr val="000000"/>
                </a:solidFill>
              </a:rPr>
              <a:t>memory-reference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66" name="Rectangle 106"/>
          <p:cNvSpPr>
            <a:spLocks noChangeArrowheads="1"/>
          </p:cNvSpPr>
          <p:nvPr/>
        </p:nvSpPr>
        <p:spPr bwMode="auto">
          <a:xfrm>
            <a:off x="5554663" y="4808538"/>
            <a:ext cx="104676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instruction</a:t>
            </a:r>
          </a:p>
        </p:txBody>
      </p:sp>
      <p:sp>
        <p:nvSpPr>
          <p:cNvPr id="15467" name="Rectangle 107"/>
          <p:cNvSpPr>
            <a:spLocks noChangeArrowheads="1"/>
          </p:cNvSpPr>
          <p:nvPr/>
        </p:nvSpPr>
        <p:spPr bwMode="auto">
          <a:xfrm>
            <a:off x="5640388" y="4970463"/>
            <a:ext cx="392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SC</a:t>
            </a:r>
          </a:p>
        </p:txBody>
      </p:sp>
      <p:sp>
        <p:nvSpPr>
          <p:cNvPr id="15468" name="Rectangle 108"/>
          <p:cNvSpPr>
            <a:spLocks noChangeArrowheads="1"/>
          </p:cNvSpPr>
          <p:nvPr/>
        </p:nvSpPr>
        <p:spPr bwMode="auto">
          <a:xfrm>
            <a:off x="5961063" y="4970463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469" name="Rectangle 109"/>
          <p:cNvSpPr>
            <a:spLocks noChangeArrowheads="1"/>
          </p:cNvSpPr>
          <p:nvPr/>
        </p:nvSpPr>
        <p:spPr bwMode="auto">
          <a:xfrm>
            <a:off x="6207125" y="49704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470" name="Rectangle 110"/>
          <p:cNvSpPr>
            <a:spLocks noChangeArrowheads="1"/>
          </p:cNvSpPr>
          <p:nvPr/>
        </p:nvSpPr>
        <p:spPr bwMode="auto">
          <a:xfrm>
            <a:off x="5187950" y="4538663"/>
            <a:ext cx="1670050" cy="6635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1" name="Arc 111"/>
          <p:cNvSpPr>
            <a:spLocks/>
          </p:cNvSpPr>
          <p:nvPr/>
        </p:nvSpPr>
        <p:spPr bwMode="auto">
          <a:xfrm>
            <a:off x="5345113" y="4429125"/>
            <a:ext cx="92075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2" name="Line 112"/>
          <p:cNvSpPr>
            <a:spLocks noChangeShapeType="1"/>
          </p:cNvSpPr>
          <p:nvPr/>
        </p:nvSpPr>
        <p:spPr bwMode="auto">
          <a:xfrm flipV="1">
            <a:off x="5389563" y="4284663"/>
            <a:ext cx="0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3" name="Arc 113"/>
          <p:cNvSpPr>
            <a:spLocks/>
          </p:cNvSpPr>
          <p:nvPr/>
        </p:nvSpPr>
        <p:spPr bwMode="auto">
          <a:xfrm>
            <a:off x="6611938" y="4429125"/>
            <a:ext cx="92075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4" name="Line 114"/>
          <p:cNvSpPr>
            <a:spLocks noChangeShapeType="1"/>
          </p:cNvSpPr>
          <p:nvPr/>
        </p:nvSpPr>
        <p:spPr bwMode="auto">
          <a:xfrm flipV="1">
            <a:off x="6656388" y="4284663"/>
            <a:ext cx="0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5" name="Arc 115"/>
          <p:cNvSpPr>
            <a:spLocks/>
          </p:cNvSpPr>
          <p:nvPr/>
        </p:nvSpPr>
        <p:spPr bwMode="auto">
          <a:xfrm>
            <a:off x="5972175" y="5286375"/>
            <a:ext cx="93663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6" name="Line 116"/>
          <p:cNvSpPr>
            <a:spLocks noChangeShapeType="1"/>
          </p:cNvSpPr>
          <p:nvPr/>
        </p:nvSpPr>
        <p:spPr bwMode="auto">
          <a:xfrm flipV="1">
            <a:off x="6018213" y="5211763"/>
            <a:ext cx="0" cy="104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7" name="Line 117"/>
          <p:cNvSpPr>
            <a:spLocks noChangeShapeType="1"/>
          </p:cNvSpPr>
          <p:nvPr/>
        </p:nvSpPr>
        <p:spPr bwMode="auto">
          <a:xfrm flipH="1">
            <a:off x="1682750" y="5392738"/>
            <a:ext cx="4341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8" name="Arc 118"/>
          <p:cNvSpPr>
            <a:spLocks/>
          </p:cNvSpPr>
          <p:nvPr/>
        </p:nvSpPr>
        <p:spPr bwMode="auto">
          <a:xfrm>
            <a:off x="2355850" y="5286375"/>
            <a:ext cx="93663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9" name="Line 119"/>
          <p:cNvSpPr>
            <a:spLocks noChangeShapeType="1"/>
          </p:cNvSpPr>
          <p:nvPr/>
        </p:nvSpPr>
        <p:spPr bwMode="auto">
          <a:xfrm flipV="1">
            <a:off x="2401888" y="4765675"/>
            <a:ext cx="0" cy="550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0" name="Arc 120"/>
          <p:cNvSpPr>
            <a:spLocks/>
          </p:cNvSpPr>
          <p:nvPr/>
        </p:nvSpPr>
        <p:spPr bwMode="auto">
          <a:xfrm>
            <a:off x="3881438" y="5286375"/>
            <a:ext cx="93662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1" name="Line 121"/>
          <p:cNvSpPr>
            <a:spLocks noChangeShapeType="1"/>
          </p:cNvSpPr>
          <p:nvPr/>
        </p:nvSpPr>
        <p:spPr bwMode="auto">
          <a:xfrm flipV="1">
            <a:off x="3927475" y="474662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2" name="Line 122"/>
          <p:cNvSpPr>
            <a:spLocks noChangeShapeType="1"/>
          </p:cNvSpPr>
          <p:nvPr/>
        </p:nvSpPr>
        <p:spPr bwMode="auto">
          <a:xfrm>
            <a:off x="1700213" y="1273175"/>
            <a:ext cx="0" cy="4105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3" name="Line 123"/>
          <p:cNvSpPr>
            <a:spLocks noChangeShapeType="1"/>
          </p:cNvSpPr>
          <p:nvPr/>
        </p:nvSpPr>
        <p:spPr bwMode="auto">
          <a:xfrm flipH="1">
            <a:off x="1682750" y="1258888"/>
            <a:ext cx="1906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6" name="Rectangle 126"/>
          <p:cNvSpPr>
            <a:spLocks noChangeArrowheads="1"/>
          </p:cNvSpPr>
          <p:nvPr/>
        </p:nvSpPr>
        <p:spPr bwMode="auto">
          <a:xfrm>
            <a:off x="6883400" y="4525963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608638" cy="7397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2. Register Transfer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81000" y="144780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2000" dirty="0" smtClean="0"/>
              <a:t>Registers are designated by capital letters, sometimes followed by numbers (e.g., A, R13, IR)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Often the names indicate function: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MAR- memory address register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PC	- program counter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IR	- instruction register</a:t>
            </a:r>
          </a:p>
          <a:p>
            <a:pPr lvl="1" algn="just"/>
            <a:endParaRPr lang="en-US" altLang="ko-KR" sz="1600" dirty="0" smtClean="0"/>
          </a:p>
          <a:p>
            <a:pPr algn="just">
              <a:lnSpc>
                <a:spcPct val="160000"/>
              </a:lnSpc>
            </a:pPr>
            <a:r>
              <a:rPr lang="en-US" altLang="ko-KR" sz="2000" dirty="0" smtClean="0"/>
              <a:t>Registers and their contents can be viewed and represented in </a:t>
            </a:r>
            <a:r>
              <a:rPr lang="en-US" altLang="ko-KR" sz="2000" i="1" dirty="0" smtClean="0"/>
              <a:t>various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ways.</a:t>
            </a:r>
          </a:p>
          <a:p>
            <a:pPr lvl="1" algn="just"/>
            <a:r>
              <a:rPr lang="en-US" altLang="ko-KR" sz="1600" dirty="0" smtClean="0"/>
              <a:t>A register can be viewed as a single entity:</a:t>
            </a:r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en-US" altLang="ko-KR" sz="1600" dirty="0" smtClean="0"/>
              <a:t>Registers may also be represented showing the bits of data they contain</a:t>
            </a:r>
          </a:p>
          <a:p>
            <a:pPr algn="just">
              <a:buFontTx/>
              <a:buNone/>
            </a:pPr>
            <a:r>
              <a:rPr lang="en-US" altLang="ko-KR" sz="2000" dirty="0" smtClean="0"/>
              <a:t>	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40075" y="5181600"/>
            <a:ext cx="2524125" cy="352425"/>
            <a:chOff x="3140075" y="5181600"/>
            <a:chExt cx="2524125" cy="352425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3140075" y="5181600"/>
              <a:ext cx="2524125" cy="3524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4114800" y="5181600"/>
              <a:ext cx="646113" cy="3127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MAR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300038"/>
            <a:ext cx="7196137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Register Reference Instructions</a:t>
            </a:r>
            <a:endParaRPr lang="en-US" altLang="ko-KR" sz="3200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00125" y="2311400"/>
            <a:ext cx="4981575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r = D</a:t>
            </a:r>
            <a:r>
              <a:rPr lang="en-US" altLang="ko-KR" sz="1800" baseline="-25000"/>
              <a:t>7</a:t>
            </a:r>
            <a:r>
              <a:rPr lang="en-US" altLang="ko-KR" sz="1800"/>
              <a:t> I</a:t>
            </a:r>
            <a:r>
              <a:rPr lang="en-US" altLang="ko-KR" sz="1800">
                <a:sym typeface="Symbol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3</a:t>
            </a:r>
            <a:r>
              <a:rPr lang="en-US" altLang="ko-KR" sz="1800"/>
              <a:t>   =&gt; Register Reference Instruction</a:t>
            </a:r>
          </a:p>
          <a:p>
            <a:pPr defTabSz="762000"/>
            <a:r>
              <a:rPr lang="en-US" altLang="ko-KR" sz="1800"/>
              <a:t>B</a:t>
            </a:r>
            <a:r>
              <a:rPr lang="en-US" altLang="ko-KR" sz="1800" baseline="-25000"/>
              <a:t>i</a:t>
            </a:r>
            <a:r>
              <a:rPr lang="en-US" altLang="ko-KR" sz="1800"/>
              <a:t> = IR(i) , i=0,1,2,...,11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44625" y="1290638"/>
            <a:ext cx="5364163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-  D</a:t>
            </a:r>
            <a:r>
              <a:rPr lang="en-US" altLang="ko-KR" sz="1800" baseline="-25000"/>
              <a:t>7</a:t>
            </a:r>
            <a:r>
              <a:rPr lang="en-US" altLang="ko-KR" sz="1800"/>
              <a:t> = 1,  I = 0</a:t>
            </a:r>
          </a:p>
          <a:p>
            <a:pPr defTabSz="762000"/>
            <a:r>
              <a:rPr lang="en-US" altLang="ko-KR" sz="1800"/>
              <a:t>-  Register Ref. Instr. is specified in b</a:t>
            </a:r>
            <a:r>
              <a:rPr lang="en-US" altLang="ko-KR" sz="1800" baseline="-25000"/>
              <a:t>0</a:t>
            </a:r>
            <a:r>
              <a:rPr lang="en-US" altLang="ko-KR" sz="1800"/>
              <a:t> ~ b</a:t>
            </a:r>
            <a:r>
              <a:rPr lang="en-US" altLang="ko-KR" sz="1800" baseline="-25000"/>
              <a:t>11</a:t>
            </a:r>
            <a:r>
              <a:rPr lang="en-US" altLang="ko-KR" sz="1800"/>
              <a:t> of IR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/>
              <a:t>-  Execution starts with timing signal T</a:t>
            </a:r>
            <a:r>
              <a:rPr lang="en-US" altLang="ko-KR" sz="1800" baseline="-25000"/>
              <a:t>3</a:t>
            </a:r>
            <a:endParaRPr lang="en-US" altLang="ko-KR" sz="18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384425" y="2687638"/>
            <a:ext cx="127000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 eaLnBrk="1">
              <a:lnSpc>
                <a:spcPct val="80000"/>
              </a:lnSpc>
            </a:pPr>
            <a:endParaRPr lang="en-US" altLang="ko-KR" sz="1800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54038" y="914400"/>
            <a:ext cx="5768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Register Reference Instructions are identified when</a:t>
            </a:r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1089025" y="2936875"/>
            <a:ext cx="6511925" cy="3311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	r:		SC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CLA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11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CLE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:		E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CMA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9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AC’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CME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8</a:t>
            </a:r>
            <a:r>
              <a:rPr lang="en-US" altLang="ko-KR" sz="1800" dirty="0">
                <a:solidFill>
                  <a:srgbClr val="000000"/>
                </a:solidFill>
              </a:rPr>
              <a:t>:		E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E’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CIR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7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ko-KR" sz="1800" dirty="0" err="1">
                <a:solidFill>
                  <a:srgbClr val="000000"/>
                </a:solidFill>
                <a:sym typeface="Symbol" pitchFamily="18" charset="2"/>
              </a:rPr>
              <a:t>shr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 AC, AC(15)  E, E  AC(0)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CIL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6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ko-KR" sz="1800" dirty="0" err="1">
                <a:solidFill>
                  <a:srgbClr val="000000"/>
                </a:solidFill>
                <a:sym typeface="Symbol" pitchFamily="18" charset="2"/>
              </a:rPr>
              <a:t>shl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 AC, AC(0)  E, E  AC(15)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INC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AC + 1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SPA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:		if (AC(15) = 0)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SNA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:		if (AC(15) = 1)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SZA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:		if (AC = 0)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SZE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:		if (E = 0)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HLT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0</a:t>
            </a:r>
            <a:r>
              <a:rPr lang="en-US" altLang="ko-KR" sz="1800" dirty="0">
                <a:solidFill>
                  <a:srgbClr val="000000"/>
                </a:solidFill>
              </a:rPr>
              <a:t>:		S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  (S is a start-stop flip-flop)</a:t>
            </a:r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1028700" y="2981324"/>
            <a:ext cx="6677025" cy="3648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-76200" y="4800600"/>
            <a:ext cx="3657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067594" y="4799806"/>
            <a:ext cx="3657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9" grpId="0"/>
      <p:bldP spid="1645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980238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12. Memory Reference Instructions</a:t>
            </a:r>
            <a:endParaRPr lang="en-US" altLang="ko-KR" sz="3200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38188" y="862013"/>
            <a:ext cx="34925" cy="15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71450" y="4595813"/>
            <a:ext cx="8775700" cy="200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AND to AC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0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M[AR]				Read operand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D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:	AC  AC  DR, SC  0		AND with AC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ADD to AC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1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M[AR]				Read operand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D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:	AC  AC + DR, E  C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out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, SC  0	Add to AC and store carry in E</a:t>
            </a:r>
          </a:p>
          <a:p>
            <a:pPr defTabSz="762000">
              <a:lnSpc>
                <a:spcPct val="102000"/>
              </a:lnSpc>
            </a:pP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52425" y="3422650"/>
            <a:ext cx="86614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- The effective address of the instruction is in AR and was placed there during </a:t>
            </a:r>
          </a:p>
          <a:p>
            <a:pPr defTabSz="762000"/>
            <a:r>
              <a:rPr lang="en-US" altLang="ko-KR" sz="1800"/>
              <a:t>	timing signal T</a:t>
            </a:r>
            <a:r>
              <a:rPr lang="en-US" altLang="ko-KR" sz="1800" baseline="-25000"/>
              <a:t>2</a:t>
            </a:r>
            <a:r>
              <a:rPr lang="en-US" altLang="ko-KR" sz="1800"/>
              <a:t> when I = 0, or during timing signal T</a:t>
            </a:r>
            <a:r>
              <a:rPr lang="en-US" altLang="ko-KR" sz="1800" baseline="-25000"/>
              <a:t>3</a:t>
            </a:r>
            <a:r>
              <a:rPr lang="en-US" altLang="ko-KR" sz="1800"/>
              <a:t> when I = 1</a:t>
            </a:r>
          </a:p>
          <a:p>
            <a:pPr defTabSz="762000"/>
            <a:r>
              <a:rPr lang="en-US" altLang="ko-KR" sz="1800"/>
              <a:t>- Memory cycle is assumed to be short enough to complete in a CPU cycle</a:t>
            </a:r>
          </a:p>
          <a:p>
            <a:pPr defTabSz="762000"/>
            <a:r>
              <a:rPr lang="en-US" altLang="ko-KR" sz="1800"/>
              <a:t>- The execution of MR instruction starts with T</a:t>
            </a:r>
            <a:r>
              <a:rPr lang="en-US" altLang="ko-KR" sz="1800" baseline="-25000"/>
              <a:t>4</a:t>
            </a:r>
            <a:endParaRPr lang="en-US" altLang="ko-KR" sz="1800"/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381000" y="1054100"/>
            <a:ext cx="787395" cy="2901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600" dirty="0"/>
              <a:t>Symbol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1301750" y="965200"/>
            <a:ext cx="813300" cy="4095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/>
              <a:t>Operation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200" dirty="0"/>
              <a:t>Decoder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2355850" y="1054100"/>
            <a:ext cx="168592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dirty="0"/>
              <a:t>Symbolic Description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428625" y="952500"/>
            <a:ext cx="7700963" cy="240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469900" y="1322388"/>
            <a:ext cx="7683500" cy="20304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AND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0</a:t>
            </a:r>
            <a:r>
              <a:rPr lang="en-US" altLang="ko-KR" sz="1800" dirty="0">
                <a:solidFill>
                  <a:srgbClr val="000000"/>
                </a:solidFill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AC  M[AR]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ADD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AC + M[AR], E  </a:t>
            </a:r>
            <a:r>
              <a:rPr lang="en-US" altLang="ko-KR" sz="1800" dirty="0" err="1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US" altLang="ko-KR" sz="1800" baseline="-25000" dirty="0" err="1">
                <a:solidFill>
                  <a:srgbClr val="000000"/>
                </a:solidFill>
                <a:sym typeface="Symbol" pitchFamily="18" charset="2"/>
              </a:rPr>
              <a:t>out</a:t>
            </a:r>
            <a:endParaRPr lang="en-US" altLang="ko-KR" sz="1800" dirty="0">
              <a:solidFill>
                <a:srgbClr val="000000"/>
              </a:solidFill>
              <a:sym typeface="Symbol" pitchFamily="18" charset="2"/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LDA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M[AR]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STA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AC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BUN  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	   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AR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BSA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PC, PC  AR + 1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ISZ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6</a:t>
            </a:r>
            <a:r>
              <a:rPr lang="en-US" altLang="ko-KR" sz="1800" dirty="0">
                <a:solidFill>
                  <a:srgbClr val="000000"/>
                </a:solidFill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M[AR] + 1, if M[AR] + 1 = 0 then PC  PC+1</a:t>
            </a:r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>
            <a:off x="428625" y="1352550"/>
            <a:ext cx="7724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0" y="2133600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15194" y="2209006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5" name="Rectangle 73"/>
          <p:cNvSpPr>
            <a:spLocks noChangeArrowheads="1"/>
          </p:cNvSpPr>
          <p:nvPr/>
        </p:nvSpPr>
        <p:spPr bwMode="auto">
          <a:xfrm>
            <a:off x="5059363" y="3340100"/>
            <a:ext cx="2657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           Memory, PC after execution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353175" y="4770438"/>
            <a:ext cx="29527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/>
              <a:t>21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152775" y="3629025"/>
            <a:ext cx="1504950" cy="2620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132138" y="3616325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424238" y="3616325"/>
            <a:ext cx="5016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4205288" y="3616325"/>
            <a:ext cx="433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3132138" y="3865563"/>
            <a:ext cx="163346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3424238" y="5014913"/>
            <a:ext cx="9874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3152775" y="38766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3152775" y="4267200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774950" y="3616325"/>
            <a:ext cx="3492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2286000" y="3849688"/>
            <a:ext cx="73501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PC = 21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3152775" y="4778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3152775" y="5026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2209800" y="4751388"/>
            <a:ext cx="8270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AR = 135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2698750" y="5014913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136</a:t>
            </a: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3132138" y="6005513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3424238" y="6005513"/>
            <a:ext cx="5095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4186238" y="5943600"/>
            <a:ext cx="433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3152775" y="60166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Arc 50"/>
          <p:cNvSpPr>
            <a:spLocks/>
          </p:cNvSpPr>
          <p:nvPr/>
        </p:nvSpPr>
        <p:spPr bwMode="auto">
          <a:xfrm>
            <a:off x="3832225" y="5705475"/>
            <a:ext cx="96838" cy="1381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>
            <a:off x="3879850" y="527208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2481263" y="3311525"/>
            <a:ext cx="25050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         Memory, PC, AR at time T4</a:t>
            </a:r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5816600" y="3643313"/>
            <a:ext cx="1504950" cy="2620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5808663" y="3616325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6102350" y="3616325"/>
            <a:ext cx="5016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6854825" y="3616325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5808663" y="3865563"/>
            <a:ext cx="163346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6102350" y="5014913"/>
            <a:ext cx="9874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>
            <a:off x="5829300" y="38766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>
            <a:off x="5829300" y="4267200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5453063" y="3616325"/>
            <a:ext cx="3492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5440363" y="3865563"/>
            <a:ext cx="3492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>
            <a:off x="5829300" y="4778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>
            <a:off x="5829300" y="5026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Rectangle 65"/>
          <p:cNvSpPr>
            <a:spLocks noChangeArrowheads="1"/>
          </p:cNvSpPr>
          <p:nvPr/>
        </p:nvSpPr>
        <p:spPr bwMode="auto">
          <a:xfrm>
            <a:off x="5375275" y="4767263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498" name="Rectangle 66"/>
          <p:cNvSpPr>
            <a:spLocks noChangeArrowheads="1"/>
          </p:cNvSpPr>
          <p:nvPr/>
        </p:nvSpPr>
        <p:spPr bwMode="auto">
          <a:xfrm>
            <a:off x="4876800" y="5030788"/>
            <a:ext cx="8191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PC = 136</a:t>
            </a:r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5808663" y="6005513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6102350" y="6005513"/>
            <a:ext cx="5095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6911975" y="5943600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502" name="Line 70"/>
          <p:cNvSpPr>
            <a:spLocks noChangeShapeType="1"/>
          </p:cNvSpPr>
          <p:nvPr/>
        </p:nvSpPr>
        <p:spPr bwMode="auto">
          <a:xfrm>
            <a:off x="5829300" y="60166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Arc 71"/>
          <p:cNvSpPr>
            <a:spLocks/>
          </p:cNvSpPr>
          <p:nvPr/>
        </p:nvSpPr>
        <p:spPr bwMode="auto">
          <a:xfrm>
            <a:off x="6508750" y="5705475"/>
            <a:ext cx="96838" cy="1381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6556375" y="527208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Rectangle 74"/>
          <p:cNvSpPr>
            <a:spLocks noChangeArrowheads="1"/>
          </p:cNvSpPr>
          <p:nvPr/>
        </p:nvSpPr>
        <p:spPr bwMode="auto">
          <a:xfrm>
            <a:off x="3527425" y="6269038"/>
            <a:ext cx="7635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8507" name="Rectangle 75"/>
          <p:cNvSpPr>
            <a:spLocks noChangeArrowheads="1"/>
          </p:cNvSpPr>
          <p:nvPr/>
        </p:nvSpPr>
        <p:spPr bwMode="auto">
          <a:xfrm>
            <a:off x="6165850" y="6297613"/>
            <a:ext cx="7635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8508" name="Rectangle 76"/>
          <p:cNvSpPr>
            <a:spLocks noChangeArrowheads="1"/>
          </p:cNvSpPr>
          <p:nvPr/>
        </p:nvSpPr>
        <p:spPr bwMode="auto">
          <a:xfrm>
            <a:off x="638175" y="831850"/>
            <a:ext cx="4508500" cy="2451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/>
              <a:t>LDA: Load to AC</a:t>
            </a: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  <a:p>
            <a:pPr defTabSz="762000"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2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M[AR]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2</a:t>
            </a:r>
            <a:r>
              <a:rPr lang="en-US" altLang="ko-KR" sz="1800"/>
              <a:t>T</a:t>
            </a:r>
            <a:r>
              <a:rPr lang="en-US" altLang="ko-KR" sz="1800" baseline="-25000"/>
              <a:t>5</a:t>
            </a:r>
            <a:r>
              <a:rPr lang="en-US" altLang="ko-KR" sz="1800"/>
              <a:t>:	AC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DR, SC  0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STA: Store AC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3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AC, SC  0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BUN: Branch Unconditionally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4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PC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AR, SC  0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BSA: Branch and Save Return Address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en-US" altLang="ko-KR" sz="1800"/>
              <a:t>M[AR]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PC, PC  AR + 1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685800" y="304800"/>
            <a:ext cx="6980238" cy="422275"/>
          </a:xfrm>
          <a:prstGeom prst="rect">
            <a:avLst/>
          </a:prstGeom>
          <a:noFill/>
          <a:ln/>
        </p:spPr>
        <p:txBody>
          <a:bodyPr vert="horz" wrap="none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Memory Reference Instructions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1038225" y="1631950"/>
            <a:ext cx="7102585" cy="3747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1800" dirty="0"/>
              <a:t>BSA: 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	D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:	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PC,  AR  AR + 1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 dirty="0"/>
              <a:t>D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:	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AR, SC  0</a:t>
            </a:r>
          </a:p>
          <a:p>
            <a:pPr defTabSz="762000">
              <a:lnSpc>
                <a:spcPct val="150000"/>
              </a:lnSpc>
            </a:pPr>
            <a:endParaRPr lang="en-US" altLang="ko-KR" sz="1800" dirty="0">
              <a:solidFill>
                <a:srgbClr val="000000"/>
              </a:solidFill>
              <a:sym typeface="Symbol" pitchFamily="18" charset="2"/>
            </a:endParaRPr>
          </a:p>
          <a:p>
            <a:pPr defTabSz="76200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ISZ: Increment and Skip-if-Zero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 dirty="0"/>
              <a:t>D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:	DR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M[AR]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	D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:	DR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DR + 1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	D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:	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DR,  if (DR = 0) then (PC  PC + 1),  SC  0</a:t>
            </a:r>
          </a:p>
          <a:p>
            <a:pPr defTabSz="762000">
              <a:lnSpc>
                <a:spcPct val="150000"/>
              </a:lnSpc>
            </a:pPr>
            <a:endParaRPr lang="en-US" altLang="ko-KR" sz="18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6980238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Memory Reference Instructions</a:t>
            </a:r>
            <a:endParaRPr lang="en-US" altLang="ko-K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393700"/>
            <a:ext cx="8609013" cy="368300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Flowchart For Memory Reference Instructions</a:t>
            </a:r>
            <a:endParaRPr lang="en-US" altLang="ko-KR" sz="3200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38400" y="762000"/>
            <a:ext cx="351910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 dirty="0">
                <a:solidFill>
                  <a:srgbClr val="000000"/>
                </a:solidFill>
              </a:rPr>
              <a:t>Memory-reference instruction</a:t>
            </a:r>
          </a:p>
        </p:txBody>
      </p:sp>
      <p:sp>
        <p:nvSpPr>
          <p:cNvPr id="20485" name="Arc 5"/>
          <p:cNvSpPr>
            <a:spLocks/>
          </p:cNvSpPr>
          <p:nvPr/>
        </p:nvSpPr>
        <p:spPr bwMode="auto">
          <a:xfrm>
            <a:off x="3656013" y="1476375"/>
            <a:ext cx="100012" cy="1127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705225" y="1147763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728788" y="1600200"/>
            <a:ext cx="4679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157288" y="2049463"/>
            <a:ext cx="997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476500" y="2039938"/>
            <a:ext cx="997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819525" y="2049463"/>
            <a:ext cx="997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110163" y="1989138"/>
            <a:ext cx="987451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M[AR]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AC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267325" y="2151063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144588" y="2003425"/>
            <a:ext cx="1141412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466975" y="2003425"/>
            <a:ext cx="1141413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790950" y="2003425"/>
            <a:ext cx="1139825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113338" y="2003425"/>
            <a:ext cx="11541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7" name="Arc 17"/>
          <p:cNvSpPr>
            <a:spLocks/>
          </p:cNvSpPr>
          <p:nvPr/>
        </p:nvSpPr>
        <p:spPr bwMode="auto">
          <a:xfrm>
            <a:off x="1674813" y="1874838"/>
            <a:ext cx="96837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1722438" y="1587500"/>
            <a:ext cx="0" cy="320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9" name="Arc 19"/>
          <p:cNvSpPr>
            <a:spLocks/>
          </p:cNvSpPr>
          <p:nvPr/>
        </p:nvSpPr>
        <p:spPr bwMode="auto">
          <a:xfrm>
            <a:off x="2995613" y="1874838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044825" y="1600200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1" name="Arc 21"/>
          <p:cNvSpPr>
            <a:spLocks/>
          </p:cNvSpPr>
          <p:nvPr/>
        </p:nvSpPr>
        <p:spPr bwMode="auto">
          <a:xfrm>
            <a:off x="4318000" y="1874838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3" name="Arc 23"/>
          <p:cNvSpPr>
            <a:spLocks/>
          </p:cNvSpPr>
          <p:nvPr/>
        </p:nvSpPr>
        <p:spPr bwMode="auto">
          <a:xfrm>
            <a:off x="5640388" y="1874838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V="1">
            <a:off x="5689600" y="16033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479550" y="1403350"/>
            <a:ext cx="48891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AND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2660650" y="1403350"/>
            <a:ext cx="48891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202113" y="1403350"/>
            <a:ext cx="46166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LDA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448300" y="1403350"/>
            <a:ext cx="436018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STA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090613" y="2717800"/>
            <a:ext cx="1101265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AC    DR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1300163" y="2889250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144588" y="2741613"/>
            <a:ext cx="11414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2427288" y="2735263"/>
            <a:ext cx="1109279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AC + DR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427288" y="2901950"/>
            <a:ext cx="772648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E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Cout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2427288" y="3065463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/>
              <a:t> </a:t>
            </a:r>
            <a:r>
              <a:rPr lang="en-US" altLang="ko-KR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466975" y="2741613"/>
            <a:ext cx="1141413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3970338" y="2727325"/>
            <a:ext cx="774252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DR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4022725" y="2889250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3790950" y="2741613"/>
            <a:ext cx="1139825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1933575" y="1754188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2036763" y="1824038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2232025" y="1812925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3255963" y="1754188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3359150" y="1812925"/>
            <a:ext cx="22762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3554413" y="1812925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4579938" y="1754188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4683125" y="1812925"/>
            <a:ext cx="25167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4875213" y="1812925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5900738" y="1754188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6019800" y="1812925"/>
            <a:ext cx="24686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6200775" y="1812925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1933575" y="249237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2038350" y="2551113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2232025" y="2551113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3255963" y="249237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3360738" y="2551113"/>
            <a:ext cx="22762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3554413" y="2551113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4578350" y="249237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4683125" y="2551113"/>
            <a:ext cx="25167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4876800" y="2551113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40" name="Arc 60"/>
          <p:cNvSpPr>
            <a:spLocks/>
          </p:cNvSpPr>
          <p:nvPr/>
        </p:nvSpPr>
        <p:spPr bwMode="auto">
          <a:xfrm>
            <a:off x="1674813" y="2613025"/>
            <a:ext cx="96837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 flipV="1">
            <a:off x="1722438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2" name="Arc 62"/>
          <p:cNvSpPr>
            <a:spLocks/>
          </p:cNvSpPr>
          <p:nvPr/>
        </p:nvSpPr>
        <p:spPr bwMode="auto">
          <a:xfrm>
            <a:off x="2995613" y="2613025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3" name="Line 63"/>
          <p:cNvSpPr>
            <a:spLocks noChangeShapeType="1"/>
          </p:cNvSpPr>
          <p:nvPr/>
        </p:nvSpPr>
        <p:spPr bwMode="auto">
          <a:xfrm flipV="1">
            <a:off x="3044825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4" name="Arc 64"/>
          <p:cNvSpPr>
            <a:spLocks/>
          </p:cNvSpPr>
          <p:nvPr/>
        </p:nvSpPr>
        <p:spPr bwMode="auto">
          <a:xfrm>
            <a:off x="4318000" y="2613025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6" name="Line 66"/>
          <p:cNvSpPr>
            <a:spLocks noChangeShapeType="1"/>
          </p:cNvSpPr>
          <p:nvPr/>
        </p:nvSpPr>
        <p:spPr bwMode="auto">
          <a:xfrm>
            <a:off x="6427788" y="1603375"/>
            <a:ext cx="0" cy="2055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7" name="Line 67"/>
          <p:cNvSpPr>
            <a:spLocks noChangeShapeType="1"/>
          </p:cNvSpPr>
          <p:nvPr/>
        </p:nvSpPr>
        <p:spPr bwMode="auto">
          <a:xfrm>
            <a:off x="1728788" y="3659188"/>
            <a:ext cx="4719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289050" y="4092575"/>
            <a:ext cx="750206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PC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279525" y="4283075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2447925" y="4102100"/>
            <a:ext cx="974627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M[AR]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PC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2438400" y="4283075"/>
            <a:ext cx="955391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AR + 1</a:t>
            </a:r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3771900" y="4102100"/>
            <a:ext cx="997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0553" name="Rectangle 73"/>
          <p:cNvSpPr>
            <a:spLocks noChangeArrowheads="1"/>
          </p:cNvSpPr>
          <p:nvPr/>
        </p:nvSpPr>
        <p:spPr bwMode="auto">
          <a:xfrm>
            <a:off x="1144588" y="4064000"/>
            <a:ext cx="1141412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2466975" y="4064000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3790950" y="4064000"/>
            <a:ext cx="1139825" cy="3175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6" name="Arc 76"/>
          <p:cNvSpPr>
            <a:spLocks/>
          </p:cNvSpPr>
          <p:nvPr/>
        </p:nvSpPr>
        <p:spPr bwMode="auto">
          <a:xfrm>
            <a:off x="1674813" y="3937000"/>
            <a:ext cx="96837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7" name="Line 77"/>
          <p:cNvSpPr>
            <a:spLocks noChangeShapeType="1"/>
          </p:cNvSpPr>
          <p:nvPr/>
        </p:nvSpPr>
        <p:spPr bwMode="auto">
          <a:xfrm flipV="1">
            <a:off x="1722438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8" name="Arc 78"/>
          <p:cNvSpPr>
            <a:spLocks/>
          </p:cNvSpPr>
          <p:nvPr/>
        </p:nvSpPr>
        <p:spPr bwMode="auto">
          <a:xfrm>
            <a:off x="2995613" y="3937000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9" name="Line 79"/>
          <p:cNvSpPr>
            <a:spLocks noChangeShapeType="1"/>
          </p:cNvSpPr>
          <p:nvPr/>
        </p:nvSpPr>
        <p:spPr bwMode="auto">
          <a:xfrm flipV="1">
            <a:off x="3044825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60" name="Arc 80"/>
          <p:cNvSpPr>
            <a:spLocks/>
          </p:cNvSpPr>
          <p:nvPr/>
        </p:nvSpPr>
        <p:spPr bwMode="auto">
          <a:xfrm>
            <a:off x="4318000" y="3937000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62" name="Rectangle 82"/>
          <p:cNvSpPr>
            <a:spLocks noChangeArrowheads="1"/>
          </p:cNvSpPr>
          <p:nvPr/>
        </p:nvSpPr>
        <p:spPr bwMode="auto">
          <a:xfrm>
            <a:off x="1479550" y="3462338"/>
            <a:ext cx="47769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0563" name="Rectangle 83"/>
          <p:cNvSpPr>
            <a:spLocks noChangeArrowheads="1"/>
          </p:cNvSpPr>
          <p:nvPr/>
        </p:nvSpPr>
        <p:spPr bwMode="auto">
          <a:xfrm>
            <a:off x="2660650" y="3462338"/>
            <a:ext cx="43441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20564" name="Rectangle 84"/>
          <p:cNvSpPr>
            <a:spLocks noChangeArrowheads="1"/>
          </p:cNvSpPr>
          <p:nvPr/>
        </p:nvSpPr>
        <p:spPr bwMode="auto">
          <a:xfrm>
            <a:off x="4203700" y="3462338"/>
            <a:ext cx="384722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ISZ</a:t>
            </a:r>
          </a:p>
        </p:txBody>
      </p:sp>
      <p:sp>
        <p:nvSpPr>
          <p:cNvPr id="20565" name="Rectangle 85"/>
          <p:cNvSpPr>
            <a:spLocks noChangeArrowheads="1"/>
          </p:cNvSpPr>
          <p:nvPr/>
        </p:nvSpPr>
        <p:spPr bwMode="auto">
          <a:xfrm>
            <a:off x="1933575" y="3814763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66" name="Rectangle 86"/>
          <p:cNvSpPr>
            <a:spLocks noChangeArrowheads="1"/>
          </p:cNvSpPr>
          <p:nvPr/>
        </p:nvSpPr>
        <p:spPr bwMode="auto">
          <a:xfrm>
            <a:off x="2038350" y="3873500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67" name="Rectangle 87"/>
          <p:cNvSpPr>
            <a:spLocks noChangeArrowheads="1"/>
          </p:cNvSpPr>
          <p:nvPr/>
        </p:nvSpPr>
        <p:spPr bwMode="auto">
          <a:xfrm>
            <a:off x="2232025" y="3873500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68" name="Rectangle 88"/>
          <p:cNvSpPr>
            <a:spLocks noChangeArrowheads="1"/>
          </p:cNvSpPr>
          <p:nvPr/>
        </p:nvSpPr>
        <p:spPr bwMode="auto">
          <a:xfrm>
            <a:off x="3255963" y="3814763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69" name="Rectangle 89"/>
          <p:cNvSpPr>
            <a:spLocks noChangeArrowheads="1"/>
          </p:cNvSpPr>
          <p:nvPr/>
        </p:nvSpPr>
        <p:spPr bwMode="auto">
          <a:xfrm>
            <a:off x="3360738" y="3873500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3554413" y="3873500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71" name="Rectangle 91"/>
          <p:cNvSpPr>
            <a:spLocks noChangeArrowheads="1"/>
          </p:cNvSpPr>
          <p:nvPr/>
        </p:nvSpPr>
        <p:spPr bwMode="auto">
          <a:xfrm>
            <a:off x="4578350" y="3814763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4683125" y="3873500"/>
            <a:ext cx="25968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73" name="Rectangle 93"/>
          <p:cNvSpPr>
            <a:spLocks noChangeArrowheads="1"/>
          </p:cNvSpPr>
          <p:nvPr/>
        </p:nvSpPr>
        <p:spPr bwMode="auto">
          <a:xfrm>
            <a:off x="4876800" y="3873500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74" name="Arc 94"/>
          <p:cNvSpPr>
            <a:spLocks/>
          </p:cNvSpPr>
          <p:nvPr/>
        </p:nvSpPr>
        <p:spPr bwMode="auto">
          <a:xfrm>
            <a:off x="2995613" y="4803775"/>
            <a:ext cx="100012" cy="1127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75" name="Line 95"/>
          <p:cNvSpPr>
            <a:spLocks noChangeShapeType="1"/>
          </p:cNvSpPr>
          <p:nvPr/>
        </p:nvSpPr>
        <p:spPr bwMode="auto">
          <a:xfrm flipV="1">
            <a:off x="3044825" y="451008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76" name="Rectangle 96"/>
          <p:cNvSpPr>
            <a:spLocks noChangeArrowheads="1"/>
          </p:cNvSpPr>
          <p:nvPr/>
        </p:nvSpPr>
        <p:spPr bwMode="auto">
          <a:xfrm>
            <a:off x="3781425" y="4949825"/>
            <a:ext cx="97783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DR + 1</a:t>
            </a:r>
          </a:p>
        </p:txBody>
      </p:sp>
      <p:sp>
        <p:nvSpPr>
          <p:cNvPr id="20577" name="Rectangle 97"/>
          <p:cNvSpPr>
            <a:spLocks noChangeArrowheads="1"/>
          </p:cNvSpPr>
          <p:nvPr/>
        </p:nvSpPr>
        <p:spPr bwMode="auto">
          <a:xfrm>
            <a:off x="2466975" y="4930775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78" name="Rectangle 98"/>
          <p:cNvSpPr>
            <a:spLocks noChangeArrowheads="1"/>
          </p:cNvSpPr>
          <p:nvPr/>
        </p:nvSpPr>
        <p:spPr bwMode="auto">
          <a:xfrm>
            <a:off x="3790950" y="4930775"/>
            <a:ext cx="1139825" cy="304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79" name="Rectangle 99"/>
          <p:cNvSpPr>
            <a:spLocks noChangeArrowheads="1"/>
          </p:cNvSpPr>
          <p:nvPr/>
        </p:nvSpPr>
        <p:spPr bwMode="auto">
          <a:xfrm>
            <a:off x="3255963" y="468312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80" name="Rectangle 100"/>
          <p:cNvSpPr>
            <a:spLocks noChangeArrowheads="1"/>
          </p:cNvSpPr>
          <p:nvPr/>
        </p:nvSpPr>
        <p:spPr bwMode="auto">
          <a:xfrm>
            <a:off x="3360738" y="4738688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81" name="Rectangle 101"/>
          <p:cNvSpPr>
            <a:spLocks noChangeArrowheads="1"/>
          </p:cNvSpPr>
          <p:nvPr/>
        </p:nvSpPr>
        <p:spPr bwMode="auto">
          <a:xfrm>
            <a:off x="3554413" y="4738688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82" name="Rectangle 102"/>
          <p:cNvSpPr>
            <a:spLocks noChangeArrowheads="1"/>
          </p:cNvSpPr>
          <p:nvPr/>
        </p:nvSpPr>
        <p:spPr bwMode="auto">
          <a:xfrm>
            <a:off x="4578350" y="468312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83" name="Rectangle 103"/>
          <p:cNvSpPr>
            <a:spLocks noChangeArrowheads="1"/>
          </p:cNvSpPr>
          <p:nvPr/>
        </p:nvSpPr>
        <p:spPr bwMode="auto">
          <a:xfrm>
            <a:off x="4683125" y="4738688"/>
            <a:ext cx="25968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84" name="Rectangle 104"/>
          <p:cNvSpPr>
            <a:spLocks noChangeArrowheads="1"/>
          </p:cNvSpPr>
          <p:nvPr/>
        </p:nvSpPr>
        <p:spPr bwMode="auto">
          <a:xfrm>
            <a:off x="4876800" y="4738688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85" name="Arc 105"/>
          <p:cNvSpPr>
            <a:spLocks/>
          </p:cNvSpPr>
          <p:nvPr/>
        </p:nvSpPr>
        <p:spPr bwMode="auto">
          <a:xfrm>
            <a:off x="4318000" y="5529263"/>
            <a:ext cx="100013" cy="11271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87" name="Rectangle 107"/>
          <p:cNvSpPr>
            <a:spLocks noChangeArrowheads="1"/>
          </p:cNvSpPr>
          <p:nvPr/>
        </p:nvSpPr>
        <p:spPr bwMode="auto">
          <a:xfrm>
            <a:off x="2582863" y="4987925"/>
            <a:ext cx="750206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PC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88" name="Rectangle 108"/>
          <p:cNvSpPr>
            <a:spLocks noChangeArrowheads="1"/>
          </p:cNvSpPr>
          <p:nvPr/>
        </p:nvSpPr>
        <p:spPr bwMode="auto">
          <a:xfrm>
            <a:off x="2582863" y="5151438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89" name="Arc 109"/>
          <p:cNvSpPr>
            <a:spLocks/>
          </p:cNvSpPr>
          <p:nvPr/>
        </p:nvSpPr>
        <p:spPr bwMode="auto">
          <a:xfrm>
            <a:off x="4318000" y="4803775"/>
            <a:ext cx="100013" cy="1127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91" name="Rectangle 111"/>
          <p:cNvSpPr>
            <a:spLocks noChangeArrowheads="1"/>
          </p:cNvSpPr>
          <p:nvPr/>
        </p:nvSpPr>
        <p:spPr bwMode="auto">
          <a:xfrm>
            <a:off x="3673475" y="5654675"/>
            <a:ext cx="997069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M[AR]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DR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92" name="Rectangle 112"/>
          <p:cNvSpPr>
            <a:spLocks noChangeArrowheads="1"/>
          </p:cNvSpPr>
          <p:nvPr/>
        </p:nvSpPr>
        <p:spPr bwMode="auto">
          <a:xfrm>
            <a:off x="3673475" y="5816600"/>
            <a:ext cx="831960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If (DR = 0)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93" name="Rectangle 113"/>
          <p:cNvSpPr>
            <a:spLocks noChangeArrowheads="1"/>
          </p:cNvSpPr>
          <p:nvPr/>
        </p:nvSpPr>
        <p:spPr bwMode="auto">
          <a:xfrm>
            <a:off x="3673475" y="5980113"/>
            <a:ext cx="1351333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then (PC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PC + 1)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94" name="Rectangle 114"/>
          <p:cNvSpPr>
            <a:spLocks noChangeArrowheads="1"/>
          </p:cNvSpPr>
          <p:nvPr/>
        </p:nvSpPr>
        <p:spPr bwMode="auto">
          <a:xfrm>
            <a:off x="3673475" y="6146800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95" name="Rectangle 115"/>
          <p:cNvSpPr>
            <a:spLocks noChangeArrowheads="1"/>
          </p:cNvSpPr>
          <p:nvPr/>
        </p:nvSpPr>
        <p:spPr bwMode="auto">
          <a:xfrm>
            <a:off x="3711575" y="5657850"/>
            <a:ext cx="151765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96" name="Rectangle 116"/>
          <p:cNvSpPr>
            <a:spLocks noChangeArrowheads="1"/>
          </p:cNvSpPr>
          <p:nvPr/>
        </p:nvSpPr>
        <p:spPr bwMode="auto">
          <a:xfrm>
            <a:off x="4721225" y="5408613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97" name="Rectangle 117"/>
          <p:cNvSpPr>
            <a:spLocks noChangeArrowheads="1"/>
          </p:cNvSpPr>
          <p:nvPr/>
        </p:nvSpPr>
        <p:spPr bwMode="auto">
          <a:xfrm>
            <a:off x="4826000" y="5467350"/>
            <a:ext cx="25968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98" name="Rectangle 118"/>
          <p:cNvSpPr>
            <a:spLocks noChangeArrowheads="1"/>
          </p:cNvSpPr>
          <p:nvPr/>
        </p:nvSpPr>
        <p:spPr bwMode="auto">
          <a:xfrm>
            <a:off x="5019675" y="5467350"/>
            <a:ext cx="25968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99" name="Rectangle 119"/>
          <p:cNvSpPr>
            <a:spLocks noChangeArrowheads="1"/>
          </p:cNvSpPr>
          <p:nvPr/>
        </p:nvSpPr>
        <p:spPr bwMode="auto">
          <a:xfrm>
            <a:off x="1773238" y="2698750"/>
            <a:ext cx="26770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0601" name="Line 121"/>
          <p:cNvSpPr>
            <a:spLocks noChangeShapeType="1"/>
          </p:cNvSpPr>
          <p:nvPr/>
        </p:nvSpPr>
        <p:spPr bwMode="auto">
          <a:xfrm flipV="1">
            <a:off x="4371975" y="15906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602" name="Line 122"/>
          <p:cNvSpPr>
            <a:spLocks noChangeShapeType="1"/>
          </p:cNvSpPr>
          <p:nvPr/>
        </p:nvSpPr>
        <p:spPr bwMode="auto">
          <a:xfrm flipV="1">
            <a:off x="4368800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603" name="Line 123"/>
          <p:cNvSpPr>
            <a:spLocks noChangeShapeType="1"/>
          </p:cNvSpPr>
          <p:nvPr/>
        </p:nvSpPr>
        <p:spPr bwMode="auto">
          <a:xfrm flipV="1">
            <a:off x="4359275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604" name="Line 124"/>
          <p:cNvSpPr>
            <a:spLocks noChangeShapeType="1"/>
          </p:cNvSpPr>
          <p:nvPr/>
        </p:nvSpPr>
        <p:spPr bwMode="auto">
          <a:xfrm flipV="1">
            <a:off x="4359275" y="4383088"/>
            <a:ext cx="0" cy="44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605" name="Line 125"/>
          <p:cNvSpPr>
            <a:spLocks noChangeShapeType="1"/>
          </p:cNvSpPr>
          <p:nvPr/>
        </p:nvSpPr>
        <p:spPr bwMode="auto">
          <a:xfrm flipV="1">
            <a:off x="4359275" y="52530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219950" cy="422275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13. Input-Output And Interrupt</a:t>
            </a:r>
            <a:endParaRPr lang="en-US" altLang="ko-KR" sz="3200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1963" y="1503363"/>
            <a:ext cx="3216275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/>
              <a:t> Input-Output Configuration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23888" y="3544888"/>
            <a:ext cx="3886200" cy="1042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INPR</a:t>
            </a:r>
            <a:r>
              <a:rPr lang="en-US" altLang="ko-KR" sz="1400" dirty="0"/>
              <a:t>	Input register - 8 bits</a:t>
            </a:r>
          </a:p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OUTR</a:t>
            </a:r>
            <a:r>
              <a:rPr lang="en-US" altLang="ko-KR" sz="1400" dirty="0"/>
              <a:t>	Output register - 8 bits</a:t>
            </a:r>
          </a:p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FGI</a:t>
            </a:r>
            <a:r>
              <a:rPr lang="en-US" altLang="ko-KR" sz="1400" dirty="0"/>
              <a:t>	Input flag - 1 bit</a:t>
            </a:r>
          </a:p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FGO</a:t>
            </a:r>
            <a:r>
              <a:rPr lang="en-US" altLang="ko-KR" sz="1400" dirty="0"/>
              <a:t>	Output flag - 1 bit</a:t>
            </a:r>
          </a:p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IEN</a:t>
            </a:r>
            <a:r>
              <a:rPr lang="en-US" altLang="ko-KR" sz="1400" dirty="0"/>
              <a:t>	Interrupt enable - 1 bit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74700" y="4706938"/>
            <a:ext cx="6159500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8000"/>
              </a:lnSpc>
            </a:pPr>
            <a:r>
              <a:rPr lang="en-US" altLang="ko-KR" sz="1800" dirty="0"/>
              <a:t>- The terminal sends and receives serial information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- The serial info. from the keyboard is shifted into INPR 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- The serial info. for the printer is stored in the OUTR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- INPR and OUTR communicate with the terminal 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	serially and with the AC in parallel.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- The flags are needed to </a:t>
            </a:r>
            <a:r>
              <a:rPr lang="en-US" altLang="ko-KR" sz="1800" i="1" dirty="0">
                <a:solidFill>
                  <a:schemeClr val="tx2"/>
                </a:solidFill>
              </a:rPr>
              <a:t>synchronize</a:t>
            </a:r>
            <a:r>
              <a:rPr lang="en-US" altLang="ko-KR" sz="1800" dirty="0"/>
              <a:t> the timing 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    	difference between  I/O device and the computer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295400" y="1062038"/>
            <a:ext cx="4613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A Terminal with a keyboard and a Printer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247775" y="1036638"/>
            <a:ext cx="4779963" cy="339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552450" y="3538538"/>
            <a:ext cx="2851150" cy="1055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798888" y="1798638"/>
            <a:ext cx="121187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Input-output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952875" y="1924050"/>
            <a:ext cx="84696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terminal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722938" y="1730375"/>
            <a:ext cx="61715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Serial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351463" y="1857375"/>
            <a:ext cx="141673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communication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608638" y="1982788"/>
            <a:ext cx="8642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969125" y="1741488"/>
            <a:ext cx="1169873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Computer</a:t>
            </a:r>
          </a:p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registers and</a:t>
            </a:r>
          </a:p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flip-flops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3933825" y="2335213"/>
            <a:ext cx="72834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Printer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792538" y="3402013"/>
            <a:ext cx="92358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Keyboard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543550" y="2236788"/>
            <a:ext cx="83414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Receiver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562600" y="2373313"/>
            <a:ext cx="8642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480050" y="3290888"/>
            <a:ext cx="109684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Transmitter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556250" y="3421063"/>
            <a:ext cx="8642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7924800" y="2335213"/>
            <a:ext cx="54386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7185025" y="2335213"/>
            <a:ext cx="684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7269163" y="2878138"/>
            <a:ext cx="41633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242175" y="3402013"/>
            <a:ext cx="59279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7950200" y="3402013"/>
            <a:ext cx="46051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FGI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8002588" y="2333625"/>
            <a:ext cx="360362" cy="207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7177088" y="2341563"/>
            <a:ext cx="644525" cy="192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6958013" y="2886075"/>
            <a:ext cx="1082675" cy="1984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177088" y="3398838"/>
            <a:ext cx="644525" cy="20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989888" y="3398838"/>
            <a:ext cx="347662" cy="190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6" name="Arc 32"/>
          <p:cNvSpPr>
            <a:spLocks/>
          </p:cNvSpPr>
          <p:nvPr/>
        </p:nvSpPr>
        <p:spPr bwMode="auto">
          <a:xfrm>
            <a:off x="7435850" y="2525713"/>
            <a:ext cx="96838" cy="857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7" name="Arc 33"/>
          <p:cNvSpPr>
            <a:spLocks/>
          </p:cNvSpPr>
          <p:nvPr/>
        </p:nvSpPr>
        <p:spPr bwMode="auto">
          <a:xfrm>
            <a:off x="7427913" y="3076575"/>
            <a:ext cx="98425" cy="857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7480300" y="3146425"/>
            <a:ext cx="0" cy="2492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9" name="Arc 35"/>
          <p:cNvSpPr>
            <a:spLocks/>
          </p:cNvSpPr>
          <p:nvPr/>
        </p:nvSpPr>
        <p:spPr bwMode="auto">
          <a:xfrm>
            <a:off x="6519863" y="2403475"/>
            <a:ext cx="122237" cy="698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6623050" y="2441575"/>
            <a:ext cx="54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5502275" y="2235200"/>
            <a:ext cx="1004888" cy="350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5502275" y="3300413"/>
            <a:ext cx="1004888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3" name="Arc 39"/>
          <p:cNvSpPr>
            <a:spLocks/>
          </p:cNvSpPr>
          <p:nvPr/>
        </p:nvSpPr>
        <p:spPr bwMode="auto">
          <a:xfrm>
            <a:off x="7056438" y="3468688"/>
            <a:ext cx="122237" cy="714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6519863" y="3508375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5" name="Arc 41"/>
          <p:cNvSpPr>
            <a:spLocks/>
          </p:cNvSpPr>
          <p:nvPr/>
        </p:nvSpPr>
        <p:spPr bwMode="auto">
          <a:xfrm>
            <a:off x="4838700" y="2403475"/>
            <a:ext cx="122238" cy="698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4948238" y="2441575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7" name="Arc 43"/>
          <p:cNvSpPr>
            <a:spLocks/>
          </p:cNvSpPr>
          <p:nvPr/>
        </p:nvSpPr>
        <p:spPr bwMode="auto">
          <a:xfrm>
            <a:off x="5380038" y="3468688"/>
            <a:ext cx="122237" cy="714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4845050" y="3508375"/>
            <a:ext cx="539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3813175" y="2235200"/>
            <a:ext cx="1019175" cy="350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3813175" y="3300413"/>
            <a:ext cx="1019175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3" name="Line 49"/>
          <p:cNvSpPr>
            <a:spLocks noChangeShapeType="1"/>
          </p:cNvSpPr>
          <p:nvPr/>
        </p:nvSpPr>
        <p:spPr bwMode="auto">
          <a:xfrm flipV="1">
            <a:off x="7486650" y="2592388"/>
            <a:ext cx="0" cy="2968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4" name="Arc 50"/>
          <p:cNvSpPr>
            <a:spLocks/>
          </p:cNvSpPr>
          <p:nvPr/>
        </p:nvSpPr>
        <p:spPr bwMode="auto">
          <a:xfrm>
            <a:off x="5883275" y="3836988"/>
            <a:ext cx="122238" cy="6826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5553075" y="3878263"/>
            <a:ext cx="334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6" name="Arc 52"/>
          <p:cNvSpPr>
            <a:spLocks/>
          </p:cNvSpPr>
          <p:nvPr/>
        </p:nvSpPr>
        <p:spPr bwMode="auto">
          <a:xfrm>
            <a:off x="5883275" y="4025900"/>
            <a:ext cx="122238" cy="6826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 flipH="1">
            <a:off x="5521325" y="4062413"/>
            <a:ext cx="373063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5967413" y="3727450"/>
            <a:ext cx="2401428" cy="3052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Serial Communications Path</a:t>
            </a: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5969000" y="3935413"/>
            <a:ext cx="2543646" cy="3052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Parallel Communications Path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10488" cy="41592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Input-Output Instructions</a:t>
            </a:r>
            <a:endParaRPr lang="en-US" altLang="ko-KR" sz="3200" dirty="0"/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1123950" y="1371600"/>
            <a:ext cx="2413000" cy="850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endParaRPr lang="en-US" altLang="ko-KR" sz="1800"/>
          </a:p>
          <a:p>
            <a:pPr defTabSz="762000">
              <a:lnSpc>
                <a:spcPct val="97000"/>
              </a:lnSpc>
            </a:pPr>
            <a:r>
              <a:rPr lang="en-US" altLang="ko-KR" sz="1800"/>
              <a:t>D</a:t>
            </a:r>
            <a:r>
              <a:rPr lang="en-US" altLang="ko-KR" sz="1800" baseline="-25000"/>
              <a:t>7</a:t>
            </a:r>
            <a:r>
              <a:rPr lang="en-US" altLang="ko-KR" sz="1800"/>
              <a:t>IT</a:t>
            </a:r>
            <a:r>
              <a:rPr lang="en-US" altLang="ko-KR" sz="1800" baseline="-25000"/>
              <a:t>3</a:t>
            </a:r>
            <a:r>
              <a:rPr lang="en-US" altLang="ko-KR" sz="1800"/>
              <a:t> = p	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IR(i) = </a:t>
            </a:r>
            <a:r>
              <a:rPr lang="en-US" altLang="ko-KR" sz="1800"/>
              <a:t>B</a:t>
            </a:r>
            <a:r>
              <a:rPr lang="en-US" altLang="ko-KR" sz="1800" baseline="-25000"/>
              <a:t>i</a:t>
            </a:r>
            <a:r>
              <a:rPr lang="en-US" altLang="ko-KR" sz="1800"/>
              <a:t>, i = 6, …, 11</a:t>
            </a: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1028700" y="2468562"/>
            <a:ext cx="7848600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 dirty="0"/>
              <a:t>	p:	SC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				</a:t>
            </a:r>
            <a:r>
              <a:rPr lang="en-US" altLang="ko-KR" sz="1800" dirty="0" smtClean="0">
                <a:solidFill>
                  <a:srgbClr val="000000"/>
                </a:solidFill>
                <a:sym typeface="Symbol" pitchFamily="18" charset="2"/>
              </a:rPr>
              <a:t>	Clear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SC</a:t>
            </a:r>
            <a:endParaRPr lang="en-US" altLang="ko-KR" sz="2800" dirty="0"/>
          </a:p>
          <a:p>
            <a:pPr defTabSz="762000">
              <a:lnSpc>
                <a:spcPct val="97000"/>
              </a:lnSpc>
            </a:pPr>
            <a:r>
              <a:rPr lang="en-US" altLang="ko-KR" sz="1800" dirty="0"/>
              <a:t>INP	pB</a:t>
            </a:r>
            <a:r>
              <a:rPr lang="en-US" altLang="ko-KR" sz="1800" baseline="-25000" dirty="0"/>
              <a:t>11</a:t>
            </a:r>
            <a:r>
              <a:rPr lang="en-US" altLang="ko-KR" sz="1800" dirty="0"/>
              <a:t>:	AC(0-7)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INPR, FGI  0		Input char. to AC</a:t>
            </a:r>
            <a:r>
              <a:rPr lang="en-US" altLang="ko-KR" sz="1800" dirty="0"/>
              <a:t>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/>
              <a:t>OUT	pB</a:t>
            </a:r>
            <a:r>
              <a:rPr lang="en-US" altLang="ko-KR" sz="1800" baseline="-25000" dirty="0"/>
              <a:t>10</a:t>
            </a:r>
            <a:r>
              <a:rPr lang="en-US" altLang="ko-KR" sz="1800" dirty="0"/>
              <a:t>:	OUTR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AC(0-7), FGO  0		Output char. from AC</a:t>
            </a:r>
            <a:r>
              <a:rPr lang="en-US" altLang="ko-KR" sz="1800" dirty="0"/>
              <a:t>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/>
              <a:t>SKI	pB</a:t>
            </a:r>
            <a:r>
              <a:rPr lang="en-US" altLang="ko-KR" sz="1800" baseline="-25000" dirty="0"/>
              <a:t>9</a:t>
            </a:r>
            <a:r>
              <a:rPr lang="en-US" altLang="ko-KR" sz="1800" dirty="0"/>
              <a:t>:	if(FGI = 1)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 + 1)	</a:t>
            </a:r>
            <a:r>
              <a:rPr lang="en-US" altLang="ko-KR" sz="1800" dirty="0" smtClean="0">
                <a:solidFill>
                  <a:srgbClr val="000000"/>
                </a:solidFill>
                <a:sym typeface="Symbol" pitchFamily="18" charset="2"/>
              </a:rPr>
              <a:t>	Skip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on input flag</a:t>
            </a:r>
            <a:r>
              <a:rPr lang="en-US" altLang="ko-KR" sz="1800" dirty="0"/>
              <a:t>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/>
              <a:t>SKO	pB</a:t>
            </a:r>
            <a:r>
              <a:rPr lang="en-US" altLang="ko-KR" sz="1800" baseline="-25000" dirty="0"/>
              <a:t>8</a:t>
            </a:r>
            <a:r>
              <a:rPr lang="en-US" altLang="ko-KR" sz="1800" dirty="0"/>
              <a:t>:	if(FGO = 1)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 + 1)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Skip on output flag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ION	</a:t>
            </a:r>
            <a:r>
              <a:rPr lang="en-US" altLang="ko-KR" sz="1800" dirty="0"/>
              <a:t>pB</a:t>
            </a:r>
            <a:r>
              <a:rPr lang="en-US" altLang="ko-KR" sz="1800" baseline="-25000" dirty="0"/>
              <a:t>7</a:t>
            </a:r>
            <a:r>
              <a:rPr lang="en-US" altLang="ko-KR" sz="1800" dirty="0"/>
              <a:t>:	IEN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1				Interrupt enable on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IOF	</a:t>
            </a:r>
            <a:r>
              <a:rPr lang="en-US" altLang="ko-KR" sz="1800" dirty="0"/>
              <a:t>pB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:	IEN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				Interrupt enable off</a:t>
            </a:r>
            <a:r>
              <a:rPr lang="en-US" altLang="ko-KR" sz="1800" dirty="0"/>
              <a:t> 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838200" y="2439987"/>
            <a:ext cx="7991475" cy="20383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1685925" y="2439987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6191250" y="2449512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73125"/>
            <a:ext cx="7397750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Program-Controlled </a:t>
            </a:r>
            <a:r>
              <a:rPr lang="en-US" altLang="ko-KR" sz="3200" dirty="0" err="1" smtClean="0"/>
              <a:t>Input/Output</a:t>
            </a:r>
            <a:endParaRPr lang="en-US" altLang="ko-KR" sz="3200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27063" y="1727200"/>
            <a:ext cx="2578398" cy="3241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dirty="0" smtClean="0"/>
              <a:t>Program-controlled </a:t>
            </a:r>
            <a:r>
              <a:rPr lang="en-US" altLang="ko-KR" sz="1800" dirty="0"/>
              <a:t>I/O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28813" y="2133600"/>
            <a:ext cx="5462587" cy="212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1800" dirty="0"/>
              <a:t>- Continuous CPU involvement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            I/O takes valuable CPU time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- CPU slowed down to I/O speed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- Simple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- Least hardware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6938" y="328613"/>
            <a:ext cx="7712075" cy="417512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Interrupt Initiated </a:t>
            </a:r>
            <a:r>
              <a:rPr lang="en-US" altLang="ko-KR" sz="3200" dirty="0" err="1" smtClean="0"/>
              <a:t>Input/Output</a:t>
            </a:r>
            <a:endParaRPr lang="en-US" altLang="ko-KR" sz="32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47688" y="884238"/>
            <a:ext cx="7537704" cy="29597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  <a:buFontTx/>
              <a:buChar char="-"/>
            </a:pPr>
            <a:r>
              <a:rPr lang="en-US" altLang="ko-KR" sz="1800" dirty="0" smtClean="0"/>
              <a:t>Open </a:t>
            </a:r>
            <a:r>
              <a:rPr lang="en-US" altLang="ko-KR" sz="1800" dirty="0"/>
              <a:t>communication only when some data has to be passed --&gt; </a:t>
            </a:r>
            <a:r>
              <a:rPr lang="en-US" altLang="ko-KR" sz="1800" i="1" dirty="0"/>
              <a:t>interrupt</a:t>
            </a:r>
            <a:r>
              <a:rPr lang="en-US" altLang="ko-KR" sz="1800" dirty="0"/>
              <a:t>.</a:t>
            </a:r>
          </a:p>
          <a:p>
            <a:pPr algn="just" defTabSz="762000">
              <a:lnSpc>
                <a:spcPct val="150000"/>
              </a:lnSpc>
              <a:buFontTx/>
              <a:buChar char="-"/>
            </a:pPr>
            <a:r>
              <a:rPr lang="en-US" altLang="ko-KR" sz="1800" dirty="0" smtClean="0"/>
              <a:t>- </a:t>
            </a:r>
            <a:r>
              <a:rPr lang="en-US" altLang="ko-KR" sz="1800" dirty="0"/>
              <a:t>The I/O interface, instead of the CPU, monitors the I/O device. 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 smtClean="0"/>
              <a:t>-  </a:t>
            </a:r>
            <a:r>
              <a:rPr lang="en-US" altLang="ko-KR" sz="1800" dirty="0"/>
              <a:t>When the interface founds that the I/O device is ready for data transfer, 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/>
              <a:t>	it generates an interrupt request to the CPU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 smtClean="0"/>
              <a:t>-  </a:t>
            </a:r>
            <a:r>
              <a:rPr lang="en-US" altLang="ko-KR" sz="1800" dirty="0"/>
              <a:t>Upon detecting an interrupt, the CPU stops momentarily the task 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/>
              <a:t>	it is doing, branches to the service routine to process the data 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/>
              <a:t>	transfer, and then returns to the task it was performing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4038600"/>
            <a:ext cx="3517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* IEN (Interrupt-enable flip-flop)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90600" y="4495800"/>
            <a:ext cx="5312736" cy="8822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1800" dirty="0"/>
              <a:t>- can be set and cleared by </a:t>
            </a:r>
            <a:r>
              <a:rPr lang="en-US" altLang="ko-KR" sz="1800" dirty="0" smtClean="0"/>
              <a:t>instructions.</a:t>
            </a:r>
            <a:endParaRPr lang="en-US" altLang="ko-KR" sz="1800" dirty="0"/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- when cleared, the computer cannot be </a:t>
            </a:r>
            <a:r>
              <a:rPr lang="en-US" altLang="ko-KR" sz="1800" dirty="0" smtClean="0"/>
              <a:t>interrupted.</a:t>
            </a:r>
            <a:endParaRPr lang="en-US" altLang="ko-KR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000875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Flowchart For Interrupt Cycle</a:t>
            </a:r>
            <a:endParaRPr lang="en-US" altLang="ko-KR" sz="32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246688" y="808038"/>
            <a:ext cx="1401762" cy="242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/>
              <a:t>R = Interrupt f/f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0850" y="4191000"/>
            <a:ext cx="8026400" cy="25984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The interrupt cycle is a HW implementation of a </a:t>
            </a:r>
            <a:r>
              <a:rPr lang="en-US" altLang="ko-KR" sz="1600" dirty="0" smtClean="0"/>
              <a:t>branch and </a:t>
            </a:r>
            <a:r>
              <a:rPr lang="en-US" altLang="ko-KR" sz="1600" dirty="0"/>
              <a:t>save return address operation.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At the beginning of the next instruction cycle, the </a:t>
            </a:r>
            <a:r>
              <a:rPr lang="en-US" altLang="ko-KR" sz="1600" dirty="0" smtClean="0"/>
              <a:t>instruction </a:t>
            </a:r>
            <a:r>
              <a:rPr lang="en-US" altLang="ko-KR" sz="1600" dirty="0"/>
              <a:t>that is read from memory is in address 1.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At memory address 1, the programmer must store a branch instruction </a:t>
            </a:r>
            <a:r>
              <a:rPr lang="en-US" altLang="ko-KR" sz="1600" dirty="0" smtClean="0"/>
              <a:t>that </a:t>
            </a:r>
            <a:r>
              <a:rPr lang="en-US" altLang="ko-KR" sz="1600" dirty="0"/>
              <a:t>sends the control to an interrupt service </a:t>
            </a:r>
            <a:r>
              <a:rPr lang="en-US" altLang="ko-KR" sz="1600" dirty="0" smtClean="0"/>
              <a:t>routine.</a:t>
            </a:r>
            <a:endParaRPr lang="en-US" altLang="ko-KR" sz="1600" dirty="0"/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The instruction that returns the control to the original </a:t>
            </a:r>
            <a:r>
              <a:rPr lang="en-US" altLang="ko-KR" sz="1600" dirty="0" smtClean="0"/>
              <a:t>program </a:t>
            </a:r>
            <a:r>
              <a:rPr lang="en-US" altLang="ko-KR" sz="1600" dirty="0"/>
              <a:t>is  "indirect BUN   </a:t>
            </a:r>
            <a:r>
              <a:rPr lang="en-US" altLang="ko-KR" sz="1600" dirty="0" smtClean="0"/>
              <a:t>0“.</a:t>
            </a:r>
            <a:endParaRPr lang="en-US" altLang="ko-KR" sz="1600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98450" y="6000750"/>
            <a:ext cx="127000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 eaLnBrk="1">
              <a:lnSpc>
                <a:spcPct val="80000"/>
              </a:lnSpc>
            </a:pPr>
            <a:endParaRPr lang="en-US" altLang="ko-KR" sz="1800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348163" y="1646238"/>
            <a:ext cx="155416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Store return address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16300" y="1173163"/>
            <a:ext cx="481013" cy="334962"/>
            <a:chOff x="2115" y="1631"/>
            <a:chExt cx="268" cy="236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 flipH="1">
              <a:off x="2115" y="16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H="1">
              <a:off x="2237" y="1754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2253" y="16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131" y="1754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516313" y="1223963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765550" y="1152525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155950" y="114300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3862388" y="1343025"/>
            <a:ext cx="12700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2397125" y="1343025"/>
            <a:ext cx="1046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538663" y="1765300"/>
            <a:ext cx="99377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in location 0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4576763" y="1828800"/>
            <a:ext cx="8890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M[0]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PC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229100" y="2538413"/>
            <a:ext cx="152241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Branch to location 1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641850" y="2682875"/>
            <a:ext cx="6810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602163" y="3124201"/>
            <a:ext cx="884237" cy="5360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IEN </a:t>
            </a:r>
            <a:r>
              <a:rPr lang="en-US" altLang="ko-KR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0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defTabSz="762000" eaLnBrk="1"/>
            <a:endParaRPr lang="en-US" altLang="ko-KR" sz="1100" dirty="0">
              <a:solidFill>
                <a:srgbClr val="000000"/>
              </a:solidFill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22775" y="1066800"/>
            <a:ext cx="11414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Interrupt cycle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793875" y="1066800"/>
            <a:ext cx="1289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Instruction cycle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677988" y="1673225"/>
            <a:ext cx="13700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Fetch and decode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909763" y="1814513"/>
            <a:ext cx="9794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1538288" y="1641475"/>
            <a:ext cx="1722437" cy="438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681288" y="2274888"/>
            <a:ext cx="479425" cy="333375"/>
            <a:chOff x="1704" y="2409"/>
            <a:chExt cx="268" cy="236"/>
          </a:xfrm>
        </p:grpSpPr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H="1">
              <a:off x="1704" y="2409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H="1">
              <a:off x="1827" y="25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1843" y="2409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1720" y="25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2922588" y="2082800"/>
            <a:ext cx="0" cy="198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2697163" y="2338388"/>
            <a:ext cx="4143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IEN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681288" y="2794000"/>
            <a:ext cx="479425" cy="333375"/>
            <a:chOff x="1704" y="2776"/>
            <a:chExt cx="268" cy="236"/>
          </a:xfrm>
        </p:grpSpPr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 flipH="1">
              <a:off x="1704" y="2776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 flipH="1">
              <a:off x="1827" y="2898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1843" y="2776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1720" y="2898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2916238" y="260985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2716213" y="2851150"/>
            <a:ext cx="4127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FGI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681288" y="3314700"/>
            <a:ext cx="479425" cy="333375"/>
            <a:chOff x="1704" y="3143"/>
            <a:chExt cx="268" cy="236"/>
          </a:xfrm>
        </p:grpSpPr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1704" y="3143"/>
              <a:ext cx="146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 flipH="1">
              <a:off x="1827" y="3266"/>
              <a:ext cx="145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>
              <a:off x="1843" y="3143"/>
              <a:ext cx="113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47"/>
            <p:cNvSpPr>
              <a:spLocks noChangeShapeType="1"/>
            </p:cNvSpPr>
            <p:nvPr/>
          </p:nvSpPr>
          <p:spPr bwMode="auto">
            <a:xfrm>
              <a:off x="1720" y="3266"/>
              <a:ext cx="114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74" name="Line 50"/>
          <p:cNvSpPr>
            <a:spLocks noChangeShapeType="1"/>
          </p:cNvSpPr>
          <p:nvPr/>
        </p:nvSpPr>
        <p:spPr bwMode="auto">
          <a:xfrm>
            <a:off x="2916238" y="3140075"/>
            <a:ext cx="0" cy="176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2670175" y="3378200"/>
            <a:ext cx="4826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 flipH="1">
            <a:off x="2540000" y="3481388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Arc 53"/>
          <p:cNvSpPr>
            <a:spLocks/>
          </p:cNvSpPr>
          <p:nvPr/>
        </p:nvSpPr>
        <p:spPr bwMode="auto">
          <a:xfrm>
            <a:off x="2493963" y="3662363"/>
            <a:ext cx="96837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2547938" y="34877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 flipH="1">
            <a:off x="2320925" y="2962275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0" name="Arc 56"/>
          <p:cNvSpPr>
            <a:spLocks/>
          </p:cNvSpPr>
          <p:nvPr/>
        </p:nvSpPr>
        <p:spPr bwMode="auto">
          <a:xfrm>
            <a:off x="2292350" y="3662363"/>
            <a:ext cx="95250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>
            <a:off x="2335213" y="2967038"/>
            <a:ext cx="0" cy="701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1614488" y="2316163"/>
            <a:ext cx="717550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1506538" y="2459038"/>
            <a:ext cx="9794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1538288" y="2336800"/>
            <a:ext cx="922337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Arc 61"/>
          <p:cNvSpPr>
            <a:spLocks/>
          </p:cNvSpPr>
          <p:nvPr/>
        </p:nvSpPr>
        <p:spPr bwMode="auto">
          <a:xfrm>
            <a:off x="1993900" y="2233613"/>
            <a:ext cx="96838" cy="96837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2046288" y="2082800"/>
            <a:ext cx="0" cy="169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Arc 63"/>
          <p:cNvSpPr>
            <a:spLocks/>
          </p:cNvSpPr>
          <p:nvPr/>
        </p:nvSpPr>
        <p:spPr bwMode="auto">
          <a:xfrm>
            <a:off x="1930400" y="4175125"/>
            <a:ext cx="98425" cy="968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2078038" y="3632200"/>
            <a:ext cx="587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R </a:t>
            </a:r>
            <a:r>
              <a:rPr lang="en-US" altLang="ko-KR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26690" name="Rectangle 66"/>
          <p:cNvSpPr>
            <a:spLocks noChangeArrowheads="1"/>
          </p:cNvSpPr>
          <p:nvPr/>
        </p:nvSpPr>
        <p:spPr bwMode="auto">
          <a:xfrm>
            <a:off x="2130425" y="3733800"/>
            <a:ext cx="62706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2887663" y="25384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2393950" y="277495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26693" name="Rectangle 69"/>
          <p:cNvSpPr>
            <a:spLocks noChangeArrowheads="1"/>
          </p:cNvSpPr>
          <p:nvPr/>
        </p:nvSpPr>
        <p:spPr bwMode="auto">
          <a:xfrm>
            <a:off x="2451100" y="329406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26694" name="Rectangle 70"/>
          <p:cNvSpPr>
            <a:spLocks noChangeArrowheads="1"/>
          </p:cNvSpPr>
          <p:nvPr/>
        </p:nvSpPr>
        <p:spPr bwMode="auto">
          <a:xfrm>
            <a:off x="3087688" y="226695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26695" name="Rectangle 71"/>
          <p:cNvSpPr>
            <a:spLocks noChangeArrowheads="1"/>
          </p:cNvSpPr>
          <p:nvPr/>
        </p:nvSpPr>
        <p:spPr bwMode="auto">
          <a:xfrm>
            <a:off x="2887663" y="30591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26696" name="Rectangle 72"/>
          <p:cNvSpPr>
            <a:spLocks noChangeArrowheads="1"/>
          </p:cNvSpPr>
          <p:nvPr/>
        </p:nvSpPr>
        <p:spPr bwMode="auto">
          <a:xfrm>
            <a:off x="2887663" y="35798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26697" name="Arc 73"/>
          <p:cNvSpPr>
            <a:spLocks/>
          </p:cNvSpPr>
          <p:nvPr/>
        </p:nvSpPr>
        <p:spPr bwMode="auto">
          <a:xfrm>
            <a:off x="2870200" y="4181475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8" name="Line 74"/>
          <p:cNvSpPr>
            <a:spLocks noChangeShapeType="1"/>
          </p:cNvSpPr>
          <p:nvPr/>
        </p:nvSpPr>
        <p:spPr bwMode="auto">
          <a:xfrm>
            <a:off x="2916238" y="3656013"/>
            <a:ext cx="0" cy="525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9" name="Arc 75"/>
          <p:cNvSpPr>
            <a:spLocks/>
          </p:cNvSpPr>
          <p:nvPr/>
        </p:nvSpPr>
        <p:spPr bwMode="auto">
          <a:xfrm>
            <a:off x="2354263" y="4181475"/>
            <a:ext cx="98425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0" name="Line 76"/>
          <p:cNvSpPr>
            <a:spLocks noChangeShapeType="1"/>
          </p:cNvSpPr>
          <p:nvPr/>
        </p:nvSpPr>
        <p:spPr bwMode="auto">
          <a:xfrm>
            <a:off x="2408238" y="3997325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1" name="Arc 77"/>
          <p:cNvSpPr>
            <a:spLocks/>
          </p:cNvSpPr>
          <p:nvPr/>
        </p:nvSpPr>
        <p:spPr bwMode="auto">
          <a:xfrm>
            <a:off x="2354263" y="1530350"/>
            <a:ext cx="98425" cy="968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2" name="Line 78"/>
          <p:cNvSpPr>
            <a:spLocks noChangeShapeType="1"/>
          </p:cNvSpPr>
          <p:nvPr/>
        </p:nvSpPr>
        <p:spPr bwMode="auto">
          <a:xfrm>
            <a:off x="24082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3" name="Rectangle 79"/>
          <p:cNvSpPr>
            <a:spLocks noChangeArrowheads="1"/>
          </p:cNvSpPr>
          <p:nvPr/>
        </p:nvSpPr>
        <p:spPr bwMode="auto">
          <a:xfrm>
            <a:off x="4243388" y="1641475"/>
            <a:ext cx="1658937" cy="4968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4" name="Arc 80"/>
          <p:cNvSpPr>
            <a:spLocks/>
          </p:cNvSpPr>
          <p:nvPr/>
        </p:nvSpPr>
        <p:spPr bwMode="auto">
          <a:xfrm>
            <a:off x="5070475" y="1530350"/>
            <a:ext cx="96838" cy="968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5" name="Line 81"/>
          <p:cNvSpPr>
            <a:spLocks noChangeShapeType="1"/>
          </p:cNvSpPr>
          <p:nvPr/>
        </p:nvSpPr>
        <p:spPr bwMode="auto">
          <a:xfrm>
            <a:off x="51133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4243388" y="2508250"/>
            <a:ext cx="1658937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4462463" y="3252788"/>
            <a:ext cx="1143000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8" name="Arc 84"/>
          <p:cNvSpPr>
            <a:spLocks/>
          </p:cNvSpPr>
          <p:nvPr/>
        </p:nvSpPr>
        <p:spPr bwMode="auto">
          <a:xfrm>
            <a:off x="5067300" y="2414588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5113338" y="21367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0" name="Arc 86"/>
          <p:cNvSpPr>
            <a:spLocks/>
          </p:cNvSpPr>
          <p:nvPr/>
        </p:nvSpPr>
        <p:spPr bwMode="auto">
          <a:xfrm>
            <a:off x="5067300" y="3152775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1" name="Line 87"/>
          <p:cNvSpPr>
            <a:spLocks noChangeShapeType="1"/>
          </p:cNvSpPr>
          <p:nvPr/>
        </p:nvSpPr>
        <p:spPr bwMode="auto">
          <a:xfrm>
            <a:off x="5113338" y="2881313"/>
            <a:ext cx="0" cy="287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2" name="Arc 88"/>
          <p:cNvSpPr>
            <a:spLocks/>
          </p:cNvSpPr>
          <p:nvPr/>
        </p:nvSpPr>
        <p:spPr bwMode="auto">
          <a:xfrm>
            <a:off x="5067300" y="4181475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Line 89"/>
          <p:cNvSpPr>
            <a:spLocks noChangeShapeType="1"/>
          </p:cNvSpPr>
          <p:nvPr/>
        </p:nvSpPr>
        <p:spPr bwMode="auto">
          <a:xfrm>
            <a:off x="5113338" y="3616325"/>
            <a:ext cx="0" cy="571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4" name="Freeform 90"/>
          <p:cNvSpPr>
            <a:spLocks/>
          </p:cNvSpPr>
          <p:nvPr/>
        </p:nvSpPr>
        <p:spPr bwMode="auto">
          <a:xfrm>
            <a:off x="1163638" y="877888"/>
            <a:ext cx="3952875" cy="3413125"/>
          </a:xfrm>
          <a:custGeom>
            <a:avLst/>
            <a:gdLst/>
            <a:ahLst/>
            <a:cxnLst>
              <a:cxn ang="0">
                <a:pos x="2203" y="2404"/>
              </a:cxn>
              <a:cxn ang="0">
                <a:pos x="0" y="2404"/>
              </a:cxn>
              <a:cxn ang="0">
                <a:pos x="0" y="0"/>
              </a:cxn>
            </a:cxnLst>
            <a:rect l="0" t="0" r="r" b="b"/>
            <a:pathLst>
              <a:path w="2204" h="2405">
                <a:moveTo>
                  <a:pt x="2203" y="2404"/>
                </a:moveTo>
                <a:lnTo>
                  <a:pt x="0" y="240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716" name="Line 92"/>
          <p:cNvSpPr>
            <a:spLocks noChangeShapeType="1"/>
          </p:cNvSpPr>
          <p:nvPr/>
        </p:nvSpPr>
        <p:spPr bwMode="auto">
          <a:xfrm flipH="1">
            <a:off x="3656013" y="8794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7" name="Line 93"/>
          <p:cNvSpPr>
            <a:spLocks noChangeShapeType="1"/>
          </p:cNvSpPr>
          <p:nvPr/>
        </p:nvSpPr>
        <p:spPr bwMode="auto">
          <a:xfrm flipH="1">
            <a:off x="1149350" y="873125"/>
            <a:ext cx="2511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>
            <a:off x="3148013" y="2441575"/>
            <a:ext cx="314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9" name="Arc 95"/>
          <p:cNvSpPr>
            <a:spLocks/>
          </p:cNvSpPr>
          <p:nvPr/>
        </p:nvSpPr>
        <p:spPr bwMode="auto">
          <a:xfrm>
            <a:off x="3386138" y="4181475"/>
            <a:ext cx="96837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0" name="Line 96"/>
          <p:cNvSpPr>
            <a:spLocks noChangeShapeType="1"/>
          </p:cNvSpPr>
          <p:nvPr/>
        </p:nvSpPr>
        <p:spPr bwMode="auto">
          <a:xfrm>
            <a:off x="3438525" y="2446338"/>
            <a:ext cx="0" cy="1741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2" name="Line 98"/>
          <p:cNvSpPr>
            <a:spLocks noChangeShapeType="1"/>
          </p:cNvSpPr>
          <p:nvPr/>
        </p:nvSpPr>
        <p:spPr bwMode="auto">
          <a:xfrm>
            <a:off x="1981200" y="2693988"/>
            <a:ext cx="0" cy="1541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662765" y="3352800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R </a:t>
            </a:r>
            <a:r>
              <a:rPr lang="en-US" altLang="ko-KR" sz="1200" dirty="0" smtClean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200" dirty="0" smtClean="0">
                <a:solidFill>
                  <a:srgbClr val="000000"/>
                </a:solidFill>
              </a:rPr>
              <a:t> 0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581</TotalTime>
  <Words>7641</Words>
  <Application>Microsoft Office PowerPoint</Application>
  <PresentationFormat>On-screen Show (4:3)</PresentationFormat>
  <Paragraphs>2531</Paragraphs>
  <Slides>142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3" baseType="lpstr">
      <vt:lpstr>Flow</vt:lpstr>
      <vt:lpstr>Register Transfer Language and Microoperations</vt:lpstr>
      <vt:lpstr>Contents:</vt:lpstr>
      <vt:lpstr>1. Register Transfer Language</vt:lpstr>
      <vt:lpstr>Microoperations(1)</vt:lpstr>
      <vt:lpstr>Microoperations (2)</vt:lpstr>
      <vt:lpstr>Organization of a Digital System</vt:lpstr>
      <vt:lpstr>Register Transfer Level</vt:lpstr>
      <vt:lpstr>Register Transfer Language</vt:lpstr>
      <vt:lpstr>2. Register Transfer</vt:lpstr>
      <vt:lpstr>Register Transfer contd..</vt:lpstr>
      <vt:lpstr>Register Transfer contd..</vt:lpstr>
      <vt:lpstr>Register Transfer contd..</vt:lpstr>
      <vt:lpstr>Register Transfer contd..</vt:lpstr>
      <vt:lpstr>Hardware Implementation Of  Controlled Transfers</vt:lpstr>
      <vt:lpstr>Simultaneous Operations</vt:lpstr>
      <vt:lpstr>Basic Symbols For Register Transfers</vt:lpstr>
      <vt:lpstr>Connecting Registers</vt:lpstr>
      <vt:lpstr>3. Bus and Bus Transfer</vt:lpstr>
      <vt:lpstr>Bus and Memory Transfers </vt:lpstr>
      <vt:lpstr>Bus and Memory Transfers: Three-State Bus Buffers</vt:lpstr>
      <vt:lpstr>Bus and Memory Transfers: Three-State Bus Buffers cont.</vt:lpstr>
      <vt:lpstr>Bus and Memory Transfers: Three-State Bus Buffers cont.</vt:lpstr>
      <vt:lpstr>Bus Transfer In  RTL</vt:lpstr>
      <vt:lpstr>Memory (RAM)</vt:lpstr>
      <vt:lpstr>Bus and Memory Transfers: Memory Transfer</vt:lpstr>
      <vt:lpstr>Memory Read</vt:lpstr>
      <vt:lpstr>Bus and Memory Transfers: Memory Transfer cont.</vt:lpstr>
      <vt:lpstr>Memory Write</vt:lpstr>
      <vt:lpstr>Summary Of R. Transfer Microoperations</vt:lpstr>
      <vt:lpstr>4. Arithmetic Microoperations</vt:lpstr>
      <vt:lpstr>Arithmetic Microoperations cont.</vt:lpstr>
      <vt:lpstr>Arithmetic Microoperations cont</vt:lpstr>
      <vt:lpstr>Summary of Typical Arithmetic Micro-Operations </vt:lpstr>
      <vt:lpstr>Arithmetic Microoperations: Binary Adder</vt:lpstr>
      <vt:lpstr>Slide 35</vt:lpstr>
      <vt:lpstr>Arithmetic Microoperations : Binary Adder-Subtractor</vt:lpstr>
      <vt:lpstr>Arithmetic Microoperations Binary Incrementer</vt:lpstr>
      <vt:lpstr>Arithmetic Microoperations Arithmetic Circuit</vt:lpstr>
      <vt:lpstr>Arithmetic Microoperations : Arithmetic Circuit cont.</vt:lpstr>
      <vt:lpstr>Arithmetic Circuit</vt:lpstr>
      <vt:lpstr>5. Logic Microoperations</vt:lpstr>
      <vt:lpstr>List of Logic Microoperations</vt:lpstr>
      <vt:lpstr>Logic Microoperations</vt:lpstr>
      <vt:lpstr>Slide 44</vt:lpstr>
      <vt:lpstr>Slide 45</vt:lpstr>
      <vt:lpstr>Slide 46</vt:lpstr>
      <vt:lpstr>Hardware Implementation Of  Logic Microoperations</vt:lpstr>
      <vt:lpstr>Applications Of Logic Microoperations</vt:lpstr>
      <vt:lpstr>Selective Set</vt:lpstr>
      <vt:lpstr>Selective Complement</vt:lpstr>
      <vt:lpstr>Selective Clear</vt:lpstr>
      <vt:lpstr>Mask Operation</vt:lpstr>
      <vt:lpstr>Clear Operation</vt:lpstr>
      <vt:lpstr>Insert Operation</vt:lpstr>
      <vt:lpstr>6. Shift  Microoperations</vt:lpstr>
      <vt:lpstr>Logical Shift</vt:lpstr>
      <vt:lpstr>Circular Shift</vt:lpstr>
      <vt:lpstr>Arithmetic Shift</vt:lpstr>
      <vt:lpstr>Arithmetic Shift</vt:lpstr>
      <vt:lpstr>Arithmetic Shifts</vt:lpstr>
      <vt:lpstr>Shift Microoperations</vt:lpstr>
      <vt:lpstr>Hardware Implementation Of  Shift Microoperations</vt:lpstr>
      <vt:lpstr>Arithmetic Logic Shift Unit</vt:lpstr>
      <vt:lpstr>Basic Computer Organization And Design</vt:lpstr>
      <vt:lpstr>8. Instruction Codes</vt:lpstr>
      <vt:lpstr>The Basic Computer</vt:lpstr>
      <vt:lpstr>Addressing Modes</vt:lpstr>
      <vt:lpstr>Immediate Addressing</vt:lpstr>
      <vt:lpstr>Immediate Addressing Diagram</vt:lpstr>
      <vt:lpstr>Direct Addressing</vt:lpstr>
      <vt:lpstr>Direct Addressing Diagram</vt:lpstr>
      <vt:lpstr>Indirect Addressing</vt:lpstr>
      <vt:lpstr>Indirect Addressing Diagram</vt:lpstr>
      <vt:lpstr>Instruction Format</vt:lpstr>
      <vt:lpstr>Addressing Modes</vt:lpstr>
      <vt:lpstr>9. Basic Computer Registers</vt:lpstr>
      <vt:lpstr>Basic Computer Registers</vt:lpstr>
      <vt:lpstr>Common Bus System</vt:lpstr>
      <vt:lpstr>Processor Registers</vt:lpstr>
      <vt:lpstr>Processor Registers</vt:lpstr>
      <vt:lpstr>Common Bus System</vt:lpstr>
      <vt:lpstr>Common Bus System</vt:lpstr>
      <vt:lpstr>10. Basic Computer Instructions</vt:lpstr>
      <vt:lpstr>Basic Computer Instructions</vt:lpstr>
      <vt:lpstr>Instruction Set Completeness</vt:lpstr>
      <vt:lpstr>11. Instruction Cycle</vt:lpstr>
      <vt:lpstr>Slide 87</vt:lpstr>
      <vt:lpstr>Fetch and Decode</vt:lpstr>
      <vt:lpstr>Determine The Type Of Instruction</vt:lpstr>
      <vt:lpstr>Register Reference Instructions</vt:lpstr>
      <vt:lpstr>12. Memory Reference Instructions</vt:lpstr>
      <vt:lpstr>Slide 92</vt:lpstr>
      <vt:lpstr>Memory Reference Instructions</vt:lpstr>
      <vt:lpstr>Flowchart For Memory Reference Instructions</vt:lpstr>
      <vt:lpstr>13. Input-Output And Interrupt</vt:lpstr>
      <vt:lpstr>Input-Output Instructions</vt:lpstr>
      <vt:lpstr>Program-Controlled Input/Output</vt:lpstr>
      <vt:lpstr>Interrupt Initiated Input/Output</vt:lpstr>
      <vt:lpstr>Flowchart For Interrupt Cycle</vt:lpstr>
      <vt:lpstr>Register Transfer Operations In Interrupt Cycle</vt:lpstr>
      <vt:lpstr>Central Processing Unit</vt:lpstr>
      <vt:lpstr>Major Components of CPU</vt:lpstr>
      <vt:lpstr>14. A Stack Machine</vt:lpstr>
      <vt:lpstr>Register Stack Organization</vt:lpstr>
      <vt:lpstr>Memory Stack Organization</vt:lpstr>
      <vt:lpstr>Reverse Polish Notation</vt:lpstr>
      <vt:lpstr>Processor Organization</vt:lpstr>
      <vt:lpstr>15. Instruction Format</vt:lpstr>
      <vt:lpstr>Three,  and Two-Address Instructions</vt:lpstr>
      <vt:lpstr>One and Zero-Address Instructions</vt:lpstr>
      <vt:lpstr>16. Addressing Modes</vt:lpstr>
      <vt:lpstr>Slide 112</vt:lpstr>
      <vt:lpstr>Implied Addressing Mode</vt:lpstr>
      <vt:lpstr>Immediate Addressing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Types Of Addressing Modes</vt:lpstr>
      <vt:lpstr>Slide 124</vt:lpstr>
      <vt:lpstr>Addressing Modes - Examples</vt:lpstr>
      <vt:lpstr>17. Data Transfer Instructions and Manipulation</vt:lpstr>
      <vt:lpstr>Data Manipulation Instructions</vt:lpstr>
      <vt:lpstr>18. Program Control Instructions</vt:lpstr>
      <vt:lpstr>Flag, Processor Status Word</vt:lpstr>
      <vt:lpstr>Conditional Branch Instructions</vt:lpstr>
      <vt:lpstr>Subroutine Call And Return</vt:lpstr>
      <vt:lpstr>Program Interrupt</vt:lpstr>
      <vt:lpstr>Interrupt Procedure</vt:lpstr>
      <vt:lpstr>19. RISC: Historical Background</vt:lpstr>
      <vt:lpstr>Complex Instruction Set Computer</vt:lpstr>
      <vt:lpstr>Reduced Instruction Set Computers</vt:lpstr>
      <vt:lpstr>Overlapped Register Windows</vt:lpstr>
      <vt:lpstr>Overlapped Register Windows</vt:lpstr>
      <vt:lpstr>Overlapped Register Windows</vt:lpstr>
      <vt:lpstr>Characteristics Of RISC</vt:lpstr>
      <vt:lpstr>Advantages Of RISC</vt:lpstr>
      <vt:lpstr>Slide 142</vt:lpstr>
    </vt:vector>
  </TitlesOfParts>
  <Company>SNIST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snist</cp:lastModifiedBy>
  <cp:revision>128</cp:revision>
  <dcterms:created xsi:type="dcterms:W3CDTF">2013-12-30T04:30:31Z</dcterms:created>
  <dcterms:modified xsi:type="dcterms:W3CDTF">2014-02-10T10:54:07Z</dcterms:modified>
</cp:coreProperties>
</file>