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xls" ContentType="application/vnd.ms-exce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3"/>
  </p:notesMasterIdLst>
  <p:sldIdLst>
    <p:sldId id="256" r:id="rId2"/>
    <p:sldId id="309" r:id="rId3"/>
    <p:sldId id="310" r:id="rId4"/>
    <p:sldId id="311" r:id="rId5"/>
    <p:sldId id="312" r:id="rId6"/>
    <p:sldId id="257"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0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19207-5B5E-40AF-BFF3-D2C6EDF2B2DF}" type="datetimeFigureOut">
              <a:rPr lang="en-US" smtClean="0"/>
              <a:pPr/>
              <a:t>12/28/2015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170CC9-C219-4F26-8219-93332B8F55D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pPr eaLnBrk="1" hangingPunct="1"/>
            <a:endParaRPr lang="en-US" smtClean="0"/>
          </a:p>
        </p:txBody>
      </p:sp>
      <p:sp>
        <p:nvSpPr>
          <p:cNvPr id="18436" name="Slide Number Placeholder 3"/>
          <p:cNvSpPr>
            <a:spLocks noGrp="1"/>
          </p:cNvSpPr>
          <p:nvPr>
            <p:ph type="sldNum" sz="quarter" idx="5"/>
          </p:nvPr>
        </p:nvSpPr>
        <p:spPr>
          <a:noFill/>
        </p:spPr>
        <p:txBody>
          <a:bodyPr/>
          <a:lstStyle/>
          <a:p>
            <a:fld id="{358731C3-62ED-44C8-8497-71B3F7BD8912}" type="slidenum">
              <a:rPr lang="ko-KR" altLang="ko-KR"/>
              <a:pPr/>
              <a:t>57</a:t>
            </a:fld>
            <a:endParaRPr lang="ko-KR" altLang="ko-K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pPr eaLnBrk="1" hangingPunct="1"/>
            <a:endParaRPr lang="en-US" smtClean="0"/>
          </a:p>
        </p:txBody>
      </p:sp>
      <p:sp>
        <p:nvSpPr>
          <p:cNvPr id="27652" name="Slide Number Placeholder 3"/>
          <p:cNvSpPr>
            <a:spLocks noGrp="1"/>
          </p:cNvSpPr>
          <p:nvPr>
            <p:ph type="sldNum" sz="quarter" idx="5"/>
          </p:nvPr>
        </p:nvSpPr>
        <p:spPr>
          <a:noFill/>
        </p:spPr>
        <p:txBody>
          <a:bodyPr/>
          <a:lstStyle/>
          <a:p>
            <a:fld id="{22BC86CD-4DEA-42A6-97BD-8E09FD4C34F8}" type="slidenum">
              <a:rPr lang="ko-KR" altLang="ko-KR"/>
              <a:pPr/>
              <a:t>66</a:t>
            </a:fld>
            <a:endParaRPr lang="ko-KR" altLang="ko-K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pPr eaLnBrk="1" hangingPunct="1"/>
            <a:endParaRPr lang="en-US" smtClean="0"/>
          </a:p>
        </p:txBody>
      </p:sp>
      <p:sp>
        <p:nvSpPr>
          <p:cNvPr id="28676" name="Slide Number Placeholder 3"/>
          <p:cNvSpPr>
            <a:spLocks noGrp="1"/>
          </p:cNvSpPr>
          <p:nvPr>
            <p:ph type="sldNum" sz="quarter" idx="5"/>
          </p:nvPr>
        </p:nvSpPr>
        <p:spPr>
          <a:noFill/>
        </p:spPr>
        <p:txBody>
          <a:bodyPr/>
          <a:lstStyle/>
          <a:p>
            <a:fld id="{AA90E739-6C29-4D52-99D8-E43FDC0CE17D}" type="slidenum">
              <a:rPr lang="ko-KR" altLang="ko-KR"/>
              <a:pPr/>
              <a:t>67</a:t>
            </a:fld>
            <a:endParaRPr lang="ko-KR" altLang="ko-K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pPr eaLnBrk="1" hangingPunct="1"/>
            <a:endParaRPr lang="en-US" smtClean="0"/>
          </a:p>
        </p:txBody>
      </p:sp>
      <p:sp>
        <p:nvSpPr>
          <p:cNvPr id="29700" name="Slide Number Placeholder 3"/>
          <p:cNvSpPr>
            <a:spLocks noGrp="1"/>
          </p:cNvSpPr>
          <p:nvPr>
            <p:ph type="sldNum" sz="quarter" idx="5"/>
          </p:nvPr>
        </p:nvSpPr>
        <p:spPr>
          <a:noFill/>
        </p:spPr>
        <p:txBody>
          <a:bodyPr/>
          <a:lstStyle/>
          <a:p>
            <a:fld id="{005B6CD9-4AEB-41E4-8AF1-6AF7527DECC4}" type="slidenum">
              <a:rPr lang="ko-KR" altLang="ko-KR"/>
              <a:pPr/>
              <a:t>68</a:t>
            </a:fld>
            <a:endParaRPr lang="ko-KR" altLang="ko-K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en-US" smtClean="0"/>
          </a:p>
        </p:txBody>
      </p:sp>
      <p:sp>
        <p:nvSpPr>
          <p:cNvPr id="30724" name="Slide Number Placeholder 3"/>
          <p:cNvSpPr>
            <a:spLocks noGrp="1"/>
          </p:cNvSpPr>
          <p:nvPr>
            <p:ph type="sldNum" sz="quarter" idx="5"/>
          </p:nvPr>
        </p:nvSpPr>
        <p:spPr>
          <a:noFill/>
        </p:spPr>
        <p:txBody>
          <a:bodyPr/>
          <a:lstStyle/>
          <a:p>
            <a:fld id="{91464077-86FC-4FF3-B9BD-DA03CB01EF17}" type="slidenum">
              <a:rPr lang="ko-KR" altLang="ko-KR"/>
              <a:pPr/>
              <a:t>69</a:t>
            </a:fld>
            <a:endParaRPr lang="ko-KR" altLang="ko-K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pPr eaLnBrk="1" hangingPunct="1"/>
            <a:endParaRPr lang="en-US" smtClean="0"/>
          </a:p>
        </p:txBody>
      </p:sp>
      <p:sp>
        <p:nvSpPr>
          <p:cNvPr id="31748" name="Slide Number Placeholder 3"/>
          <p:cNvSpPr>
            <a:spLocks noGrp="1"/>
          </p:cNvSpPr>
          <p:nvPr>
            <p:ph type="sldNum" sz="quarter" idx="5"/>
          </p:nvPr>
        </p:nvSpPr>
        <p:spPr>
          <a:noFill/>
        </p:spPr>
        <p:txBody>
          <a:bodyPr/>
          <a:lstStyle/>
          <a:p>
            <a:fld id="{2D294707-DB47-4CB3-8004-6BC2A1BF206D}" type="slidenum">
              <a:rPr lang="ko-KR" altLang="ko-KR"/>
              <a:pPr/>
              <a:t>70</a:t>
            </a:fld>
            <a:endParaRPr lang="ko-KR" altLang="ko-K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pPr eaLnBrk="1" hangingPunct="1"/>
            <a:endParaRPr lang="en-US" smtClean="0"/>
          </a:p>
        </p:txBody>
      </p:sp>
      <p:sp>
        <p:nvSpPr>
          <p:cNvPr id="19460" name="Slide Number Placeholder 3"/>
          <p:cNvSpPr>
            <a:spLocks noGrp="1"/>
          </p:cNvSpPr>
          <p:nvPr>
            <p:ph type="sldNum" sz="quarter" idx="5"/>
          </p:nvPr>
        </p:nvSpPr>
        <p:spPr>
          <a:noFill/>
        </p:spPr>
        <p:txBody>
          <a:bodyPr/>
          <a:lstStyle/>
          <a:p>
            <a:fld id="{52E6C2EB-2C39-4752-83C8-AEA1C80AAA7B}" type="slidenum">
              <a:rPr lang="ko-KR" altLang="ko-KR"/>
              <a:pPr/>
              <a:t>58</a:t>
            </a:fld>
            <a:endParaRPr lang="ko-KR" altLang="ko-K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pPr eaLnBrk="1" hangingPunct="1"/>
            <a:endParaRPr lang="en-US" smtClean="0"/>
          </a:p>
        </p:txBody>
      </p:sp>
      <p:sp>
        <p:nvSpPr>
          <p:cNvPr id="20484" name="Slide Number Placeholder 3"/>
          <p:cNvSpPr>
            <a:spLocks noGrp="1"/>
          </p:cNvSpPr>
          <p:nvPr>
            <p:ph type="sldNum" sz="quarter" idx="5"/>
          </p:nvPr>
        </p:nvSpPr>
        <p:spPr>
          <a:noFill/>
        </p:spPr>
        <p:txBody>
          <a:bodyPr/>
          <a:lstStyle/>
          <a:p>
            <a:fld id="{63BB51E4-89BA-4932-9578-7BE61CD0C696}" type="slidenum">
              <a:rPr lang="ko-KR" altLang="ko-KR"/>
              <a:pPr/>
              <a:t>59</a:t>
            </a:fld>
            <a:endParaRPr lang="ko-KR" altLang="ko-K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pPr eaLnBrk="1" hangingPunct="1"/>
            <a:endParaRPr lang="en-US" smtClean="0"/>
          </a:p>
        </p:txBody>
      </p:sp>
      <p:sp>
        <p:nvSpPr>
          <p:cNvPr id="21508" name="Slide Number Placeholder 3"/>
          <p:cNvSpPr>
            <a:spLocks noGrp="1"/>
          </p:cNvSpPr>
          <p:nvPr>
            <p:ph type="sldNum" sz="quarter" idx="5"/>
          </p:nvPr>
        </p:nvSpPr>
        <p:spPr>
          <a:noFill/>
        </p:spPr>
        <p:txBody>
          <a:bodyPr/>
          <a:lstStyle/>
          <a:p>
            <a:fld id="{DE9BA07C-5F64-4759-B167-DF0EE2FBCAE4}" type="slidenum">
              <a:rPr lang="ko-KR" altLang="ko-KR"/>
              <a:pPr/>
              <a:t>60</a:t>
            </a:fld>
            <a:endParaRPr lang="ko-KR" altLang="ko-K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pPr eaLnBrk="1" hangingPunct="1"/>
            <a:endParaRPr lang="en-US" smtClean="0"/>
          </a:p>
        </p:txBody>
      </p:sp>
      <p:sp>
        <p:nvSpPr>
          <p:cNvPr id="22532" name="Slide Number Placeholder 3"/>
          <p:cNvSpPr>
            <a:spLocks noGrp="1"/>
          </p:cNvSpPr>
          <p:nvPr>
            <p:ph type="sldNum" sz="quarter" idx="5"/>
          </p:nvPr>
        </p:nvSpPr>
        <p:spPr>
          <a:noFill/>
        </p:spPr>
        <p:txBody>
          <a:bodyPr/>
          <a:lstStyle/>
          <a:p>
            <a:fld id="{1132BBFD-66A2-460A-83F8-634A5D711104}" type="slidenum">
              <a:rPr lang="ko-KR" altLang="ko-KR"/>
              <a:pPr/>
              <a:t>61</a:t>
            </a:fld>
            <a:endParaRPr lang="ko-KR" altLang="ko-K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pPr eaLnBrk="1" hangingPunct="1"/>
            <a:endParaRPr lang="en-US" smtClean="0"/>
          </a:p>
        </p:txBody>
      </p:sp>
      <p:sp>
        <p:nvSpPr>
          <p:cNvPr id="23556" name="Slide Number Placeholder 3"/>
          <p:cNvSpPr>
            <a:spLocks noGrp="1"/>
          </p:cNvSpPr>
          <p:nvPr>
            <p:ph type="sldNum" sz="quarter" idx="5"/>
          </p:nvPr>
        </p:nvSpPr>
        <p:spPr>
          <a:noFill/>
        </p:spPr>
        <p:txBody>
          <a:bodyPr/>
          <a:lstStyle/>
          <a:p>
            <a:fld id="{F2B2A689-1B80-43BD-B875-2F016F8F6C9D}" type="slidenum">
              <a:rPr lang="ko-KR" altLang="ko-KR"/>
              <a:pPr/>
              <a:t>62</a:t>
            </a:fld>
            <a:endParaRPr lang="ko-KR" altLang="ko-K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eaLnBrk="1" hangingPunct="1"/>
            <a:endParaRPr lang="en-US" smtClean="0"/>
          </a:p>
        </p:txBody>
      </p:sp>
      <p:sp>
        <p:nvSpPr>
          <p:cNvPr id="24580" name="Slide Number Placeholder 3"/>
          <p:cNvSpPr>
            <a:spLocks noGrp="1"/>
          </p:cNvSpPr>
          <p:nvPr>
            <p:ph type="sldNum" sz="quarter" idx="5"/>
          </p:nvPr>
        </p:nvSpPr>
        <p:spPr>
          <a:noFill/>
        </p:spPr>
        <p:txBody>
          <a:bodyPr/>
          <a:lstStyle/>
          <a:p>
            <a:fld id="{1327C3F6-F6B9-4E50-A227-39A7B6BBCA91}" type="slidenum">
              <a:rPr lang="ko-KR" altLang="ko-KR"/>
              <a:pPr/>
              <a:t>63</a:t>
            </a:fld>
            <a:endParaRPr lang="ko-KR" altLang="ko-K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pPr eaLnBrk="1" hangingPunct="1"/>
            <a:endParaRPr lang="en-US" smtClean="0"/>
          </a:p>
        </p:txBody>
      </p:sp>
      <p:sp>
        <p:nvSpPr>
          <p:cNvPr id="25604" name="Slide Number Placeholder 3"/>
          <p:cNvSpPr>
            <a:spLocks noGrp="1"/>
          </p:cNvSpPr>
          <p:nvPr>
            <p:ph type="sldNum" sz="quarter" idx="5"/>
          </p:nvPr>
        </p:nvSpPr>
        <p:spPr>
          <a:noFill/>
        </p:spPr>
        <p:txBody>
          <a:bodyPr/>
          <a:lstStyle/>
          <a:p>
            <a:fld id="{194F3718-A1DD-4B00-B5D8-E1DA11136F0F}" type="slidenum">
              <a:rPr lang="ko-KR" altLang="ko-KR"/>
              <a:pPr/>
              <a:t>64</a:t>
            </a:fld>
            <a:endParaRPr lang="ko-KR" altLang="ko-K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pPr eaLnBrk="1" hangingPunct="1"/>
            <a:endParaRPr lang="en-US" smtClean="0"/>
          </a:p>
        </p:txBody>
      </p:sp>
      <p:sp>
        <p:nvSpPr>
          <p:cNvPr id="26628" name="Slide Number Placeholder 3"/>
          <p:cNvSpPr>
            <a:spLocks noGrp="1"/>
          </p:cNvSpPr>
          <p:nvPr>
            <p:ph type="sldNum" sz="quarter" idx="5"/>
          </p:nvPr>
        </p:nvSpPr>
        <p:spPr>
          <a:noFill/>
        </p:spPr>
        <p:txBody>
          <a:bodyPr/>
          <a:lstStyle/>
          <a:p>
            <a:fld id="{BD0F92D5-A526-4113-93E6-B18A07BF37F6}" type="slidenum">
              <a:rPr lang="ko-KR" altLang="ko-KR"/>
              <a:pPr/>
              <a:t>65</a:t>
            </a:fld>
            <a:endParaRPr lang="ko-KR" altLang="ko-K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2B885A0-23A6-4E69-BEF8-76B0113D7096}" type="datetimeFigureOut">
              <a:rPr lang="en-US" smtClean="0"/>
              <a:pPr/>
              <a:t>12/28/2015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06F5066-2EB9-4E69-AD6A-04F7FA51B59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B885A0-23A6-4E69-BEF8-76B0113D7096}" type="datetimeFigureOut">
              <a:rPr lang="en-US" smtClean="0"/>
              <a:pPr/>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F5066-2EB9-4E69-AD6A-04F7FA51B5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B885A0-23A6-4E69-BEF8-76B0113D7096}" type="datetimeFigureOut">
              <a:rPr lang="en-US" smtClean="0"/>
              <a:pPr/>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F5066-2EB9-4E69-AD6A-04F7FA51B5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B885A0-23A6-4E69-BEF8-76B0113D7096}" type="datetimeFigureOut">
              <a:rPr lang="en-US" smtClean="0"/>
              <a:pPr/>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F5066-2EB9-4E69-AD6A-04F7FA51B5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2B885A0-23A6-4E69-BEF8-76B0113D7096}" type="datetimeFigureOut">
              <a:rPr lang="en-US" smtClean="0"/>
              <a:pPr/>
              <a:t>12/28/2015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6F5066-2EB9-4E69-AD6A-04F7FA51B59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B885A0-23A6-4E69-BEF8-76B0113D7096}" type="datetimeFigureOut">
              <a:rPr lang="en-US" smtClean="0"/>
              <a:pPr/>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6F5066-2EB9-4E69-AD6A-04F7FA51B5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2B885A0-23A6-4E69-BEF8-76B0113D7096}" type="datetimeFigureOut">
              <a:rPr lang="en-US" smtClean="0"/>
              <a:pPr/>
              <a:t>12/28/2015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6F5066-2EB9-4E69-AD6A-04F7FA51B5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2B885A0-23A6-4E69-BEF8-76B0113D7096}" type="datetimeFigureOut">
              <a:rPr lang="en-US" smtClean="0"/>
              <a:pPr/>
              <a:t>12/28/2015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6F5066-2EB9-4E69-AD6A-04F7FA51B5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885A0-23A6-4E69-BEF8-76B0113D7096}" type="datetimeFigureOut">
              <a:rPr lang="en-US" smtClean="0"/>
              <a:pPr/>
              <a:t>12/28/2015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6F5066-2EB9-4E69-AD6A-04F7FA51B5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B885A0-23A6-4E69-BEF8-76B0113D7096}" type="datetimeFigureOut">
              <a:rPr lang="en-US" smtClean="0"/>
              <a:pPr/>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6F5066-2EB9-4E69-AD6A-04F7FA51B5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B885A0-23A6-4E69-BEF8-76B0113D7096}" type="datetimeFigureOut">
              <a:rPr lang="en-US" smtClean="0"/>
              <a:pPr/>
              <a:t>12/28/2015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06F5066-2EB9-4E69-AD6A-04F7FA51B596}"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2B885A0-23A6-4E69-BEF8-76B0113D7096}" type="datetimeFigureOut">
              <a:rPr lang="en-US" smtClean="0"/>
              <a:pPr/>
              <a:t>12/28/2015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06F5066-2EB9-4E69-AD6A-04F7FA51B596}"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Organization</a:t>
            </a:r>
            <a:endParaRPr lang="en-US" dirty="0"/>
          </a:p>
        </p:txBody>
      </p:sp>
      <p:sp>
        <p:nvSpPr>
          <p:cNvPr id="3" name="Subtitle 2"/>
          <p:cNvSpPr>
            <a:spLocks noGrp="1"/>
          </p:cNvSpPr>
          <p:nvPr>
            <p:ph type="subTitle" idx="1"/>
          </p:nvPr>
        </p:nvSpPr>
        <p:spPr/>
        <p:txBody>
          <a:bodyPr/>
          <a:lstStyle/>
          <a:p>
            <a:r>
              <a:rPr lang="en-US" dirty="0" smtClean="0"/>
              <a:t>II-II </a:t>
            </a:r>
            <a:r>
              <a:rPr lang="en-US" dirty="0" smtClean="0"/>
              <a:t>CSE</a:t>
            </a:r>
            <a:r>
              <a:rPr lang="en-US" dirty="0" smtClean="0"/>
              <a:t>(autonomous</a:t>
            </a:r>
            <a:r>
              <a:rPr lang="en-US" dirty="0" smtClean="0"/>
              <a: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304800"/>
            <a:ext cx="8229600" cy="1143000"/>
          </a:xfrm>
        </p:spPr>
        <p:txBody>
          <a:bodyPr/>
          <a:lstStyle/>
          <a:p>
            <a:r>
              <a:rPr lang="en-US" sz="3200" dirty="0" smtClean="0"/>
              <a:t>2. Functional </a:t>
            </a:r>
            <a:r>
              <a:rPr lang="en-US" sz="3200" dirty="0"/>
              <a:t>units</a:t>
            </a:r>
          </a:p>
        </p:txBody>
      </p:sp>
      <p:sp>
        <p:nvSpPr>
          <p:cNvPr id="8195" name="Rectangle 3"/>
          <p:cNvSpPr>
            <a:spLocks noGrp="1" noChangeArrowheads="1"/>
          </p:cNvSpPr>
          <p:nvPr>
            <p:ph idx="1"/>
          </p:nvPr>
        </p:nvSpPr>
        <p:spPr>
          <a:xfrm>
            <a:off x="304800" y="1676400"/>
            <a:ext cx="8229600" cy="2865120"/>
          </a:xfrm>
          <a:ln>
            <a:solidFill>
              <a:schemeClr val="tx1"/>
            </a:solidFill>
          </a:ln>
        </p:spPr>
        <p:txBody>
          <a:bodyPr/>
          <a:lstStyle/>
          <a:p>
            <a:pPr>
              <a:buNone/>
            </a:pPr>
            <a:r>
              <a:rPr lang="en-US" sz="2000" dirty="0"/>
              <a:t>A computer consists of five functionally independent main parts:</a:t>
            </a:r>
          </a:p>
          <a:p>
            <a:r>
              <a:rPr lang="en-US" sz="2000" dirty="0"/>
              <a:t>Input unit</a:t>
            </a:r>
          </a:p>
          <a:p>
            <a:r>
              <a:rPr lang="en-US" sz="2000" dirty="0"/>
              <a:t>Memory unit </a:t>
            </a:r>
          </a:p>
          <a:p>
            <a:r>
              <a:rPr lang="en-US" sz="2000" dirty="0"/>
              <a:t>Arithmetic and logic unit (ALU)</a:t>
            </a:r>
          </a:p>
          <a:p>
            <a:r>
              <a:rPr lang="en-US" sz="2000" dirty="0"/>
              <a:t>Output unit</a:t>
            </a:r>
          </a:p>
          <a:p>
            <a:r>
              <a:rPr lang="en-US" sz="2000" dirty="0"/>
              <a:t>Control </a:t>
            </a:r>
            <a:r>
              <a:rPr lang="en-US" sz="2000" dirty="0" smtClean="0"/>
              <a:t>unit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blinds(horizontal)">
                                      <p:cBhvr>
                                        <p:cTn id="22" dur="5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blinds(horizontal)">
                                      <p:cBhvr>
                                        <p:cTn id="27" dur="500"/>
                                        <p:tgtEl>
                                          <p:spTgt spid="8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animEffect transition="in" filter="blinds(horizontal)">
                                      <p:cBhvr>
                                        <p:cTn id="32"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308100" y="1524000"/>
            <a:ext cx="5829300" cy="4000500"/>
            <a:chOff x="2061" y="4486"/>
            <a:chExt cx="9180" cy="6300"/>
          </a:xfrm>
        </p:grpSpPr>
        <p:sp>
          <p:nvSpPr>
            <p:cNvPr id="9219" name="Text Box 3"/>
            <p:cNvSpPr txBox="1">
              <a:spLocks noChangeArrowheads="1"/>
            </p:cNvSpPr>
            <p:nvPr/>
          </p:nvSpPr>
          <p:spPr bwMode="auto">
            <a:xfrm>
              <a:off x="2061" y="4666"/>
              <a:ext cx="2160" cy="6120"/>
            </a:xfrm>
            <a:prstGeom prst="rect">
              <a:avLst/>
            </a:prstGeom>
            <a:solidFill>
              <a:srgbClr val="FFFFFF"/>
            </a:solidFill>
            <a:ln w="9525">
              <a:solidFill>
                <a:srgbClr val="000000"/>
              </a:solidFill>
              <a:miter lim="800000"/>
              <a:headEnd/>
              <a:tailEnd/>
            </a:ln>
          </p:spPr>
          <p:txBody>
            <a:bodyPr/>
            <a:lstStyle/>
            <a:p>
              <a:pPr eaLnBrk="0" hangingPunct="0"/>
              <a:r>
                <a:rPr lang="en-US" sz="1200"/>
                <a:t> </a:t>
              </a:r>
              <a:br>
                <a:rPr lang="en-US" sz="1200"/>
              </a:br>
              <a:r>
                <a:rPr lang="en-US" sz="1200"/>
                <a:t/>
              </a:r>
              <a:br>
                <a:rPr lang="en-US" sz="1200"/>
              </a:br>
              <a:r>
                <a:rPr lang="en-US" sz="1200"/>
                <a:t/>
              </a:r>
              <a:br>
                <a:rPr lang="en-US" sz="1200"/>
              </a:br>
              <a:endParaRPr lang="en-US" sz="1200"/>
            </a:p>
            <a:p>
              <a:pPr eaLnBrk="0" hangingPunct="0"/>
              <a:endParaRPr lang="en-US" sz="1200"/>
            </a:p>
            <a:p>
              <a:pPr eaLnBrk="0" hangingPunct="0"/>
              <a:endParaRPr lang="en-US" sz="1200"/>
            </a:p>
            <a:p>
              <a:pPr eaLnBrk="0" hangingPunct="0"/>
              <a:endParaRPr lang="en-US" sz="1200"/>
            </a:p>
            <a:p>
              <a:pPr eaLnBrk="0" hangingPunct="0"/>
              <a:endParaRPr lang="en-US" sz="1200"/>
            </a:p>
            <a:p>
              <a:pPr eaLnBrk="0" hangingPunct="0"/>
              <a:endParaRPr lang="en-US" sz="1200"/>
            </a:p>
            <a:p>
              <a:pPr algn="ctr" eaLnBrk="0" hangingPunct="0"/>
              <a:r>
                <a:rPr lang="en-US" sz="1800" b="1"/>
                <a:t>I / O</a:t>
              </a:r>
            </a:p>
            <a:p>
              <a:pPr algn="ctr" eaLnBrk="0" hangingPunct="0"/>
              <a:r>
                <a:rPr lang="en-US" sz="2000" b="1"/>
                <a:t>EQUIP-</a:t>
              </a:r>
            </a:p>
            <a:p>
              <a:pPr algn="ctr" eaLnBrk="0" hangingPunct="0"/>
              <a:r>
                <a:rPr lang="en-US" sz="2000" b="1"/>
                <a:t>MENT</a:t>
              </a:r>
              <a:endParaRPr lang="en-US" sz="2600" b="1"/>
            </a:p>
          </p:txBody>
        </p:sp>
        <p:sp>
          <p:nvSpPr>
            <p:cNvPr id="9220" name="Text Box 4"/>
            <p:cNvSpPr txBox="1">
              <a:spLocks noChangeArrowheads="1"/>
            </p:cNvSpPr>
            <p:nvPr/>
          </p:nvSpPr>
          <p:spPr bwMode="auto">
            <a:xfrm>
              <a:off x="8901" y="4486"/>
              <a:ext cx="2340" cy="6300"/>
            </a:xfrm>
            <a:prstGeom prst="rect">
              <a:avLst/>
            </a:prstGeom>
            <a:solidFill>
              <a:srgbClr val="FFFFFF"/>
            </a:solidFill>
            <a:ln w="9525">
              <a:solidFill>
                <a:srgbClr val="000000"/>
              </a:solidFill>
              <a:miter lim="800000"/>
              <a:headEnd/>
              <a:tailEnd/>
            </a:ln>
          </p:spPr>
          <p:txBody>
            <a:bodyPr/>
            <a:lstStyle/>
            <a:p>
              <a:pPr algn="ctr" eaLnBrk="0" hangingPunct="0"/>
              <a:endParaRPr lang="en-US" sz="2000" b="1"/>
            </a:p>
            <a:p>
              <a:pPr algn="ctr" eaLnBrk="0" hangingPunct="0"/>
              <a:endParaRPr lang="en-US" sz="2000" b="1"/>
            </a:p>
            <a:p>
              <a:pPr algn="ctr" eaLnBrk="0" hangingPunct="0"/>
              <a:endParaRPr lang="en-US" sz="2000" b="1"/>
            </a:p>
            <a:p>
              <a:pPr algn="ctr" eaLnBrk="0" hangingPunct="0"/>
              <a:endParaRPr lang="en-US" sz="2000" b="1"/>
            </a:p>
            <a:p>
              <a:pPr algn="ctr" eaLnBrk="0" hangingPunct="0"/>
              <a:endParaRPr lang="en-US" sz="2000" b="1"/>
            </a:p>
            <a:p>
              <a:pPr algn="ctr" eaLnBrk="0" hangingPunct="0"/>
              <a:r>
                <a:rPr lang="en-US" sz="2000" b="1"/>
                <a:t>MAIN</a:t>
              </a:r>
            </a:p>
            <a:p>
              <a:pPr algn="ctr" eaLnBrk="0" hangingPunct="0"/>
              <a:r>
                <a:rPr lang="en-US" sz="2000" b="1"/>
                <a:t>MEMORY</a:t>
              </a:r>
              <a:endParaRPr lang="en-US" sz="1200"/>
            </a:p>
          </p:txBody>
        </p:sp>
        <p:sp>
          <p:nvSpPr>
            <p:cNvPr id="9221" name="Text Box 5"/>
            <p:cNvSpPr txBox="1">
              <a:spLocks noChangeArrowheads="1"/>
            </p:cNvSpPr>
            <p:nvPr/>
          </p:nvSpPr>
          <p:spPr bwMode="auto">
            <a:xfrm>
              <a:off x="5481" y="5566"/>
              <a:ext cx="2340" cy="1260"/>
            </a:xfrm>
            <a:prstGeom prst="rect">
              <a:avLst/>
            </a:prstGeom>
            <a:solidFill>
              <a:srgbClr val="FFFFFF"/>
            </a:solidFill>
            <a:ln w="9525">
              <a:solidFill>
                <a:srgbClr val="000000"/>
              </a:solidFill>
              <a:miter lim="800000"/>
              <a:headEnd/>
              <a:tailEnd/>
            </a:ln>
          </p:spPr>
          <p:txBody>
            <a:bodyPr/>
            <a:lstStyle/>
            <a:p>
              <a:pPr algn="ctr" eaLnBrk="0" hangingPunct="0"/>
              <a:r>
                <a:rPr lang="en-US" sz="3600" b="1"/>
                <a:t>ALU</a:t>
              </a:r>
              <a:endParaRPr lang="en-US" sz="2000" b="1"/>
            </a:p>
          </p:txBody>
        </p:sp>
        <p:sp>
          <p:nvSpPr>
            <p:cNvPr id="9222" name="Text Box 6"/>
            <p:cNvSpPr txBox="1">
              <a:spLocks noChangeArrowheads="1"/>
            </p:cNvSpPr>
            <p:nvPr/>
          </p:nvSpPr>
          <p:spPr bwMode="auto">
            <a:xfrm>
              <a:off x="5481" y="8626"/>
              <a:ext cx="2340" cy="1440"/>
            </a:xfrm>
            <a:prstGeom prst="rect">
              <a:avLst/>
            </a:prstGeom>
            <a:solidFill>
              <a:srgbClr val="FFFFFF"/>
            </a:solidFill>
            <a:ln w="9525">
              <a:solidFill>
                <a:srgbClr val="000000"/>
              </a:solidFill>
              <a:miter lim="800000"/>
              <a:headEnd/>
              <a:tailEnd/>
            </a:ln>
          </p:spPr>
          <p:txBody>
            <a:bodyPr/>
            <a:lstStyle/>
            <a:p>
              <a:pPr algn="ctr" eaLnBrk="0" hangingPunct="0"/>
              <a:r>
                <a:rPr lang="en-US" sz="2000" b="1"/>
                <a:t>CONTROL</a:t>
              </a:r>
            </a:p>
            <a:p>
              <a:pPr algn="ctr" eaLnBrk="0" hangingPunct="0"/>
              <a:r>
                <a:rPr lang="en-US" sz="2000" b="1"/>
                <a:t>UNIT</a:t>
              </a:r>
              <a:endParaRPr lang="en-US" sz="1600"/>
            </a:p>
          </p:txBody>
        </p:sp>
        <p:sp>
          <p:nvSpPr>
            <p:cNvPr id="9223" name="Line 7"/>
            <p:cNvSpPr>
              <a:spLocks noChangeShapeType="1"/>
            </p:cNvSpPr>
            <p:nvPr/>
          </p:nvSpPr>
          <p:spPr bwMode="auto">
            <a:xfrm>
              <a:off x="4221" y="5926"/>
              <a:ext cx="1260" cy="0"/>
            </a:xfrm>
            <a:prstGeom prst="line">
              <a:avLst/>
            </a:prstGeom>
            <a:noFill/>
            <a:ln w="9525">
              <a:solidFill>
                <a:srgbClr val="000000"/>
              </a:solidFill>
              <a:round/>
              <a:headEnd/>
              <a:tailEnd type="triangle" w="med" len="med"/>
            </a:ln>
          </p:spPr>
          <p:txBody>
            <a:bodyPr/>
            <a:lstStyle/>
            <a:p>
              <a:endParaRPr lang="en-US"/>
            </a:p>
          </p:txBody>
        </p:sp>
        <p:sp>
          <p:nvSpPr>
            <p:cNvPr id="9224" name="Line 8"/>
            <p:cNvSpPr>
              <a:spLocks noChangeShapeType="1"/>
            </p:cNvSpPr>
            <p:nvPr/>
          </p:nvSpPr>
          <p:spPr bwMode="auto">
            <a:xfrm>
              <a:off x="7821" y="5926"/>
              <a:ext cx="1080" cy="0"/>
            </a:xfrm>
            <a:prstGeom prst="line">
              <a:avLst/>
            </a:prstGeom>
            <a:noFill/>
            <a:ln w="9525">
              <a:solidFill>
                <a:srgbClr val="000000"/>
              </a:solidFill>
              <a:round/>
              <a:headEnd/>
              <a:tailEnd type="triangle" w="med" len="med"/>
            </a:ln>
          </p:spPr>
          <p:txBody>
            <a:bodyPr/>
            <a:lstStyle/>
            <a:p>
              <a:endParaRPr lang="en-US"/>
            </a:p>
          </p:txBody>
        </p:sp>
        <p:sp>
          <p:nvSpPr>
            <p:cNvPr id="9225" name="Line 9"/>
            <p:cNvSpPr>
              <a:spLocks noChangeShapeType="1"/>
            </p:cNvSpPr>
            <p:nvPr/>
          </p:nvSpPr>
          <p:spPr bwMode="auto">
            <a:xfrm flipH="1">
              <a:off x="4221" y="6646"/>
              <a:ext cx="1260" cy="0"/>
            </a:xfrm>
            <a:prstGeom prst="line">
              <a:avLst/>
            </a:prstGeom>
            <a:noFill/>
            <a:ln w="9525">
              <a:solidFill>
                <a:srgbClr val="000000"/>
              </a:solidFill>
              <a:round/>
              <a:headEnd/>
              <a:tailEnd type="triangle" w="med" len="med"/>
            </a:ln>
          </p:spPr>
          <p:txBody>
            <a:bodyPr/>
            <a:lstStyle/>
            <a:p>
              <a:endParaRPr lang="en-US"/>
            </a:p>
          </p:txBody>
        </p:sp>
        <p:sp>
          <p:nvSpPr>
            <p:cNvPr id="9226" name="Line 10"/>
            <p:cNvSpPr>
              <a:spLocks noChangeShapeType="1"/>
            </p:cNvSpPr>
            <p:nvPr/>
          </p:nvSpPr>
          <p:spPr bwMode="auto">
            <a:xfrm flipH="1">
              <a:off x="7821" y="6646"/>
              <a:ext cx="1080" cy="0"/>
            </a:xfrm>
            <a:prstGeom prst="line">
              <a:avLst/>
            </a:prstGeom>
            <a:noFill/>
            <a:ln w="9525">
              <a:solidFill>
                <a:srgbClr val="000000"/>
              </a:solidFill>
              <a:round/>
              <a:headEnd/>
              <a:tailEnd type="triangle" w="med" len="med"/>
            </a:ln>
          </p:spPr>
          <p:txBody>
            <a:bodyPr/>
            <a:lstStyle/>
            <a:p>
              <a:endParaRPr lang="en-US"/>
            </a:p>
          </p:txBody>
        </p:sp>
        <p:sp>
          <p:nvSpPr>
            <p:cNvPr id="9227" name="Line 11"/>
            <p:cNvSpPr>
              <a:spLocks noChangeShapeType="1"/>
            </p:cNvSpPr>
            <p:nvPr/>
          </p:nvSpPr>
          <p:spPr bwMode="auto">
            <a:xfrm flipV="1">
              <a:off x="6201" y="6826"/>
              <a:ext cx="0" cy="1800"/>
            </a:xfrm>
            <a:prstGeom prst="line">
              <a:avLst/>
            </a:prstGeom>
            <a:noFill/>
            <a:ln w="9525">
              <a:solidFill>
                <a:srgbClr val="000000"/>
              </a:solidFill>
              <a:round/>
              <a:headEnd/>
              <a:tailEnd type="triangle" w="med" len="med"/>
            </a:ln>
          </p:spPr>
          <p:txBody>
            <a:bodyPr/>
            <a:lstStyle/>
            <a:p>
              <a:endParaRPr lang="en-US"/>
            </a:p>
          </p:txBody>
        </p:sp>
        <p:sp>
          <p:nvSpPr>
            <p:cNvPr id="9228" name="Line 12"/>
            <p:cNvSpPr>
              <a:spLocks noChangeShapeType="1"/>
            </p:cNvSpPr>
            <p:nvPr/>
          </p:nvSpPr>
          <p:spPr bwMode="auto">
            <a:xfrm>
              <a:off x="7461" y="6826"/>
              <a:ext cx="0" cy="1800"/>
            </a:xfrm>
            <a:prstGeom prst="line">
              <a:avLst/>
            </a:prstGeom>
            <a:noFill/>
            <a:ln w="9525">
              <a:solidFill>
                <a:srgbClr val="000000"/>
              </a:solidFill>
              <a:round/>
              <a:headEnd/>
              <a:tailEnd type="triangle" w="med" len="med"/>
            </a:ln>
          </p:spPr>
          <p:txBody>
            <a:bodyPr/>
            <a:lstStyle/>
            <a:p>
              <a:endParaRPr lang="en-US"/>
            </a:p>
          </p:txBody>
        </p:sp>
        <p:sp>
          <p:nvSpPr>
            <p:cNvPr id="9229" name="Line 13"/>
            <p:cNvSpPr>
              <a:spLocks noChangeShapeType="1"/>
            </p:cNvSpPr>
            <p:nvPr/>
          </p:nvSpPr>
          <p:spPr bwMode="auto">
            <a:xfrm>
              <a:off x="4221" y="9166"/>
              <a:ext cx="1260" cy="0"/>
            </a:xfrm>
            <a:prstGeom prst="line">
              <a:avLst/>
            </a:prstGeom>
            <a:noFill/>
            <a:ln w="9525">
              <a:solidFill>
                <a:srgbClr val="000000"/>
              </a:solidFill>
              <a:round/>
              <a:headEnd/>
              <a:tailEnd type="triangle" w="med" len="med"/>
            </a:ln>
          </p:spPr>
          <p:txBody>
            <a:bodyPr/>
            <a:lstStyle/>
            <a:p>
              <a:endParaRPr lang="en-US"/>
            </a:p>
          </p:txBody>
        </p:sp>
        <p:sp>
          <p:nvSpPr>
            <p:cNvPr id="9230" name="Line 14"/>
            <p:cNvSpPr>
              <a:spLocks noChangeShapeType="1"/>
            </p:cNvSpPr>
            <p:nvPr/>
          </p:nvSpPr>
          <p:spPr bwMode="auto">
            <a:xfrm flipH="1">
              <a:off x="4221" y="9706"/>
              <a:ext cx="1260" cy="0"/>
            </a:xfrm>
            <a:prstGeom prst="line">
              <a:avLst/>
            </a:prstGeom>
            <a:noFill/>
            <a:ln w="9525">
              <a:solidFill>
                <a:srgbClr val="000000"/>
              </a:solidFill>
              <a:round/>
              <a:headEnd/>
              <a:tailEnd type="triangle" w="med" len="med"/>
            </a:ln>
          </p:spPr>
          <p:txBody>
            <a:bodyPr/>
            <a:lstStyle/>
            <a:p>
              <a:endParaRPr lang="en-US"/>
            </a:p>
          </p:txBody>
        </p:sp>
      </p:grpSp>
      <p:sp>
        <p:nvSpPr>
          <p:cNvPr id="15" name="Rectangle 14"/>
          <p:cNvSpPr/>
          <p:nvPr/>
        </p:nvSpPr>
        <p:spPr>
          <a:xfrm>
            <a:off x="1066800" y="914400"/>
            <a:ext cx="5791200" cy="369332"/>
          </a:xfrm>
          <a:prstGeom prst="rect">
            <a:avLst/>
          </a:prstGeom>
        </p:spPr>
        <p:txBody>
          <a:bodyPr wrap="square">
            <a:spAutoFit/>
          </a:bodyPr>
          <a:lstStyle/>
          <a:p>
            <a:r>
              <a:rPr lang="en-US" dirty="0" smtClean="0"/>
              <a:t>The structure of a digital computer is shown below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304800"/>
            <a:ext cx="8229600" cy="1143000"/>
          </a:xfrm>
        </p:spPr>
        <p:txBody>
          <a:bodyPr/>
          <a:lstStyle/>
          <a:p>
            <a:r>
              <a:rPr lang="en-US" sz="3200" dirty="0"/>
              <a:t>Operation of a computer</a:t>
            </a:r>
          </a:p>
        </p:txBody>
      </p:sp>
      <p:sp>
        <p:nvSpPr>
          <p:cNvPr id="10243" name="Rectangle 3"/>
          <p:cNvSpPr>
            <a:spLocks noGrp="1" noChangeArrowheads="1"/>
          </p:cNvSpPr>
          <p:nvPr>
            <p:ph idx="1"/>
          </p:nvPr>
        </p:nvSpPr>
        <p:spPr>
          <a:xfrm>
            <a:off x="457200" y="1828800"/>
            <a:ext cx="8229600" cy="3733800"/>
          </a:xfrm>
        </p:spPr>
        <p:txBody>
          <a:bodyPr>
            <a:normAutofit/>
          </a:bodyPr>
          <a:lstStyle/>
          <a:p>
            <a:pPr algn="just">
              <a:lnSpc>
                <a:spcPct val="150000"/>
              </a:lnSpc>
            </a:pPr>
            <a:r>
              <a:rPr lang="en-US" sz="2000" dirty="0"/>
              <a:t>The computer accepts information in the form of programs and data through an input unit and stores it in the memory.</a:t>
            </a:r>
          </a:p>
          <a:p>
            <a:pPr algn="just">
              <a:lnSpc>
                <a:spcPct val="150000"/>
              </a:lnSpc>
            </a:pPr>
            <a:r>
              <a:rPr lang="en-US" sz="2000" dirty="0" smtClean="0"/>
              <a:t>Information </a:t>
            </a:r>
            <a:r>
              <a:rPr lang="en-US" sz="2000" dirty="0"/>
              <a:t>stored in the memory is fetched, under program control, into an arithmetic and logic unit, where it is processed.</a:t>
            </a:r>
          </a:p>
          <a:p>
            <a:pPr algn="just">
              <a:lnSpc>
                <a:spcPct val="150000"/>
              </a:lnSpc>
            </a:pPr>
            <a:r>
              <a:rPr lang="en-US" sz="2000" dirty="0" smtClean="0"/>
              <a:t>Processed </a:t>
            </a:r>
            <a:r>
              <a:rPr lang="en-US" sz="2000" dirty="0"/>
              <a:t>information leaves through an output.</a:t>
            </a:r>
          </a:p>
          <a:p>
            <a:pPr algn="just">
              <a:lnSpc>
                <a:spcPct val="150000"/>
              </a:lnSpc>
            </a:pPr>
            <a:r>
              <a:rPr lang="en-US" sz="2000" dirty="0" smtClean="0"/>
              <a:t>All </a:t>
            </a:r>
            <a:r>
              <a:rPr lang="en-US" sz="2000" dirty="0"/>
              <a:t>activities inside the machine are directed by the control unit.</a:t>
            </a:r>
          </a:p>
          <a:p>
            <a:pPr algn="just">
              <a:lnSpc>
                <a:spcPct val="150000"/>
              </a:lnSpc>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22"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62000" y="609600"/>
            <a:ext cx="6934200" cy="1143000"/>
          </a:xfrm>
        </p:spPr>
        <p:txBody>
          <a:bodyPr/>
          <a:lstStyle/>
          <a:p>
            <a:r>
              <a:rPr lang="en-US" sz="3200" dirty="0"/>
              <a:t>Input unit</a:t>
            </a:r>
          </a:p>
        </p:txBody>
      </p:sp>
      <p:sp>
        <p:nvSpPr>
          <p:cNvPr id="11267" name="Rectangle 3"/>
          <p:cNvSpPr>
            <a:spLocks noGrp="1" noChangeArrowheads="1"/>
          </p:cNvSpPr>
          <p:nvPr>
            <p:ph idx="1"/>
          </p:nvPr>
        </p:nvSpPr>
        <p:spPr/>
        <p:txBody>
          <a:bodyPr/>
          <a:lstStyle/>
          <a:p>
            <a:pPr algn="just">
              <a:lnSpc>
                <a:spcPct val="150000"/>
              </a:lnSpc>
            </a:pPr>
            <a:r>
              <a:rPr lang="en-US" sz="2000" dirty="0"/>
              <a:t>Computers accept coded information through input units.</a:t>
            </a:r>
          </a:p>
          <a:p>
            <a:pPr algn="just">
              <a:lnSpc>
                <a:spcPct val="150000"/>
              </a:lnSpc>
            </a:pPr>
            <a:r>
              <a:rPr lang="en-US" sz="2000" dirty="0" smtClean="0"/>
              <a:t>The </a:t>
            </a:r>
            <a:r>
              <a:rPr lang="en-US" sz="2000" dirty="0"/>
              <a:t>most well known input device is key board.</a:t>
            </a:r>
          </a:p>
          <a:p>
            <a:pPr algn="just">
              <a:lnSpc>
                <a:spcPct val="150000"/>
              </a:lnSpc>
            </a:pPr>
            <a:r>
              <a:rPr lang="en-US" sz="2000" dirty="0" smtClean="0"/>
              <a:t>Whenever </a:t>
            </a:r>
            <a:r>
              <a:rPr lang="en-US" sz="2000" dirty="0"/>
              <a:t>a key is pressed, the corresponding letter or digit is automatically translated into its corresponding binary code and transmitted over a cable to either the memory or the processor.</a:t>
            </a:r>
          </a:p>
          <a:p>
            <a:pPr algn="just">
              <a:lnSpc>
                <a:spcPct val="150000"/>
              </a:lnSpc>
              <a:buFont typeface="Wingdings" pitchFamily="2" charset="2"/>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7" dur="500"/>
                                        <p:tgtEl>
                                          <p:spTgt spid="11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28600"/>
            <a:ext cx="8229600" cy="1143000"/>
          </a:xfrm>
        </p:spPr>
        <p:txBody>
          <a:bodyPr/>
          <a:lstStyle/>
          <a:p>
            <a:r>
              <a:rPr lang="en-US" sz="3200" dirty="0"/>
              <a:t>Memory unit</a:t>
            </a:r>
          </a:p>
        </p:txBody>
      </p:sp>
      <p:sp>
        <p:nvSpPr>
          <p:cNvPr id="12291" name="Rectangle 3"/>
          <p:cNvSpPr>
            <a:spLocks noGrp="1" noChangeArrowheads="1"/>
          </p:cNvSpPr>
          <p:nvPr>
            <p:ph idx="1"/>
          </p:nvPr>
        </p:nvSpPr>
        <p:spPr>
          <a:xfrm>
            <a:off x="457200" y="1447800"/>
            <a:ext cx="8229600" cy="5181600"/>
          </a:xfrm>
        </p:spPr>
        <p:txBody>
          <a:bodyPr>
            <a:normAutofit/>
          </a:bodyPr>
          <a:lstStyle/>
          <a:p>
            <a:pPr algn="just">
              <a:lnSpc>
                <a:spcPct val="150000"/>
              </a:lnSpc>
              <a:buNone/>
            </a:pPr>
            <a:r>
              <a:rPr lang="en-US" sz="2000" dirty="0"/>
              <a:t>The function of the memory is to store programs and data.</a:t>
            </a:r>
          </a:p>
          <a:p>
            <a:pPr algn="just">
              <a:lnSpc>
                <a:spcPct val="150000"/>
              </a:lnSpc>
            </a:pPr>
            <a:r>
              <a:rPr lang="en-US" sz="2000" dirty="0"/>
              <a:t>There are two classes of storage, called </a:t>
            </a:r>
            <a:r>
              <a:rPr lang="en-US" sz="2000" u="sng" dirty="0"/>
              <a:t>primary</a:t>
            </a:r>
            <a:r>
              <a:rPr lang="en-US" sz="2000" dirty="0"/>
              <a:t> and </a:t>
            </a:r>
            <a:r>
              <a:rPr lang="en-US" sz="2000" u="sng" dirty="0"/>
              <a:t>secondary</a:t>
            </a:r>
            <a:r>
              <a:rPr lang="en-US" sz="2000" dirty="0"/>
              <a:t>.</a:t>
            </a:r>
          </a:p>
          <a:p>
            <a:pPr algn="just">
              <a:lnSpc>
                <a:spcPct val="150000"/>
              </a:lnSpc>
            </a:pPr>
            <a:r>
              <a:rPr lang="en-US" sz="2000" u="sng" dirty="0" smtClean="0">
                <a:solidFill>
                  <a:srgbClr val="C00000"/>
                </a:solidFill>
              </a:rPr>
              <a:t>Primary </a:t>
            </a:r>
            <a:r>
              <a:rPr lang="en-US" sz="2000" u="sng" dirty="0">
                <a:solidFill>
                  <a:srgbClr val="C00000"/>
                </a:solidFill>
              </a:rPr>
              <a:t>storage</a:t>
            </a:r>
            <a:r>
              <a:rPr lang="en-US" sz="2000" dirty="0">
                <a:solidFill>
                  <a:srgbClr val="C00000"/>
                </a:solidFill>
              </a:rPr>
              <a:t> </a:t>
            </a:r>
            <a:r>
              <a:rPr lang="en-US" sz="2000" dirty="0"/>
              <a:t>is a fast memory that operates at electronic speeds.</a:t>
            </a:r>
          </a:p>
          <a:p>
            <a:pPr algn="just">
              <a:lnSpc>
                <a:spcPct val="150000"/>
              </a:lnSpc>
              <a:buFont typeface="Wingdings" pitchFamily="2" charset="2"/>
              <a:buNone/>
            </a:pPr>
            <a:r>
              <a:rPr lang="en-US" sz="2000" dirty="0"/>
              <a:t>       Programs must stay in memory while they are being executed.</a:t>
            </a:r>
          </a:p>
          <a:p>
            <a:pPr algn="just">
              <a:lnSpc>
                <a:spcPct val="150000"/>
              </a:lnSpc>
              <a:buFont typeface="Wingdings" pitchFamily="2" charset="2"/>
              <a:buNone/>
            </a:pPr>
            <a:r>
              <a:rPr lang="en-US" sz="2000" dirty="0"/>
              <a:t>       The memory contains a large number of semiconductor storage cells, each capable of storing one bit of information.</a:t>
            </a:r>
          </a:p>
          <a:p>
            <a:pPr algn="just">
              <a:lnSpc>
                <a:spcPct val="150000"/>
              </a:lnSpc>
              <a:buNone/>
            </a:pPr>
            <a:r>
              <a:rPr lang="en-US" sz="2000" u="sng" dirty="0" smtClean="0">
                <a:solidFill>
                  <a:schemeClr val="accent4">
                    <a:lumMod val="50000"/>
                  </a:schemeClr>
                </a:solidFill>
              </a:rPr>
              <a:t>Random </a:t>
            </a:r>
            <a:r>
              <a:rPr lang="en-US" sz="2000" u="sng" dirty="0">
                <a:solidFill>
                  <a:schemeClr val="accent4">
                    <a:lumMod val="50000"/>
                  </a:schemeClr>
                </a:solidFill>
              </a:rPr>
              <a:t>access memory</a:t>
            </a:r>
            <a:r>
              <a:rPr lang="en-US" sz="2000" dirty="0">
                <a:solidFill>
                  <a:schemeClr val="accent4">
                    <a:lumMod val="50000"/>
                  </a:schemeClr>
                </a:solidFill>
              </a:rPr>
              <a:t>: </a:t>
            </a:r>
            <a:r>
              <a:rPr lang="en-US" sz="2000" dirty="0"/>
              <a:t>Memory in which any location can be reached in a short and fixed amount of time after specifying its address is called random access memory (RAM).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7" dur="500"/>
                                        <p:tgtEl>
                                          <p:spTgt spid="1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22" dur="500"/>
                                        <p:tgtEl>
                                          <p:spTgt spid="12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27" dur="500"/>
                                        <p:tgtEl>
                                          <p:spTgt spid="122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32" dur="500"/>
                                        <p:tgtEl>
                                          <p:spTgt spid="12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z="3200" dirty="0"/>
              <a:t>Memory unit (Contd.,)</a:t>
            </a:r>
          </a:p>
        </p:txBody>
      </p:sp>
      <p:sp>
        <p:nvSpPr>
          <p:cNvPr id="13315" name="Rectangle 3"/>
          <p:cNvSpPr>
            <a:spLocks noGrp="1" noChangeArrowheads="1"/>
          </p:cNvSpPr>
          <p:nvPr>
            <p:ph idx="1"/>
          </p:nvPr>
        </p:nvSpPr>
        <p:spPr>
          <a:xfrm>
            <a:off x="457200" y="1935480"/>
            <a:ext cx="8229600" cy="3474720"/>
          </a:xfrm>
        </p:spPr>
        <p:txBody>
          <a:bodyPr/>
          <a:lstStyle/>
          <a:p>
            <a:pPr algn="just">
              <a:lnSpc>
                <a:spcPct val="150000"/>
              </a:lnSpc>
            </a:pPr>
            <a:r>
              <a:rPr lang="en-US" sz="2000" dirty="0"/>
              <a:t>The time required to access one word is called the memory access time.</a:t>
            </a:r>
          </a:p>
          <a:p>
            <a:pPr algn="just">
              <a:lnSpc>
                <a:spcPct val="150000"/>
              </a:lnSpc>
            </a:pPr>
            <a:r>
              <a:rPr lang="en-US" sz="2000" u="sng" dirty="0" smtClean="0">
                <a:solidFill>
                  <a:schemeClr val="accent4">
                    <a:lumMod val="50000"/>
                  </a:schemeClr>
                </a:solidFill>
              </a:rPr>
              <a:t>Cache </a:t>
            </a:r>
            <a:r>
              <a:rPr lang="en-US" sz="2000" u="sng" dirty="0">
                <a:solidFill>
                  <a:schemeClr val="accent4">
                    <a:lumMod val="50000"/>
                  </a:schemeClr>
                </a:solidFill>
              </a:rPr>
              <a:t>memory</a:t>
            </a:r>
            <a:r>
              <a:rPr lang="en-US" sz="2000" dirty="0">
                <a:solidFill>
                  <a:schemeClr val="accent4">
                    <a:lumMod val="50000"/>
                  </a:schemeClr>
                </a:solidFill>
              </a:rPr>
              <a:t>: </a:t>
            </a:r>
            <a:r>
              <a:rPr lang="en-US" sz="2000" dirty="0"/>
              <a:t>The small, fast, </a:t>
            </a:r>
            <a:r>
              <a:rPr lang="en-US" sz="2000" dirty="0" smtClean="0"/>
              <a:t>RAM </a:t>
            </a:r>
            <a:r>
              <a:rPr lang="en-US" sz="2000" dirty="0"/>
              <a:t>units are called caches. </a:t>
            </a:r>
          </a:p>
          <a:p>
            <a:pPr algn="just">
              <a:lnSpc>
                <a:spcPct val="150000"/>
              </a:lnSpc>
              <a:buFont typeface="Wingdings" pitchFamily="2" charset="2"/>
              <a:buNone/>
            </a:pPr>
            <a:r>
              <a:rPr lang="en-US" sz="2000" dirty="0"/>
              <a:t>    </a:t>
            </a:r>
            <a:r>
              <a:rPr lang="en-US" sz="2000" dirty="0" smtClean="0"/>
              <a:t>They </a:t>
            </a:r>
            <a:r>
              <a:rPr lang="en-US" sz="2000" dirty="0"/>
              <a:t>are tightly coupled with the processor and are often contained on the same integrated circuit chip to achieve high performance. </a:t>
            </a:r>
          </a:p>
          <a:p>
            <a:pPr algn="just">
              <a:lnSpc>
                <a:spcPct val="150000"/>
              </a:lnSpc>
            </a:pPr>
            <a:r>
              <a:rPr lang="en-US" sz="2000" u="sng" dirty="0" smtClean="0">
                <a:solidFill>
                  <a:schemeClr val="accent4">
                    <a:lumMod val="50000"/>
                  </a:schemeClr>
                </a:solidFill>
              </a:rPr>
              <a:t>Main </a:t>
            </a:r>
            <a:r>
              <a:rPr lang="en-US" sz="2000" u="sng" dirty="0">
                <a:solidFill>
                  <a:schemeClr val="accent4">
                    <a:lumMod val="50000"/>
                  </a:schemeClr>
                </a:solidFill>
              </a:rPr>
              <a:t>memory</a:t>
            </a:r>
            <a:r>
              <a:rPr lang="en-US" sz="2000" dirty="0">
                <a:solidFill>
                  <a:schemeClr val="accent4">
                    <a:lumMod val="50000"/>
                  </a:schemeClr>
                </a:solidFill>
              </a:rPr>
              <a:t>: </a:t>
            </a:r>
            <a:r>
              <a:rPr lang="en-US" sz="2000" dirty="0"/>
              <a:t>The largest and slowest unit is referred to as the main memory.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2" dur="500"/>
                                        <p:tgtEl>
                                          <p:spTgt spid="1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7" dur="500"/>
                                        <p:tgtEl>
                                          <p:spTgt spid="13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22" dur="500"/>
                                        <p:tgtEl>
                                          <p:spTgt spid="13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381000"/>
            <a:ext cx="8229600" cy="1143000"/>
          </a:xfrm>
        </p:spPr>
        <p:txBody>
          <a:bodyPr/>
          <a:lstStyle/>
          <a:p>
            <a:r>
              <a:rPr lang="en-US" sz="3200" dirty="0"/>
              <a:t>Memory unit (Contd.,)</a:t>
            </a:r>
          </a:p>
        </p:txBody>
      </p:sp>
      <p:sp>
        <p:nvSpPr>
          <p:cNvPr id="14339" name="Rectangle 3"/>
          <p:cNvSpPr>
            <a:spLocks noGrp="1" noChangeArrowheads="1"/>
          </p:cNvSpPr>
          <p:nvPr>
            <p:ph idx="1"/>
          </p:nvPr>
        </p:nvSpPr>
        <p:spPr>
          <a:xfrm>
            <a:off x="381000" y="1600200"/>
            <a:ext cx="8229600" cy="4389120"/>
          </a:xfrm>
        </p:spPr>
        <p:txBody>
          <a:bodyPr>
            <a:normAutofit/>
          </a:bodyPr>
          <a:lstStyle/>
          <a:p>
            <a:pPr algn="just">
              <a:lnSpc>
                <a:spcPct val="150000"/>
              </a:lnSpc>
            </a:pPr>
            <a:r>
              <a:rPr lang="en-US" sz="2000" u="sng" dirty="0">
                <a:solidFill>
                  <a:srgbClr val="C00000"/>
                </a:solidFill>
              </a:rPr>
              <a:t>Secondary storage</a:t>
            </a:r>
            <a:r>
              <a:rPr lang="en-US" sz="2000" dirty="0">
                <a:solidFill>
                  <a:srgbClr val="C00000"/>
                </a:solidFill>
              </a:rPr>
              <a:t>:</a:t>
            </a:r>
          </a:p>
          <a:p>
            <a:pPr algn="just">
              <a:lnSpc>
                <a:spcPct val="150000"/>
              </a:lnSpc>
            </a:pPr>
            <a:r>
              <a:rPr lang="en-US" sz="2000" dirty="0"/>
              <a:t>Although primary storage is essential, it tends to be expensive.</a:t>
            </a:r>
          </a:p>
          <a:p>
            <a:pPr algn="just">
              <a:lnSpc>
                <a:spcPct val="150000"/>
              </a:lnSpc>
            </a:pPr>
            <a:r>
              <a:rPr lang="en-US" sz="2000" dirty="0" smtClean="0"/>
              <a:t>Thus </a:t>
            </a:r>
            <a:r>
              <a:rPr lang="en-US" sz="2000" dirty="0"/>
              <a:t>additional, cheaper, secondary storage is used when large amounts of data and many programs have to be stored, particularly for information that is accessed infrequently. </a:t>
            </a:r>
          </a:p>
          <a:p>
            <a:pPr algn="just">
              <a:lnSpc>
                <a:spcPct val="150000"/>
              </a:lnSpc>
            </a:pPr>
            <a:r>
              <a:rPr lang="en-US" sz="2000" dirty="0" smtClean="0"/>
              <a:t>A </a:t>
            </a:r>
            <a:r>
              <a:rPr lang="en-US" sz="2000" dirty="0"/>
              <a:t>wide selection of secondary storage devices is available, including magnetic disks</a:t>
            </a:r>
            <a:r>
              <a:rPr lang="en-US" sz="2000" dirty="0" smtClean="0"/>
              <a:t>, tapes </a:t>
            </a:r>
            <a:r>
              <a:rPr lang="en-US" sz="2000" dirty="0"/>
              <a:t>and optical disks (CD-ROMs)    </a:t>
            </a:r>
          </a:p>
          <a:p>
            <a:pPr algn="just">
              <a:lnSpc>
                <a:spcPct val="150000"/>
              </a:lnSpc>
            </a:pP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81000" y="228600"/>
            <a:ext cx="8229600" cy="1143000"/>
          </a:xfrm>
        </p:spPr>
        <p:txBody>
          <a:bodyPr/>
          <a:lstStyle/>
          <a:p>
            <a:r>
              <a:rPr lang="en-US" sz="3200" dirty="0"/>
              <a:t>Arithmetic and logic unit (ALU)</a:t>
            </a:r>
          </a:p>
        </p:txBody>
      </p:sp>
      <p:sp>
        <p:nvSpPr>
          <p:cNvPr id="15363" name="Rectangle 3"/>
          <p:cNvSpPr>
            <a:spLocks noGrp="1" noChangeArrowheads="1"/>
          </p:cNvSpPr>
          <p:nvPr>
            <p:ph idx="1"/>
          </p:nvPr>
        </p:nvSpPr>
        <p:spPr>
          <a:xfrm>
            <a:off x="304800" y="1524000"/>
            <a:ext cx="8229600" cy="5105400"/>
          </a:xfrm>
        </p:spPr>
        <p:txBody>
          <a:bodyPr>
            <a:normAutofit/>
          </a:bodyPr>
          <a:lstStyle/>
          <a:p>
            <a:pPr algn="just">
              <a:lnSpc>
                <a:spcPct val="150000"/>
              </a:lnSpc>
            </a:pPr>
            <a:r>
              <a:rPr lang="en-US" sz="2000" dirty="0"/>
              <a:t>Most computer operations are executed in </a:t>
            </a:r>
            <a:r>
              <a:rPr lang="en-US" sz="2000" dirty="0" smtClean="0"/>
              <a:t>the </a:t>
            </a:r>
            <a:r>
              <a:rPr lang="en-US" sz="2000" dirty="0"/>
              <a:t>arithmetic and logic unit (ALU) of the processor.</a:t>
            </a:r>
          </a:p>
          <a:p>
            <a:pPr algn="just">
              <a:lnSpc>
                <a:spcPct val="150000"/>
              </a:lnSpc>
            </a:pPr>
            <a:r>
              <a:rPr lang="en-US" sz="2000" u="sng" dirty="0" smtClean="0"/>
              <a:t>For </a:t>
            </a:r>
            <a:r>
              <a:rPr lang="en-US" sz="2000" u="sng" dirty="0"/>
              <a:t>example</a:t>
            </a:r>
            <a:r>
              <a:rPr lang="en-US" sz="2000" dirty="0"/>
              <a:t>, Suppose two numbers are to be added. </a:t>
            </a:r>
          </a:p>
          <a:p>
            <a:pPr algn="just">
              <a:lnSpc>
                <a:spcPct val="150000"/>
              </a:lnSpc>
            </a:pPr>
            <a:r>
              <a:rPr lang="en-US" sz="2000" dirty="0"/>
              <a:t>They are brought into the processor, and the actual addition is carried out by the ALU. </a:t>
            </a:r>
          </a:p>
          <a:p>
            <a:pPr algn="just">
              <a:lnSpc>
                <a:spcPct val="150000"/>
              </a:lnSpc>
            </a:pPr>
            <a:r>
              <a:rPr lang="en-US" sz="2000" dirty="0" smtClean="0"/>
              <a:t>The </a:t>
            </a:r>
            <a:r>
              <a:rPr lang="en-US" sz="2000" dirty="0"/>
              <a:t>sum may then be stored in the memory or retained in the processor for immediate use. </a:t>
            </a:r>
          </a:p>
          <a:p>
            <a:pPr algn="just">
              <a:lnSpc>
                <a:spcPct val="150000"/>
              </a:lnSpc>
            </a:pPr>
            <a:r>
              <a:rPr lang="en-US" sz="2000" dirty="0" smtClean="0"/>
              <a:t>When </a:t>
            </a:r>
            <a:r>
              <a:rPr lang="en-US" sz="2000" dirty="0"/>
              <a:t>operands are brought into the processor, they are stored in high-speed storage elements called </a:t>
            </a:r>
            <a:r>
              <a:rPr lang="en-US" sz="2000" u="sng" dirty="0"/>
              <a:t>registers</a:t>
            </a:r>
            <a:r>
              <a:rPr lang="en-US"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blinds(horizontal)">
                                      <p:cBhvr>
                                        <p:cTn id="7" dur="5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2" dur="5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7" dur="5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blinds(horizontal)">
                                      <p:cBhvr>
                                        <p:cTn id="22" dur="500"/>
                                        <p:tgtEl>
                                          <p:spTgt spid="153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27"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609600"/>
            <a:ext cx="8229600" cy="1143000"/>
          </a:xfrm>
        </p:spPr>
        <p:txBody>
          <a:bodyPr/>
          <a:lstStyle/>
          <a:p>
            <a:r>
              <a:rPr lang="en-US" sz="3200" dirty="0"/>
              <a:t>Output unit</a:t>
            </a:r>
          </a:p>
        </p:txBody>
      </p:sp>
      <p:sp>
        <p:nvSpPr>
          <p:cNvPr id="16387" name="Rectangle 3"/>
          <p:cNvSpPr>
            <a:spLocks noGrp="1" noChangeArrowheads="1"/>
          </p:cNvSpPr>
          <p:nvPr>
            <p:ph idx="1"/>
          </p:nvPr>
        </p:nvSpPr>
        <p:spPr>
          <a:xfrm>
            <a:off x="457200" y="1905000"/>
            <a:ext cx="7772400" cy="4114800"/>
          </a:xfrm>
        </p:spPr>
        <p:txBody>
          <a:bodyPr>
            <a:normAutofit/>
          </a:bodyPr>
          <a:lstStyle/>
          <a:p>
            <a:pPr algn="just">
              <a:lnSpc>
                <a:spcPct val="150000"/>
              </a:lnSpc>
            </a:pPr>
            <a:r>
              <a:rPr lang="en-US" sz="2000" dirty="0"/>
              <a:t>The output unit is the counterpart of input unit.</a:t>
            </a:r>
          </a:p>
          <a:p>
            <a:pPr algn="just">
              <a:lnSpc>
                <a:spcPct val="150000"/>
              </a:lnSpc>
            </a:pPr>
            <a:r>
              <a:rPr lang="en-US" sz="2000" dirty="0" smtClean="0"/>
              <a:t>Its </a:t>
            </a:r>
            <a:r>
              <a:rPr lang="en-US" sz="2000" dirty="0"/>
              <a:t>function is to send processed results to the outside world.</a:t>
            </a:r>
          </a:p>
          <a:p>
            <a:pPr algn="just">
              <a:lnSpc>
                <a:spcPct val="150000"/>
              </a:lnSpc>
            </a:pPr>
            <a:r>
              <a:rPr lang="en-US" sz="2000" dirty="0" smtClean="0"/>
              <a:t>The </a:t>
            </a:r>
            <a:r>
              <a:rPr lang="en-US" sz="2000" dirty="0"/>
              <a:t>most familiar example of such a device is a </a:t>
            </a:r>
            <a:r>
              <a:rPr lang="en-US" sz="2000" u="sng" dirty="0"/>
              <a:t> printer</a:t>
            </a:r>
            <a:r>
              <a:rPr lang="en-US" sz="2000" dirty="0"/>
              <a:t>.</a:t>
            </a:r>
          </a:p>
          <a:p>
            <a:pPr algn="just">
              <a:lnSpc>
                <a:spcPct val="150000"/>
              </a:lnSpc>
            </a:pPr>
            <a:r>
              <a:rPr lang="en-US" sz="2000" dirty="0" smtClean="0"/>
              <a:t>Some </a:t>
            </a:r>
            <a:r>
              <a:rPr lang="en-US" sz="2000" dirty="0"/>
              <a:t>units,  such as graphic displays, provide an input function and an output function. The dual role of such units is the reason for using the single name I/O unit in many cases.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7" dur="500"/>
                                        <p:tgtEl>
                                          <p:spTgt spid="16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22"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3200" dirty="0"/>
              <a:t>Control unit</a:t>
            </a:r>
          </a:p>
        </p:txBody>
      </p:sp>
      <p:sp>
        <p:nvSpPr>
          <p:cNvPr id="17411" name="Rectangle 3"/>
          <p:cNvSpPr>
            <a:spLocks noGrp="1" noChangeArrowheads="1"/>
          </p:cNvSpPr>
          <p:nvPr>
            <p:ph idx="1"/>
          </p:nvPr>
        </p:nvSpPr>
        <p:spPr>
          <a:xfrm>
            <a:off x="609600" y="2057400"/>
            <a:ext cx="7772400" cy="3276600"/>
          </a:xfrm>
        </p:spPr>
        <p:txBody>
          <a:bodyPr/>
          <a:lstStyle/>
          <a:p>
            <a:pPr algn="just">
              <a:lnSpc>
                <a:spcPct val="150000"/>
              </a:lnSpc>
            </a:pPr>
            <a:r>
              <a:rPr lang="en-US" sz="2000" dirty="0"/>
              <a:t>The memory, arithmetic and logic, and I/O units store and process information and perform input and output operations.</a:t>
            </a:r>
          </a:p>
          <a:p>
            <a:pPr algn="just">
              <a:lnSpc>
                <a:spcPct val="150000"/>
              </a:lnSpc>
            </a:pPr>
            <a:r>
              <a:rPr lang="en-US" sz="2000" dirty="0" smtClean="0"/>
              <a:t>The </a:t>
            </a:r>
            <a:r>
              <a:rPr lang="en-US" sz="2000" dirty="0"/>
              <a:t>operations of these units are coordinated by control unit.</a:t>
            </a:r>
          </a:p>
          <a:p>
            <a:pPr algn="just">
              <a:lnSpc>
                <a:spcPct val="150000"/>
              </a:lnSpc>
            </a:pPr>
            <a:r>
              <a:rPr lang="en-US" sz="2000" dirty="0" smtClean="0"/>
              <a:t>The </a:t>
            </a:r>
            <a:r>
              <a:rPr lang="en-US" sz="2000" dirty="0"/>
              <a:t>control unit is effectively the nerve center that sends control signals to other units and senses their states.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12" dur="500"/>
                                        <p:tgtEl>
                                          <p:spTgt spid="17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7" dur="500"/>
                                        <p:tgtEl>
                                          <p:spTgt spid="17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Units:</a:t>
            </a:r>
            <a:endParaRPr lang="en-US" sz="3600"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Basic Structure of Computers</a:t>
            </a:r>
          </a:p>
          <a:p>
            <a:pPr marL="514350" indent="-514350">
              <a:buFont typeface="+mj-lt"/>
              <a:buAutoNum type="arabicPeriod"/>
            </a:pPr>
            <a:r>
              <a:rPr lang="en-US" dirty="0" smtClean="0"/>
              <a:t>Register Transfer Language and </a:t>
            </a:r>
            <a:r>
              <a:rPr lang="en-US" dirty="0" err="1" smtClean="0"/>
              <a:t>Microoperations</a:t>
            </a:r>
            <a:endParaRPr lang="en-US" dirty="0" smtClean="0"/>
          </a:p>
          <a:p>
            <a:pPr marL="514350" indent="-514350">
              <a:buFont typeface="+mj-lt"/>
              <a:buAutoNum type="arabicPeriod"/>
            </a:pPr>
            <a:r>
              <a:rPr lang="en-US" dirty="0" smtClean="0"/>
              <a:t>Control Unit </a:t>
            </a:r>
            <a:r>
              <a:rPr lang="en-US" dirty="0" smtClean="0"/>
              <a:t>Design, Arithmetic &amp; Logic </a:t>
            </a:r>
            <a:r>
              <a:rPr lang="en-US" dirty="0" smtClean="0"/>
              <a:t>Operations</a:t>
            </a:r>
            <a:endParaRPr lang="en-US" dirty="0" smtClean="0"/>
          </a:p>
          <a:p>
            <a:pPr marL="514350" indent="-514350">
              <a:buFont typeface="+mj-lt"/>
              <a:buAutoNum type="arabicPeriod"/>
            </a:pPr>
            <a:r>
              <a:rPr lang="en-US" dirty="0" smtClean="0"/>
              <a:t>8086 Microprocessors architecture</a:t>
            </a:r>
            <a:endParaRPr lang="en-US" dirty="0" smtClean="0"/>
          </a:p>
          <a:p>
            <a:pPr marL="514350" indent="-514350">
              <a:buFont typeface="+mj-lt"/>
              <a:buAutoNum type="arabicPeriod"/>
            </a:pPr>
            <a:r>
              <a:rPr lang="en-US" dirty="0" smtClean="0"/>
              <a:t>ALP using </a:t>
            </a:r>
            <a:r>
              <a:rPr lang="en-US" dirty="0" smtClean="0"/>
              <a:t>8086 Microprocessors </a:t>
            </a:r>
            <a:endParaRPr lang="en-US" dirty="0" smtClean="0"/>
          </a:p>
          <a:p>
            <a:pPr marL="514350" indent="-514350">
              <a:buFont typeface="+mj-lt"/>
              <a:buAutoNum type="arabicPeriod"/>
            </a:pPr>
            <a:r>
              <a:rPr lang="en-US" dirty="0" smtClean="0"/>
              <a:t>8255-PPI</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762000"/>
            <a:ext cx="8229600" cy="1143000"/>
          </a:xfrm>
        </p:spPr>
        <p:txBody>
          <a:bodyPr>
            <a:normAutofit/>
          </a:bodyPr>
          <a:lstStyle/>
          <a:p>
            <a:r>
              <a:rPr lang="en-US" sz="3200" dirty="0" smtClean="0"/>
              <a:t>3. Basic </a:t>
            </a:r>
            <a:r>
              <a:rPr lang="en-US" sz="3200" dirty="0"/>
              <a:t>operational concepts</a:t>
            </a:r>
          </a:p>
        </p:txBody>
      </p:sp>
      <p:sp>
        <p:nvSpPr>
          <p:cNvPr id="18435" name="Rectangle 3"/>
          <p:cNvSpPr>
            <a:spLocks noGrp="1" noChangeArrowheads="1"/>
          </p:cNvSpPr>
          <p:nvPr>
            <p:ph idx="1"/>
          </p:nvPr>
        </p:nvSpPr>
        <p:spPr/>
        <p:txBody>
          <a:bodyPr/>
          <a:lstStyle/>
          <a:p>
            <a:pPr algn="just">
              <a:lnSpc>
                <a:spcPct val="150000"/>
              </a:lnSpc>
            </a:pPr>
            <a:r>
              <a:rPr lang="en-US" sz="2000" dirty="0"/>
              <a:t>To perform a given task, an appropriate program consisting of a list of instructions is stored in the memory.</a:t>
            </a:r>
          </a:p>
          <a:p>
            <a:pPr algn="just">
              <a:lnSpc>
                <a:spcPct val="150000"/>
              </a:lnSpc>
            </a:pPr>
            <a:r>
              <a:rPr lang="en-US" sz="2000" dirty="0" smtClean="0"/>
              <a:t>Individual </a:t>
            </a:r>
            <a:r>
              <a:rPr lang="en-US" sz="2000" dirty="0"/>
              <a:t>instructions are brought from the memory into the processor, which execute the specified operations.</a:t>
            </a:r>
          </a:p>
          <a:p>
            <a:pPr algn="just">
              <a:lnSpc>
                <a:spcPct val="150000"/>
              </a:lnSpc>
            </a:pPr>
            <a:r>
              <a:rPr lang="en-US" sz="2000" dirty="0" smtClean="0"/>
              <a:t>Data </a:t>
            </a:r>
            <a:r>
              <a:rPr lang="en-US" sz="2000" dirty="0"/>
              <a:t>to be used as operands are also stored in the memory  </a:t>
            </a:r>
          </a:p>
          <a:p>
            <a:pPr algn="just">
              <a:lnSpc>
                <a:spcPct val="150000"/>
              </a:lnSpc>
              <a:buFont typeface="Wingdings" pitchFamily="2" charset="2"/>
              <a:buNone/>
            </a:pPr>
            <a:endParaRPr lang="en-US" sz="2000" dirty="0"/>
          </a:p>
          <a:p>
            <a:pPr algn="just">
              <a:lnSpc>
                <a:spcPct val="150000"/>
              </a:lnSpc>
              <a:buFont typeface="Wingdings" pitchFamily="2" charset="2"/>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7"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152400"/>
            <a:ext cx="8229600" cy="1143000"/>
          </a:xfrm>
        </p:spPr>
        <p:txBody>
          <a:bodyPr>
            <a:normAutofit/>
          </a:bodyPr>
          <a:lstStyle/>
          <a:p>
            <a:r>
              <a:rPr lang="en-US" sz="3200" dirty="0"/>
              <a:t>Basic operational concepts  (Contd.,)</a:t>
            </a:r>
          </a:p>
        </p:txBody>
      </p:sp>
      <p:sp>
        <p:nvSpPr>
          <p:cNvPr id="19459" name="Rectangle 3"/>
          <p:cNvSpPr>
            <a:spLocks noGrp="1" noChangeArrowheads="1"/>
          </p:cNvSpPr>
          <p:nvPr>
            <p:ph idx="1"/>
          </p:nvPr>
        </p:nvSpPr>
        <p:spPr>
          <a:xfrm>
            <a:off x="304800" y="1524000"/>
            <a:ext cx="8229600" cy="4876800"/>
          </a:xfrm>
        </p:spPr>
        <p:txBody>
          <a:bodyPr>
            <a:normAutofit lnSpcReduction="10000"/>
          </a:bodyPr>
          <a:lstStyle/>
          <a:p>
            <a:pPr algn="just">
              <a:lnSpc>
                <a:spcPct val="170000"/>
              </a:lnSpc>
            </a:pPr>
            <a:r>
              <a:rPr lang="en-US" sz="2000" dirty="0"/>
              <a:t>Consider, the two instruction sequence</a:t>
            </a:r>
          </a:p>
          <a:p>
            <a:pPr algn="just">
              <a:lnSpc>
                <a:spcPct val="170000"/>
              </a:lnSpc>
              <a:buFont typeface="Wingdings" pitchFamily="2" charset="2"/>
              <a:buNone/>
            </a:pPr>
            <a:r>
              <a:rPr lang="en-US" sz="2000" dirty="0"/>
              <a:t>           Load  LOCA, R1</a:t>
            </a:r>
          </a:p>
          <a:p>
            <a:pPr algn="just">
              <a:lnSpc>
                <a:spcPct val="170000"/>
              </a:lnSpc>
              <a:buFont typeface="Wingdings" pitchFamily="2" charset="2"/>
              <a:buNone/>
            </a:pPr>
            <a:r>
              <a:rPr lang="en-US" sz="2000" dirty="0"/>
              <a:t>           Add   R1, R0</a:t>
            </a:r>
          </a:p>
          <a:p>
            <a:pPr algn="just">
              <a:lnSpc>
                <a:spcPct val="170000"/>
              </a:lnSpc>
            </a:pPr>
            <a:r>
              <a:rPr lang="en-US" sz="2000" dirty="0" smtClean="0"/>
              <a:t>The </a:t>
            </a:r>
            <a:r>
              <a:rPr lang="en-US" sz="2000" dirty="0"/>
              <a:t>first of these instructions transfers the contents of memory location LOCA into processor register R1, and second instruction adds the contents of register R1 as well as those of R0 and places the sum into R0. </a:t>
            </a:r>
          </a:p>
          <a:p>
            <a:pPr algn="just">
              <a:lnSpc>
                <a:spcPct val="170000"/>
              </a:lnSpc>
            </a:pPr>
            <a:r>
              <a:rPr lang="en-US" sz="2000" dirty="0" smtClean="0"/>
              <a:t>Note </a:t>
            </a:r>
            <a:r>
              <a:rPr lang="en-US" sz="2000" dirty="0"/>
              <a:t>that this destroys the former contents of R1 as well as R0, where as the original contents of memory location  LOCA are preserved.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7" dur="500"/>
                                        <p:tgtEl>
                                          <p:spTgt spid="19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22" dur="500"/>
                                        <p:tgtEl>
                                          <p:spTgt spid="194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27"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12762" y="5859463"/>
            <a:ext cx="7793038" cy="465137"/>
          </a:xfrm>
        </p:spPr>
        <p:txBody>
          <a:bodyPr/>
          <a:lstStyle/>
          <a:p>
            <a:r>
              <a:rPr lang="en-US" sz="2400"/>
              <a:t>        Connections between the processor and the memory</a:t>
            </a:r>
          </a:p>
        </p:txBody>
      </p:sp>
      <p:grpSp>
        <p:nvGrpSpPr>
          <p:cNvPr id="2" name="Group 3"/>
          <p:cNvGrpSpPr>
            <a:grpSpLocks/>
          </p:cNvGrpSpPr>
          <p:nvPr/>
        </p:nvGrpSpPr>
        <p:grpSpPr bwMode="auto">
          <a:xfrm>
            <a:off x="817562" y="2590800"/>
            <a:ext cx="6629400" cy="3124200"/>
            <a:chOff x="672" y="1632"/>
            <a:chExt cx="4176" cy="1968"/>
          </a:xfrm>
        </p:grpSpPr>
        <p:sp>
          <p:nvSpPr>
            <p:cNvPr id="20484" name="Rectangle 4"/>
            <p:cNvSpPr>
              <a:spLocks noChangeArrowheads="1"/>
            </p:cNvSpPr>
            <p:nvPr/>
          </p:nvSpPr>
          <p:spPr bwMode="auto">
            <a:xfrm>
              <a:off x="672" y="1632"/>
              <a:ext cx="4176" cy="1968"/>
            </a:xfrm>
            <a:prstGeom prst="rect">
              <a:avLst/>
            </a:prstGeom>
            <a:solidFill>
              <a:srgbClr val="DDDDDD"/>
            </a:solidFill>
            <a:ln w="9525">
              <a:solidFill>
                <a:schemeClr val="tx1"/>
              </a:solidFill>
              <a:miter lim="800000"/>
              <a:headEnd/>
              <a:tailEnd/>
            </a:ln>
            <a:effectLst/>
          </p:spPr>
          <p:txBody>
            <a:bodyPr wrap="none" anchor="ctr"/>
            <a:lstStyle/>
            <a:p>
              <a:endParaRPr lang="en-US"/>
            </a:p>
          </p:txBody>
        </p:sp>
        <p:sp>
          <p:nvSpPr>
            <p:cNvPr id="20485" name="Rectangle 5"/>
            <p:cNvSpPr>
              <a:spLocks noChangeArrowheads="1"/>
            </p:cNvSpPr>
            <p:nvPr/>
          </p:nvSpPr>
          <p:spPr bwMode="auto">
            <a:xfrm>
              <a:off x="864" y="1776"/>
              <a:ext cx="1056" cy="240"/>
            </a:xfrm>
            <a:prstGeom prst="rect">
              <a:avLst/>
            </a:prstGeom>
            <a:solidFill>
              <a:schemeClr val="bg1"/>
            </a:solidFill>
            <a:ln w="9525">
              <a:solidFill>
                <a:schemeClr val="tx1"/>
              </a:solidFill>
              <a:miter lim="800000"/>
              <a:headEnd/>
              <a:tailEnd/>
            </a:ln>
            <a:effectLst/>
          </p:spPr>
          <p:txBody>
            <a:bodyPr wrap="none" anchor="ctr"/>
            <a:lstStyle/>
            <a:p>
              <a:pPr algn="ctr"/>
              <a:r>
                <a:rPr lang="en-US" sz="2000">
                  <a:latin typeface="Tahoma" pitchFamily="34" charset="0"/>
                </a:rPr>
                <a:t>MAR</a:t>
              </a:r>
            </a:p>
          </p:txBody>
        </p:sp>
        <p:sp>
          <p:nvSpPr>
            <p:cNvPr id="20486" name="Rectangle 6"/>
            <p:cNvSpPr>
              <a:spLocks noChangeArrowheads="1"/>
            </p:cNvSpPr>
            <p:nvPr/>
          </p:nvSpPr>
          <p:spPr bwMode="auto">
            <a:xfrm>
              <a:off x="864" y="2208"/>
              <a:ext cx="1056" cy="240"/>
            </a:xfrm>
            <a:prstGeom prst="rect">
              <a:avLst/>
            </a:prstGeom>
            <a:solidFill>
              <a:schemeClr val="bg1"/>
            </a:solidFill>
            <a:ln w="9525">
              <a:solidFill>
                <a:schemeClr val="tx1"/>
              </a:solidFill>
              <a:miter lim="800000"/>
              <a:headEnd/>
              <a:tailEnd/>
            </a:ln>
            <a:effectLst/>
          </p:spPr>
          <p:txBody>
            <a:bodyPr wrap="none" anchor="ctr"/>
            <a:lstStyle/>
            <a:p>
              <a:pPr algn="ctr"/>
              <a:r>
                <a:rPr lang="en-US" sz="2000">
                  <a:latin typeface="Tahoma" pitchFamily="34" charset="0"/>
                </a:rPr>
                <a:t>PC</a:t>
              </a:r>
            </a:p>
          </p:txBody>
        </p:sp>
        <p:sp>
          <p:nvSpPr>
            <p:cNvPr id="20487" name="Rectangle 7"/>
            <p:cNvSpPr>
              <a:spLocks noChangeArrowheads="1"/>
            </p:cNvSpPr>
            <p:nvPr/>
          </p:nvSpPr>
          <p:spPr bwMode="auto">
            <a:xfrm>
              <a:off x="864" y="2592"/>
              <a:ext cx="1056" cy="240"/>
            </a:xfrm>
            <a:prstGeom prst="rect">
              <a:avLst/>
            </a:prstGeom>
            <a:solidFill>
              <a:schemeClr val="bg1"/>
            </a:solidFill>
            <a:ln w="9525">
              <a:solidFill>
                <a:schemeClr val="tx1"/>
              </a:solidFill>
              <a:miter lim="800000"/>
              <a:headEnd/>
              <a:tailEnd/>
            </a:ln>
            <a:effectLst/>
          </p:spPr>
          <p:txBody>
            <a:bodyPr wrap="none" anchor="ctr"/>
            <a:lstStyle/>
            <a:p>
              <a:pPr algn="ctr"/>
              <a:r>
                <a:rPr lang="en-US" sz="2000">
                  <a:latin typeface="Tahoma" pitchFamily="34" charset="0"/>
                </a:rPr>
                <a:t>IR</a:t>
              </a:r>
            </a:p>
          </p:txBody>
        </p:sp>
        <p:sp>
          <p:nvSpPr>
            <p:cNvPr id="20488" name="Rectangle 8"/>
            <p:cNvSpPr>
              <a:spLocks noChangeArrowheads="1"/>
            </p:cNvSpPr>
            <p:nvPr/>
          </p:nvSpPr>
          <p:spPr bwMode="auto">
            <a:xfrm>
              <a:off x="2400" y="1776"/>
              <a:ext cx="768" cy="240"/>
            </a:xfrm>
            <a:prstGeom prst="rect">
              <a:avLst/>
            </a:prstGeom>
            <a:solidFill>
              <a:schemeClr val="bg1"/>
            </a:solidFill>
            <a:ln w="9525">
              <a:solidFill>
                <a:schemeClr val="tx1"/>
              </a:solidFill>
              <a:miter lim="800000"/>
              <a:headEnd/>
              <a:tailEnd/>
            </a:ln>
            <a:effectLst/>
          </p:spPr>
          <p:txBody>
            <a:bodyPr wrap="none" anchor="ctr"/>
            <a:lstStyle/>
            <a:p>
              <a:pPr algn="ctr"/>
              <a:r>
                <a:rPr lang="en-US" sz="2000">
                  <a:latin typeface="Tahoma" pitchFamily="34" charset="0"/>
                </a:rPr>
                <a:t>MDR</a:t>
              </a:r>
            </a:p>
          </p:txBody>
        </p:sp>
        <p:sp>
          <p:nvSpPr>
            <p:cNvPr id="20489" name="Rectangle 9"/>
            <p:cNvSpPr>
              <a:spLocks noChangeArrowheads="1"/>
            </p:cNvSpPr>
            <p:nvPr/>
          </p:nvSpPr>
          <p:spPr bwMode="auto">
            <a:xfrm>
              <a:off x="2400" y="2112"/>
              <a:ext cx="768" cy="240"/>
            </a:xfrm>
            <a:prstGeom prst="rect">
              <a:avLst/>
            </a:prstGeom>
            <a:solidFill>
              <a:schemeClr val="bg1"/>
            </a:solidFill>
            <a:ln w="9525">
              <a:solidFill>
                <a:schemeClr val="tx1"/>
              </a:solidFill>
              <a:miter lim="800000"/>
              <a:headEnd/>
              <a:tailEnd/>
            </a:ln>
            <a:effectLst/>
          </p:spPr>
          <p:txBody>
            <a:bodyPr wrap="none" anchor="ctr"/>
            <a:lstStyle/>
            <a:p>
              <a:pPr algn="ctr"/>
              <a:r>
                <a:rPr lang="en-US" sz="2000">
                  <a:latin typeface="Tahoma" pitchFamily="34" charset="0"/>
                </a:rPr>
                <a:t>R</a:t>
              </a:r>
              <a:r>
                <a:rPr lang="en-US" sz="2000" baseline="-25000">
                  <a:latin typeface="Tahoma" pitchFamily="34" charset="0"/>
                </a:rPr>
                <a:t>0</a:t>
              </a:r>
              <a:endParaRPr lang="en-US" sz="2000">
                <a:latin typeface="Tahoma" pitchFamily="34" charset="0"/>
              </a:endParaRPr>
            </a:p>
          </p:txBody>
        </p:sp>
        <p:sp>
          <p:nvSpPr>
            <p:cNvPr id="20490" name="Rectangle 10"/>
            <p:cNvSpPr>
              <a:spLocks noChangeArrowheads="1"/>
            </p:cNvSpPr>
            <p:nvPr/>
          </p:nvSpPr>
          <p:spPr bwMode="auto">
            <a:xfrm>
              <a:off x="2400" y="2343"/>
              <a:ext cx="768" cy="240"/>
            </a:xfrm>
            <a:prstGeom prst="rect">
              <a:avLst/>
            </a:prstGeom>
            <a:solidFill>
              <a:schemeClr val="bg1"/>
            </a:solidFill>
            <a:ln w="9525">
              <a:solidFill>
                <a:schemeClr val="tx1"/>
              </a:solidFill>
              <a:miter lim="800000"/>
              <a:headEnd/>
              <a:tailEnd/>
            </a:ln>
            <a:effectLst/>
          </p:spPr>
          <p:txBody>
            <a:bodyPr wrap="none" anchor="ctr"/>
            <a:lstStyle/>
            <a:p>
              <a:pPr algn="ctr"/>
              <a:r>
                <a:rPr lang="en-US" sz="2000">
                  <a:latin typeface="Tahoma" pitchFamily="34" charset="0"/>
                </a:rPr>
                <a:t>R</a:t>
              </a:r>
              <a:r>
                <a:rPr lang="en-US" sz="2000" baseline="-25000">
                  <a:latin typeface="Tahoma" pitchFamily="34" charset="0"/>
                </a:rPr>
                <a:t>1</a:t>
              </a:r>
            </a:p>
          </p:txBody>
        </p:sp>
        <p:sp>
          <p:nvSpPr>
            <p:cNvPr id="20491" name="Rectangle 11"/>
            <p:cNvSpPr>
              <a:spLocks noChangeArrowheads="1"/>
            </p:cNvSpPr>
            <p:nvPr/>
          </p:nvSpPr>
          <p:spPr bwMode="auto">
            <a:xfrm>
              <a:off x="2400" y="2583"/>
              <a:ext cx="768" cy="393"/>
            </a:xfrm>
            <a:prstGeom prst="rect">
              <a:avLst/>
            </a:prstGeom>
            <a:solidFill>
              <a:schemeClr val="bg1"/>
            </a:solidFill>
            <a:ln w="9525">
              <a:solidFill>
                <a:schemeClr val="tx1"/>
              </a:solidFill>
              <a:miter lim="800000"/>
              <a:headEnd/>
              <a:tailEnd/>
            </a:ln>
            <a:effectLst/>
          </p:spPr>
          <p:txBody>
            <a:bodyPr wrap="none" anchor="ctr"/>
            <a:lstStyle/>
            <a:p>
              <a:pPr algn="ctr">
                <a:lnSpc>
                  <a:spcPct val="10000"/>
                </a:lnSpc>
              </a:pPr>
              <a:r>
                <a:rPr lang="en-US" sz="2000">
                  <a:latin typeface="Tahoma" pitchFamily="34" charset="0"/>
                </a:rPr>
                <a:t>.</a:t>
              </a:r>
            </a:p>
            <a:p>
              <a:pPr algn="ctr">
                <a:lnSpc>
                  <a:spcPct val="10000"/>
                </a:lnSpc>
              </a:pPr>
              <a:r>
                <a:rPr lang="en-US" sz="2000">
                  <a:latin typeface="Tahoma" pitchFamily="34" charset="0"/>
                </a:rPr>
                <a:t>.</a:t>
              </a:r>
            </a:p>
            <a:p>
              <a:pPr algn="ctr"/>
              <a:r>
                <a:rPr lang="en-US" sz="2000">
                  <a:latin typeface="Tahoma" pitchFamily="34" charset="0"/>
                </a:rPr>
                <a:t>.</a:t>
              </a:r>
            </a:p>
          </p:txBody>
        </p:sp>
        <p:sp>
          <p:nvSpPr>
            <p:cNvPr id="20492" name="Rectangle 12"/>
            <p:cNvSpPr>
              <a:spLocks noChangeArrowheads="1"/>
            </p:cNvSpPr>
            <p:nvPr/>
          </p:nvSpPr>
          <p:spPr bwMode="auto">
            <a:xfrm>
              <a:off x="2400" y="2976"/>
              <a:ext cx="768" cy="240"/>
            </a:xfrm>
            <a:prstGeom prst="rect">
              <a:avLst/>
            </a:prstGeom>
            <a:solidFill>
              <a:schemeClr val="bg1"/>
            </a:solidFill>
            <a:ln w="9525">
              <a:solidFill>
                <a:schemeClr val="tx1"/>
              </a:solidFill>
              <a:miter lim="800000"/>
              <a:headEnd/>
              <a:tailEnd/>
            </a:ln>
            <a:effectLst/>
          </p:spPr>
          <p:txBody>
            <a:bodyPr wrap="none" anchor="ctr"/>
            <a:lstStyle/>
            <a:p>
              <a:pPr algn="ctr"/>
              <a:r>
                <a:rPr lang="en-US" sz="2000">
                  <a:latin typeface="Tahoma" pitchFamily="34" charset="0"/>
                </a:rPr>
                <a:t>R</a:t>
              </a:r>
              <a:r>
                <a:rPr lang="en-US" sz="2000" baseline="-25000">
                  <a:latin typeface="Tahoma" pitchFamily="34" charset="0"/>
                </a:rPr>
                <a:t>n-1</a:t>
              </a:r>
            </a:p>
          </p:txBody>
        </p:sp>
        <p:sp>
          <p:nvSpPr>
            <p:cNvPr id="20493" name="Rectangle 13"/>
            <p:cNvSpPr>
              <a:spLocks noChangeArrowheads="1"/>
            </p:cNvSpPr>
            <p:nvPr/>
          </p:nvSpPr>
          <p:spPr bwMode="auto">
            <a:xfrm>
              <a:off x="3840" y="1770"/>
              <a:ext cx="768" cy="528"/>
            </a:xfrm>
            <a:prstGeom prst="rect">
              <a:avLst/>
            </a:prstGeom>
            <a:solidFill>
              <a:schemeClr val="bg1"/>
            </a:solidFill>
            <a:ln w="9525">
              <a:solidFill>
                <a:schemeClr val="tx1"/>
              </a:solidFill>
              <a:miter lim="800000"/>
              <a:headEnd/>
              <a:tailEnd/>
            </a:ln>
            <a:effectLst/>
          </p:spPr>
          <p:txBody>
            <a:bodyPr wrap="none" anchor="ctr"/>
            <a:lstStyle/>
            <a:p>
              <a:pPr algn="ctr"/>
              <a:r>
                <a:rPr lang="en-US" sz="1800" b="1">
                  <a:latin typeface="Tahoma" pitchFamily="34" charset="0"/>
                </a:rPr>
                <a:t>Control</a:t>
              </a:r>
            </a:p>
          </p:txBody>
        </p:sp>
        <p:sp>
          <p:nvSpPr>
            <p:cNvPr id="20494" name="Rectangle 14"/>
            <p:cNvSpPr>
              <a:spLocks noChangeArrowheads="1"/>
            </p:cNvSpPr>
            <p:nvPr/>
          </p:nvSpPr>
          <p:spPr bwMode="auto">
            <a:xfrm>
              <a:off x="3840" y="2685"/>
              <a:ext cx="768" cy="528"/>
            </a:xfrm>
            <a:prstGeom prst="rect">
              <a:avLst/>
            </a:prstGeom>
            <a:solidFill>
              <a:schemeClr val="bg1"/>
            </a:solidFill>
            <a:ln w="9525">
              <a:solidFill>
                <a:schemeClr val="tx1"/>
              </a:solidFill>
              <a:miter lim="800000"/>
              <a:headEnd/>
              <a:tailEnd/>
            </a:ln>
            <a:effectLst/>
          </p:spPr>
          <p:txBody>
            <a:bodyPr wrap="none" anchor="ctr"/>
            <a:lstStyle/>
            <a:p>
              <a:pPr algn="ctr"/>
              <a:r>
                <a:rPr lang="en-US" sz="1800" b="1">
                  <a:latin typeface="Tahoma" pitchFamily="34" charset="0"/>
                </a:rPr>
                <a:t>ALU</a:t>
              </a:r>
            </a:p>
          </p:txBody>
        </p:sp>
        <p:sp>
          <p:nvSpPr>
            <p:cNvPr id="20495" name="Rectangle 15"/>
            <p:cNvSpPr>
              <a:spLocks noChangeArrowheads="1"/>
            </p:cNvSpPr>
            <p:nvPr/>
          </p:nvSpPr>
          <p:spPr bwMode="auto">
            <a:xfrm>
              <a:off x="2400" y="3264"/>
              <a:ext cx="768" cy="240"/>
            </a:xfrm>
            <a:prstGeom prst="rect">
              <a:avLst/>
            </a:prstGeom>
            <a:noFill/>
            <a:ln w="9525">
              <a:noFill/>
              <a:miter lim="800000"/>
              <a:headEnd/>
              <a:tailEnd/>
            </a:ln>
            <a:effectLst/>
          </p:spPr>
          <p:txBody>
            <a:bodyPr wrap="none" anchor="ctr"/>
            <a:lstStyle/>
            <a:p>
              <a:pPr algn="ctr"/>
              <a:r>
                <a:rPr lang="en-US" sz="1400" i="1">
                  <a:latin typeface="Tahoma" pitchFamily="34" charset="0"/>
                </a:rPr>
                <a:t>n</a:t>
              </a:r>
              <a:r>
                <a:rPr lang="en-US" sz="1400">
                  <a:latin typeface="Tahoma" pitchFamily="34" charset="0"/>
                </a:rPr>
                <a:t>  general purpose</a:t>
              </a:r>
            </a:p>
            <a:p>
              <a:pPr algn="ctr"/>
              <a:r>
                <a:rPr lang="en-US" sz="1400">
                  <a:latin typeface="Tahoma" pitchFamily="34" charset="0"/>
                </a:rPr>
                <a:t> registers</a:t>
              </a:r>
            </a:p>
          </p:txBody>
        </p:sp>
      </p:grpSp>
      <p:sp>
        <p:nvSpPr>
          <p:cNvPr id="20496" name="Rectangle 16"/>
          <p:cNvSpPr>
            <a:spLocks noChangeArrowheads="1"/>
          </p:cNvSpPr>
          <p:nvPr/>
        </p:nvSpPr>
        <p:spPr bwMode="auto">
          <a:xfrm>
            <a:off x="3027362" y="762000"/>
            <a:ext cx="2362200" cy="762000"/>
          </a:xfrm>
          <a:prstGeom prst="rect">
            <a:avLst/>
          </a:prstGeom>
          <a:solidFill>
            <a:srgbClr val="FFFFFF"/>
          </a:solidFill>
          <a:ln w="9525">
            <a:solidFill>
              <a:schemeClr val="tx1"/>
            </a:solidFill>
            <a:miter lim="800000"/>
            <a:headEnd/>
            <a:tailEnd/>
          </a:ln>
          <a:effectLst/>
        </p:spPr>
        <p:txBody>
          <a:bodyPr wrap="none" anchor="ctr"/>
          <a:lstStyle/>
          <a:p>
            <a:pPr algn="ctr"/>
            <a:r>
              <a:rPr lang="en-US" sz="2000" dirty="0">
                <a:latin typeface="Tahoma" pitchFamily="34" charset="0"/>
              </a:rPr>
              <a:t>Memory</a:t>
            </a:r>
          </a:p>
        </p:txBody>
      </p:sp>
      <p:sp>
        <p:nvSpPr>
          <p:cNvPr id="20497" name="AutoShape 17"/>
          <p:cNvSpPr>
            <a:spLocks noChangeArrowheads="1"/>
          </p:cNvSpPr>
          <p:nvPr/>
        </p:nvSpPr>
        <p:spPr bwMode="auto">
          <a:xfrm>
            <a:off x="4108450" y="1557338"/>
            <a:ext cx="228600" cy="1219200"/>
          </a:xfrm>
          <a:prstGeom prst="upDownArrow">
            <a:avLst>
              <a:gd name="adj1" fmla="val 50000"/>
              <a:gd name="adj2" fmla="val 106667"/>
            </a:avLst>
          </a:prstGeom>
          <a:solidFill>
            <a:srgbClr val="FFFFFF"/>
          </a:solidFill>
          <a:ln w="9525">
            <a:solidFill>
              <a:schemeClr val="tx1"/>
            </a:solidFill>
            <a:miter lim="800000"/>
            <a:headEnd/>
            <a:tailEnd/>
          </a:ln>
          <a:effectLst/>
        </p:spPr>
        <p:txBody>
          <a:bodyPr wrap="none" anchor="ctr"/>
          <a:lstStyle/>
          <a:p>
            <a:endParaRPr lang="en-US"/>
          </a:p>
        </p:txBody>
      </p:sp>
      <p:sp>
        <p:nvSpPr>
          <p:cNvPr id="20498" name="AutoShape 18"/>
          <p:cNvSpPr>
            <a:spLocks noChangeArrowheads="1"/>
          </p:cNvSpPr>
          <p:nvPr/>
        </p:nvSpPr>
        <p:spPr bwMode="auto">
          <a:xfrm rot="1819523">
            <a:off x="2787650" y="1420813"/>
            <a:ext cx="228600" cy="1447800"/>
          </a:xfrm>
          <a:prstGeom prst="upArrow">
            <a:avLst>
              <a:gd name="adj1" fmla="val 50000"/>
              <a:gd name="adj2" fmla="val 158333"/>
            </a:avLst>
          </a:prstGeom>
          <a:noFill/>
          <a:ln w="9525">
            <a:solidFill>
              <a:schemeClr val="tx1"/>
            </a:solidFill>
            <a:miter lim="800000"/>
            <a:headEnd/>
            <a:tailEnd/>
          </a:ln>
          <a:effectLst/>
        </p:spPr>
        <p:txBody>
          <a:bodyPr wrap="none" anchor="ctr"/>
          <a:lstStyle/>
          <a:p>
            <a:endParaRPr lang="en-US"/>
          </a:p>
        </p:txBody>
      </p:sp>
      <p:sp>
        <p:nvSpPr>
          <p:cNvPr id="20499" name="AutoShape 19"/>
          <p:cNvSpPr>
            <a:spLocks noChangeArrowheads="1"/>
          </p:cNvSpPr>
          <p:nvPr/>
        </p:nvSpPr>
        <p:spPr bwMode="auto">
          <a:xfrm rot="-2835048">
            <a:off x="5387181" y="1235869"/>
            <a:ext cx="269875" cy="1833563"/>
          </a:xfrm>
          <a:prstGeom prst="upDownArrow">
            <a:avLst>
              <a:gd name="adj1" fmla="val 50000"/>
              <a:gd name="adj2" fmla="val 135882"/>
            </a:avLst>
          </a:prstGeom>
          <a:noFill/>
          <a:ln w="9525">
            <a:solidFill>
              <a:schemeClr val="tx1"/>
            </a:solidFill>
            <a:miter lim="800000"/>
            <a:headEnd/>
            <a:tailEnd/>
          </a:ln>
          <a:effectLst/>
        </p:spPr>
        <p:txBody>
          <a:bodyPr wrap="none" anchor="ctr"/>
          <a:lstStyle/>
          <a:p>
            <a:endParaRPr lang="en-US"/>
          </a:p>
        </p:txBody>
      </p:sp>
      <p:sp>
        <p:nvSpPr>
          <p:cNvPr id="20500" name="Rectangle 20"/>
          <p:cNvSpPr>
            <a:spLocks noChangeArrowheads="1"/>
          </p:cNvSpPr>
          <p:nvPr/>
        </p:nvSpPr>
        <p:spPr bwMode="auto">
          <a:xfrm>
            <a:off x="6989762" y="1295400"/>
            <a:ext cx="1295400" cy="609600"/>
          </a:xfrm>
          <a:prstGeom prst="rect">
            <a:avLst/>
          </a:prstGeom>
          <a:solidFill>
            <a:srgbClr val="FFFFFF"/>
          </a:solidFill>
          <a:ln w="9525">
            <a:solidFill>
              <a:schemeClr val="tx1"/>
            </a:solidFill>
            <a:miter lim="800000"/>
            <a:headEnd/>
            <a:tailEnd/>
          </a:ln>
          <a:effectLst/>
        </p:spPr>
        <p:txBody>
          <a:bodyPr wrap="none" anchor="ctr"/>
          <a:lstStyle/>
          <a:p>
            <a:pPr algn="ctr"/>
            <a:endParaRPr lang="en-US" sz="2000">
              <a:latin typeface="Tahoma" pitchFamily="34" charset="0"/>
            </a:endParaRPr>
          </a:p>
          <a:p>
            <a:pPr algn="ctr"/>
            <a:r>
              <a:rPr lang="en-US" sz="2000">
                <a:latin typeface="Tahoma" pitchFamily="34" charset="0"/>
              </a:rPr>
              <a:t>Processor</a:t>
            </a:r>
          </a:p>
          <a:p>
            <a:pPr algn="ctr"/>
            <a:endParaRPr lang="en-US" sz="2000">
              <a:latin typeface="Tahoma" pitchFamily="34" charset="0"/>
            </a:endParaRPr>
          </a:p>
        </p:txBody>
      </p:sp>
      <p:sp>
        <p:nvSpPr>
          <p:cNvPr id="20501" name="Line 21"/>
          <p:cNvSpPr>
            <a:spLocks noChangeShapeType="1"/>
          </p:cNvSpPr>
          <p:nvPr/>
        </p:nvSpPr>
        <p:spPr bwMode="auto">
          <a:xfrm flipH="1">
            <a:off x="6989762" y="1981200"/>
            <a:ext cx="533400" cy="609600"/>
          </a:xfrm>
          <a:prstGeom prst="line">
            <a:avLst/>
          </a:prstGeom>
          <a:noFill/>
          <a:ln w="9525">
            <a:solidFill>
              <a:schemeClr val="tx1"/>
            </a:solidFill>
            <a:miter lim="800000"/>
            <a:headEnd/>
            <a:tailEnd type="triangle" w="med" len="med"/>
          </a:ln>
          <a:effectLst/>
        </p:spPr>
        <p:txBody>
          <a:bodyPr wrap="none"/>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sz="3200" dirty="0"/>
              <a:t>Instruction register (IR)</a:t>
            </a:r>
          </a:p>
        </p:txBody>
      </p:sp>
      <p:sp>
        <p:nvSpPr>
          <p:cNvPr id="21507" name="Rectangle 3"/>
          <p:cNvSpPr>
            <a:spLocks noGrp="1" noChangeArrowheads="1"/>
          </p:cNvSpPr>
          <p:nvPr>
            <p:ph idx="1"/>
          </p:nvPr>
        </p:nvSpPr>
        <p:spPr/>
        <p:txBody>
          <a:bodyPr/>
          <a:lstStyle/>
          <a:p>
            <a:pPr algn="just">
              <a:lnSpc>
                <a:spcPct val="150000"/>
              </a:lnSpc>
            </a:pPr>
            <a:r>
              <a:rPr lang="en-US" sz="2000" dirty="0"/>
              <a:t>The instruction register holds the instruction that is currently being executed. </a:t>
            </a:r>
          </a:p>
          <a:p>
            <a:pPr algn="just">
              <a:lnSpc>
                <a:spcPct val="150000"/>
              </a:lnSpc>
            </a:pPr>
            <a:r>
              <a:rPr lang="en-US" sz="2000" dirty="0" smtClean="0"/>
              <a:t>Its </a:t>
            </a:r>
            <a:r>
              <a:rPr lang="en-US" sz="2000" dirty="0"/>
              <a:t>output is available to the control circuits, which generate the timing signals that control the various processing elements involved in executing the instruction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blinds(horizontal)">
                                      <p:cBhvr>
                                        <p:cTn id="12" dur="500"/>
                                        <p:tgtEl>
                                          <p:spTgt spid="215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400"/>
            <a:ext cx="8229600" cy="1143000"/>
          </a:xfrm>
        </p:spPr>
        <p:txBody>
          <a:bodyPr>
            <a:normAutofit/>
          </a:bodyPr>
          <a:lstStyle/>
          <a:p>
            <a:r>
              <a:rPr lang="en-US" sz="3200" dirty="0"/>
              <a:t>Program </a:t>
            </a:r>
            <a:r>
              <a:rPr lang="en-US" sz="3200" dirty="0" smtClean="0"/>
              <a:t>Counter </a:t>
            </a:r>
            <a:r>
              <a:rPr lang="en-US" sz="3200" dirty="0"/>
              <a:t>(PC)</a:t>
            </a:r>
          </a:p>
        </p:txBody>
      </p:sp>
      <p:sp>
        <p:nvSpPr>
          <p:cNvPr id="22531" name="Rectangle 3"/>
          <p:cNvSpPr>
            <a:spLocks noGrp="1" noChangeArrowheads="1"/>
          </p:cNvSpPr>
          <p:nvPr>
            <p:ph idx="1"/>
          </p:nvPr>
        </p:nvSpPr>
        <p:spPr>
          <a:xfrm>
            <a:off x="304800" y="1524000"/>
            <a:ext cx="8229600" cy="4389120"/>
          </a:xfrm>
        </p:spPr>
        <p:txBody>
          <a:bodyPr>
            <a:normAutofit lnSpcReduction="10000"/>
          </a:bodyPr>
          <a:lstStyle/>
          <a:p>
            <a:pPr algn="just">
              <a:lnSpc>
                <a:spcPct val="150000"/>
              </a:lnSpc>
            </a:pPr>
            <a:r>
              <a:rPr lang="en-US" sz="2000" dirty="0"/>
              <a:t>The program counter is another specialized register.</a:t>
            </a:r>
          </a:p>
          <a:p>
            <a:pPr algn="just">
              <a:lnSpc>
                <a:spcPct val="150000"/>
              </a:lnSpc>
            </a:pPr>
            <a:r>
              <a:rPr lang="en-US" sz="2000" dirty="0"/>
              <a:t>It keeps track of the execution of a program.</a:t>
            </a:r>
          </a:p>
          <a:p>
            <a:pPr algn="just">
              <a:lnSpc>
                <a:spcPct val="150000"/>
              </a:lnSpc>
            </a:pPr>
            <a:r>
              <a:rPr lang="en-US" sz="2000" dirty="0"/>
              <a:t>It contains the memory address of the next instruction to be fetched and executed.</a:t>
            </a:r>
          </a:p>
          <a:p>
            <a:pPr algn="just">
              <a:lnSpc>
                <a:spcPct val="150000"/>
              </a:lnSpc>
            </a:pPr>
            <a:r>
              <a:rPr lang="en-US" sz="2000" dirty="0"/>
              <a:t>During the execution of an instruction, the contents of </a:t>
            </a:r>
            <a:r>
              <a:rPr lang="en-US" sz="2000" dirty="0" smtClean="0"/>
              <a:t>the </a:t>
            </a:r>
            <a:r>
              <a:rPr lang="en-US" sz="2000" dirty="0"/>
              <a:t>PC are updated to correspond to the address of the next instruction to be executed.</a:t>
            </a:r>
          </a:p>
          <a:p>
            <a:pPr algn="just">
              <a:lnSpc>
                <a:spcPct val="150000"/>
              </a:lnSpc>
            </a:pPr>
            <a:r>
              <a:rPr lang="en-US" sz="2000" dirty="0"/>
              <a:t>It is customary to say that PC points to the next instruction that is to be fetched from the memory.</a:t>
            </a:r>
          </a:p>
          <a:p>
            <a:pPr algn="just">
              <a:lnSpc>
                <a:spcPct val="150000"/>
              </a:lnSpc>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7" dur="5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22" dur="500"/>
                                        <p:tgtEl>
                                          <p:spTgt spid="22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531">
                                            <p:txEl>
                                              <p:pRg st="4" end="4"/>
                                            </p:txEl>
                                          </p:spTgt>
                                        </p:tgtEl>
                                        <p:attrNameLst>
                                          <p:attrName>style.visibility</p:attrName>
                                        </p:attrNameLst>
                                      </p:cBhvr>
                                      <p:to>
                                        <p:strVal val="visible"/>
                                      </p:to>
                                    </p:set>
                                    <p:animEffect transition="in" filter="blinds(horizontal)">
                                      <p:cBhvr>
                                        <p:cTn id="27" dur="500"/>
                                        <p:tgtEl>
                                          <p:spTgt spid="22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algn="ctr"/>
            <a:r>
              <a:rPr lang="en-US" sz="3200" b="1" dirty="0"/>
              <a:t>Memory address register (MAR)  &amp; </a:t>
            </a:r>
            <a:r>
              <a:rPr lang="en-US" sz="3200" b="1" dirty="0" smtClean="0"/>
              <a:t/>
            </a:r>
            <a:br>
              <a:rPr lang="en-US" sz="3200" b="1" dirty="0" smtClean="0"/>
            </a:br>
            <a:r>
              <a:rPr lang="en-US" sz="3200" b="1" dirty="0" smtClean="0"/>
              <a:t>Memory </a:t>
            </a:r>
            <a:r>
              <a:rPr lang="en-US" sz="3200" b="1" dirty="0"/>
              <a:t>data register (MDR)</a:t>
            </a:r>
          </a:p>
        </p:txBody>
      </p:sp>
      <p:sp>
        <p:nvSpPr>
          <p:cNvPr id="23555" name="Rectangle 3"/>
          <p:cNvSpPr>
            <a:spLocks noGrp="1" noChangeArrowheads="1"/>
          </p:cNvSpPr>
          <p:nvPr>
            <p:ph idx="1"/>
          </p:nvPr>
        </p:nvSpPr>
        <p:spPr>
          <a:xfrm>
            <a:off x="457200" y="1935480"/>
            <a:ext cx="8229600" cy="2712720"/>
          </a:xfrm>
        </p:spPr>
        <p:txBody>
          <a:bodyPr/>
          <a:lstStyle/>
          <a:p>
            <a:pPr algn="just">
              <a:lnSpc>
                <a:spcPct val="150000"/>
              </a:lnSpc>
              <a:buNone/>
            </a:pPr>
            <a:r>
              <a:rPr lang="en-US" sz="2000" dirty="0"/>
              <a:t>These two registers facilitate communication with the memory.</a:t>
            </a:r>
          </a:p>
          <a:p>
            <a:pPr algn="just">
              <a:lnSpc>
                <a:spcPct val="150000"/>
              </a:lnSpc>
            </a:pPr>
            <a:r>
              <a:rPr lang="en-US" sz="2000" dirty="0" smtClean="0"/>
              <a:t>The </a:t>
            </a:r>
            <a:r>
              <a:rPr lang="en-US" sz="2000" dirty="0"/>
              <a:t>MAR holds the address of the location to be accessed.</a:t>
            </a:r>
          </a:p>
          <a:p>
            <a:pPr algn="just">
              <a:lnSpc>
                <a:spcPct val="150000"/>
              </a:lnSpc>
            </a:pPr>
            <a:r>
              <a:rPr lang="en-US" sz="2000" dirty="0" smtClean="0"/>
              <a:t>The </a:t>
            </a:r>
            <a:r>
              <a:rPr lang="en-US" sz="2000" dirty="0"/>
              <a:t>MDR contains the data to be written into or read out of the addressed location.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2" dur="500"/>
                                        <p:tgtEl>
                                          <p:spTgt spid="23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7" dur="500"/>
                                        <p:tgtEl>
                                          <p:spTgt spid="23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152400"/>
            <a:ext cx="8229600" cy="1143000"/>
          </a:xfrm>
        </p:spPr>
        <p:txBody>
          <a:bodyPr>
            <a:normAutofit/>
          </a:bodyPr>
          <a:lstStyle/>
          <a:p>
            <a:r>
              <a:rPr lang="en-US" sz="3200" dirty="0"/>
              <a:t>Operating steps for Program execution</a:t>
            </a:r>
          </a:p>
        </p:txBody>
      </p:sp>
      <p:sp>
        <p:nvSpPr>
          <p:cNvPr id="24579" name="Rectangle 3"/>
          <p:cNvSpPr>
            <a:spLocks noGrp="1" noChangeArrowheads="1"/>
          </p:cNvSpPr>
          <p:nvPr>
            <p:ph idx="1"/>
          </p:nvPr>
        </p:nvSpPr>
        <p:spPr>
          <a:xfrm>
            <a:off x="381000" y="1524000"/>
            <a:ext cx="8229600" cy="4876800"/>
          </a:xfrm>
        </p:spPr>
        <p:txBody>
          <a:bodyPr>
            <a:normAutofit/>
          </a:bodyPr>
          <a:lstStyle/>
          <a:p>
            <a:pPr algn="just">
              <a:lnSpc>
                <a:spcPct val="150000"/>
              </a:lnSpc>
            </a:pPr>
            <a:r>
              <a:rPr lang="en-US" sz="2000" dirty="0"/>
              <a:t>Programs are stored in the memory through the input unit.</a:t>
            </a:r>
          </a:p>
          <a:p>
            <a:pPr algn="just">
              <a:lnSpc>
                <a:spcPct val="150000"/>
              </a:lnSpc>
            </a:pPr>
            <a:r>
              <a:rPr lang="en-US" sz="2000" dirty="0" smtClean="0"/>
              <a:t>Execution </a:t>
            </a:r>
            <a:r>
              <a:rPr lang="en-US" sz="2000" dirty="0"/>
              <a:t>of the program starts when the PC is set to point to the first instruction of the program.</a:t>
            </a:r>
          </a:p>
          <a:p>
            <a:pPr algn="just">
              <a:lnSpc>
                <a:spcPct val="150000"/>
              </a:lnSpc>
            </a:pPr>
            <a:r>
              <a:rPr lang="en-US" sz="2000" dirty="0" smtClean="0"/>
              <a:t>The </a:t>
            </a:r>
            <a:r>
              <a:rPr lang="en-US" sz="2000" dirty="0"/>
              <a:t>contents of the PC are transferred to the MAR and a Read control signal is sent to the memory.</a:t>
            </a:r>
          </a:p>
          <a:p>
            <a:pPr algn="just">
              <a:lnSpc>
                <a:spcPct val="150000"/>
              </a:lnSpc>
            </a:pPr>
            <a:r>
              <a:rPr lang="en-US" sz="2000" dirty="0" smtClean="0"/>
              <a:t>After </a:t>
            </a:r>
            <a:r>
              <a:rPr lang="en-US" sz="2000" dirty="0"/>
              <a:t>the time required to access the memory elapses, the addressed word (in this case, the first instruction of the program) is read out of the memory and loaded into the MDR.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22"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28600"/>
            <a:ext cx="8229600" cy="1143000"/>
          </a:xfrm>
        </p:spPr>
        <p:txBody>
          <a:bodyPr>
            <a:normAutofit/>
          </a:bodyPr>
          <a:lstStyle/>
          <a:p>
            <a:r>
              <a:rPr lang="en-US" sz="3200" dirty="0"/>
              <a:t>Operating steps for Program execution (Contd.,)</a:t>
            </a:r>
          </a:p>
        </p:txBody>
      </p:sp>
      <p:sp>
        <p:nvSpPr>
          <p:cNvPr id="25603" name="Rectangle 3"/>
          <p:cNvSpPr>
            <a:spLocks noGrp="1" noChangeArrowheads="1"/>
          </p:cNvSpPr>
          <p:nvPr>
            <p:ph idx="1"/>
          </p:nvPr>
        </p:nvSpPr>
        <p:spPr>
          <a:xfrm>
            <a:off x="457200" y="1524000"/>
            <a:ext cx="8229600" cy="4953000"/>
          </a:xfrm>
        </p:spPr>
        <p:txBody>
          <a:bodyPr>
            <a:normAutofit/>
          </a:bodyPr>
          <a:lstStyle/>
          <a:p>
            <a:pPr algn="just">
              <a:lnSpc>
                <a:spcPct val="150000"/>
              </a:lnSpc>
            </a:pPr>
            <a:r>
              <a:rPr lang="en-US" sz="2000" dirty="0"/>
              <a:t>Next, the contents of the MDR are transferred to the IR .</a:t>
            </a:r>
          </a:p>
          <a:p>
            <a:pPr algn="just">
              <a:lnSpc>
                <a:spcPct val="150000"/>
              </a:lnSpc>
            </a:pPr>
            <a:r>
              <a:rPr lang="en-US" sz="2000" dirty="0" smtClean="0"/>
              <a:t>At </a:t>
            </a:r>
            <a:r>
              <a:rPr lang="en-US" sz="2000" dirty="0"/>
              <a:t>this point, the instruction is ready to be decoded and executed.</a:t>
            </a:r>
          </a:p>
          <a:p>
            <a:pPr algn="just">
              <a:lnSpc>
                <a:spcPct val="150000"/>
              </a:lnSpc>
            </a:pPr>
            <a:r>
              <a:rPr lang="en-US" sz="2000" dirty="0" smtClean="0"/>
              <a:t>If </a:t>
            </a:r>
            <a:r>
              <a:rPr lang="en-US" sz="2000" dirty="0"/>
              <a:t>the instruction involves an operation to be performed by the ALU, it is necessary to obtain the required operands.</a:t>
            </a:r>
          </a:p>
          <a:p>
            <a:pPr algn="just">
              <a:lnSpc>
                <a:spcPct val="150000"/>
              </a:lnSpc>
            </a:pPr>
            <a:r>
              <a:rPr lang="en-US" sz="2000" dirty="0" smtClean="0"/>
              <a:t>If </a:t>
            </a:r>
            <a:r>
              <a:rPr lang="en-US" sz="2000" dirty="0"/>
              <a:t>an operand resides in memory ( it could also be in a general-purpose register in the processor), it has to be fetched by sending its address to the MAR and initiating a Read cycle.</a:t>
            </a:r>
          </a:p>
          <a:p>
            <a:pPr algn="just">
              <a:lnSpc>
                <a:spcPct val="150000"/>
              </a:lnSpc>
              <a:buFont typeface="Wingdings" pitchFamily="2" charset="2"/>
              <a:buNone/>
            </a:pPr>
            <a:r>
              <a:rPr lang="en-US" sz="2000" dirty="0"/>
              <a:t>  </a:t>
            </a:r>
          </a:p>
          <a:p>
            <a:pPr algn="just">
              <a:lnSpc>
                <a:spcPct val="150000"/>
              </a:lnSpc>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7" dur="5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22" dur="500"/>
                                        <p:tgtEl>
                                          <p:spTgt spid="25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27"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228600"/>
            <a:ext cx="8229600" cy="1143000"/>
          </a:xfrm>
        </p:spPr>
        <p:txBody>
          <a:bodyPr>
            <a:normAutofit/>
          </a:bodyPr>
          <a:lstStyle/>
          <a:p>
            <a:r>
              <a:rPr lang="en-US" sz="3200" dirty="0"/>
              <a:t>Operating steps for Program execution (Contd.,)</a:t>
            </a:r>
          </a:p>
        </p:txBody>
      </p:sp>
      <p:sp>
        <p:nvSpPr>
          <p:cNvPr id="26627" name="Rectangle 3"/>
          <p:cNvSpPr>
            <a:spLocks noGrp="1" noChangeArrowheads="1"/>
          </p:cNvSpPr>
          <p:nvPr>
            <p:ph idx="1"/>
          </p:nvPr>
        </p:nvSpPr>
        <p:spPr>
          <a:xfrm>
            <a:off x="457200" y="1524000"/>
            <a:ext cx="8229600" cy="4389120"/>
          </a:xfrm>
        </p:spPr>
        <p:txBody>
          <a:bodyPr>
            <a:normAutofit/>
          </a:bodyPr>
          <a:lstStyle/>
          <a:p>
            <a:pPr algn="just">
              <a:lnSpc>
                <a:spcPct val="150000"/>
              </a:lnSpc>
            </a:pPr>
            <a:r>
              <a:rPr lang="en-US" sz="2000" dirty="0"/>
              <a:t>When the operand has been read from the memory into the MDR, it is </a:t>
            </a:r>
            <a:r>
              <a:rPr lang="en-US" sz="2000" dirty="0" smtClean="0"/>
              <a:t> </a:t>
            </a:r>
            <a:r>
              <a:rPr lang="en-US" sz="2000" dirty="0"/>
              <a:t>transferred from the MDR to the ALU.</a:t>
            </a:r>
          </a:p>
          <a:p>
            <a:pPr algn="just">
              <a:lnSpc>
                <a:spcPct val="150000"/>
              </a:lnSpc>
            </a:pPr>
            <a:r>
              <a:rPr lang="en-US" sz="2000" dirty="0" smtClean="0"/>
              <a:t>After </a:t>
            </a:r>
            <a:r>
              <a:rPr lang="en-US" sz="2000" dirty="0"/>
              <a:t>one or more operands are fetched in this way, the ALU can perform the desired operation.</a:t>
            </a:r>
          </a:p>
          <a:p>
            <a:pPr algn="just">
              <a:lnSpc>
                <a:spcPct val="150000"/>
              </a:lnSpc>
            </a:pPr>
            <a:r>
              <a:rPr lang="en-US" sz="2000" dirty="0" smtClean="0"/>
              <a:t>If </a:t>
            </a:r>
            <a:r>
              <a:rPr lang="en-US" sz="2000" dirty="0"/>
              <a:t>the result of the operation is to be stored in the memory, then the result is sent to the MDR.</a:t>
            </a:r>
          </a:p>
          <a:p>
            <a:pPr algn="just">
              <a:lnSpc>
                <a:spcPct val="150000"/>
              </a:lnSpc>
            </a:pPr>
            <a:r>
              <a:rPr lang="en-US" sz="2000" dirty="0" smtClean="0"/>
              <a:t>The </a:t>
            </a:r>
            <a:r>
              <a:rPr lang="en-US" sz="2000" dirty="0"/>
              <a:t>address of the location where the result is to be stored is sent to the MAR, and a write cycle is initiated.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7" dur="500"/>
                                        <p:tgtEl>
                                          <p:spTgt spid="26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22" dur="500"/>
                                        <p:tgtEl>
                                          <p:spTgt spid="26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304800"/>
            <a:ext cx="8229600" cy="1143000"/>
          </a:xfrm>
        </p:spPr>
        <p:txBody>
          <a:bodyPr/>
          <a:lstStyle/>
          <a:p>
            <a:r>
              <a:rPr lang="en-US" sz="2800" dirty="0"/>
              <a:t>Operating steps for Program execution (Contd.,)</a:t>
            </a:r>
          </a:p>
        </p:txBody>
      </p:sp>
      <p:sp>
        <p:nvSpPr>
          <p:cNvPr id="27651" name="Rectangle 3"/>
          <p:cNvSpPr>
            <a:spLocks noGrp="1" noChangeArrowheads="1"/>
          </p:cNvSpPr>
          <p:nvPr>
            <p:ph idx="1"/>
          </p:nvPr>
        </p:nvSpPr>
        <p:spPr>
          <a:xfrm>
            <a:off x="381000" y="1600200"/>
            <a:ext cx="8229600" cy="4876800"/>
          </a:xfrm>
        </p:spPr>
        <p:txBody>
          <a:bodyPr>
            <a:normAutofit/>
          </a:bodyPr>
          <a:lstStyle/>
          <a:p>
            <a:pPr algn="just">
              <a:lnSpc>
                <a:spcPct val="150000"/>
              </a:lnSpc>
            </a:pPr>
            <a:r>
              <a:rPr lang="en-US" sz="2000" dirty="0"/>
              <a:t>At some point during the execution of the current instruction, the contents of the PC are incremented so that the PC points to the next instruction to be executed.</a:t>
            </a:r>
          </a:p>
          <a:p>
            <a:pPr algn="just">
              <a:lnSpc>
                <a:spcPct val="150000"/>
              </a:lnSpc>
            </a:pPr>
            <a:r>
              <a:rPr lang="en-US" sz="2000" dirty="0" smtClean="0"/>
              <a:t>Thus</a:t>
            </a:r>
            <a:r>
              <a:rPr lang="en-US" sz="2000" dirty="0"/>
              <a:t>, as soon as the execution of the current instruction is completed, a new instruction fetch may be started.</a:t>
            </a:r>
          </a:p>
          <a:p>
            <a:pPr algn="just">
              <a:lnSpc>
                <a:spcPct val="150000"/>
              </a:lnSpc>
            </a:pPr>
            <a:r>
              <a:rPr lang="en-US" sz="2000" dirty="0" smtClean="0"/>
              <a:t>In </a:t>
            </a:r>
            <a:r>
              <a:rPr lang="en-US" sz="2000" dirty="0"/>
              <a:t>addition to transferring data between the memory and the processor, the computer accepts data from input devices and sends data to output devices. Thus, some machine instructions with the ability to handle I/O transfers are provided.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12" dur="500"/>
                                        <p:tgtEl>
                                          <p:spTgt spid="2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17" dur="500"/>
                                        <p:tgtEl>
                                          <p:spTgt spid="27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Books:</a:t>
            </a:r>
            <a:endParaRPr lang="en-US" sz="3600" dirty="0"/>
          </a:p>
        </p:txBody>
      </p:sp>
      <p:sp>
        <p:nvSpPr>
          <p:cNvPr id="3" name="Content Placeholder 2"/>
          <p:cNvSpPr>
            <a:spLocks noGrp="1"/>
          </p:cNvSpPr>
          <p:nvPr>
            <p:ph idx="1"/>
          </p:nvPr>
        </p:nvSpPr>
        <p:spPr>
          <a:xfrm>
            <a:off x="457200" y="1981200"/>
            <a:ext cx="8229600" cy="2057400"/>
          </a:xfrm>
        </p:spPr>
        <p:txBody>
          <a:bodyPr/>
          <a:lstStyle/>
          <a:p>
            <a:r>
              <a:rPr lang="en-US" dirty="0" smtClean="0"/>
              <a:t>“</a:t>
            </a:r>
            <a:r>
              <a:rPr lang="en-US" dirty="0" smtClean="0">
                <a:solidFill>
                  <a:srgbClr val="FF0000"/>
                </a:solidFill>
              </a:rPr>
              <a:t>Computer System Architecture</a:t>
            </a:r>
            <a:r>
              <a:rPr lang="en-US" dirty="0" smtClean="0"/>
              <a:t>” by Morris </a:t>
            </a:r>
            <a:r>
              <a:rPr lang="en-US" dirty="0" err="1" smtClean="0"/>
              <a:t>Mano</a:t>
            </a:r>
            <a:r>
              <a:rPr lang="en-US" dirty="0" smtClean="0"/>
              <a:t>.</a:t>
            </a:r>
          </a:p>
          <a:p>
            <a:r>
              <a:rPr lang="en-US" dirty="0" smtClean="0"/>
              <a:t>“ </a:t>
            </a:r>
            <a:r>
              <a:rPr lang="en-US" dirty="0" smtClean="0">
                <a:solidFill>
                  <a:schemeClr val="accent1"/>
                </a:solidFill>
              </a:rPr>
              <a:t>Computer Organization and Architecture</a:t>
            </a:r>
            <a:r>
              <a:rPr lang="en-US" dirty="0" smtClean="0"/>
              <a:t>” by William Stallings.</a:t>
            </a:r>
          </a:p>
          <a:p>
            <a:r>
              <a:rPr lang="en-US" dirty="0" smtClean="0"/>
              <a:t>“</a:t>
            </a:r>
            <a:r>
              <a:rPr lang="en-US" dirty="0" smtClean="0">
                <a:solidFill>
                  <a:schemeClr val="accent4">
                    <a:lumMod val="50000"/>
                  </a:schemeClr>
                </a:solidFill>
              </a:rPr>
              <a:t>Computer Organization</a:t>
            </a:r>
            <a:r>
              <a:rPr lang="en-US" dirty="0" smtClean="0"/>
              <a:t>” by Carl </a:t>
            </a:r>
            <a:r>
              <a:rPr lang="en-US" dirty="0" err="1" smtClean="0"/>
              <a:t>Hamacher</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304800"/>
            <a:ext cx="8229600" cy="1143000"/>
          </a:xfrm>
        </p:spPr>
        <p:txBody>
          <a:bodyPr/>
          <a:lstStyle/>
          <a:p>
            <a:r>
              <a:rPr lang="en-US" sz="3200" dirty="0"/>
              <a:t>Interrupt service routine</a:t>
            </a:r>
          </a:p>
        </p:txBody>
      </p:sp>
      <p:sp>
        <p:nvSpPr>
          <p:cNvPr id="28675" name="Rectangle 3"/>
          <p:cNvSpPr>
            <a:spLocks noGrp="1" noChangeArrowheads="1"/>
          </p:cNvSpPr>
          <p:nvPr>
            <p:ph idx="1"/>
          </p:nvPr>
        </p:nvSpPr>
        <p:spPr>
          <a:xfrm>
            <a:off x="304800" y="1524000"/>
            <a:ext cx="8229600" cy="5029200"/>
          </a:xfrm>
        </p:spPr>
        <p:txBody>
          <a:bodyPr>
            <a:normAutofit fontScale="92500" lnSpcReduction="20000"/>
          </a:bodyPr>
          <a:lstStyle/>
          <a:p>
            <a:pPr algn="just">
              <a:lnSpc>
                <a:spcPct val="150000"/>
              </a:lnSpc>
            </a:pPr>
            <a:r>
              <a:rPr lang="en-US" sz="2000" dirty="0"/>
              <a:t>Normal execution of a programs may be preempted if some device requires urgent servicing.</a:t>
            </a:r>
          </a:p>
          <a:p>
            <a:pPr algn="just">
              <a:lnSpc>
                <a:spcPct val="150000"/>
              </a:lnSpc>
            </a:pPr>
            <a:r>
              <a:rPr lang="en-US" sz="2000" dirty="0"/>
              <a:t>For example, a monitoring device in a computer-controlled industrial process may detect a dangerous condition. </a:t>
            </a:r>
          </a:p>
          <a:p>
            <a:pPr algn="just">
              <a:lnSpc>
                <a:spcPct val="150000"/>
              </a:lnSpc>
              <a:buFont typeface="Wingdings" pitchFamily="2" charset="2"/>
              <a:buNone/>
            </a:pPr>
            <a:r>
              <a:rPr lang="en-US" sz="2000" dirty="0"/>
              <a:t>      In order to deal with the situation immediately, the normal execution of the current program must be interrupted. </a:t>
            </a:r>
          </a:p>
          <a:p>
            <a:pPr algn="just">
              <a:lnSpc>
                <a:spcPct val="150000"/>
              </a:lnSpc>
              <a:buFont typeface="Wingdings" pitchFamily="2" charset="2"/>
              <a:buNone/>
            </a:pPr>
            <a:r>
              <a:rPr lang="en-US" sz="2000" dirty="0"/>
              <a:t>      To do this, the device raises an </a:t>
            </a:r>
            <a:r>
              <a:rPr lang="en-US" sz="2000" u="sng" dirty="0">
                <a:solidFill>
                  <a:srgbClr val="FF0000"/>
                </a:solidFill>
              </a:rPr>
              <a:t>interrupt signal</a:t>
            </a:r>
            <a:r>
              <a:rPr lang="en-US" sz="2000" dirty="0"/>
              <a:t>.</a:t>
            </a:r>
          </a:p>
          <a:p>
            <a:pPr algn="just">
              <a:lnSpc>
                <a:spcPct val="150000"/>
              </a:lnSpc>
              <a:buFont typeface="Wingdings" pitchFamily="2" charset="2"/>
              <a:buNone/>
            </a:pPr>
            <a:endParaRPr lang="en-US" sz="2000" dirty="0"/>
          </a:p>
          <a:p>
            <a:pPr algn="just">
              <a:lnSpc>
                <a:spcPct val="150000"/>
              </a:lnSpc>
            </a:pPr>
            <a:r>
              <a:rPr lang="en-US" sz="2000" dirty="0"/>
              <a:t>An </a:t>
            </a:r>
            <a:r>
              <a:rPr lang="en-US" sz="2000" u="sng" dirty="0">
                <a:solidFill>
                  <a:schemeClr val="accent1">
                    <a:lumMod val="75000"/>
                  </a:schemeClr>
                </a:solidFill>
              </a:rPr>
              <a:t>interrupt</a:t>
            </a:r>
            <a:r>
              <a:rPr lang="en-US" sz="2000" u="sng" dirty="0"/>
              <a:t> </a:t>
            </a:r>
            <a:r>
              <a:rPr lang="en-US" sz="2000" dirty="0"/>
              <a:t> is a request from an I/O device for service by the processor.</a:t>
            </a:r>
          </a:p>
          <a:p>
            <a:pPr algn="just">
              <a:lnSpc>
                <a:spcPct val="150000"/>
              </a:lnSpc>
              <a:buFont typeface="Wingdings" pitchFamily="2" charset="2"/>
              <a:buNone/>
            </a:pPr>
            <a:r>
              <a:rPr lang="en-US" sz="2000" dirty="0"/>
              <a:t>       The processor provides the requested service by executing an appropriate </a:t>
            </a:r>
            <a:r>
              <a:rPr lang="en-US" sz="2000" u="sng" dirty="0">
                <a:solidFill>
                  <a:srgbClr val="C00000"/>
                </a:solidFill>
              </a:rPr>
              <a:t>interrupt-service routine</a:t>
            </a:r>
            <a:r>
              <a:rPr lang="en-US" sz="2000" dirty="0"/>
              <a:t>.</a:t>
            </a:r>
          </a:p>
          <a:p>
            <a:pPr algn="just">
              <a:lnSpc>
                <a:spcPct val="150000"/>
              </a:lnSpc>
              <a:buFont typeface="Wingdings" pitchFamily="2" charset="2"/>
              <a:buNone/>
            </a:pPr>
            <a:r>
              <a:rPr lang="en-US" sz="20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22" dur="500"/>
                                        <p:tgtEl>
                                          <p:spTgt spid="28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animEffect transition="in" filter="blinds(horizontal)">
                                      <p:cBhvr>
                                        <p:cTn id="27" dur="500"/>
                                        <p:tgtEl>
                                          <p:spTgt spid="2867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675">
                                            <p:txEl>
                                              <p:pRg st="6" end="6"/>
                                            </p:txEl>
                                          </p:spTgt>
                                        </p:tgtEl>
                                        <p:attrNameLst>
                                          <p:attrName>style.visibility</p:attrName>
                                        </p:attrNameLst>
                                      </p:cBhvr>
                                      <p:to>
                                        <p:strVal val="visible"/>
                                      </p:to>
                                    </p:set>
                                    <p:animEffect transition="in" filter="blinds(horizontal)">
                                      <p:cBhvr>
                                        <p:cTn id="32" dur="500"/>
                                        <p:tgtEl>
                                          <p:spTgt spid="2867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8675">
                                            <p:txEl>
                                              <p:pRg st="7" end="7"/>
                                            </p:txEl>
                                          </p:spTgt>
                                        </p:tgtEl>
                                        <p:attrNameLst>
                                          <p:attrName>style.visibility</p:attrName>
                                        </p:attrNameLst>
                                      </p:cBhvr>
                                      <p:to>
                                        <p:strVal val="visible"/>
                                      </p:to>
                                    </p:set>
                                    <p:animEffect transition="in" filter="blinds(horizontal)">
                                      <p:cBhvr>
                                        <p:cTn id="37" dur="500"/>
                                        <p:tgtEl>
                                          <p:spTgt spid="286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28600"/>
            <a:ext cx="8229600" cy="1143000"/>
          </a:xfrm>
        </p:spPr>
        <p:txBody>
          <a:bodyPr/>
          <a:lstStyle/>
          <a:p>
            <a:r>
              <a:rPr lang="en-US" sz="3200" dirty="0"/>
              <a:t>Interrupt service routine (contd.,)</a:t>
            </a:r>
          </a:p>
        </p:txBody>
      </p:sp>
      <p:sp>
        <p:nvSpPr>
          <p:cNvPr id="29699" name="Rectangle 3"/>
          <p:cNvSpPr>
            <a:spLocks noGrp="1" noChangeArrowheads="1"/>
          </p:cNvSpPr>
          <p:nvPr>
            <p:ph idx="1"/>
          </p:nvPr>
        </p:nvSpPr>
        <p:spPr>
          <a:xfrm>
            <a:off x="381000" y="1600200"/>
            <a:ext cx="8229600" cy="4389120"/>
          </a:xfrm>
        </p:spPr>
        <p:txBody>
          <a:bodyPr>
            <a:normAutofit/>
          </a:bodyPr>
          <a:lstStyle/>
          <a:p>
            <a:pPr algn="just">
              <a:lnSpc>
                <a:spcPct val="150000"/>
              </a:lnSpc>
            </a:pPr>
            <a:r>
              <a:rPr lang="en-US" sz="2000" dirty="0"/>
              <a:t>Because such diversions may alter the internal state of the processor, its state must be saved in the memory locations before servicing the interrupt.</a:t>
            </a:r>
          </a:p>
          <a:p>
            <a:pPr algn="just">
              <a:lnSpc>
                <a:spcPct val="150000"/>
              </a:lnSpc>
            </a:pPr>
            <a:r>
              <a:rPr lang="en-US" sz="2000" dirty="0" smtClean="0"/>
              <a:t>Normally</a:t>
            </a:r>
            <a:r>
              <a:rPr lang="en-US" sz="2000" dirty="0"/>
              <a:t>, the contents of the PC,  the general registers, and some control information are stored in memory.</a:t>
            </a:r>
          </a:p>
          <a:p>
            <a:pPr algn="just">
              <a:lnSpc>
                <a:spcPct val="150000"/>
              </a:lnSpc>
            </a:pPr>
            <a:r>
              <a:rPr lang="en-US" sz="2000" dirty="0" smtClean="0"/>
              <a:t>When </a:t>
            </a:r>
            <a:r>
              <a:rPr lang="en-US" sz="2000" dirty="0"/>
              <a:t>the interrupt service routine is completed, the state of the processor is restored so that the interrupted program may continue.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linds(horizontal)">
                                      <p:cBhvr>
                                        <p:cTn id="7" dur="5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blinds(horizontal)">
                                      <p:cBhvr>
                                        <p:cTn id="12" dur="500"/>
                                        <p:tgtEl>
                                          <p:spTgt spid="296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Effect transition="in" filter="blinds(horizontal)">
                                      <p:cBhvr>
                                        <p:cTn id="17" dur="500"/>
                                        <p:tgtEl>
                                          <p:spTgt spid="29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28600"/>
            <a:ext cx="8229600" cy="1143000"/>
          </a:xfrm>
        </p:spPr>
        <p:txBody>
          <a:bodyPr/>
          <a:lstStyle/>
          <a:p>
            <a:r>
              <a:rPr lang="en-US" sz="3200" dirty="0" smtClean="0"/>
              <a:t>4. Bus </a:t>
            </a:r>
            <a:r>
              <a:rPr lang="en-US" sz="3200" dirty="0"/>
              <a:t>structures</a:t>
            </a:r>
          </a:p>
        </p:txBody>
      </p:sp>
      <p:sp>
        <p:nvSpPr>
          <p:cNvPr id="30723" name="Rectangle 3"/>
          <p:cNvSpPr>
            <a:spLocks noGrp="1" noChangeArrowheads="1"/>
          </p:cNvSpPr>
          <p:nvPr>
            <p:ph idx="1"/>
          </p:nvPr>
        </p:nvSpPr>
        <p:spPr>
          <a:xfrm>
            <a:off x="381000" y="1371600"/>
            <a:ext cx="8229600" cy="4389120"/>
          </a:xfrm>
        </p:spPr>
        <p:txBody>
          <a:bodyPr/>
          <a:lstStyle/>
          <a:p>
            <a:pPr algn="just">
              <a:lnSpc>
                <a:spcPct val="150000"/>
              </a:lnSpc>
            </a:pPr>
            <a:r>
              <a:rPr lang="en-US" sz="2000" dirty="0"/>
              <a:t>A group of lines(wires) that serves as a connecting path for several devices of a computer is called a </a:t>
            </a:r>
            <a:r>
              <a:rPr lang="en-US" sz="2000" u="sng" dirty="0">
                <a:solidFill>
                  <a:srgbClr val="FF0000"/>
                </a:solidFill>
              </a:rPr>
              <a:t>bus</a:t>
            </a:r>
            <a:r>
              <a:rPr lang="en-US" sz="2000" dirty="0"/>
              <a:t>.</a:t>
            </a:r>
          </a:p>
          <a:p>
            <a:pPr algn="just">
              <a:lnSpc>
                <a:spcPct val="150000"/>
              </a:lnSpc>
            </a:pPr>
            <a:r>
              <a:rPr lang="en-US" sz="2000" dirty="0"/>
              <a:t>In addition to the lines that carry the data, the bus must have lines for address and control purposes.</a:t>
            </a:r>
          </a:p>
          <a:p>
            <a:pPr algn="just">
              <a:lnSpc>
                <a:spcPct val="150000"/>
              </a:lnSpc>
            </a:pPr>
            <a:r>
              <a:rPr lang="en-US" sz="2000" dirty="0"/>
              <a:t>The simplest way to interconnect functional units is to use a single bus, as shown </a:t>
            </a:r>
            <a:r>
              <a:rPr lang="en-US" sz="2000" dirty="0" smtClean="0"/>
              <a:t>below.</a:t>
            </a:r>
            <a:endParaRPr lang="en-US" sz="2000" dirty="0"/>
          </a:p>
          <a:p>
            <a:pPr algn="just">
              <a:lnSpc>
                <a:spcPct val="150000"/>
              </a:lnSpc>
              <a:buFont typeface="Wingdings" pitchFamily="2" charset="2"/>
              <a:buNone/>
            </a:pPr>
            <a:r>
              <a:rPr lang="en-US" sz="2000" dirty="0"/>
              <a:t>                                </a:t>
            </a:r>
          </a:p>
          <a:p>
            <a:pPr algn="just">
              <a:lnSpc>
                <a:spcPct val="150000"/>
              </a:lnSpc>
            </a:pPr>
            <a:endParaRPr lang="en-US" sz="2000" dirty="0"/>
          </a:p>
          <a:p>
            <a:pPr algn="just">
              <a:lnSpc>
                <a:spcPct val="150000"/>
              </a:lnSpc>
            </a:pPr>
            <a:endParaRPr lang="en-US" sz="2000" dirty="0"/>
          </a:p>
          <a:p>
            <a:pPr algn="just">
              <a:lnSpc>
                <a:spcPct val="150000"/>
              </a:lnSpc>
            </a:pPr>
            <a:endParaRPr lang="en-US" sz="2000" dirty="0"/>
          </a:p>
          <a:p>
            <a:pPr algn="just">
              <a:lnSpc>
                <a:spcPct val="150000"/>
              </a:lnSpc>
            </a:pPr>
            <a:endParaRPr lang="en-US" sz="2000" dirty="0"/>
          </a:p>
          <a:p>
            <a:pPr algn="just">
              <a:lnSpc>
                <a:spcPct val="150000"/>
              </a:lnSpc>
            </a:pPr>
            <a:endParaRPr lang="en-US" sz="2000" dirty="0"/>
          </a:p>
        </p:txBody>
      </p:sp>
      <p:sp>
        <p:nvSpPr>
          <p:cNvPr id="30724" name="Rectangle 4"/>
          <p:cNvSpPr>
            <a:spLocks noChangeArrowheads="1"/>
          </p:cNvSpPr>
          <p:nvPr/>
        </p:nvSpPr>
        <p:spPr bwMode="auto">
          <a:xfrm>
            <a:off x="1981200" y="4419600"/>
            <a:ext cx="914400" cy="533400"/>
          </a:xfrm>
          <a:prstGeom prst="rect">
            <a:avLst/>
          </a:prstGeom>
          <a:noFill/>
          <a:ln w="9525">
            <a:solidFill>
              <a:schemeClr val="tx1"/>
            </a:solidFill>
            <a:miter lim="800000"/>
            <a:headEnd/>
            <a:tailEnd/>
          </a:ln>
          <a:effectLst/>
        </p:spPr>
        <p:txBody>
          <a:bodyPr wrap="none" anchor="ctr"/>
          <a:lstStyle/>
          <a:p>
            <a:pPr algn="ctr"/>
            <a:r>
              <a:rPr lang="en-US"/>
              <a:t>input</a:t>
            </a:r>
          </a:p>
        </p:txBody>
      </p:sp>
      <p:sp>
        <p:nvSpPr>
          <p:cNvPr id="30725" name="Rectangle 5"/>
          <p:cNvSpPr>
            <a:spLocks noChangeArrowheads="1"/>
          </p:cNvSpPr>
          <p:nvPr/>
        </p:nvSpPr>
        <p:spPr bwMode="auto">
          <a:xfrm>
            <a:off x="3352800" y="4419600"/>
            <a:ext cx="914400" cy="533400"/>
          </a:xfrm>
          <a:prstGeom prst="rect">
            <a:avLst/>
          </a:prstGeom>
          <a:noFill/>
          <a:ln w="9525">
            <a:solidFill>
              <a:schemeClr val="tx1"/>
            </a:solidFill>
            <a:miter lim="800000"/>
            <a:headEnd/>
            <a:tailEnd/>
          </a:ln>
          <a:effectLst/>
        </p:spPr>
        <p:txBody>
          <a:bodyPr wrap="none" anchor="ctr"/>
          <a:lstStyle/>
          <a:p>
            <a:pPr algn="ctr"/>
            <a:r>
              <a:rPr lang="en-US" dirty="0"/>
              <a:t>output</a:t>
            </a:r>
          </a:p>
        </p:txBody>
      </p:sp>
      <p:sp>
        <p:nvSpPr>
          <p:cNvPr id="30726" name="Rectangle 6"/>
          <p:cNvSpPr>
            <a:spLocks noChangeArrowheads="1"/>
          </p:cNvSpPr>
          <p:nvPr/>
        </p:nvSpPr>
        <p:spPr bwMode="auto">
          <a:xfrm>
            <a:off x="4648200" y="4419600"/>
            <a:ext cx="1066800" cy="533400"/>
          </a:xfrm>
          <a:prstGeom prst="rect">
            <a:avLst/>
          </a:prstGeom>
          <a:noFill/>
          <a:ln w="9525">
            <a:solidFill>
              <a:schemeClr val="tx1"/>
            </a:solidFill>
            <a:miter lim="800000"/>
            <a:headEnd/>
            <a:tailEnd/>
          </a:ln>
          <a:effectLst/>
        </p:spPr>
        <p:txBody>
          <a:bodyPr wrap="none" anchor="ctr"/>
          <a:lstStyle/>
          <a:p>
            <a:pPr algn="ctr"/>
            <a:r>
              <a:rPr lang="en-US" dirty="0"/>
              <a:t>memory</a:t>
            </a:r>
          </a:p>
        </p:txBody>
      </p:sp>
      <p:sp>
        <p:nvSpPr>
          <p:cNvPr id="30727" name="Rectangle 7"/>
          <p:cNvSpPr>
            <a:spLocks noChangeArrowheads="1"/>
          </p:cNvSpPr>
          <p:nvPr/>
        </p:nvSpPr>
        <p:spPr bwMode="auto">
          <a:xfrm>
            <a:off x="6248400" y="4343400"/>
            <a:ext cx="1600200" cy="609600"/>
          </a:xfrm>
          <a:prstGeom prst="rect">
            <a:avLst/>
          </a:prstGeom>
          <a:noFill/>
          <a:ln w="9525">
            <a:solidFill>
              <a:schemeClr val="tx1"/>
            </a:solidFill>
            <a:miter lim="800000"/>
            <a:headEnd/>
            <a:tailEnd/>
          </a:ln>
          <a:effectLst/>
        </p:spPr>
        <p:txBody>
          <a:bodyPr wrap="none" anchor="ctr"/>
          <a:lstStyle/>
          <a:p>
            <a:pPr algn="ctr"/>
            <a:r>
              <a:rPr lang="en-US"/>
              <a:t>processor</a:t>
            </a:r>
          </a:p>
        </p:txBody>
      </p:sp>
      <p:sp>
        <p:nvSpPr>
          <p:cNvPr id="30728" name="AutoShape 8"/>
          <p:cNvSpPr>
            <a:spLocks noChangeArrowheads="1"/>
          </p:cNvSpPr>
          <p:nvPr/>
        </p:nvSpPr>
        <p:spPr bwMode="auto">
          <a:xfrm>
            <a:off x="381000" y="5791200"/>
            <a:ext cx="8229600" cy="304800"/>
          </a:xfrm>
          <a:prstGeom prst="leftRightArrow">
            <a:avLst>
              <a:gd name="adj1" fmla="val 50000"/>
              <a:gd name="adj2" fmla="val 833333"/>
            </a:avLst>
          </a:prstGeom>
          <a:solidFill>
            <a:schemeClr val="accent1"/>
          </a:solidFill>
          <a:ln w="9525">
            <a:solidFill>
              <a:schemeClr val="tx1"/>
            </a:solidFill>
            <a:miter lim="800000"/>
            <a:headEnd/>
            <a:tailEnd/>
          </a:ln>
          <a:effectLst/>
        </p:spPr>
        <p:txBody>
          <a:bodyPr wrap="none" anchor="ctr"/>
          <a:lstStyle/>
          <a:p>
            <a:endParaRPr lang="en-US"/>
          </a:p>
        </p:txBody>
      </p:sp>
      <p:sp>
        <p:nvSpPr>
          <p:cNvPr id="30729" name="AutoShape 9"/>
          <p:cNvSpPr>
            <a:spLocks noChangeArrowheads="1"/>
          </p:cNvSpPr>
          <p:nvPr/>
        </p:nvSpPr>
        <p:spPr bwMode="auto">
          <a:xfrm>
            <a:off x="2362200" y="4953000"/>
            <a:ext cx="228600" cy="838200"/>
          </a:xfrm>
          <a:prstGeom prst="downArrow">
            <a:avLst>
              <a:gd name="adj1" fmla="val 50000"/>
              <a:gd name="adj2" fmla="val 91667"/>
            </a:avLst>
          </a:prstGeom>
          <a:solidFill>
            <a:schemeClr val="accent1"/>
          </a:solidFill>
          <a:ln w="9525">
            <a:solidFill>
              <a:schemeClr val="tx1"/>
            </a:solidFill>
            <a:miter lim="800000"/>
            <a:headEnd/>
            <a:tailEnd/>
          </a:ln>
          <a:effectLst/>
        </p:spPr>
        <p:txBody>
          <a:bodyPr wrap="none" anchor="ctr"/>
          <a:lstStyle/>
          <a:p>
            <a:endParaRPr lang="en-US"/>
          </a:p>
        </p:txBody>
      </p:sp>
      <p:sp>
        <p:nvSpPr>
          <p:cNvPr id="30730" name="AutoShape 10"/>
          <p:cNvSpPr>
            <a:spLocks noChangeArrowheads="1"/>
          </p:cNvSpPr>
          <p:nvPr/>
        </p:nvSpPr>
        <p:spPr bwMode="auto">
          <a:xfrm>
            <a:off x="3733800" y="4953000"/>
            <a:ext cx="228600" cy="823913"/>
          </a:xfrm>
          <a:prstGeom prst="upArrow">
            <a:avLst>
              <a:gd name="adj1" fmla="val 50000"/>
              <a:gd name="adj2" fmla="val 90104"/>
            </a:avLst>
          </a:prstGeom>
          <a:solidFill>
            <a:schemeClr val="accent1"/>
          </a:solidFill>
          <a:ln w="9525">
            <a:solidFill>
              <a:schemeClr val="tx1"/>
            </a:solidFill>
            <a:miter lim="800000"/>
            <a:headEnd/>
            <a:tailEnd/>
          </a:ln>
          <a:effectLst/>
        </p:spPr>
        <p:txBody>
          <a:bodyPr wrap="none" anchor="ctr"/>
          <a:lstStyle/>
          <a:p>
            <a:endParaRPr lang="en-US"/>
          </a:p>
        </p:txBody>
      </p:sp>
      <p:sp>
        <p:nvSpPr>
          <p:cNvPr id="30731" name="AutoShape 11"/>
          <p:cNvSpPr>
            <a:spLocks noChangeArrowheads="1"/>
          </p:cNvSpPr>
          <p:nvPr/>
        </p:nvSpPr>
        <p:spPr bwMode="auto">
          <a:xfrm>
            <a:off x="5029200" y="4953000"/>
            <a:ext cx="228600" cy="838200"/>
          </a:xfrm>
          <a:prstGeom prst="upDownArrow">
            <a:avLst>
              <a:gd name="adj1" fmla="val 50000"/>
              <a:gd name="adj2" fmla="val 73333"/>
            </a:avLst>
          </a:prstGeom>
          <a:solidFill>
            <a:schemeClr val="accent1"/>
          </a:solidFill>
          <a:ln w="9525">
            <a:solidFill>
              <a:schemeClr val="tx1"/>
            </a:solidFill>
            <a:miter lim="800000"/>
            <a:headEnd/>
            <a:tailEnd/>
          </a:ln>
          <a:effectLst/>
        </p:spPr>
        <p:txBody>
          <a:bodyPr wrap="none" anchor="ctr"/>
          <a:lstStyle/>
          <a:p>
            <a:endParaRPr lang="en-US"/>
          </a:p>
        </p:txBody>
      </p:sp>
      <p:sp>
        <p:nvSpPr>
          <p:cNvPr id="30732" name="AutoShape 12"/>
          <p:cNvSpPr>
            <a:spLocks noChangeArrowheads="1"/>
          </p:cNvSpPr>
          <p:nvPr/>
        </p:nvSpPr>
        <p:spPr bwMode="auto">
          <a:xfrm>
            <a:off x="6781800" y="4953000"/>
            <a:ext cx="228600" cy="838200"/>
          </a:xfrm>
          <a:prstGeom prst="upDownArrow">
            <a:avLst>
              <a:gd name="adj1" fmla="val 50000"/>
              <a:gd name="adj2" fmla="val 73333"/>
            </a:avLst>
          </a:pr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blinds(horizontal)">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blinds(horizontal)">
                                      <p:cBhvr>
                                        <p:cTn id="12" dur="500"/>
                                        <p:tgtEl>
                                          <p:spTgt spid="30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blinds(horizontal)">
                                      <p:cBhvr>
                                        <p:cTn id="17" dur="500"/>
                                        <p:tgtEl>
                                          <p:spTgt spid="30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blinds(horizontal)">
                                      <p:cBhvr>
                                        <p:cTn id="22" dur="500"/>
                                        <p:tgtEl>
                                          <p:spTgt spid="3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381000"/>
            <a:ext cx="8229600" cy="1143000"/>
          </a:xfrm>
        </p:spPr>
        <p:txBody>
          <a:bodyPr/>
          <a:lstStyle/>
          <a:p>
            <a:r>
              <a:rPr lang="en-US" sz="3200" dirty="0"/>
              <a:t>Bus structures (contd.,)</a:t>
            </a:r>
          </a:p>
        </p:txBody>
      </p:sp>
      <p:sp>
        <p:nvSpPr>
          <p:cNvPr id="31747" name="Rectangle 3"/>
          <p:cNvSpPr>
            <a:spLocks noGrp="1" noChangeArrowheads="1"/>
          </p:cNvSpPr>
          <p:nvPr>
            <p:ph idx="1"/>
          </p:nvPr>
        </p:nvSpPr>
        <p:spPr>
          <a:xfrm>
            <a:off x="457200" y="1676400"/>
            <a:ext cx="8229600" cy="4389120"/>
          </a:xfrm>
        </p:spPr>
        <p:txBody>
          <a:bodyPr>
            <a:normAutofit fontScale="92500"/>
          </a:bodyPr>
          <a:lstStyle/>
          <a:p>
            <a:pPr algn="just">
              <a:lnSpc>
                <a:spcPct val="150000"/>
              </a:lnSpc>
            </a:pPr>
            <a:r>
              <a:rPr lang="en-US" sz="2000" dirty="0"/>
              <a:t>All units are connected to this bus. Because the bus can be used for only one transfer at a time, only two units can actively use the bus at any given time.</a:t>
            </a:r>
          </a:p>
          <a:p>
            <a:pPr algn="just">
              <a:lnSpc>
                <a:spcPct val="150000"/>
              </a:lnSpc>
            </a:pPr>
            <a:r>
              <a:rPr lang="en-US" sz="2000" dirty="0"/>
              <a:t>Bus control lines are used to arbitrate multiple requests for use of the bus.</a:t>
            </a:r>
          </a:p>
          <a:p>
            <a:pPr algn="just">
              <a:lnSpc>
                <a:spcPct val="150000"/>
              </a:lnSpc>
            </a:pPr>
            <a:r>
              <a:rPr lang="en-US" sz="2000" dirty="0"/>
              <a:t>The main virtue of the single-bus structure is its low cost and its flexibility for attaching peripheral devices.</a:t>
            </a:r>
          </a:p>
          <a:p>
            <a:pPr algn="just">
              <a:lnSpc>
                <a:spcPct val="150000"/>
              </a:lnSpc>
            </a:pPr>
            <a:r>
              <a:rPr lang="en-US" sz="2000" dirty="0"/>
              <a:t>Systems that contain multiple buses achieve more concurrency in operations by allowing two or more transfers to be carried out at the same time</a:t>
            </a:r>
            <a:r>
              <a:rPr lang="en-US" sz="2000" dirty="0" smtClean="0"/>
              <a:t>. This </a:t>
            </a:r>
            <a:r>
              <a:rPr lang="en-US" sz="2000" dirty="0"/>
              <a:t>leads to better performance but at an increased cost.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blinds(horizontal)">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12" dur="500"/>
                                        <p:tgtEl>
                                          <p:spTgt spid="31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17" dur="500"/>
                                        <p:tgtEl>
                                          <p:spTgt spid="31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22" dur="500"/>
                                        <p:tgtEl>
                                          <p:spTgt spid="31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533400"/>
            <a:ext cx="8229600" cy="1143000"/>
          </a:xfrm>
        </p:spPr>
        <p:txBody>
          <a:bodyPr/>
          <a:lstStyle/>
          <a:p>
            <a:r>
              <a:rPr lang="en-US" sz="2400" dirty="0" smtClean="0"/>
              <a:t>How </a:t>
            </a:r>
            <a:r>
              <a:rPr lang="en-US" sz="2400" dirty="0"/>
              <a:t>timing differences are smoothed out among processors, memories and I/O </a:t>
            </a:r>
            <a:r>
              <a:rPr lang="en-US" sz="2400" dirty="0" smtClean="0"/>
              <a:t>devices?.</a:t>
            </a:r>
            <a:endParaRPr lang="en-US" sz="2400" dirty="0"/>
          </a:p>
        </p:txBody>
      </p:sp>
      <p:sp>
        <p:nvSpPr>
          <p:cNvPr id="32771" name="Rectangle 3"/>
          <p:cNvSpPr>
            <a:spLocks noGrp="1" noChangeArrowheads="1"/>
          </p:cNvSpPr>
          <p:nvPr>
            <p:ph idx="1"/>
          </p:nvPr>
        </p:nvSpPr>
        <p:spPr>
          <a:xfrm>
            <a:off x="228600" y="1752600"/>
            <a:ext cx="8534400" cy="4541520"/>
          </a:xfrm>
        </p:spPr>
        <p:txBody>
          <a:bodyPr>
            <a:normAutofit/>
          </a:bodyPr>
          <a:lstStyle/>
          <a:p>
            <a:pPr algn="just">
              <a:lnSpc>
                <a:spcPct val="150000"/>
              </a:lnSpc>
            </a:pPr>
            <a:r>
              <a:rPr lang="en-US" sz="2000" dirty="0"/>
              <a:t>The devices connected to a bus vary widely in their speed of operation. </a:t>
            </a:r>
          </a:p>
          <a:p>
            <a:pPr algn="just">
              <a:lnSpc>
                <a:spcPct val="150000"/>
              </a:lnSpc>
            </a:pPr>
            <a:r>
              <a:rPr lang="en-US" sz="2000" dirty="0" smtClean="0"/>
              <a:t>Electro </a:t>
            </a:r>
            <a:r>
              <a:rPr lang="en-US" sz="2000" dirty="0"/>
              <a:t>mechanical devices such as key board and printers are relatively slow. </a:t>
            </a:r>
            <a:endParaRPr lang="en-US" sz="2000" dirty="0" smtClean="0"/>
          </a:p>
          <a:p>
            <a:pPr algn="just">
              <a:lnSpc>
                <a:spcPct val="150000"/>
              </a:lnSpc>
            </a:pPr>
            <a:r>
              <a:rPr lang="en-US" sz="2000" dirty="0" smtClean="0"/>
              <a:t>Others </a:t>
            </a:r>
            <a:r>
              <a:rPr lang="en-US" sz="2000" dirty="0"/>
              <a:t>like magnetic or optical disks, are considerably faster. </a:t>
            </a:r>
          </a:p>
          <a:p>
            <a:pPr algn="just">
              <a:lnSpc>
                <a:spcPct val="150000"/>
              </a:lnSpc>
            </a:pPr>
            <a:r>
              <a:rPr lang="en-US" sz="2000" dirty="0" smtClean="0"/>
              <a:t>Memory </a:t>
            </a:r>
            <a:r>
              <a:rPr lang="en-US" sz="2000" dirty="0"/>
              <a:t>and processor units operate at electronic speeds.</a:t>
            </a:r>
          </a:p>
          <a:p>
            <a:pPr algn="just">
              <a:lnSpc>
                <a:spcPct val="150000"/>
              </a:lnSpc>
            </a:pPr>
            <a:r>
              <a:rPr lang="en-US" sz="2000" dirty="0"/>
              <a:t> A common approach to smooth out the timing differences is to include </a:t>
            </a:r>
            <a:r>
              <a:rPr lang="en-US" sz="2000" u="sng" dirty="0">
                <a:solidFill>
                  <a:srgbClr val="C00000"/>
                </a:solidFill>
              </a:rPr>
              <a:t>buffer registers</a:t>
            </a:r>
            <a:r>
              <a:rPr lang="en-US" sz="2000" dirty="0">
                <a:solidFill>
                  <a:srgbClr val="C00000"/>
                </a:solidFill>
              </a:rPr>
              <a:t> </a:t>
            </a:r>
            <a:r>
              <a:rPr lang="en-US" sz="2000" dirty="0"/>
              <a:t>with the devices to hold the information during transfers.</a:t>
            </a:r>
          </a:p>
          <a:p>
            <a:pPr algn="just">
              <a:lnSpc>
                <a:spcPct val="150000"/>
              </a:lnSpc>
            </a:pPr>
            <a:r>
              <a:rPr lang="en-US" sz="2000" dirty="0"/>
              <a:t>They prevent a high speed processor from being locked to a slow I/O device during a sequence of data transfers.</a:t>
            </a:r>
          </a:p>
          <a:p>
            <a:pPr algn="just">
              <a:lnSpc>
                <a:spcPct val="150000"/>
              </a:lnSpc>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linds(horizontal)">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blinds(horizontal)">
                                      <p:cBhvr>
                                        <p:cTn id="12" dur="500"/>
                                        <p:tgtEl>
                                          <p:spTgt spid="32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17" dur="500"/>
                                        <p:tgtEl>
                                          <p:spTgt spid="32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22" dur="500"/>
                                        <p:tgtEl>
                                          <p:spTgt spid="327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771">
                                            <p:txEl>
                                              <p:pRg st="4" end="4"/>
                                            </p:txEl>
                                          </p:spTgt>
                                        </p:tgtEl>
                                        <p:attrNameLst>
                                          <p:attrName>style.visibility</p:attrName>
                                        </p:attrNameLst>
                                      </p:cBhvr>
                                      <p:to>
                                        <p:strVal val="visible"/>
                                      </p:to>
                                    </p:set>
                                    <p:animEffect transition="in" filter="blinds(horizontal)">
                                      <p:cBhvr>
                                        <p:cTn id="27" dur="500"/>
                                        <p:tgtEl>
                                          <p:spTgt spid="327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771">
                                            <p:txEl>
                                              <p:pRg st="5" end="5"/>
                                            </p:txEl>
                                          </p:spTgt>
                                        </p:tgtEl>
                                        <p:attrNameLst>
                                          <p:attrName>style.visibility</p:attrName>
                                        </p:attrNameLst>
                                      </p:cBhvr>
                                      <p:to>
                                        <p:strVal val="visible"/>
                                      </p:to>
                                    </p:set>
                                    <p:animEffect transition="in" filter="blinds(horizontal)">
                                      <p:cBhvr>
                                        <p:cTn id="32" dur="500"/>
                                        <p:tgtEl>
                                          <p:spTgt spid="32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28600"/>
            <a:ext cx="8229600" cy="1143000"/>
          </a:xfrm>
        </p:spPr>
        <p:txBody>
          <a:bodyPr/>
          <a:lstStyle/>
          <a:p>
            <a:r>
              <a:rPr lang="en-US" sz="2400" dirty="0"/>
              <a:t>Contd.,</a:t>
            </a:r>
          </a:p>
        </p:txBody>
      </p:sp>
      <p:sp>
        <p:nvSpPr>
          <p:cNvPr id="33795" name="Rectangle 3"/>
          <p:cNvSpPr>
            <a:spLocks noGrp="1" noChangeArrowheads="1"/>
          </p:cNvSpPr>
          <p:nvPr>
            <p:ph idx="1"/>
          </p:nvPr>
        </p:nvSpPr>
        <p:spPr>
          <a:xfrm>
            <a:off x="381000" y="1524000"/>
            <a:ext cx="8229600" cy="4389120"/>
          </a:xfrm>
        </p:spPr>
        <p:txBody>
          <a:bodyPr/>
          <a:lstStyle/>
          <a:p>
            <a:pPr algn="just">
              <a:lnSpc>
                <a:spcPct val="150000"/>
              </a:lnSpc>
            </a:pPr>
            <a:r>
              <a:rPr lang="en-US" sz="2000" dirty="0"/>
              <a:t>This allows the processor to switch rapidly from one device to another, interweaving its process activity with data transfers involving several I/O devices.</a:t>
            </a:r>
          </a:p>
          <a:p>
            <a:pPr algn="just">
              <a:lnSpc>
                <a:spcPct val="150000"/>
              </a:lnSpc>
            </a:pPr>
            <a:r>
              <a:rPr lang="en-US" sz="2000" dirty="0"/>
              <a:t>Thus, buffer registers smooth out timing differences among processors, memories and I/O devices</a:t>
            </a:r>
            <a:r>
              <a:rPr lang="en-US" sz="2000" dirty="0" smtClean="0"/>
              <a:t>.</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2" dur="500"/>
                                        <p:tgtEl>
                                          <p:spTgt spid="337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3400" y="228600"/>
            <a:ext cx="7772400" cy="1066800"/>
          </a:xfrm>
        </p:spPr>
        <p:txBody>
          <a:bodyPr/>
          <a:lstStyle/>
          <a:p>
            <a:r>
              <a:rPr lang="en-US" sz="3200" dirty="0" smtClean="0"/>
              <a:t>5. Software</a:t>
            </a:r>
            <a:endParaRPr lang="en-US" sz="3200" dirty="0"/>
          </a:p>
        </p:txBody>
      </p:sp>
      <p:sp>
        <p:nvSpPr>
          <p:cNvPr id="34819" name="Rectangle 3"/>
          <p:cNvSpPr>
            <a:spLocks noGrp="1" noChangeArrowheads="1"/>
          </p:cNvSpPr>
          <p:nvPr>
            <p:ph idx="1"/>
          </p:nvPr>
        </p:nvSpPr>
        <p:spPr>
          <a:xfrm>
            <a:off x="381000" y="1371600"/>
            <a:ext cx="8229600" cy="5029200"/>
          </a:xfrm>
        </p:spPr>
        <p:txBody>
          <a:bodyPr>
            <a:normAutofit fontScale="92500"/>
          </a:bodyPr>
          <a:lstStyle/>
          <a:p>
            <a:pPr algn="just">
              <a:lnSpc>
                <a:spcPct val="150000"/>
              </a:lnSpc>
              <a:buNone/>
            </a:pPr>
            <a:r>
              <a:rPr lang="en-US" sz="2000" b="1" dirty="0" smtClean="0"/>
              <a:t>The </a:t>
            </a:r>
            <a:r>
              <a:rPr lang="en-US" sz="2000" b="1" dirty="0"/>
              <a:t>role of system software in a computer.</a:t>
            </a:r>
          </a:p>
          <a:p>
            <a:pPr algn="just">
              <a:lnSpc>
                <a:spcPct val="150000"/>
              </a:lnSpc>
            </a:pPr>
            <a:r>
              <a:rPr lang="en-US" sz="2000" dirty="0" smtClean="0"/>
              <a:t>System </a:t>
            </a:r>
            <a:r>
              <a:rPr lang="en-US" sz="2000" dirty="0"/>
              <a:t>software is responsible for the coordination of all activities in a computing system.</a:t>
            </a:r>
          </a:p>
          <a:p>
            <a:pPr algn="just">
              <a:lnSpc>
                <a:spcPct val="150000"/>
              </a:lnSpc>
            </a:pPr>
            <a:r>
              <a:rPr lang="en-US" sz="2000" dirty="0"/>
              <a:t>System software is a collection of programs that are executed as needed to perform functions such as </a:t>
            </a:r>
          </a:p>
          <a:p>
            <a:pPr algn="just">
              <a:lnSpc>
                <a:spcPct val="150000"/>
              </a:lnSpc>
              <a:buFont typeface="Wingdings" pitchFamily="2" charset="2"/>
              <a:buNone/>
            </a:pPr>
            <a:r>
              <a:rPr lang="en-US" sz="2000" dirty="0">
                <a:cs typeface="Times New Roman" pitchFamily="18" charset="0"/>
              </a:rPr>
              <a:t>     </a:t>
            </a:r>
            <a:r>
              <a:rPr lang="en-US" sz="2000" dirty="0">
                <a:cs typeface="Times New Roman" pitchFamily="18" charset="0"/>
                <a:sym typeface="Symbol" pitchFamily="18" charset="2"/>
              </a:rPr>
              <a:t>1)</a:t>
            </a:r>
            <a:r>
              <a:rPr lang="en-US" sz="2000" dirty="0">
                <a:cs typeface="Times New Roman" pitchFamily="18" charset="0"/>
              </a:rPr>
              <a:t>  </a:t>
            </a:r>
            <a:r>
              <a:rPr lang="en-US" sz="2000" dirty="0"/>
              <a:t>Receiving and interpreting user commands.</a:t>
            </a:r>
          </a:p>
          <a:p>
            <a:pPr algn="just">
              <a:lnSpc>
                <a:spcPct val="150000"/>
              </a:lnSpc>
              <a:buFont typeface="Wingdings" pitchFamily="2" charset="2"/>
              <a:buNone/>
            </a:pPr>
            <a:r>
              <a:rPr lang="en-US" sz="2000" dirty="0">
                <a:cs typeface="Times New Roman" pitchFamily="18" charset="0"/>
              </a:rPr>
              <a:t>     </a:t>
            </a:r>
            <a:r>
              <a:rPr lang="en-US" sz="2000" dirty="0">
                <a:cs typeface="Times New Roman" pitchFamily="18" charset="0"/>
                <a:sym typeface="Symbol" pitchFamily="18" charset="2"/>
              </a:rPr>
              <a:t>2)</a:t>
            </a:r>
            <a:r>
              <a:rPr lang="en-US" sz="2000" dirty="0">
                <a:cs typeface="Times New Roman" pitchFamily="18" charset="0"/>
              </a:rPr>
              <a:t> </a:t>
            </a:r>
            <a:r>
              <a:rPr lang="en-US" sz="2000" dirty="0"/>
              <a:t>Entering and editing application programs and storing them as files in secondary storage devices.</a:t>
            </a:r>
          </a:p>
          <a:p>
            <a:pPr algn="just">
              <a:lnSpc>
                <a:spcPct val="150000"/>
              </a:lnSpc>
              <a:buFont typeface="Wingdings" pitchFamily="2" charset="2"/>
              <a:buNone/>
            </a:pPr>
            <a:r>
              <a:rPr lang="en-US" sz="2000" dirty="0">
                <a:cs typeface="Times New Roman" pitchFamily="18" charset="0"/>
              </a:rPr>
              <a:t>     </a:t>
            </a:r>
            <a:r>
              <a:rPr lang="en-US" sz="2000" dirty="0">
                <a:cs typeface="Times New Roman" pitchFamily="18" charset="0"/>
                <a:sym typeface="Symbol" pitchFamily="18" charset="2"/>
              </a:rPr>
              <a:t>3)</a:t>
            </a:r>
            <a:r>
              <a:rPr lang="en-US" sz="2000" dirty="0">
                <a:cs typeface="Times New Roman" pitchFamily="18" charset="0"/>
              </a:rPr>
              <a:t>  Managing the storage and retrieval of files in secondary storage devices.</a:t>
            </a:r>
          </a:p>
          <a:p>
            <a:pPr algn="just">
              <a:lnSpc>
                <a:spcPct val="150000"/>
              </a:lnSpc>
              <a:buFont typeface="Wingdings" pitchFamily="2" charset="2"/>
              <a:buNone/>
            </a:pPr>
            <a:r>
              <a:rPr lang="en-US" sz="2000" dirty="0">
                <a:cs typeface="Times New Roman" pitchFamily="18" charset="0"/>
              </a:rPr>
              <a:t> </a:t>
            </a:r>
            <a:endParaRPr lang="en-US" sz="2000" dirty="0">
              <a:cs typeface="Times New Roman" pitchFamily="18"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linds(horizontal)">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12" dur="500"/>
                                        <p:tgtEl>
                                          <p:spTgt spid="34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7" dur="500"/>
                                        <p:tgtEl>
                                          <p:spTgt spid="34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blinds(horizontal)">
                                      <p:cBhvr>
                                        <p:cTn id="22" dur="500"/>
                                        <p:tgtEl>
                                          <p:spTgt spid="348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819">
                                            <p:txEl>
                                              <p:pRg st="4" end="4"/>
                                            </p:txEl>
                                          </p:spTgt>
                                        </p:tgtEl>
                                        <p:attrNameLst>
                                          <p:attrName>style.visibility</p:attrName>
                                        </p:attrNameLst>
                                      </p:cBhvr>
                                      <p:to>
                                        <p:strVal val="visible"/>
                                      </p:to>
                                    </p:set>
                                    <p:animEffect transition="in" filter="blinds(horizontal)">
                                      <p:cBhvr>
                                        <p:cTn id="27" dur="500"/>
                                        <p:tgtEl>
                                          <p:spTgt spid="348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4819">
                                            <p:txEl>
                                              <p:pRg st="5" end="5"/>
                                            </p:txEl>
                                          </p:spTgt>
                                        </p:tgtEl>
                                        <p:attrNameLst>
                                          <p:attrName>style.visibility</p:attrName>
                                        </p:attrNameLst>
                                      </p:cBhvr>
                                      <p:to>
                                        <p:strVal val="visible"/>
                                      </p:to>
                                    </p:set>
                                    <p:animEffect transition="in" filter="blinds(horizontal)">
                                      <p:cBhvr>
                                        <p:cTn id="32" dur="500"/>
                                        <p:tgtEl>
                                          <p:spTgt spid="348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4819">
                                            <p:txEl>
                                              <p:pRg st="6" end="6"/>
                                            </p:txEl>
                                          </p:spTgt>
                                        </p:tgtEl>
                                        <p:attrNameLst>
                                          <p:attrName>style.visibility</p:attrName>
                                        </p:attrNameLst>
                                      </p:cBhvr>
                                      <p:to>
                                        <p:strVal val="visible"/>
                                      </p:to>
                                    </p:set>
                                    <p:animEffect transition="in" filter="blinds(horizontal)">
                                      <p:cBhvr>
                                        <p:cTn id="37"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304800"/>
            <a:ext cx="8229600" cy="1143000"/>
          </a:xfrm>
        </p:spPr>
        <p:txBody>
          <a:bodyPr/>
          <a:lstStyle/>
          <a:p>
            <a:r>
              <a:rPr lang="en-US" sz="2800" dirty="0"/>
              <a:t>Contd.,</a:t>
            </a:r>
          </a:p>
        </p:txBody>
      </p:sp>
      <p:sp>
        <p:nvSpPr>
          <p:cNvPr id="35843" name="Rectangle 3"/>
          <p:cNvSpPr>
            <a:spLocks noGrp="1" noChangeArrowheads="1"/>
          </p:cNvSpPr>
          <p:nvPr>
            <p:ph idx="1"/>
          </p:nvPr>
        </p:nvSpPr>
        <p:spPr>
          <a:xfrm>
            <a:off x="304800" y="1524000"/>
            <a:ext cx="8229600" cy="4389120"/>
          </a:xfrm>
        </p:spPr>
        <p:txBody>
          <a:bodyPr/>
          <a:lstStyle/>
          <a:p>
            <a:pPr algn="just">
              <a:lnSpc>
                <a:spcPct val="150000"/>
              </a:lnSpc>
              <a:buFont typeface="Wingdings" pitchFamily="2" charset="2"/>
              <a:buNone/>
            </a:pPr>
            <a:r>
              <a:rPr lang="en-US" sz="2000" dirty="0">
                <a:cs typeface="Times New Roman" pitchFamily="18" charset="0"/>
                <a:sym typeface="Symbol" pitchFamily="18" charset="2"/>
              </a:rPr>
              <a:t> 4)  Running standard application programs such as word processors, spread sheets, or games, with data supplied by the user.</a:t>
            </a:r>
          </a:p>
          <a:p>
            <a:pPr algn="just">
              <a:lnSpc>
                <a:spcPct val="150000"/>
              </a:lnSpc>
              <a:buFont typeface="Wingdings" pitchFamily="2" charset="2"/>
              <a:buNone/>
            </a:pPr>
            <a:r>
              <a:rPr lang="en-US" sz="2000" dirty="0">
                <a:cs typeface="Times New Roman" pitchFamily="18" charset="0"/>
                <a:sym typeface="Symbol" pitchFamily="18" charset="2"/>
              </a:rPr>
              <a:t> 5)  Controlling I/O units to receive input information and produce output results.</a:t>
            </a:r>
          </a:p>
          <a:p>
            <a:pPr algn="just">
              <a:lnSpc>
                <a:spcPct val="150000"/>
              </a:lnSpc>
              <a:buFont typeface="Wingdings" pitchFamily="2" charset="2"/>
              <a:buNone/>
            </a:pPr>
            <a:r>
              <a:rPr lang="en-US" sz="2000" dirty="0">
                <a:cs typeface="Times New Roman" pitchFamily="18" charset="0"/>
                <a:sym typeface="Symbol" pitchFamily="18" charset="2"/>
              </a:rPr>
              <a:t> 6)  Translating programs from high level language to low level language.</a:t>
            </a:r>
          </a:p>
          <a:p>
            <a:pPr algn="just">
              <a:lnSpc>
                <a:spcPct val="150000"/>
              </a:lnSpc>
              <a:buFont typeface="Wingdings" pitchFamily="2" charset="2"/>
              <a:buNone/>
            </a:pPr>
            <a:r>
              <a:rPr lang="en-US" sz="2000" dirty="0">
                <a:cs typeface="Times New Roman" pitchFamily="18" charset="0"/>
                <a:sym typeface="Symbol" pitchFamily="18" charset="2"/>
              </a:rPr>
              <a:t> 7)  Linking and running user-written application programs with existing standard library routines, such as numerical computation packages</a:t>
            </a:r>
            <a:r>
              <a:rPr lang="en-US" sz="2000" dirty="0" smtClean="0">
                <a:cs typeface="Times New Roman" pitchFamily="18" charset="0"/>
                <a:sym typeface="Symbol" pitchFamily="18" charset="2"/>
              </a:rPr>
              <a:t>.</a:t>
            </a:r>
            <a:endParaRPr lang="en-US" sz="2000" dirty="0">
              <a:cs typeface="Times New Roman" pitchFamily="18" charset="0"/>
              <a:sym typeface="Symbol" pitchFamily="18" charset="2"/>
            </a:endParaRPr>
          </a:p>
          <a:p>
            <a:pPr algn="just">
              <a:lnSpc>
                <a:spcPct val="150000"/>
              </a:lnSpc>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3">
                                            <p:txEl>
                                              <p:pRg st="1" end="1"/>
                                            </p:txEl>
                                          </p:spTgt>
                                        </p:tgtEl>
                                        <p:attrNameLst>
                                          <p:attrName>style.visibility</p:attrName>
                                        </p:attrNameLst>
                                      </p:cBhvr>
                                      <p:to>
                                        <p:strVal val="visible"/>
                                      </p:to>
                                    </p:set>
                                    <p:anim calcmode="lin" valueType="num">
                                      <p:cBhvr additive="base">
                                        <p:cTn id="13" dur="500" fill="hold"/>
                                        <p:tgtEl>
                                          <p:spTgt spid="358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8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843">
                                            <p:txEl>
                                              <p:pRg st="2" end="2"/>
                                            </p:txEl>
                                          </p:spTgt>
                                        </p:tgtEl>
                                        <p:attrNameLst>
                                          <p:attrName>style.visibility</p:attrName>
                                        </p:attrNameLst>
                                      </p:cBhvr>
                                      <p:to>
                                        <p:strVal val="visible"/>
                                      </p:to>
                                    </p:set>
                                    <p:anim calcmode="lin" valueType="num">
                                      <p:cBhvr additive="base">
                                        <p:cTn id="19" dur="500" fill="hold"/>
                                        <p:tgtEl>
                                          <p:spTgt spid="358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8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843">
                                            <p:txEl>
                                              <p:pRg st="3" end="3"/>
                                            </p:txEl>
                                          </p:spTgt>
                                        </p:tgtEl>
                                        <p:attrNameLst>
                                          <p:attrName>style.visibility</p:attrName>
                                        </p:attrNameLst>
                                      </p:cBhvr>
                                      <p:to>
                                        <p:strVal val="visible"/>
                                      </p:to>
                                    </p:set>
                                    <p:anim calcmode="lin" valueType="num">
                                      <p:cBhvr additive="base">
                                        <p:cTn id="25" dur="500" fill="hold"/>
                                        <p:tgtEl>
                                          <p:spTgt spid="358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8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28600"/>
            <a:ext cx="8229600" cy="1143000"/>
          </a:xfrm>
        </p:spPr>
        <p:txBody>
          <a:bodyPr>
            <a:normAutofit/>
          </a:bodyPr>
          <a:lstStyle/>
          <a:p>
            <a:r>
              <a:rPr lang="en-US" sz="3200" dirty="0" smtClean="0"/>
              <a:t>Various </a:t>
            </a:r>
            <a:r>
              <a:rPr lang="en-US" sz="3200" dirty="0"/>
              <a:t>components of system software.</a:t>
            </a:r>
          </a:p>
        </p:txBody>
      </p:sp>
      <p:sp>
        <p:nvSpPr>
          <p:cNvPr id="36867" name="Rectangle 3"/>
          <p:cNvSpPr>
            <a:spLocks noGrp="1" noChangeArrowheads="1"/>
          </p:cNvSpPr>
          <p:nvPr>
            <p:ph idx="1"/>
          </p:nvPr>
        </p:nvSpPr>
        <p:spPr>
          <a:xfrm>
            <a:off x="381000" y="1447800"/>
            <a:ext cx="8229600" cy="4389120"/>
          </a:xfrm>
        </p:spPr>
        <p:txBody>
          <a:bodyPr>
            <a:normAutofit lnSpcReduction="10000"/>
          </a:bodyPr>
          <a:lstStyle/>
          <a:p>
            <a:pPr algn="just">
              <a:lnSpc>
                <a:spcPct val="150000"/>
              </a:lnSpc>
            </a:pPr>
            <a:r>
              <a:rPr lang="en-US" sz="2000" b="1" dirty="0">
                <a:solidFill>
                  <a:srgbClr val="C00000"/>
                </a:solidFill>
              </a:rPr>
              <a:t>Compiler</a:t>
            </a:r>
            <a:r>
              <a:rPr lang="en-US" sz="2000" dirty="0">
                <a:solidFill>
                  <a:srgbClr val="C00000"/>
                </a:solidFill>
              </a:rPr>
              <a:t> : </a:t>
            </a:r>
            <a:r>
              <a:rPr lang="en-US" sz="2000" dirty="0"/>
              <a:t>A system software program which translates the high-level language program into a suitable machine language program.</a:t>
            </a:r>
          </a:p>
          <a:p>
            <a:pPr algn="just">
              <a:lnSpc>
                <a:spcPct val="150000"/>
              </a:lnSpc>
              <a:buFont typeface="Wingdings" pitchFamily="2" charset="2"/>
              <a:buNone/>
            </a:pPr>
            <a:endParaRPr lang="en-US" sz="2000" dirty="0"/>
          </a:p>
          <a:p>
            <a:pPr algn="just">
              <a:lnSpc>
                <a:spcPct val="150000"/>
              </a:lnSpc>
            </a:pPr>
            <a:r>
              <a:rPr lang="en-US" sz="2000" dirty="0"/>
              <a:t> </a:t>
            </a:r>
            <a:r>
              <a:rPr lang="en-US" sz="2000" b="1" dirty="0">
                <a:solidFill>
                  <a:srgbClr val="C00000"/>
                </a:solidFill>
              </a:rPr>
              <a:t>Text editor</a:t>
            </a:r>
            <a:r>
              <a:rPr lang="en-US" sz="2000" dirty="0">
                <a:solidFill>
                  <a:srgbClr val="C00000"/>
                </a:solidFill>
              </a:rPr>
              <a:t>: </a:t>
            </a:r>
            <a:r>
              <a:rPr lang="en-US" sz="2000" dirty="0"/>
              <a:t>Another important system program that all programmers use is a text editor.</a:t>
            </a:r>
          </a:p>
          <a:p>
            <a:pPr algn="just">
              <a:lnSpc>
                <a:spcPct val="150000"/>
              </a:lnSpc>
            </a:pPr>
            <a:r>
              <a:rPr lang="en-US" sz="2000" dirty="0"/>
              <a:t>It is used for entering and editing application programs.</a:t>
            </a:r>
          </a:p>
          <a:p>
            <a:pPr algn="just">
              <a:lnSpc>
                <a:spcPct val="150000"/>
              </a:lnSpc>
            </a:pPr>
            <a:r>
              <a:rPr lang="en-US" sz="2000" dirty="0"/>
              <a:t>The user of this program interactively execute commands that allow statements of a source program entered at a keyboard to be accumulated in a file.</a:t>
            </a:r>
          </a:p>
          <a:p>
            <a:pPr algn="just">
              <a:lnSpc>
                <a:spcPct val="150000"/>
              </a:lnSpc>
            </a:pP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81000" y="228600"/>
            <a:ext cx="8229600" cy="1143000"/>
          </a:xfrm>
        </p:spPr>
        <p:txBody>
          <a:bodyPr/>
          <a:lstStyle/>
          <a:p>
            <a:r>
              <a:rPr lang="en-US" sz="2800" dirty="0"/>
              <a:t>Contd.,</a:t>
            </a:r>
          </a:p>
        </p:txBody>
      </p:sp>
      <p:sp>
        <p:nvSpPr>
          <p:cNvPr id="37891" name="Rectangle 3"/>
          <p:cNvSpPr>
            <a:spLocks noGrp="1" noChangeArrowheads="1"/>
          </p:cNvSpPr>
          <p:nvPr>
            <p:ph idx="1"/>
          </p:nvPr>
        </p:nvSpPr>
        <p:spPr>
          <a:xfrm>
            <a:off x="381000" y="1447800"/>
            <a:ext cx="8229600" cy="4389120"/>
          </a:xfrm>
        </p:spPr>
        <p:txBody>
          <a:bodyPr>
            <a:normAutofit fontScale="92500"/>
          </a:bodyPr>
          <a:lstStyle/>
          <a:p>
            <a:pPr algn="just">
              <a:lnSpc>
                <a:spcPct val="150000"/>
              </a:lnSpc>
            </a:pPr>
            <a:r>
              <a:rPr lang="en-US" sz="2000" b="1" dirty="0"/>
              <a:t>Operating system</a:t>
            </a:r>
            <a:r>
              <a:rPr lang="en-US" sz="2000" dirty="0"/>
              <a:t>  (OS)</a:t>
            </a:r>
          </a:p>
          <a:p>
            <a:pPr algn="just">
              <a:lnSpc>
                <a:spcPct val="150000"/>
              </a:lnSpc>
            </a:pPr>
            <a:r>
              <a:rPr lang="en-US" sz="2000" dirty="0"/>
              <a:t>It is a key system software component.</a:t>
            </a:r>
          </a:p>
          <a:p>
            <a:pPr algn="just">
              <a:lnSpc>
                <a:spcPct val="150000"/>
              </a:lnSpc>
            </a:pPr>
            <a:r>
              <a:rPr lang="en-US" sz="2000" dirty="0"/>
              <a:t>This is a large program, or actually a collection of routines , that is used to control the sharing of and interaction among various computer units as they execute application programs.</a:t>
            </a:r>
          </a:p>
          <a:p>
            <a:pPr algn="just">
              <a:lnSpc>
                <a:spcPct val="150000"/>
              </a:lnSpc>
            </a:pPr>
            <a:r>
              <a:rPr lang="en-US" sz="2000" dirty="0"/>
              <a:t>The OS routines perform the tasks required to assign computer resources to individual application programs.</a:t>
            </a:r>
          </a:p>
          <a:p>
            <a:pPr algn="just">
              <a:lnSpc>
                <a:spcPct val="150000"/>
              </a:lnSpc>
            </a:pPr>
            <a:r>
              <a:rPr lang="en-US" sz="2000" dirty="0"/>
              <a:t>These tasks include assigning memory to program and data files, moving data between memory and disk units, and handling I/O operations. </a:t>
            </a:r>
          </a:p>
          <a:p>
            <a:pPr algn="just">
              <a:lnSpc>
                <a:spcPct val="150000"/>
              </a:lnSpc>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12" dur="500"/>
                                        <p:tgtEl>
                                          <p:spTgt spid="37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Effect transition="in" filter="blinds(horizontal)">
                                      <p:cBhvr>
                                        <p:cTn id="17" dur="500"/>
                                        <p:tgtEl>
                                          <p:spTgt spid="378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891">
                                            <p:txEl>
                                              <p:pRg st="3" end="3"/>
                                            </p:txEl>
                                          </p:spTgt>
                                        </p:tgtEl>
                                        <p:attrNameLst>
                                          <p:attrName>style.visibility</p:attrName>
                                        </p:attrNameLst>
                                      </p:cBhvr>
                                      <p:to>
                                        <p:strVal val="visible"/>
                                      </p:to>
                                    </p:set>
                                    <p:animEffect transition="in" filter="blinds(horizontal)">
                                      <p:cBhvr>
                                        <p:cTn id="22" dur="500"/>
                                        <p:tgtEl>
                                          <p:spTgt spid="378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891">
                                            <p:txEl>
                                              <p:pRg st="4" end="4"/>
                                            </p:txEl>
                                          </p:spTgt>
                                        </p:tgtEl>
                                        <p:attrNameLst>
                                          <p:attrName>style.visibility</p:attrName>
                                        </p:attrNameLst>
                                      </p:cBhvr>
                                      <p:to>
                                        <p:strVal val="visible"/>
                                      </p:to>
                                    </p:set>
                                    <p:animEffect transition="in" filter="blinds(horizontal)">
                                      <p:cBhvr>
                                        <p:cTn id="27" dur="500"/>
                                        <p:tgtEl>
                                          <p:spTgt spid="378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8229600" cy="1447800"/>
          </a:xfrm>
        </p:spPr>
        <p:txBody>
          <a:bodyPr>
            <a:normAutofit/>
          </a:bodyPr>
          <a:lstStyle/>
          <a:p>
            <a:pPr algn="ctr"/>
            <a:r>
              <a:rPr lang="en-US" dirty="0" smtClean="0"/>
              <a:t>Basic Structure of Computers</a:t>
            </a:r>
            <a:br>
              <a:rPr lang="en-US" dirty="0" smtClean="0"/>
            </a:br>
            <a:r>
              <a:rPr lang="en-US" sz="3100" dirty="0" smtClean="0"/>
              <a:t>Unit-1</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304800"/>
            <a:ext cx="8229600" cy="1143000"/>
          </a:xfrm>
        </p:spPr>
        <p:txBody>
          <a:bodyPr>
            <a:normAutofit/>
          </a:bodyPr>
          <a:lstStyle/>
          <a:p>
            <a:r>
              <a:rPr lang="en-US" sz="3200" dirty="0" smtClean="0"/>
              <a:t>6. Performance</a:t>
            </a:r>
            <a:endParaRPr lang="en-US" sz="3200" dirty="0"/>
          </a:p>
        </p:txBody>
      </p:sp>
      <p:sp>
        <p:nvSpPr>
          <p:cNvPr id="38915" name="Rectangle 3"/>
          <p:cNvSpPr>
            <a:spLocks noGrp="1" noChangeArrowheads="1"/>
          </p:cNvSpPr>
          <p:nvPr>
            <p:ph idx="1"/>
          </p:nvPr>
        </p:nvSpPr>
        <p:spPr>
          <a:xfrm>
            <a:off x="381000" y="1447800"/>
            <a:ext cx="8229600" cy="4876800"/>
          </a:xfrm>
        </p:spPr>
        <p:txBody>
          <a:bodyPr>
            <a:normAutofit lnSpcReduction="10000"/>
          </a:bodyPr>
          <a:lstStyle/>
          <a:p>
            <a:pPr algn="just">
              <a:lnSpc>
                <a:spcPct val="150000"/>
              </a:lnSpc>
              <a:buNone/>
            </a:pPr>
            <a:r>
              <a:rPr lang="en-US" sz="2000" b="1" dirty="0" smtClean="0"/>
              <a:t>Various </a:t>
            </a:r>
            <a:r>
              <a:rPr lang="en-US" sz="2000" b="1" dirty="0"/>
              <a:t>parameters for improving the performance of a computer.</a:t>
            </a:r>
          </a:p>
          <a:p>
            <a:pPr algn="just">
              <a:lnSpc>
                <a:spcPct val="150000"/>
              </a:lnSpc>
            </a:pPr>
            <a:r>
              <a:rPr lang="en-US" sz="2000" dirty="0"/>
              <a:t>The most important measure of the performance of a computer is how quickly it can execute a programs.</a:t>
            </a:r>
          </a:p>
          <a:p>
            <a:pPr algn="just">
              <a:lnSpc>
                <a:spcPct val="150000"/>
              </a:lnSpc>
            </a:pPr>
            <a:r>
              <a:rPr lang="en-US" sz="2000" dirty="0"/>
              <a:t>The speed with which a computer executes programs is affected by the design of its hardware and its machine language instructions.</a:t>
            </a:r>
          </a:p>
          <a:p>
            <a:pPr algn="just">
              <a:lnSpc>
                <a:spcPct val="150000"/>
              </a:lnSpc>
              <a:buFont typeface="Wingdings" pitchFamily="2" charset="2"/>
              <a:buNone/>
            </a:pPr>
            <a:endParaRPr lang="en-US" sz="2000" dirty="0"/>
          </a:p>
          <a:p>
            <a:pPr algn="just">
              <a:lnSpc>
                <a:spcPct val="150000"/>
              </a:lnSpc>
            </a:pPr>
            <a:r>
              <a:rPr lang="en-US" sz="2000" b="1" dirty="0"/>
              <a:t>Elapsed time</a:t>
            </a:r>
            <a:r>
              <a:rPr lang="en-US" sz="2000" dirty="0"/>
              <a:t>: The total time required to execute a program .</a:t>
            </a:r>
          </a:p>
          <a:p>
            <a:pPr algn="just">
              <a:lnSpc>
                <a:spcPct val="150000"/>
              </a:lnSpc>
            </a:pPr>
            <a:r>
              <a:rPr lang="en-US" sz="2000" dirty="0"/>
              <a:t>This </a:t>
            </a:r>
            <a:r>
              <a:rPr lang="en-US" sz="2000" u="sng" dirty="0">
                <a:solidFill>
                  <a:srgbClr val="FF0000"/>
                </a:solidFill>
              </a:rPr>
              <a:t>elapsed time </a:t>
            </a:r>
            <a:r>
              <a:rPr lang="en-US" sz="2000" dirty="0"/>
              <a:t>is a measure of the performance of the entire computer system.</a:t>
            </a:r>
          </a:p>
          <a:p>
            <a:pPr algn="just">
              <a:lnSpc>
                <a:spcPct val="150000"/>
              </a:lnSpc>
            </a:pPr>
            <a:r>
              <a:rPr lang="en-US" sz="2000" dirty="0"/>
              <a:t>It is affected by the speed of the processor, the disk and the printer. </a:t>
            </a:r>
            <a:endParaRPr lang="en-US" sz="2000"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7" dur="5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blinds(horizontal)">
                                      <p:cBhvr>
                                        <p:cTn id="12" dur="500"/>
                                        <p:tgtEl>
                                          <p:spTgt spid="38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blinds(horizontal)">
                                      <p:cBhvr>
                                        <p:cTn id="17" dur="500"/>
                                        <p:tgtEl>
                                          <p:spTgt spid="38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8915">
                                            <p:txEl>
                                              <p:pRg st="4" end="4"/>
                                            </p:txEl>
                                          </p:spTgt>
                                        </p:tgtEl>
                                        <p:attrNameLst>
                                          <p:attrName>style.visibility</p:attrName>
                                        </p:attrNameLst>
                                      </p:cBhvr>
                                      <p:to>
                                        <p:strVal val="visible"/>
                                      </p:to>
                                    </p:set>
                                    <p:animEffect transition="in" filter="blinds(horizontal)">
                                      <p:cBhvr>
                                        <p:cTn id="22" dur="500"/>
                                        <p:tgtEl>
                                          <p:spTgt spid="389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915">
                                            <p:txEl>
                                              <p:pRg st="5" end="5"/>
                                            </p:txEl>
                                          </p:spTgt>
                                        </p:tgtEl>
                                        <p:attrNameLst>
                                          <p:attrName>style.visibility</p:attrName>
                                        </p:attrNameLst>
                                      </p:cBhvr>
                                      <p:to>
                                        <p:strVal val="visible"/>
                                      </p:to>
                                    </p:set>
                                    <p:animEffect transition="in" filter="blinds(horizontal)">
                                      <p:cBhvr>
                                        <p:cTn id="27" dur="500"/>
                                        <p:tgtEl>
                                          <p:spTgt spid="3891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915">
                                            <p:txEl>
                                              <p:pRg st="6" end="6"/>
                                            </p:txEl>
                                          </p:spTgt>
                                        </p:tgtEl>
                                        <p:attrNameLst>
                                          <p:attrName>style.visibility</p:attrName>
                                        </p:attrNameLst>
                                      </p:cBhvr>
                                      <p:to>
                                        <p:strVal val="visible"/>
                                      </p:to>
                                    </p:set>
                                    <p:animEffect transition="in" filter="blinds(horizontal)">
                                      <p:cBhvr>
                                        <p:cTn id="32" dur="500"/>
                                        <p:tgtEl>
                                          <p:spTgt spid="389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81000" y="228600"/>
            <a:ext cx="8229600" cy="1143000"/>
          </a:xfrm>
        </p:spPr>
        <p:txBody>
          <a:bodyPr/>
          <a:lstStyle/>
          <a:p>
            <a:r>
              <a:rPr lang="en-US" sz="2800" dirty="0"/>
              <a:t>Contd.,</a:t>
            </a:r>
          </a:p>
        </p:txBody>
      </p:sp>
      <p:sp>
        <p:nvSpPr>
          <p:cNvPr id="39939" name="Rectangle 3"/>
          <p:cNvSpPr>
            <a:spLocks noGrp="1" noChangeArrowheads="1"/>
          </p:cNvSpPr>
          <p:nvPr>
            <p:ph idx="1"/>
          </p:nvPr>
        </p:nvSpPr>
        <p:spPr>
          <a:xfrm>
            <a:off x="304800" y="1524000"/>
            <a:ext cx="8229600" cy="5029200"/>
          </a:xfrm>
        </p:spPr>
        <p:txBody>
          <a:bodyPr>
            <a:normAutofit fontScale="92500" lnSpcReduction="20000"/>
          </a:bodyPr>
          <a:lstStyle/>
          <a:p>
            <a:pPr algn="just">
              <a:lnSpc>
                <a:spcPct val="150000"/>
              </a:lnSpc>
              <a:buNone/>
            </a:pPr>
            <a:r>
              <a:rPr lang="en-US" sz="2000" b="1" dirty="0"/>
              <a:t>Processor time</a:t>
            </a:r>
            <a:r>
              <a:rPr lang="en-US" sz="2000" dirty="0"/>
              <a:t>: </a:t>
            </a:r>
          </a:p>
          <a:p>
            <a:pPr algn="just">
              <a:lnSpc>
                <a:spcPct val="150000"/>
              </a:lnSpc>
            </a:pPr>
            <a:r>
              <a:rPr lang="en-US" sz="2000" dirty="0"/>
              <a:t>Here we have to consider only those periods of the elapsed time, during which the processor is active. </a:t>
            </a:r>
          </a:p>
          <a:p>
            <a:pPr algn="just">
              <a:lnSpc>
                <a:spcPct val="150000"/>
              </a:lnSpc>
            </a:pPr>
            <a:r>
              <a:rPr lang="en-US" sz="2000" dirty="0"/>
              <a:t>The sum of these periods is called </a:t>
            </a:r>
            <a:r>
              <a:rPr lang="en-US" sz="2000" dirty="0">
                <a:solidFill>
                  <a:srgbClr val="FF0000"/>
                </a:solidFill>
              </a:rPr>
              <a:t>processor time</a:t>
            </a:r>
            <a:r>
              <a:rPr lang="en-US" sz="2000" dirty="0"/>
              <a:t>.</a:t>
            </a:r>
          </a:p>
          <a:p>
            <a:pPr algn="just">
              <a:lnSpc>
                <a:spcPct val="150000"/>
              </a:lnSpc>
            </a:pPr>
            <a:r>
              <a:rPr lang="en-US" sz="2000" dirty="0"/>
              <a:t>The processor time depends on the hardware involved in the execution of individual machine instructions.</a:t>
            </a:r>
          </a:p>
          <a:p>
            <a:pPr algn="just">
              <a:lnSpc>
                <a:spcPct val="150000"/>
              </a:lnSpc>
              <a:buNone/>
            </a:pPr>
            <a:r>
              <a:rPr lang="en-US" sz="2000" b="1" dirty="0"/>
              <a:t>Cache memory:</a:t>
            </a:r>
          </a:p>
          <a:p>
            <a:pPr algn="just">
              <a:lnSpc>
                <a:spcPct val="150000"/>
              </a:lnSpc>
            </a:pPr>
            <a:r>
              <a:rPr lang="en-US" sz="2000" dirty="0"/>
              <a:t>The processor and a relatively small cache memory can be fabricated on a single IC chip.</a:t>
            </a:r>
          </a:p>
          <a:p>
            <a:pPr algn="just">
              <a:lnSpc>
                <a:spcPct val="150000"/>
              </a:lnSpc>
            </a:pPr>
            <a:r>
              <a:rPr lang="en-US" sz="2000" dirty="0"/>
              <a:t>The internal speed of performing the basic steps of instruction processing on such chips is very high and considerably faster than the speed at which instructions and data can be fetched from the main memory.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2" dur="500"/>
                                        <p:tgtEl>
                                          <p:spTgt spid="39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17" dur="500"/>
                                        <p:tgtEl>
                                          <p:spTgt spid="399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blinds(horizontal)">
                                      <p:cBhvr>
                                        <p:cTn id="22" dur="500"/>
                                        <p:tgtEl>
                                          <p:spTgt spid="399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9939">
                                            <p:txEl>
                                              <p:pRg st="4" end="4"/>
                                            </p:txEl>
                                          </p:spTgt>
                                        </p:tgtEl>
                                        <p:attrNameLst>
                                          <p:attrName>style.visibility</p:attrName>
                                        </p:attrNameLst>
                                      </p:cBhvr>
                                      <p:to>
                                        <p:strVal val="visible"/>
                                      </p:to>
                                    </p:set>
                                    <p:animEffect transition="in" filter="blinds(horizontal)">
                                      <p:cBhvr>
                                        <p:cTn id="27" dur="500"/>
                                        <p:tgtEl>
                                          <p:spTgt spid="399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9939">
                                            <p:txEl>
                                              <p:pRg st="5" end="5"/>
                                            </p:txEl>
                                          </p:spTgt>
                                        </p:tgtEl>
                                        <p:attrNameLst>
                                          <p:attrName>style.visibility</p:attrName>
                                        </p:attrNameLst>
                                      </p:cBhvr>
                                      <p:to>
                                        <p:strVal val="visible"/>
                                      </p:to>
                                    </p:set>
                                    <p:animEffect transition="in" filter="blinds(horizontal)">
                                      <p:cBhvr>
                                        <p:cTn id="32" dur="500"/>
                                        <p:tgtEl>
                                          <p:spTgt spid="399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9939">
                                            <p:txEl>
                                              <p:pRg st="6" end="6"/>
                                            </p:txEl>
                                          </p:spTgt>
                                        </p:tgtEl>
                                        <p:attrNameLst>
                                          <p:attrName>style.visibility</p:attrName>
                                        </p:attrNameLst>
                                      </p:cBhvr>
                                      <p:to>
                                        <p:strVal val="visible"/>
                                      </p:to>
                                    </p:set>
                                    <p:animEffect transition="in" filter="blinds(horizontal)">
                                      <p:cBhvr>
                                        <p:cTn id="37" dur="500"/>
                                        <p:tgtEl>
                                          <p:spTgt spid="399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304800"/>
            <a:ext cx="8229600" cy="1143000"/>
          </a:xfrm>
        </p:spPr>
        <p:txBody>
          <a:bodyPr/>
          <a:lstStyle/>
          <a:p>
            <a:r>
              <a:rPr lang="en-US" sz="2400" dirty="0"/>
              <a:t>Contd.,</a:t>
            </a:r>
          </a:p>
        </p:txBody>
      </p:sp>
      <p:sp>
        <p:nvSpPr>
          <p:cNvPr id="40963" name="Rectangle 3"/>
          <p:cNvSpPr>
            <a:spLocks noGrp="1" noChangeArrowheads="1"/>
          </p:cNvSpPr>
          <p:nvPr>
            <p:ph idx="1"/>
          </p:nvPr>
        </p:nvSpPr>
        <p:spPr>
          <a:xfrm>
            <a:off x="381000" y="1524000"/>
            <a:ext cx="8229600" cy="4343400"/>
          </a:xfrm>
        </p:spPr>
        <p:txBody>
          <a:bodyPr/>
          <a:lstStyle/>
          <a:p>
            <a:pPr algn="just">
              <a:lnSpc>
                <a:spcPct val="150000"/>
              </a:lnSpc>
            </a:pPr>
            <a:r>
              <a:rPr lang="en-US" sz="2000" dirty="0"/>
              <a:t>A program will be executed faster if the movement of instructions and data between the main memory and processor is minimized, which is achieved by using the cache.</a:t>
            </a:r>
          </a:p>
        </p:txBody>
      </p:sp>
      <p:sp>
        <p:nvSpPr>
          <p:cNvPr id="40964" name="Rectangle 4"/>
          <p:cNvSpPr>
            <a:spLocks noChangeArrowheads="1"/>
          </p:cNvSpPr>
          <p:nvPr/>
        </p:nvSpPr>
        <p:spPr bwMode="auto">
          <a:xfrm>
            <a:off x="1981200" y="3505200"/>
            <a:ext cx="1219200" cy="1143000"/>
          </a:xfrm>
          <a:prstGeom prst="rect">
            <a:avLst/>
          </a:prstGeom>
          <a:noFill/>
          <a:ln w="9525">
            <a:solidFill>
              <a:schemeClr val="tx1"/>
            </a:solidFill>
            <a:miter lim="800000"/>
            <a:headEnd/>
            <a:tailEnd/>
          </a:ln>
          <a:effectLst/>
        </p:spPr>
        <p:txBody>
          <a:bodyPr wrap="none" anchor="ctr"/>
          <a:lstStyle/>
          <a:p>
            <a:pPr algn="ctr"/>
            <a:r>
              <a:rPr lang="en-US" sz="2000" dirty="0"/>
              <a:t>Main </a:t>
            </a:r>
          </a:p>
          <a:p>
            <a:pPr algn="ctr"/>
            <a:r>
              <a:rPr lang="en-US" sz="2000" dirty="0"/>
              <a:t>memory</a:t>
            </a:r>
          </a:p>
        </p:txBody>
      </p:sp>
      <p:sp>
        <p:nvSpPr>
          <p:cNvPr id="40965" name="Rectangle 5"/>
          <p:cNvSpPr>
            <a:spLocks noChangeArrowheads="1"/>
          </p:cNvSpPr>
          <p:nvPr/>
        </p:nvSpPr>
        <p:spPr bwMode="auto">
          <a:xfrm>
            <a:off x="4572000" y="3429000"/>
            <a:ext cx="2819400" cy="1295400"/>
          </a:xfrm>
          <a:prstGeom prst="rect">
            <a:avLst/>
          </a:prstGeom>
          <a:noFill/>
          <a:ln w="9525">
            <a:solidFill>
              <a:schemeClr val="tx1"/>
            </a:solidFill>
            <a:miter lim="800000"/>
            <a:headEnd/>
            <a:tailEnd/>
          </a:ln>
          <a:effectLst/>
        </p:spPr>
        <p:txBody>
          <a:bodyPr wrap="none" anchor="ctr"/>
          <a:lstStyle/>
          <a:p>
            <a:pPr algn="r"/>
            <a:r>
              <a:rPr lang="en-US"/>
              <a:t>       Processor</a:t>
            </a:r>
          </a:p>
        </p:txBody>
      </p:sp>
      <p:sp>
        <p:nvSpPr>
          <p:cNvPr id="40966" name="Rectangle 6"/>
          <p:cNvSpPr>
            <a:spLocks noChangeArrowheads="1"/>
          </p:cNvSpPr>
          <p:nvPr/>
        </p:nvSpPr>
        <p:spPr bwMode="auto">
          <a:xfrm>
            <a:off x="4876800" y="3657600"/>
            <a:ext cx="914400" cy="914400"/>
          </a:xfrm>
          <a:prstGeom prst="rect">
            <a:avLst/>
          </a:prstGeom>
          <a:noFill/>
          <a:ln w="9525">
            <a:solidFill>
              <a:schemeClr val="tx1"/>
            </a:solidFill>
            <a:miter lim="800000"/>
            <a:headEnd/>
            <a:tailEnd/>
          </a:ln>
          <a:effectLst/>
        </p:spPr>
        <p:txBody>
          <a:bodyPr wrap="none" anchor="ctr"/>
          <a:lstStyle/>
          <a:p>
            <a:pPr algn="ctr"/>
            <a:r>
              <a:rPr lang="en-US" sz="2000" dirty="0"/>
              <a:t>Cache</a:t>
            </a:r>
          </a:p>
          <a:p>
            <a:pPr algn="ctr"/>
            <a:r>
              <a:rPr lang="en-US" sz="2000" dirty="0"/>
              <a:t>memory</a:t>
            </a:r>
          </a:p>
        </p:txBody>
      </p:sp>
      <p:sp>
        <p:nvSpPr>
          <p:cNvPr id="40967" name="AutoShape 7"/>
          <p:cNvSpPr>
            <a:spLocks noChangeArrowheads="1"/>
          </p:cNvSpPr>
          <p:nvPr/>
        </p:nvSpPr>
        <p:spPr bwMode="auto">
          <a:xfrm>
            <a:off x="0" y="5943600"/>
            <a:ext cx="9144000" cy="457200"/>
          </a:xfrm>
          <a:prstGeom prst="leftRightArrow">
            <a:avLst>
              <a:gd name="adj1" fmla="val 50000"/>
              <a:gd name="adj2" fmla="val 382090"/>
            </a:avLst>
          </a:prstGeom>
          <a:solidFill>
            <a:schemeClr val="accent1"/>
          </a:solidFill>
          <a:ln w="9525">
            <a:solidFill>
              <a:schemeClr val="tx1"/>
            </a:solidFill>
            <a:miter lim="800000"/>
            <a:headEnd/>
            <a:tailEnd/>
          </a:ln>
          <a:effectLst/>
        </p:spPr>
        <p:txBody>
          <a:bodyPr wrap="none" anchor="ctr"/>
          <a:lstStyle/>
          <a:p>
            <a:pPr algn="ctr"/>
            <a:r>
              <a:rPr lang="en-US" sz="1600" dirty="0">
                <a:solidFill>
                  <a:schemeClr val="bg1">
                    <a:lumMod val="95000"/>
                  </a:schemeClr>
                </a:solidFill>
              </a:rPr>
              <a:t>Bus</a:t>
            </a:r>
          </a:p>
        </p:txBody>
      </p:sp>
      <p:sp>
        <p:nvSpPr>
          <p:cNvPr id="40968" name="AutoShape 8"/>
          <p:cNvSpPr>
            <a:spLocks noChangeArrowheads="1"/>
          </p:cNvSpPr>
          <p:nvPr/>
        </p:nvSpPr>
        <p:spPr bwMode="auto">
          <a:xfrm>
            <a:off x="2514600" y="4648200"/>
            <a:ext cx="228600" cy="1371600"/>
          </a:xfrm>
          <a:prstGeom prst="upDownArrow">
            <a:avLst>
              <a:gd name="adj1" fmla="val 50000"/>
              <a:gd name="adj2" fmla="val 120000"/>
            </a:avLst>
          </a:prstGeom>
          <a:solidFill>
            <a:schemeClr val="accent1"/>
          </a:solidFill>
          <a:ln w="9525">
            <a:solidFill>
              <a:schemeClr val="tx1"/>
            </a:solidFill>
            <a:miter lim="800000"/>
            <a:headEnd/>
            <a:tailEnd/>
          </a:ln>
          <a:effectLst/>
        </p:spPr>
        <p:txBody>
          <a:bodyPr wrap="none" anchor="ctr"/>
          <a:lstStyle/>
          <a:p>
            <a:endParaRPr lang="en-US"/>
          </a:p>
        </p:txBody>
      </p:sp>
      <p:sp>
        <p:nvSpPr>
          <p:cNvPr id="40969" name="AutoShape 9"/>
          <p:cNvSpPr>
            <a:spLocks noChangeArrowheads="1"/>
          </p:cNvSpPr>
          <p:nvPr/>
        </p:nvSpPr>
        <p:spPr bwMode="auto">
          <a:xfrm>
            <a:off x="6019800" y="4724400"/>
            <a:ext cx="228600" cy="1295400"/>
          </a:xfrm>
          <a:prstGeom prst="upDownArrow">
            <a:avLst>
              <a:gd name="adj1" fmla="val 50000"/>
              <a:gd name="adj2" fmla="val 113333"/>
            </a:avLst>
          </a:pr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linds(horizontal)">
                                      <p:cBhvr>
                                        <p:cTn id="7" dur="500"/>
                                        <p:tgtEl>
                                          <p:spTgt spid="409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81000" y="304800"/>
            <a:ext cx="8229600" cy="1143000"/>
          </a:xfrm>
        </p:spPr>
        <p:txBody>
          <a:bodyPr>
            <a:normAutofit/>
          </a:bodyPr>
          <a:lstStyle/>
          <a:p>
            <a:r>
              <a:rPr lang="en-US" sz="3200" dirty="0"/>
              <a:t>Processor clock</a:t>
            </a:r>
          </a:p>
        </p:txBody>
      </p:sp>
      <p:sp>
        <p:nvSpPr>
          <p:cNvPr id="41987" name="Rectangle 3"/>
          <p:cNvSpPr>
            <a:spLocks noGrp="1" noChangeArrowheads="1"/>
          </p:cNvSpPr>
          <p:nvPr>
            <p:ph idx="1"/>
          </p:nvPr>
        </p:nvSpPr>
        <p:spPr>
          <a:xfrm>
            <a:off x="381000" y="1600200"/>
            <a:ext cx="8229600" cy="5029200"/>
          </a:xfrm>
        </p:spPr>
        <p:txBody>
          <a:bodyPr>
            <a:normAutofit fontScale="92500" lnSpcReduction="10000"/>
          </a:bodyPr>
          <a:lstStyle/>
          <a:p>
            <a:pPr algn="just">
              <a:lnSpc>
                <a:spcPct val="150000"/>
              </a:lnSpc>
            </a:pPr>
            <a:r>
              <a:rPr lang="en-US" sz="2000" dirty="0"/>
              <a:t>Processor circuits are controlled by a timing signal called a </a:t>
            </a:r>
            <a:r>
              <a:rPr lang="en-US" sz="2000" u="sng" dirty="0">
                <a:solidFill>
                  <a:srgbClr val="FF0000"/>
                </a:solidFill>
              </a:rPr>
              <a:t>clock</a:t>
            </a:r>
            <a:r>
              <a:rPr lang="en-US" sz="2000" b="1" dirty="0"/>
              <a:t> .</a:t>
            </a:r>
          </a:p>
          <a:p>
            <a:pPr algn="just">
              <a:lnSpc>
                <a:spcPct val="150000"/>
              </a:lnSpc>
            </a:pPr>
            <a:r>
              <a:rPr lang="en-US" sz="2000" dirty="0"/>
              <a:t>The clock defines regular time intervals, called clock cycles.</a:t>
            </a:r>
          </a:p>
          <a:p>
            <a:pPr algn="just">
              <a:lnSpc>
                <a:spcPct val="150000"/>
              </a:lnSpc>
            </a:pPr>
            <a:r>
              <a:rPr lang="en-US" sz="2000" dirty="0"/>
              <a:t>To execute a machine instruction, the processor divides the action to be performed into a sequence of basic steps, such that each step can be completed in one clock cycle.</a:t>
            </a:r>
          </a:p>
          <a:p>
            <a:pPr algn="just">
              <a:lnSpc>
                <a:spcPct val="150000"/>
              </a:lnSpc>
            </a:pPr>
            <a:r>
              <a:rPr lang="en-US" sz="2000" dirty="0"/>
              <a:t>The length P of one clock cycle is an important parameter that affects processor performance.</a:t>
            </a:r>
          </a:p>
          <a:p>
            <a:pPr algn="just">
              <a:lnSpc>
                <a:spcPct val="150000"/>
              </a:lnSpc>
            </a:pPr>
            <a:r>
              <a:rPr lang="en-US" sz="2000" dirty="0"/>
              <a:t>Its inverse is the clock rate, R = 1/P , which is measured in cycles per second .</a:t>
            </a:r>
          </a:p>
          <a:p>
            <a:pPr algn="just">
              <a:lnSpc>
                <a:spcPct val="150000"/>
              </a:lnSpc>
            </a:pPr>
            <a:r>
              <a:rPr lang="en-US" sz="2000" dirty="0"/>
              <a:t>If the clock rate is 500 million cycles per second,  then the corresponding clock period is 2 nanoseconds.</a:t>
            </a:r>
          </a:p>
          <a:p>
            <a:pPr algn="just">
              <a:lnSpc>
                <a:spcPct val="150000"/>
              </a:lnSpc>
            </a:pPr>
            <a:endParaRPr lang="en-US" sz="2000" dirty="0"/>
          </a:p>
          <a:p>
            <a:pPr algn="just">
              <a:lnSpc>
                <a:spcPct val="150000"/>
              </a:lnSpc>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blinds(horizontal)">
                                      <p:cBhvr>
                                        <p:cTn id="7" dur="500"/>
                                        <p:tgtEl>
                                          <p:spTgt spid="41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12" dur="500"/>
                                        <p:tgtEl>
                                          <p:spTgt spid="41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17" dur="500"/>
                                        <p:tgtEl>
                                          <p:spTgt spid="41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blinds(horizontal)">
                                      <p:cBhvr>
                                        <p:cTn id="22" dur="500"/>
                                        <p:tgtEl>
                                          <p:spTgt spid="41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987">
                                            <p:txEl>
                                              <p:pRg st="4" end="4"/>
                                            </p:txEl>
                                          </p:spTgt>
                                        </p:tgtEl>
                                        <p:attrNameLst>
                                          <p:attrName>style.visibility</p:attrName>
                                        </p:attrNameLst>
                                      </p:cBhvr>
                                      <p:to>
                                        <p:strVal val="visible"/>
                                      </p:to>
                                    </p:set>
                                    <p:animEffect transition="in" filter="blinds(horizontal)">
                                      <p:cBhvr>
                                        <p:cTn id="27" dur="500"/>
                                        <p:tgtEl>
                                          <p:spTgt spid="419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1987">
                                            <p:txEl>
                                              <p:pRg st="5" end="5"/>
                                            </p:txEl>
                                          </p:spTgt>
                                        </p:tgtEl>
                                        <p:attrNameLst>
                                          <p:attrName>style.visibility</p:attrName>
                                        </p:attrNameLst>
                                      </p:cBhvr>
                                      <p:to>
                                        <p:strVal val="visible"/>
                                      </p:to>
                                    </p:set>
                                    <p:animEffect transition="in" filter="blinds(horizontal)">
                                      <p:cBhvr>
                                        <p:cTn id="32" dur="500"/>
                                        <p:tgtEl>
                                          <p:spTgt spid="41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33400" y="228600"/>
            <a:ext cx="8229600" cy="1143000"/>
          </a:xfrm>
        </p:spPr>
        <p:txBody>
          <a:bodyPr>
            <a:normAutofit/>
          </a:bodyPr>
          <a:lstStyle/>
          <a:p>
            <a:r>
              <a:rPr lang="en-US" sz="3200" dirty="0"/>
              <a:t>Basic performance equation</a:t>
            </a:r>
          </a:p>
        </p:txBody>
      </p:sp>
      <p:sp>
        <p:nvSpPr>
          <p:cNvPr id="43011" name="Rectangle 3"/>
          <p:cNvSpPr>
            <a:spLocks noGrp="1" noChangeArrowheads="1"/>
          </p:cNvSpPr>
          <p:nvPr>
            <p:ph idx="1"/>
          </p:nvPr>
        </p:nvSpPr>
        <p:spPr>
          <a:xfrm>
            <a:off x="381000" y="1600200"/>
            <a:ext cx="8229600" cy="4953000"/>
          </a:xfrm>
        </p:spPr>
        <p:txBody>
          <a:bodyPr>
            <a:normAutofit fontScale="92500" lnSpcReduction="10000"/>
          </a:bodyPr>
          <a:lstStyle/>
          <a:p>
            <a:pPr algn="just">
              <a:lnSpc>
                <a:spcPct val="150000"/>
              </a:lnSpc>
            </a:pPr>
            <a:r>
              <a:rPr lang="en-US" sz="2000" dirty="0"/>
              <a:t>Let ‘</a:t>
            </a:r>
            <a:r>
              <a:rPr lang="en-US" sz="2000" dirty="0">
                <a:solidFill>
                  <a:srgbClr val="FF0000"/>
                </a:solidFill>
              </a:rPr>
              <a:t>T</a:t>
            </a:r>
            <a:r>
              <a:rPr lang="en-US" sz="2000" dirty="0"/>
              <a:t>’ be the processor time required to execute a program that has been prepared in some high level language.</a:t>
            </a:r>
          </a:p>
          <a:p>
            <a:pPr algn="just">
              <a:lnSpc>
                <a:spcPct val="150000"/>
              </a:lnSpc>
            </a:pPr>
            <a:r>
              <a:rPr lang="en-US" sz="2000" dirty="0"/>
              <a:t>Assume that the complete execution of the program requires the execution of ‘</a:t>
            </a:r>
            <a:r>
              <a:rPr lang="en-US" sz="2000" dirty="0">
                <a:solidFill>
                  <a:srgbClr val="FF0000"/>
                </a:solidFill>
              </a:rPr>
              <a:t>N</a:t>
            </a:r>
            <a:r>
              <a:rPr lang="en-US" sz="2000" dirty="0"/>
              <a:t>’ machine language instructions.</a:t>
            </a:r>
          </a:p>
          <a:p>
            <a:pPr algn="just">
              <a:lnSpc>
                <a:spcPct val="150000"/>
              </a:lnSpc>
            </a:pPr>
            <a:r>
              <a:rPr lang="en-US" sz="2000" dirty="0"/>
              <a:t>Suppose that the average number of basic steps needed to execute one machine instruction is ‘</a:t>
            </a:r>
            <a:r>
              <a:rPr lang="en-US" sz="2000" dirty="0">
                <a:solidFill>
                  <a:srgbClr val="FF0000"/>
                </a:solidFill>
              </a:rPr>
              <a:t>S</a:t>
            </a:r>
            <a:r>
              <a:rPr lang="en-US" sz="2000" dirty="0"/>
              <a:t>’.</a:t>
            </a:r>
          </a:p>
          <a:p>
            <a:pPr algn="just">
              <a:lnSpc>
                <a:spcPct val="150000"/>
              </a:lnSpc>
            </a:pPr>
            <a:r>
              <a:rPr lang="en-US" sz="2000" dirty="0"/>
              <a:t>If the clock rate is ‘R’ cycles per second, the program execution time is given by</a:t>
            </a:r>
          </a:p>
          <a:p>
            <a:pPr algn="just">
              <a:lnSpc>
                <a:spcPct val="150000"/>
              </a:lnSpc>
            </a:pPr>
            <a:r>
              <a:rPr lang="en-US" sz="2000" dirty="0"/>
              <a:t>                      </a:t>
            </a:r>
            <a:r>
              <a:rPr lang="en-US" sz="2000" dirty="0">
                <a:solidFill>
                  <a:srgbClr val="FF0000"/>
                </a:solidFill>
              </a:rPr>
              <a:t>T      =      </a:t>
            </a:r>
            <a:r>
              <a:rPr lang="en-US" sz="2000" u="sng" dirty="0">
                <a:solidFill>
                  <a:srgbClr val="FF0000"/>
                </a:solidFill>
              </a:rPr>
              <a:t>N  .  S</a:t>
            </a:r>
          </a:p>
          <a:p>
            <a:pPr algn="just">
              <a:lnSpc>
                <a:spcPct val="150000"/>
              </a:lnSpc>
            </a:pPr>
            <a:r>
              <a:rPr lang="en-US" sz="2000" dirty="0">
                <a:solidFill>
                  <a:srgbClr val="FF0000"/>
                </a:solidFill>
              </a:rPr>
              <a:t>                                          R </a:t>
            </a:r>
          </a:p>
          <a:p>
            <a:pPr algn="just">
              <a:lnSpc>
                <a:spcPct val="150000"/>
              </a:lnSpc>
            </a:pPr>
            <a:r>
              <a:rPr lang="en-US" sz="2000" dirty="0"/>
              <a:t>This is often referred to as the basic performance equation.</a:t>
            </a:r>
          </a:p>
          <a:p>
            <a:pPr algn="just">
              <a:lnSpc>
                <a:spcPct val="150000"/>
              </a:lnSpc>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linds(horizontal)">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blinds(horizontal)">
                                      <p:cBhvr>
                                        <p:cTn id="12" dur="500"/>
                                        <p:tgtEl>
                                          <p:spTgt spid="43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blinds(horizontal)">
                                      <p:cBhvr>
                                        <p:cTn id="17" dur="500"/>
                                        <p:tgtEl>
                                          <p:spTgt spid="430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011">
                                            <p:txEl>
                                              <p:pRg st="3" end="3"/>
                                            </p:txEl>
                                          </p:spTgt>
                                        </p:tgtEl>
                                        <p:attrNameLst>
                                          <p:attrName>style.visibility</p:attrName>
                                        </p:attrNameLst>
                                      </p:cBhvr>
                                      <p:to>
                                        <p:strVal val="visible"/>
                                      </p:to>
                                    </p:set>
                                    <p:animEffect transition="in" filter="blinds(horizontal)">
                                      <p:cBhvr>
                                        <p:cTn id="22" dur="500"/>
                                        <p:tgtEl>
                                          <p:spTgt spid="430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27" dur="500"/>
                                        <p:tgtEl>
                                          <p:spTgt spid="430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011">
                                            <p:txEl>
                                              <p:pRg st="5" end="5"/>
                                            </p:txEl>
                                          </p:spTgt>
                                        </p:tgtEl>
                                        <p:attrNameLst>
                                          <p:attrName>style.visibility</p:attrName>
                                        </p:attrNameLst>
                                      </p:cBhvr>
                                      <p:to>
                                        <p:strVal val="visible"/>
                                      </p:to>
                                    </p:set>
                                    <p:animEffect transition="in" filter="blinds(horizontal)">
                                      <p:cBhvr>
                                        <p:cTn id="32" dur="500"/>
                                        <p:tgtEl>
                                          <p:spTgt spid="430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011">
                                            <p:txEl>
                                              <p:pRg st="6" end="6"/>
                                            </p:txEl>
                                          </p:spTgt>
                                        </p:tgtEl>
                                        <p:attrNameLst>
                                          <p:attrName>style.visibility</p:attrName>
                                        </p:attrNameLst>
                                      </p:cBhvr>
                                      <p:to>
                                        <p:strVal val="visible"/>
                                      </p:to>
                                    </p:set>
                                    <p:animEffect transition="in" filter="blinds(horizontal)">
                                      <p:cBhvr>
                                        <p:cTn id="37" dur="500"/>
                                        <p:tgtEl>
                                          <p:spTgt spid="43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3400" y="152400"/>
            <a:ext cx="8229600" cy="1143000"/>
          </a:xfrm>
        </p:spPr>
        <p:txBody>
          <a:bodyPr>
            <a:normAutofit/>
          </a:bodyPr>
          <a:lstStyle/>
          <a:p>
            <a:r>
              <a:rPr lang="en-US" sz="3200" dirty="0"/>
              <a:t>Pipelining and Super scalar operation</a:t>
            </a:r>
          </a:p>
        </p:txBody>
      </p:sp>
      <p:sp>
        <p:nvSpPr>
          <p:cNvPr id="44035" name="Rectangle 3"/>
          <p:cNvSpPr>
            <a:spLocks noGrp="1" noChangeArrowheads="1"/>
          </p:cNvSpPr>
          <p:nvPr>
            <p:ph idx="1"/>
          </p:nvPr>
        </p:nvSpPr>
        <p:spPr>
          <a:xfrm>
            <a:off x="457200" y="1447800"/>
            <a:ext cx="8229600" cy="4876800"/>
          </a:xfrm>
        </p:spPr>
        <p:txBody>
          <a:bodyPr>
            <a:normAutofit lnSpcReduction="10000"/>
          </a:bodyPr>
          <a:lstStyle/>
          <a:p>
            <a:pPr algn="just">
              <a:lnSpc>
                <a:spcPct val="150000"/>
              </a:lnSpc>
            </a:pPr>
            <a:r>
              <a:rPr lang="en-US" sz="2000" dirty="0"/>
              <a:t>A substantial improvement in performance can be achieved by overlapping the execution of successive instructions, using a technique called </a:t>
            </a:r>
            <a:r>
              <a:rPr lang="en-US" sz="2000" u="sng" dirty="0">
                <a:solidFill>
                  <a:srgbClr val="FF0000"/>
                </a:solidFill>
              </a:rPr>
              <a:t>pipelining</a:t>
            </a:r>
            <a:r>
              <a:rPr lang="en-US" sz="2000" dirty="0"/>
              <a:t>  .</a:t>
            </a:r>
          </a:p>
          <a:p>
            <a:pPr algn="just">
              <a:lnSpc>
                <a:spcPct val="150000"/>
              </a:lnSpc>
            </a:pPr>
            <a:r>
              <a:rPr lang="en-US" sz="2000" dirty="0"/>
              <a:t>Consider the instruction </a:t>
            </a:r>
            <a:r>
              <a:rPr lang="en-US" sz="2000" dirty="0" smtClean="0"/>
              <a:t> </a:t>
            </a:r>
            <a:r>
              <a:rPr lang="en-US" sz="2000" dirty="0" smtClean="0">
                <a:solidFill>
                  <a:srgbClr val="FF0000"/>
                </a:solidFill>
              </a:rPr>
              <a:t>Add  </a:t>
            </a:r>
            <a:r>
              <a:rPr lang="en-US" sz="2000" dirty="0">
                <a:solidFill>
                  <a:srgbClr val="FF0000"/>
                </a:solidFill>
              </a:rPr>
              <a:t>R1, R2, R3</a:t>
            </a:r>
          </a:p>
          <a:p>
            <a:pPr algn="just">
              <a:lnSpc>
                <a:spcPct val="150000"/>
              </a:lnSpc>
            </a:pPr>
            <a:r>
              <a:rPr lang="en-US" sz="2000" dirty="0"/>
              <a:t>Which adds the contents of registers R1 and R2, and places the sum into R3.</a:t>
            </a:r>
          </a:p>
          <a:p>
            <a:pPr algn="just">
              <a:lnSpc>
                <a:spcPct val="150000"/>
              </a:lnSpc>
            </a:pPr>
            <a:r>
              <a:rPr lang="en-US" sz="2000" dirty="0"/>
              <a:t>The contents of R1 and R2 are first transferred to the inputs of the ALU.</a:t>
            </a:r>
          </a:p>
          <a:p>
            <a:pPr algn="just">
              <a:lnSpc>
                <a:spcPct val="150000"/>
              </a:lnSpc>
            </a:pPr>
            <a:r>
              <a:rPr lang="en-US" sz="2000" dirty="0"/>
              <a:t>After the add operation is performed, the sum is transferred to R3.</a:t>
            </a:r>
          </a:p>
          <a:p>
            <a:pPr algn="just">
              <a:lnSpc>
                <a:spcPct val="150000"/>
              </a:lnSpc>
            </a:pPr>
            <a:r>
              <a:rPr lang="en-US" sz="2000" dirty="0"/>
              <a:t>Processor can read the next instruction from the memory while the addition operation is being performed</a:t>
            </a:r>
            <a:r>
              <a:rPr lang="en-US" sz="2000" dirty="0" smtClean="0"/>
              <a:t>.</a:t>
            </a:r>
            <a:endParaRPr lang="en-US" sz="2000" dirty="0"/>
          </a:p>
          <a:p>
            <a:pPr algn="just">
              <a:lnSpc>
                <a:spcPct val="150000"/>
              </a:lnSpc>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blinds(horizontal)">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blinds(horizontal)">
                                      <p:cBhvr>
                                        <p:cTn id="12" dur="500"/>
                                        <p:tgtEl>
                                          <p:spTgt spid="44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Effect transition="in" filter="blinds(horizontal)">
                                      <p:cBhvr>
                                        <p:cTn id="17" dur="500"/>
                                        <p:tgtEl>
                                          <p:spTgt spid="440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035">
                                            <p:txEl>
                                              <p:pRg st="3" end="3"/>
                                            </p:txEl>
                                          </p:spTgt>
                                        </p:tgtEl>
                                        <p:attrNameLst>
                                          <p:attrName>style.visibility</p:attrName>
                                        </p:attrNameLst>
                                      </p:cBhvr>
                                      <p:to>
                                        <p:strVal val="visible"/>
                                      </p:to>
                                    </p:set>
                                    <p:animEffect transition="in" filter="blinds(horizontal)">
                                      <p:cBhvr>
                                        <p:cTn id="22" dur="500"/>
                                        <p:tgtEl>
                                          <p:spTgt spid="440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035">
                                            <p:txEl>
                                              <p:pRg st="4" end="4"/>
                                            </p:txEl>
                                          </p:spTgt>
                                        </p:tgtEl>
                                        <p:attrNameLst>
                                          <p:attrName>style.visibility</p:attrName>
                                        </p:attrNameLst>
                                      </p:cBhvr>
                                      <p:to>
                                        <p:strVal val="visible"/>
                                      </p:to>
                                    </p:set>
                                    <p:animEffect transition="in" filter="blinds(horizontal)">
                                      <p:cBhvr>
                                        <p:cTn id="27" dur="500"/>
                                        <p:tgtEl>
                                          <p:spTgt spid="440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4035">
                                            <p:txEl>
                                              <p:pRg st="5" end="5"/>
                                            </p:txEl>
                                          </p:spTgt>
                                        </p:tgtEl>
                                        <p:attrNameLst>
                                          <p:attrName>style.visibility</p:attrName>
                                        </p:attrNameLst>
                                      </p:cBhvr>
                                      <p:to>
                                        <p:strVal val="visible"/>
                                      </p:to>
                                    </p:set>
                                    <p:animEffect transition="in" filter="blinds(horizontal)">
                                      <p:cBhvr>
                                        <p:cTn id="32" dur="500"/>
                                        <p:tgtEl>
                                          <p:spTgt spid="440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28600"/>
            <a:ext cx="8229600" cy="1143000"/>
          </a:xfrm>
        </p:spPr>
        <p:txBody>
          <a:bodyPr>
            <a:normAutofit/>
          </a:bodyPr>
          <a:lstStyle/>
          <a:p>
            <a:r>
              <a:rPr lang="en-US" sz="3200" dirty="0"/>
              <a:t>Pipelining (contd.,)</a:t>
            </a:r>
          </a:p>
        </p:txBody>
      </p:sp>
      <p:sp>
        <p:nvSpPr>
          <p:cNvPr id="45059" name="Rectangle 3"/>
          <p:cNvSpPr>
            <a:spLocks noGrp="1" noChangeArrowheads="1"/>
          </p:cNvSpPr>
          <p:nvPr>
            <p:ph idx="1"/>
          </p:nvPr>
        </p:nvSpPr>
        <p:spPr>
          <a:xfrm>
            <a:off x="381000" y="1600200"/>
            <a:ext cx="8229600" cy="4389120"/>
          </a:xfrm>
        </p:spPr>
        <p:txBody>
          <a:bodyPr/>
          <a:lstStyle/>
          <a:p>
            <a:pPr algn="just">
              <a:lnSpc>
                <a:spcPct val="150000"/>
              </a:lnSpc>
            </a:pPr>
            <a:r>
              <a:rPr lang="en-US" sz="2000" dirty="0"/>
              <a:t>Then, if that instruction also uses the ALU, its operands can be transferred to the ALU inputs at the same time that the result of Add instruction is being transferred to R3.</a:t>
            </a:r>
          </a:p>
          <a:p>
            <a:pPr algn="just">
              <a:lnSpc>
                <a:spcPct val="150000"/>
              </a:lnSpc>
            </a:pPr>
            <a:r>
              <a:rPr lang="en-US" sz="2000" dirty="0" smtClean="0"/>
              <a:t>Thus</a:t>
            </a:r>
            <a:r>
              <a:rPr lang="en-US" sz="2000" dirty="0"/>
              <a:t>, pipelining increases the rate of executing instructions significantly and cause the effective value of </a:t>
            </a:r>
            <a:r>
              <a:rPr lang="en-US" sz="2000" dirty="0" smtClean="0"/>
              <a:t> </a:t>
            </a:r>
            <a:r>
              <a:rPr lang="en-US" sz="2000" dirty="0" smtClean="0">
                <a:solidFill>
                  <a:srgbClr val="FF0000"/>
                </a:solidFill>
              </a:rPr>
              <a:t>S</a:t>
            </a:r>
            <a:r>
              <a:rPr lang="en-US" sz="2000" dirty="0" smtClean="0"/>
              <a:t> </a:t>
            </a:r>
            <a:r>
              <a:rPr lang="en-US" sz="2000" dirty="0"/>
              <a:t>to approach 1</a:t>
            </a:r>
            <a:r>
              <a:rPr lang="en-US" sz="2000" dirty="0" smtClean="0"/>
              <a:t>.</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7" dur="5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blinds(horizontal)">
                                      <p:cBhvr>
                                        <p:cTn id="12" dur="500"/>
                                        <p:tgtEl>
                                          <p:spTgt spid="450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33400" y="228600"/>
            <a:ext cx="8229600" cy="1143000"/>
          </a:xfrm>
        </p:spPr>
        <p:txBody>
          <a:bodyPr>
            <a:normAutofit/>
          </a:bodyPr>
          <a:lstStyle/>
          <a:p>
            <a:r>
              <a:rPr lang="en-US" sz="3200" dirty="0"/>
              <a:t>Super scalar operation</a:t>
            </a:r>
          </a:p>
        </p:txBody>
      </p:sp>
      <p:sp>
        <p:nvSpPr>
          <p:cNvPr id="46083" name="Rectangle 3"/>
          <p:cNvSpPr>
            <a:spLocks noGrp="1" noChangeArrowheads="1"/>
          </p:cNvSpPr>
          <p:nvPr>
            <p:ph idx="1"/>
          </p:nvPr>
        </p:nvSpPr>
        <p:spPr>
          <a:xfrm>
            <a:off x="304800" y="1600200"/>
            <a:ext cx="8229600" cy="4389120"/>
          </a:xfrm>
        </p:spPr>
        <p:txBody>
          <a:bodyPr>
            <a:normAutofit/>
          </a:bodyPr>
          <a:lstStyle/>
          <a:p>
            <a:pPr algn="just">
              <a:lnSpc>
                <a:spcPct val="150000"/>
              </a:lnSpc>
            </a:pPr>
            <a:r>
              <a:rPr lang="en-US" sz="2000" dirty="0"/>
              <a:t>A higher degree of concurrency can be achieved if multiple instruction pipelines are implemented in the processor.</a:t>
            </a:r>
          </a:p>
          <a:p>
            <a:pPr algn="just">
              <a:lnSpc>
                <a:spcPct val="150000"/>
              </a:lnSpc>
            </a:pPr>
            <a:r>
              <a:rPr lang="en-US" sz="2000" dirty="0" smtClean="0"/>
              <a:t>This </a:t>
            </a:r>
            <a:r>
              <a:rPr lang="en-US" sz="2000" dirty="0"/>
              <a:t>means that </a:t>
            </a:r>
            <a:r>
              <a:rPr lang="en-US" sz="2000" dirty="0">
                <a:solidFill>
                  <a:srgbClr val="FF0000"/>
                </a:solidFill>
              </a:rPr>
              <a:t>multiple function units </a:t>
            </a:r>
            <a:r>
              <a:rPr lang="en-US" sz="2000" dirty="0"/>
              <a:t>are used, creating parallel paths through which different instructions can be executed in parallel.</a:t>
            </a:r>
          </a:p>
          <a:p>
            <a:pPr algn="just">
              <a:lnSpc>
                <a:spcPct val="150000"/>
              </a:lnSpc>
            </a:pPr>
            <a:r>
              <a:rPr lang="en-US" sz="2000" dirty="0" smtClean="0"/>
              <a:t>With </a:t>
            </a:r>
            <a:r>
              <a:rPr lang="en-US" sz="2000" dirty="0"/>
              <a:t>such an arrangement, it becomes possible to start the execution of several instructions in every clock cycle.</a:t>
            </a:r>
          </a:p>
          <a:p>
            <a:pPr algn="just">
              <a:lnSpc>
                <a:spcPct val="150000"/>
              </a:lnSpc>
            </a:pPr>
            <a:r>
              <a:rPr lang="en-US" sz="2000" dirty="0" smtClean="0"/>
              <a:t>This </a:t>
            </a:r>
            <a:r>
              <a:rPr lang="en-US" sz="2000" dirty="0"/>
              <a:t>mode of execution is called </a:t>
            </a:r>
            <a:r>
              <a:rPr lang="en-US" sz="2000" u="sng" dirty="0">
                <a:solidFill>
                  <a:srgbClr val="FF0000"/>
                </a:solidFill>
              </a:rPr>
              <a:t>Super scalar </a:t>
            </a:r>
            <a:r>
              <a:rPr lang="en-US" sz="2000" u="sng" dirty="0" smtClean="0">
                <a:solidFill>
                  <a:srgbClr val="FF0000"/>
                </a:solidFill>
              </a:rPr>
              <a:t>operation</a:t>
            </a:r>
            <a:r>
              <a:rPr lang="en-US" sz="2000" u="sng" dirty="0" smtClean="0"/>
              <a:t>.</a:t>
            </a:r>
            <a:endParaRPr lang="en-US" sz="2000"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linds(horizontal)">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12" dur="500"/>
                                        <p:tgtEl>
                                          <p:spTgt spid="46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7" dur="500"/>
                                        <p:tgtEl>
                                          <p:spTgt spid="460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22"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457200"/>
            <a:ext cx="8229600" cy="1143000"/>
          </a:xfrm>
        </p:spPr>
        <p:txBody>
          <a:bodyPr>
            <a:normAutofit/>
          </a:bodyPr>
          <a:lstStyle/>
          <a:p>
            <a:r>
              <a:rPr lang="en-US" sz="3200" dirty="0"/>
              <a:t>Clock rate</a:t>
            </a:r>
          </a:p>
        </p:txBody>
      </p:sp>
      <p:sp>
        <p:nvSpPr>
          <p:cNvPr id="47107" name="Rectangle 3"/>
          <p:cNvSpPr>
            <a:spLocks noGrp="1" noChangeArrowheads="1"/>
          </p:cNvSpPr>
          <p:nvPr>
            <p:ph idx="1"/>
          </p:nvPr>
        </p:nvSpPr>
        <p:spPr>
          <a:xfrm>
            <a:off x="381000" y="1676400"/>
            <a:ext cx="8229600" cy="4389120"/>
          </a:xfrm>
        </p:spPr>
        <p:txBody>
          <a:bodyPr/>
          <a:lstStyle/>
          <a:p>
            <a:pPr algn="just">
              <a:lnSpc>
                <a:spcPct val="150000"/>
              </a:lnSpc>
            </a:pPr>
            <a:r>
              <a:rPr lang="en-US" sz="2000" dirty="0"/>
              <a:t>There are two possibilities for increasing the clock rate, </a:t>
            </a:r>
            <a:r>
              <a:rPr lang="en-US" sz="2000" dirty="0">
                <a:solidFill>
                  <a:srgbClr val="FF0000"/>
                </a:solidFill>
              </a:rPr>
              <a:t>R</a:t>
            </a:r>
            <a:r>
              <a:rPr lang="en-US" sz="2000" dirty="0"/>
              <a:t>.</a:t>
            </a:r>
          </a:p>
          <a:p>
            <a:pPr algn="just">
              <a:lnSpc>
                <a:spcPct val="150000"/>
              </a:lnSpc>
            </a:pPr>
            <a:r>
              <a:rPr lang="en-US" sz="2000" dirty="0"/>
              <a:t>First, improving the IC technology makes logic circuit faster, which reduces the </a:t>
            </a:r>
            <a:r>
              <a:rPr lang="en-US" sz="2000" dirty="0" smtClean="0"/>
              <a:t>time needed </a:t>
            </a:r>
            <a:r>
              <a:rPr lang="en-US" sz="2000" dirty="0"/>
              <a:t>to complete a basic step. This allows the clock period, </a:t>
            </a:r>
            <a:r>
              <a:rPr lang="en-US" sz="2000" dirty="0">
                <a:solidFill>
                  <a:srgbClr val="FF0000"/>
                </a:solidFill>
              </a:rPr>
              <a:t>P</a:t>
            </a:r>
            <a:r>
              <a:rPr lang="en-US" sz="2000" dirty="0"/>
              <a:t>, to be reduced and the clock rate, </a:t>
            </a:r>
            <a:r>
              <a:rPr lang="en-US" sz="2000" dirty="0">
                <a:solidFill>
                  <a:srgbClr val="FF0000"/>
                </a:solidFill>
              </a:rPr>
              <a:t>R</a:t>
            </a:r>
            <a:r>
              <a:rPr lang="en-US" sz="2000" dirty="0"/>
              <a:t>, to be increased.</a:t>
            </a:r>
          </a:p>
          <a:p>
            <a:pPr algn="just">
              <a:lnSpc>
                <a:spcPct val="150000"/>
              </a:lnSpc>
            </a:pPr>
            <a:r>
              <a:rPr lang="en-US" sz="2000" dirty="0"/>
              <a:t>Second, reducing the amount of processing done in one basic step also makes it possible to reduce the clock period </a:t>
            </a:r>
            <a:r>
              <a:rPr lang="en-US" sz="2000" dirty="0">
                <a:solidFill>
                  <a:srgbClr val="FF0000"/>
                </a:solidFill>
              </a:rPr>
              <a:t>, P</a:t>
            </a:r>
            <a:r>
              <a:rPr lang="en-US" sz="20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linds(horizontal)">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12" dur="500"/>
                                        <p:tgtEl>
                                          <p:spTgt spid="47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blinds(horizontal)">
                                      <p:cBhvr>
                                        <p:cTn id="17" dur="500"/>
                                        <p:tgtEl>
                                          <p:spTgt spid="471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28600"/>
            <a:ext cx="8229600" cy="1143000"/>
          </a:xfrm>
        </p:spPr>
        <p:txBody>
          <a:bodyPr>
            <a:normAutofit/>
          </a:bodyPr>
          <a:lstStyle/>
          <a:p>
            <a:r>
              <a:rPr lang="en-US" sz="3200" dirty="0"/>
              <a:t>Instruction set : CISC and RISC</a:t>
            </a:r>
          </a:p>
        </p:txBody>
      </p:sp>
      <p:sp>
        <p:nvSpPr>
          <p:cNvPr id="48131" name="Rectangle 3"/>
          <p:cNvSpPr>
            <a:spLocks noGrp="1" noChangeArrowheads="1"/>
          </p:cNvSpPr>
          <p:nvPr>
            <p:ph idx="1"/>
          </p:nvPr>
        </p:nvSpPr>
        <p:spPr>
          <a:xfrm>
            <a:off x="304800" y="1600200"/>
            <a:ext cx="8229600" cy="4389120"/>
          </a:xfrm>
        </p:spPr>
        <p:txBody>
          <a:bodyPr>
            <a:normAutofit/>
          </a:bodyPr>
          <a:lstStyle/>
          <a:p>
            <a:pPr algn="just">
              <a:lnSpc>
                <a:spcPct val="150000"/>
              </a:lnSpc>
            </a:pPr>
            <a:r>
              <a:rPr lang="en-US" sz="2000" dirty="0"/>
              <a:t>The terms CISC and RISC refer to design principles and techniques.</a:t>
            </a:r>
          </a:p>
          <a:p>
            <a:pPr algn="just">
              <a:lnSpc>
                <a:spcPct val="150000"/>
              </a:lnSpc>
            </a:pPr>
            <a:r>
              <a:rPr lang="en-US" sz="2000" u="sng" dirty="0" smtClean="0">
                <a:solidFill>
                  <a:srgbClr val="C00000"/>
                </a:solidFill>
              </a:rPr>
              <a:t>RISC</a:t>
            </a:r>
            <a:r>
              <a:rPr lang="en-US" sz="2000" dirty="0" smtClean="0"/>
              <a:t> </a:t>
            </a:r>
            <a:r>
              <a:rPr lang="en-US" sz="2000" dirty="0"/>
              <a:t>: Reduced instruction set computers</a:t>
            </a:r>
          </a:p>
          <a:p>
            <a:pPr algn="just">
              <a:lnSpc>
                <a:spcPct val="150000"/>
              </a:lnSpc>
            </a:pPr>
            <a:r>
              <a:rPr lang="en-US" sz="2000" dirty="0"/>
              <a:t>Simple instructions require a small number of basic steps to execute.</a:t>
            </a:r>
          </a:p>
          <a:p>
            <a:pPr algn="just">
              <a:lnSpc>
                <a:spcPct val="150000"/>
              </a:lnSpc>
            </a:pPr>
            <a:r>
              <a:rPr lang="en-US" sz="2000" dirty="0" smtClean="0"/>
              <a:t>For </a:t>
            </a:r>
            <a:r>
              <a:rPr lang="en-US" sz="2000" dirty="0"/>
              <a:t>a processor that has only simple instructions, a large number of instructions may be needed to perform a given programming task</a:t>
            </a:r>
            <a:r>
              <a:rPr lang="en-US" sz="2000" dirty="0" smtClean="0"/>
              <a:t>.</a:t>
            </a:r>
          </a:p>
          <a:p>
            <a:pPr algn="just">
              <a:lnSpc>
                <a:spcPct val="150000"/>
              </a:lnSpc>
            </a:pPr>
            <a:r>
              <a:rPr lang="en-US" sz="2000" dirty="0" smtClean="0"/>
              <a:t>This </a:t>
            </a:r>
            <a:r>
              <a:rPr lang="en-US" sz="2000" dirty="0"/>
              <a:t>could lead to a large value of N and a small value for S.</a:t>
            </a:r>
          </a:p>
          <a:p>
            <a:pPr algn="just">
              <a:lnSpc>
                <a:spcPct val="150000"/>
              </a:lnSpc>
            </a:pPr>
            <a:r>
              <a:rPr lang="en-US" sz="2000" dirty="0" smtClean="0"/>
              <a:t>It </a:t>
            </a:r>
            <a:r>
              <a:rPr lang="en-US" sz="2000" dirty="0"/>
              <a:t>is much easier to implement efficient pipelining in processors with simple instruction sets.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linds(horizontal)">
                                      <p:cBhvr>
                                        <p:cTn id="7" dur="500"/>
                                        <p:tgtEl>
                                          <p:spTgt spid="48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131">
                                            <p:txEl>
                                              <p:pRg st="1" end="1"/>
                                            </p:txEl>
                                          </p:spTgt>
                                        </p:tgtEl>
                                        <p:attrNameLst>
                                          <p:attrName>style.visibility</p:attrName>
                                        </p:attrNameLst>
                                      </p:cBhvr>
                                      <p:to>
                                        <p:strVal val="visible"/>
                                      </p:to>
                                    </p:set>
                                    <p:animEffect transition="in" filter="blinds(horizontal)">
                                      <p:cBhvr>
                                        <p:cTn id="12" dur="500"/>
                                        <p:tgtEl>
                                          <p:spTgt spid="48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131">
                                            <p:txEl>
                                              <p:pRg st="2" end="2"/>
                                            </p:txEl>
                                          </p:spTgt>
                                        </p:tgtEl>
                                        <p:attrNameLst>
                                          <p:attrName>style.visibility</p:attrName>
                                        </p:attrNameLst>
                                      </p:cBhvr>
                                      <p:to>
                                        <p:strVal val="visible"/>
                                      </p:to>
                                    </p:set>
                                    <p:animEffect transition="in" filter="blinds(horizontal)">
                                      <p:cBhvr>
                                        <p:cTn id="17" dur="500"/>
                                        <p:tgtEl>
                                          <p:spTgt spid="48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131">
                                            <p:txEl>
                                              <p:pRg st="3" end="3"/>
                                            </p:txEl>
                                          </p:spTgt>
                                        </p:tgtEl>
                                        <p:attrNameLst>
                                          <p:attrName>style.visibility</p:attrName>
                                        </p:attrNameLst>
                                      </p:cBhvr>
                                      <p:to>
                                        <p:strVal val="visible"/>
                                      </p:to>
                                    </p:set>
                                    <p:animEffect transition="in" filter="blinds(horizontal)">
                                      <p:cBhvr>
                                        <p:cTn id="22" dur="500"/>
                                        <p:tgtEl>
                                          <p:spTgt spid="48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131">
                                            <p:txEl>
                                              <p:pRg st="4" end="4"/>
                                            </p:txEl>
                                          </p:spTgt>
                                        </p:tgtEl>
                                        <p:attrNameLst>
                                          <p:attrName>style.visibility</p:attrName>
                                        </p:attrNameLst>
                                      </p:cBhvr>
                                      <p:to>
                                        <p:strVal val="visible"/>
                                      </p:to>
                                    </p:set>
                                    <p:animEffect transition="in" filter="blinds(horizontal)">
                                      <p:cBhvr>
                                        <p:cTn id="27" dur="500"/>
                                        <p:tgtEl>
                                          <p:spTgt spid="481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131">
                                            <p:txEl>
                                              <p:pRg st="5" end="5"/>
                                            </p:txEl>
                                          </p:spTgt>
                                        </p:tgtEl>
                                        <p:attrNameLst>
                                          <p:attrName>style.visibility</p:attrName>
                                        </p:attrNameLst>
                                      </p:cBhvr>
                                      <p:to>
                                        <p:strVal val="visible"/>
                                      </p:to>
                                    </p:set>
                                    <p:animEffect transition="in" filter="blinds(horizontal)">
                                      <p:cBhvr>
                                        <p:cTn id="32" dur="500"/>
                                        <p:tgtEl>
                                          <p:spTgt spid="481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3600" dirty="0" smtClean="0"/>
              <a:t>Contents:</a:t>
            </a:r>
            <a:endParaRPr lang="en-US" sz="3600" dirty="0"/>
          </a:p>
        </p:txBody>
      </p:sp>
      <p:sp>
        <p:nvSpPr>
          <p:cNvPr id="3" name="Content Placeholder 2"/>
          <p:cNvSpPr>
            <a:spLocks noGrp="1"/>
          </p:cNvSpPr>
          <p:nvPr>
            <p:ph idx="1"/>
          </p:nvPr>
        </p:nvSpPr>
        <p:spPr>
          <a:xfrm>
            <a:off x="457200" y="1447800"/>
            <a:ext cx="8229600" cy="5105400"/>
          </a:xfrm>
        </p:spPr>
        <p:txBody>
          <a:bodyPr>
            <a:normAutofit fontScale="62500" lnSpcReduction="20000"/>
          </a:bodyPr>
          <a:lstStyle/>
          <a:p>
            <a:pPr marL="514350" indent="-514350" algn="just">
              <a:lnSpc>
                <a:spcPct val="170000"/>
              </a:lnSpc>
              <a:buFont typeface="+mj-lt"/>
              <a:buAutoNum type="arabicPeriod"/>
            </a:pPr>
            <a:r>
              <a:rPr lang="en-US" b="1" dirty="0" smtClean="0"/>
              <a:t>Computer Types</a:t>
            </a:r>
          </a:p>
          <a:p>
            <a:pPr marL="514350" indent="-514350" algn="just">
              <a:lnSpc>
                <a:spcPct val="170000"/>
              </a:lnSpc>
              <a:buFont typeface="+mj-lt"/>
              <a:buAutoNum type="arabicPeriod"/>
            </a:pPr>
            <a:r>
              <a:rPr lang="en-US" b="1" dirty="0" smtClean="0"/>
              <a:t>Functional Unit</a:t>
            </a:r>
          </a:p>
          <a:p>
            <a:pPr marL="514350" indent="-514350" algn="just">
              <a:lnSpc>
                <a:spcPct val="170000"/>
              </a:lnSpc>
              <a:buFont typeface="+mj-lt"/>
              <a:buAutoNum type="arabicPeriod"/>
            </a:pPr>
            <a:r>
              <a:rPr lang="en-US" b="1" dirty="0" smtClean="0"/>
              <a:t>Basic OPERATIONAL concepts</a:t>
            </a:r>
          </a:p>
          <a:p>
            <a:pPr marL="514350" indent="-514350" algn="just">
              <a:lnSpc>
                <a:spcPct val="170000"/>
              </a:lnSpc>
              <a:buFont typeface="+mj-lt"/>
              <a:buAutoNum type="arabicPeriod"/>
            </a:pPr>
            <a:r>
              <a:rPr lang="en-US" b="1" dirty="0" smtClean="0"/>
              <a:t>Bus structures</a:t>
            </a:r>
          </a:p>
          <a:p>
            <a:pPr marL="514350" indent="-514350" algn="just">
              <a:lnSpc>
                <a:spcPct val="170000"/>
              </a:lnSpc>
              <a:buFont typeface="+mj-lt"/>
              <a:buAutoNum type="arabicPeriod"/>
            </a:pPr>
            <a:r>
              <a:rPr lang="en-US" b="1" dirty="0" smtClean="0"/>
              <a:t>Software</a:t>
            </a:r>
          </a:p>
          <a:p>
            <a:pPr marL="514350" indent="-514350" algn="just">
              <a:lnSpc>
                <a:spcPct val="170000"/>
              </a:lnSpc>
              <a:buFont typeface="+mj-lt"/>
              <a:buAutoNum type="arabicPeriod"/>
            </a:pPr>
            <a:r>
              <a:rPr lang="en-US" b="1" dirty="0" smtClean="0"/>
              <a:t>Performance</a:t>
            </a:r>
          </a:p>
          <a:p>
            <a:pPr marL="514350" indent="-514350" algn="just">
              <a:lnSpc>
                <a:spcPct val="170000"/>
              </a:lnSpc>
              <a:buFont typeface="+mj-lt"/>
              <a:buAutoNum type="arabicPeriod"/>
            </a:pPr>
            <a:r>
              <a:rPr lang="en-US" b="1" dirty="0" smtClean="0"/>
              <a:t>Multiprocessors and Multi computers</a:t>
            </a:r>
          </a:p>
          <a:p>
            <a:pPr marL="514350" indent="-514350" algn="just">
              <a:lnSpc>
                <a:spcPct val="170000"/>
              </a:lnSpc>
              <a:buFont typeface="+mj-lt"/>
              <a:buAutoNum type="arabicPeriod"/>
            </a:pPr>
            <a:r>
              <a:rPr lang="en-US" b="1" dirty="0" smtClean="0"/>
              <a:t>Data Representation</a:t>
            </a:r>
          </a:p>
          <a:p>
            <a:pPr marL="514350" indent="-514350" algn="just">
              <a:lnSpc>
                <a:spcPct val="170000"/>
              </a:lnSpc>
              <a:buFont typeface="+mj-lt"/>
              <a:buAutoNum type="arabicPeriod"/>
            </a:pPr>
            <a:r>
              <a:rPr lang="en-US" b="1" dirty="0" smtClean="0"/>
              <a:t>Fixed Point Representation</a:t>
            </a:r>
          </a:p>
          <a:p>
            <a:pPr marL="514350" indent="-514350" algn="just">
              <a:lnSpc>
                <a:spcPct val="170000"/>
              </a:lnSpc>
              <a:buFont typeface="+mj-lt"/>
              <a:buAutoNum type="arabicPeriod"/>
            </a:pPr>
            <a:r>
              <a:rPr lang="en-US" b="1" dirty="0" smtClean="0"/>
              <a:t>Floating Point Representation</a:t>
            </a:r>
          </a:p>
          <a:p>
            <a:pPr marL="514350" indent="-514350" algn="just">
              <a:lnSpc>
                <a:spcPct val="170000"/>
              </a:lnSpc>
              <a:buFont typeface="+mj-lt"/>
              <a:buAutoNum type="arabicPeriod"/>
            </a:pPr>
            <a:r>
              <a:rPr lang="en-US" b="1" dirty="0" smtClean="0"/>
              <a:t>Error Detection Codes</a:t>
            </a:r>
            <a:endParaRPr lang="en-US" b="1"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381000"/>
            <a:ext cx="8229600" cy="1143000"/>
          </a:xfrm>
        </p:spPr>
        <p:txBody>
          <a:bodyPr>
            <a:normAutofit/>
          </a:bodyPr>
          <a:lstStyle/>
          <a:p>
            <a:r>
              <a:rPr lang="en-US" sz="3200" dirty="0"/>
              <a:t>Instruction set : CISC and RISC (contd.,)</a:t>
            </a:r>
          </a:p>
        </p:txBody>
      </p:sp>
      <p:sp>
        <p:nvSpPr>
          <p:cNvPr id="49155" name="Rectangle 3"/>
          <p:cNvSpPr>
            <a:spLocks noGrp="1" noChangeArrowheads="1"/>
          </p:cNvSpPr>
          <p:nvPr>
            <p:ph idx="1"/>
          </p:nvPr>
        </p:nvSpPr>
        <p:spPr>
          <a:xfrm>
            <a:off x="533400" y="1676400"/>
            <a:ext cx="8229600" cy="4389120"/>
          </a:xfrm>
        </p:spPr>
        <p:txBody>
          <a:bodyPr>
            <a:normAutofit/>
          </a:bodyPr>
          <a:lstStyle/>
          <a:p>
            <a:pPr algn="just">
              <a:lnSpc>
                <a:spcPct val="150000"/>
              </a:lnSpc>
            </a:pPr>
            <a:r>
              <a:rPr lang="en-US" sz="2000" dirty="0">
                <a:solidFill>
                  <a:srgbClr val="C00000"/>
                </a:solidFill>
              </a:rPr>
              <a:t>CISC</a:t>
            </a:r>
            <a:r>
              <a:rPr lang="en-US" sz="2000" dirty="0"/>
              <a:t>: Complex instruction set computers.</a:t>
            </a:r>
          </a:p>
          <a:p>
            <a:pPr algn="just">
              <a:lnSpc>
                <a:spcPct val="150000"/>
              </a:lnSpc>
            </a:pPr>
            <a:r>
              <a:rPr lang="en-US" sz="2000" dirty="0" smtClean="0"/>
              <a:t>Complex </a:t>
            </a:r>
            <a:r>
              <a:rPr lang="en-US" sz="2000" dirty="0"/>
              <a:t>instructions involve a large number of  steps.</a:t>
            </a:r>
          </a:p>
          <a:p>
            <a:pPr algn="just">
              <a:lnSpc>
                <a:spcPct val="150000"/>
              </a:lnSpc>
            </a:pPr>
            <a:r>
              <a:rPr lang="en-US" sz="2000" dirty="0" smtClean="0"/>
              <a:t>If </a:t>
            </a:r>
            <a:r>
              <a:rPr lang="en-US" sz="2000" dirty="0"/>
              <a:t>individual instructions perform more complex </a:t>
            </a:r>
            <a:r>
              <a:rPr lang="en-US" sz="2000" dirty="0" smtClean="0"/>
              <a:t>operations, fewer </a:t>
            </a:r>
            <a:r>
              <a:rPr lang="en-US" sz="2000" dirty="0"/>
              <a:t>instructions will be needed, leading to a lower value of N and a larger value of S.</a:t>
            </a:r>
          </a:p>
          <a:p>
            <a:pPr algn="just">
              <a:lnSpc>
                <a:spcPct val="150000"/>
              </a:lnSpc>
            </a:pPr>
            <a:r>
              <a:rPr lang="en-US" sz="2000" dirty="0" smtClean="0"/>
              <a:t>Complex </a:t>
            </a:r>
            <a:r>
              <a:rPr lang="en-US" sz="2000" dirty="0"/>
              <a:t>instructions combined with pipelining would achieve good performance.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blinds(horizontal)">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blinds(horizontal)">
                                      <p:cBhvr>
                                        <p:cTn id="12" dur="500"/>
                                        <p:tgtEl>
                                          <p:spTgt spid="491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blinds(horizontal)">
                                      <p:cBhvr>
                                        <p:cTn id="17" dur="500"/>
                                        <p:tgtEl>
                                          <p:spTgt spid="491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155">
                                            <p:txEl>
                                              <p:pRg st="3" end="3"/>
                                            </p:txEl>
                                          </p:spTgt>
                                        </p:tgtEl>
                                        <p:attrNameLst>
                                          <p:attrName>style.visibility</p:attrName>
                                        </p:attrNameLst>
                                      </p:cBhvr>
                                      <p:to>
                                        <p:strVal val="visible"/>
                                      </p:to>
                                    </p:set>
                                    <p:animEffect transition="in" filter="blinds(horizontal)">
                                      <p:cBhvr>
                                        <p:cTn id="22" dur="5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09600" y="304800"/>
            <a:ext cx="8229600" cy="1143000"/>
          </a:xfrm>
        </p:spPr>
        <p:txBody>
          <a:bodyPr/>
          <a:lstStyle/>
          <a:p>
            <a:r>
              <a:rPr lang="en-US" sz="3200" dirty="0"/>
              <a:t>Compiler</a:t>
            </a:r>
          </a:p>
        </p:txBody>
      </p:sp>
      <p:sp>
        <p:nvSpPr>
          <p:cNvPr id="50179" name="Rectangle 3"/>
          <p:cNvSpPr>
            <a:spLocks noGrp="1" noChangeArrowheads="1"/>
          </p:cNvSpPr>
          <p:nvPr>
            <p:ph idx="1"/>
          </p:nvPr>
        </p:nvSpPr>
        <p:spPr>
          <a:xfrm>
            <a:off x="457200" y="1524000"/>
            <a:ext cx="8229600" cy="4389120"/>
          </a:xfrm>
        </p:spPr>
        <p:txBody>
          <a:bodyPr>
            <a:normAutofit/>
          </a:bodyPr>
          <a:lstStyle/>
          <a:p>
            <a:pPr algn="just">
              <a:lnSpc>
                <a:spcPct val="150000"/>
              </a:lnSpc>
            </a:pPr>
            <a:r>
              <a:rPr lang="en-US" sz="2000" dirty="0"/>
              <a:t>A compiler translates a high-level language program into a sequence of machine </a:t>
            </a:r>
            <a:r>
              <a:rPr lang="en-US" sz="2000" dirty="0" smtClean="0"/>
              <a:t>instructions.</a:t>
            </a:r>
            <a:endParaRPr lang="en-US" sz="2000" dirty="0"/>
          </a:p>
          <a:p>
            <a:pPr algn="just">
              <a:lnSpc>
                <a:spcPct val="150000"/>
              </a:lnSpc>
            </a:pPr>
            <a:r>
              <a:rPr lang="en-US" sz="2000" dirty="0" smtClean="0"/>
              <a:t>To </a:t>
            </a:r>
            <a:r>
              <a:rPr lang="en-US" sz="2000" dirty="0"/>
              <a:t>reduce N, we need to have a suitable machine instruction set and a compiler that makes good use of it.</a:t>
            </a:r>
          </a:p>
          <a:p>
            <a:pPr algn="just">
              <a:lnSpc>
                <a:spcPct val="150000"/>
              </a:lnSpc>
            </a:pPr>
            <a:r>
              <a:rPr lang="en-US" sz="2000" dirty="0" smtClean="0"/>
              <a:t>An </a:t>
            </a:r>
            <a:r>
              <a:rPr lang="en-US" sz="2000" b="1" dirty="0"/>
              <a:t>optimizing compiler </a:t>
            </a:r>
            <a:r>
              <a:rPr lang="en-US" sz="2000" dirty="0"/>
              <a:t>takes advantage of various features of the target processor to reduce the product  </a:t>
            </a:r>
            <a:r>
              <a:rPr lang="en-US" sz="2000" dirty="0">
                <a:solidFill>
                  <a:srgbClr val="FF0000"/>
                </a:solidFill>
              </a:rPr>
              <a:t>N.S </a:t>
            </a:r>
            <a:r>
              <a:rPr lang="en-US" sz="2000" dirty="0"/>
              <a:t>.</a:t>
            </a:r>
          </a:p>
          <a:p>
            <a:pPr algn="just">
              <a:lnSpc>
                <a:spcPct val="150000"/>
              </a:lnSpc>
            </a:pPr>
            <a:r>
              <a:rPr lang="en-US" sz="2000" dirty="0" smtClean="0"/>
              <a:t>The </a:t>
            </a:r>
            <a:r>
              <a:rPr lang="en-US" sz="2000" dirty="0"/>
              <a:t>compiler may rearrange program instructions to achieve better performance.</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blinds(horizontal)">
                                      <p:cBhvr>
                                        <p:cTn id="7" dur="500"/>
                                        <p:tgtEl>
                                          <p:spTgt spid="50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blinds(horizontal)">
                                      <p:cBhvr>
                                        <p:cTn id="12" dur="500"/>
                                        <p:tgtEl>
                                          <p:spTgt spid="50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179">
                                            <p:txEl>
                                              <p:pRg st="2" end="2"/>
                                            </p:txEl>
                                          </p:spTgt>
                                        </p:tgtEl>
                                        <p:attrNameLst>
                                          <p:attrName>style.visibility</p:attrName>
                                        </p:attrNameLst>
                                      </p:cBhvr>
                                      <p:to>
                                        <p:strVal val="visible"/>
                                      </p:to>
                                    </p:set>
                                    <p:animEffect transition="in" filter="blinds(horizontal)">
                                      <p:cBhvr>
                                        <p:cTn id="17" dur="500"/>
                                        <p:tgtEl>
                                          <p:spTgt spid="50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179">
                                            <p:txEl>
                                              <p:pRg st="3" end="3"/>
                                            </p:txEl>
                                          </p:spTgt>
                                        </p:tgtEl>
                                        <p:attrNameLst>
                                          <p:attrName>style.visibility</p:attrName>
                                        </p:attrNameLst>
                                      </p:cBhvr>
                                      <p:to>
                                        <p:strVal val="visible"/>
                                      </p:to>
                                    </p:set>
                                    <p:animEffect transition="in" filter="blinds(horizontal)">
                                      <p:cBhvr>
                                        <p:cTn id="22" dur="500"/>
                                        <p:tgtEl>
                                          <p:spTgt spid="50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09600" y="228600"/>
            <a:ext cx="8229600" cy="1143000"/>
          </a:xfrm>
        </p:spPr>
        <p:txBody>
          <a:bodyPr/>
          <a:lstStyle/>
          <a:p>
            <a:r>
              <a:rPr lang="en-US" sz="3200" dirty="0"/>
              <a:t>Performance measurement</a:t>
            </a:r>
          </a:p>
        </p:txBody>
      </p:sp>
      <p:sp>
        <p:nvSpPr>
          <p:cNvPr id="51203" name="Rectangle 3"/>
          <p:cNvSpPr>
            <a:spLocks noGrp="1" noChangeArrowheads="1"/>
          </p:cNvSpPr>
          <p:nvPr>
            <p:ph idx="1"/>
          </p:nvPr>
        </p:nvSpPr>
        <p:spPr>
          <a:xfrm>
            <a:off x="533400" y="1447800"/>
            <a:ext cx="8229600" cy="4876800"/>
          </a:xfrm>
        </p:spPr>
        <p:txBody>
          <a:bodyPr>
            <a:normAutofit/>
          </a:bodyPr>
          <a:lstStyle/>
          <a:p>
            <a:pPr algn="just">
              <a:lnSpc>
                <a:spcPct val="150000"/>
              </a:lnSpc>
            </a:pPr>
            <a:r>
              <a:rPr lang="en-US" sz="2000" u="sng" dirty="0"/>
              <a:t>SPEC rating.</a:t>
            </a:r>
          </a:p>
          <a:p>
            <a:pPr algn="just">
              <a:lnSpc>
                <a:spcPct val="150000"/>
              </a:lnSpc>
            </a:pPr>
            <a:r>
              <a:rPr lang="en-US" sz="2000" dirty="0"/>
              <a:t>A non profit organization called “System Performance Evaluation Corporation” (SPEC) selects and publishes representative application programs for different application domains.</a:t>
            </a:r>
          </a:p>
          <a:p>
            <a:pPr algn="just">
              <a:lnSpc>
                <a:spcPct val="150000"/>
              </a:lnSpc>
            </a:pPr>
            <a:r>
              <a:rPr lang="en-US" sz="2000" dirty="0"/>
              <a:t>The SPEC rating is computed as follows</a:t>
            </a:r>
          </a:p>
          <a:p>
            <a:pPr algn="just">
              <a:lnSpc>
                <a:spcPct val="150000"/>
              </a:lnSpc>
            </a:pPr>
            <a:r>
              <a:rPr lang="en-US" sz="2000" dirty="0" smtClean="0"/>
              <a:t>SPEC </a:t>
            </a:r>
            <a:r>
              <a:rPr lang="en-US" sz="2000" dirty="0"/>
              <a:t>rating  =       </a:t>
            </a:r>
            <a:r>
              <a:rPr lang="en-US" sz="2000" u="sng" dirty="0"/>
              <a:t>Running time on the reference computer</a:t>
            </a:r>
          </a:p>
          <a:p>
            <a:pPr algn="just">
              <a:lnSpc>
                <a:spcPct val="150000"/>
              </a:lnSpc>
            </a:pPr>
            <a:r>
              <a:rPr lang="en-US" sz="2000" dirty="0"/>
              <a:t>                               Running time on the computer under test</a:t>
            </a:r>
          </a:p>
          <a:p>
            <a:pPr algn="just">
              <a:lnSpc>
                <a:spcPct val="150000"/>
              </a:lnSpc>
            </a:pPr>
            <a:r>
              <a:rPr lang="en-US" sz="2000" dirty="0" smtClean="0"/>
              <a:t>Thus </a:t>
            </a:r>
            <a:r>
              <a:rPr lang="en-US" sz="2000" dirty="0"/>
              <a:t>SPEC rating of 50 means that the computer under test is 50 times faster than the reference computer for this particular benchmark.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2" dur="500"/>
                                        <p:tgtEl>
                                          <p:spTgt spid="51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7" dur="500"/>
                                        <p:tgtEl>
                                          <p:spTgt spid="51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03">
                                            <p:txEl>
                                              <p:pRg st="3" end="3"/>
                                            </p:txEl>
                                          </p:spTgt>
                                        </p:tgtEl>
                                        <p:attrNameLst>
                                          <p:attrName>style.visibility</p:attrName>
                                        </p:attrNameLst>
                                      </p:cBhvr>
                                      <p:to>
                                        <p:strVal val="visible"/>
                                      </p:to>
                                    </p:set>
                                    <p:animEffect transition="in" filter="blinds(horizontal)">
                                      <p:cBhvr>
                                        <p:cTn id="22" dur="500"/>
                                        <p:tgtEl>
                                          <p:spTgt spid="512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03">
                                            <p:txEl>
                                              <p:pRg st="4" end="4"/>
                                            </p:txEl>
                                          </p:spTgt>
                                        </p:tgtEl>
                                        <p:attrNameLst>
                                          <p:attrName>style.visibility</p:attrName>
                                        </p:attrNameLst>
                                      </p:cBhvr>
                                      <p:to>
                                        <p:strVal val="visible"/>
                                      </p:to>
                                    </p:set>
                                    <p:animEffect transition="in" filter="blinds(horizontal)">
                                      <p:cBhvr>
                                        <p:cTn id="27" dur="500"/>
                                        <p:tgtEl>
                                          <p:spTgt spid="512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03">
                                            <p:txEl>
                                              <p:pRg st="5" end="5"/>
                                            </p:txEl>
                                          </p:spTgt>
                                        </p:tgtEl>
                                        <p:attrNameLst>
                                          <p:attrName>style.visibility</p:attrName>
                                        </p:attrNameLst>
                                      </p:cBhvr>
                                      <p:to>
                                        <p:strVal val="visible"/>
                                      </p:to>
                                    </p:set>
                                    <p:animEffect transition="in" filter="blinds(horizontal)">
                                      <p:cBhvr>
                                        <p:cTn id="32" dur="500"/>
                                        <p:tgtEl>
                                          <p:spTgt spid="512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304800"/>
            <a:ext cx="8229600" cy="1143000"/>
          </a:xfrm>
        </p:spPr>
        <p:txBody>
          <a:bodyPr/>
          <a:lstStyle/>
          <a:p>
            <a:r>
              <a:rPr lang="en-US" sz="2800" dirty="0"/>
              <a:t>Contd.,</a:t>
            </a:r>
          </a:p>
        </p:txBody>
      </p:sp>
      <p:sp>
        <p:nvSpPr>
          <p:cNvPr id="52227" name="Rectangle 3"/>
          <p:cNvSpPr>
            <a:spLocks noGrp="1" noChangeArrowheads="1"/>
          </p:cNvSpPr>
          <p:nvPr>
            <p:ph idx="1"/>
          </p:nvPr>
        </p:nvSpPr>
        <p:spPr/>
        <p:txBody>
          <a:bodyPr/>
          <a:lstStyle/>
          <a:p>
            <a:r>
              <a:rPr lang="en-US" sz="2000" dirty="0"/>
              <a:t>The test is repeated for all the programs in the SPEC suite, and the geometric mean of the results is computed. </a:t>
            </a:r>
          </a:p>
          <a:p>
            <a:pPr>
              <a:buFont typeface="Wingdings" pitchFamily="2" charset="2"/>
              <a:buNone/>
            </a:pPr>
            <a:endParaRPr lang="en-US" sz="2000" dirty="0"/>
          </a:p>
          <a:p>
            <a:r>
              <a:rPr lang="en-US" sz="2000" dirty="0"/>
              <a:t>Let  </a:t>
            </a:r>
            <a:r>
              <a:rPr lang="en-US" sz="2000" dirty="0" err="1"/>
              <a:t>SPEC</a:t>
            </a:r>
            <a:r>
              <a:rPr lang="en-US" sz="2000" baseline="-25000" dirty="0" err="1"/>
              <a:t>i</a:t>
            </a:r>
            <a:r>
              <a:rPr lang="en-US" sz="2000" baseline="-25000" dirty="0"/>
              <a:t>  </a:t>
            </a:r>
            <a:r>
              <a:rPr lang="en-US" sz="2000" dirty="0"/>
              <a:t>be the rating for program ‘</a:t>
            </a:r>
            <a:r>
              <a:rPr lang="en-US" sz="2000" dirty="0" err="1"/>
              <a:t>i</a:t>
            </a:r>
            <a:r>
              <a:rPr lang="en-US" sz="2000" dirty="0"/>
              <a:t>’ in the suite.</a:t>
            </a:r>
          </a:p>
          <a:p>
            <a:pPr>
              <a:buFont typeface="Wingdings" pitchFamily="2" charset="2"/>
              <a:buNone/>
            </a:pPr>
            <a:r>
              <a:rPr lang="en-US" sz="2000" dirty="0"/>
              <a:t>      The overall SPEC rating for the computer is given by </a:t>
            </a:r>
          </a:p>
          <a:p>
            <a:endParaRPr lang="en-US" sz="2000" dirty="0"/>
          </a:p>
          <a:p>
            <a:pPr>
              <a:buFont typeface="Wingdings" pitchFamily="2" charset="2"/>
              <a:buNone/>
            </a:pPr>
            <a:r>
              <a:rPr lang="en-US" sz="2000" dirty="0"/>
              <a:t>      SPEC rating  </a:t>
            </a:r>
            <a:r>
              <a:rPr lang="en-US" sz="2000" dirty="0" smtClean="0"/>
              <a:t>=[</a:t>
            </a:r>
            <a:r>
              <a:rPr lang="en-US" sz="2000" dirty="0" smtClean="0">
                <a:solidFill>
                  <a:srgbClr val="FF0000"/>
                </a:solidFill>
              </a:rPr>
              <a:t>   </a:t>
            </a:r>
            <a:r>
              <a:rPr lang="en-US" sz="2000" dirty="0">
                <a:sym typeface="Symbol" pitchFamily="18" charset="2"/>
              </a:rPr>
              <a:t> </a:t>
            </a:r>
            <a:r>
              <a:rPr lang="en-US" sz="2000" dirty="0">
                <a:solidFill>
                  <a:srgbClr val="FF0000"/>
                </a:solidFill>
                <a:sym typeface="Symbol" pitchFamily="18" charset="2"/>
              </a:rPr>
              <a:t>(</a:t>
            </a:r>
            <a:r>
              <a:rPr lang="en-US" sz="2000" dirty="0">
                <a:sym typeface="Symbol" pitchFamily="18" charset="2"/>
              </a:rPr>
              <a:t> </a:t>
            </a:r>
            <a:r>
              <a:rPr lang="en-US" sz="2000" dirty="0" err="1"/>
              <a:t>SPEC</a:t>
            </a:r>
            <a:r>
              <a:rPr lang="en-US" sz="2000" baseline="-25000" dirty="0" err="1"/>
              <a:t>i</a:t>
            </a:r>
            <a:r>
              <a:rPr lang="en-US" sz="2000" baseline="-25000" dirty="0"/>
              <a:t> </a:t>
            </a:r>
            <a:r>
              <a:rPr lang="en-US" sz="2000" dirty="0" smtClean="0">
                <a:solidFill>
                  <a:srgbClr val="FF0000"/>
                </a:solidFill>
              </a:rPr>
              <a:t>) </a:t>
            </a:r>
            <a:r>
              <a:rPr lang="en-US" sz="2000" dirty="0" smtClean="0"/>
              <a:t>]</a:t>
            </a:r>
            <a:r>
              <a:rPr lang="en-US" sz="2000" baseline="30000" dirty="0" smtClean="0">
                <a:solidFill>
                  <a:srgbClr val="FF0000"/>
                </a:solidFill>
              </a:rPr>
              <a:t>1/n</a:t>
            </a:r>
            <a:endParaRPr lang="en-US" sz="2000" dirty="0">
              <a:solidFill>
                <a:srgbClr val="FF0000"/>
              </a:solidFill>
            </a:endParaRPr>
          </a:p>
          <a:p>
            <a:pPr>
              <a:buFont typeface="Wingdings" pitchFamily="2" charset="2"/>
              <a:buNone/>
            </a:pPr>
            <a:endParaRPr lang="en-US" sz="2000" dirty="0"/>
          </a:p>
          <a:p>
            <a:pPr>
              <a:buFont typeface="Wingdings" pitchFamily="2" charset="2"/>
              <a:buNone/>
            </a:pPr>
            <a:r>
              <a:rPr lang="en-US" sz="2000" dirty="0"/>
              <a:t>    where n is the number of programs in the suite.</a:t>
            </a:r>
          </a:p>
        </p:txBody>
      </p:sp>
      <p:sp>
        <p:nvSpPr>
          <p:cNvPr id="52228" name="Text Box 4"/>
          <p:cNvSpPr txBox="1">
            <a:spLocks noChangeArrowheads="1"/>
          </p:cNvSpPr>
          <p:nvPr/>
        </p:nvSpPr>
        <p:spPr bwMode="auto">
          <a:xfrm>
            <a:off x="2652596" y="4419600"/>
            <a:ext cx="471604" cy="338554"/>
          </a:xfrm>
          <a:prstGeom prst="rect">
            <a:avLst/>
          </a:prstGeom>
          <a:noFill/>
          <a:ln w="9525">
            <a:noFill/>
            <a:miter lim="800000"/>
            <a:headEnd/>
            <a:tailEnd/>
          </a:ln>
          <a:effectLst/>
        </p:spPr>
        <p:txBody>
          <a:bodyPr wrap="square">
            <a:spAutoFit/>
          </a:bodyPr>
          <a:lstStyle/>
          <a:p>
            <a:r>
              <a:rPr lang="en-US" sz="1600" dirty="0" smtClean="0"/>
              <a:t> </a:t>
            </a:r>
            <a:r>
              <a:rPr lang="en-US" sz="1600" dirty="0" err="1" smtClean="0">
                <a:solidFill>
                  <a:srgbClr val="FF0000"/>
                </a:solidFill>
              </a:rPr>
              <a:t>i</a:t>
            </a:r>
            <a:r>
              <a:rPr lang="en-US" sz="1600" dirty="0" smtClean="0">
                <a:solidFill>
                  <a:srgbClr val="FF0000"/>
                </a:solidFill>
              </a:rPr>
              <a:t>=1</a:t>
            </a:r>
            <a:endParaRPr lang="en-US" sz="1600" dirty="0">
              <a:solidFill>
                <a:srgbClr val="FF0000"/>
              </a:solidFill>
            </a:endParaRPr>
          </a:p>
        </p:txBody>
      </p:sp>
      <p:sp>
        <p:nvSpPr>
          <p:cNvPr id="52229" name="Text Box 5"/>
          <p:cNvSpPr txBox="1">
            <a:spLocks noChangeArrowheads="1"/>
          </p:cNvSpPr>
          <p:nvPr/>
        </p:nvSpPr>
        <p:spPr bwMode="auto">
          <a:xfrm>
            <a:off x="2743200" y="3733800"/>
            <a:ext cx="304892" cy="338554"/>
          </a:xfrm>
          <a:prstGeom prst="rect">
            <a:avLst/>
          </a:prstGeom>
          <a:noFill/>
          <a:ln w="9525">
            <a:noFill/>
            <a:miter lim="800000"/>
            <a:headEnd/>
            <a:tailEnd/>
          </a:ln>
          <a:effectLst/>
        </p:spPr>
        <p:txBody>
          <a:bodyPr wrap="none">
            <a:spAutoFit/>
          </a:bodyPr>
          <a:lstStyle/>
          <a:p>
            <a:r>
              <a:rPr lang="en-US" sz="1600" dirty="0">
                <a:solidFill>
                  <a:srgbClr val="FF0000"/>
                </a:solidFill>
              </a:rPr>
              <a: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blinds(horizontal)">
                                      <p:cBhvr>
                                        <p:cTn id="7" dur="5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227">
                                            <p:txEl>
                                              <p:pRg st="2" end="2"/>
                                            </p:txEl>
                                          </p:spTgt>
                                        </p:tgtEl>
                                        <p:attrNameLst>
                                          <p:attrName>style.visibility</p:attrName>
                                        </p:attrNameLst>
                                      </p:cBhvr>
                                      <p:to>
                                        <p:strVal val="visible"/>
                                      </p:to>
                                    </p:set>
                                    <p:animEffect transition="in" filter="blinds(horizontal)">
                                      <p:cBhvr>
                                        <p:cTn id="12" dur="500"/>
                                        <p:tgtEl>
                                          <p:spTgt spid="522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227">
                                            <p:txEl>
                                              <p:pRg st="3" end="3"/>
                                            </p:txEl>
                                          </p:spTgt>
                                        </p:tgtEl>
                                        <p:attrNameLst>
                                          <p:attrName>style.visibility</p:attrName>
                                        </p:attrNameLst>
                                      </p:cBhvr>
                                      <p:to>
                                        <p:strVal val="visible"/>
                                      </p:to>
                                    </p:set>
                                    <p:animEffect transition="in" filter="blinds(horizontal)">
                                      <p:cBhvr>
                                        <p:cTn id="17" dur="500"/>
                                        <p:tgtEl>
                                          <p:spTgt spid="522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227">
                                            <p:txEl>
                                              <p:pRg st="5" end="5"/>
                                            </p:txEl>
                                          </p:spTgt>
                                        </p:tgtEl>
                                        <p:attrNameLst>
                                          <p:attrName>style.visibility</p:attrName>
                                        </p:attrNameLst>
                                      </p:cBhvr>
                                      <p:to>
                                        <p:strVal val="visible"/>
                                      </p:to>
                                    </p:set>
                                    <p:animEffect transition="in" filter="blinds(horizontal)">
                                      <p:cBhvr>
                                        <p:cTn id="22" dur="500"/>
                                        <p:tgtEl>
                                          <p:spTgt spid="5222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227">
                                            <p:txEl>
                                              <p:pRg st="7" end="7"/>
                                            </p:txEl>
                                          </p:spTgt>
                                        </p:tgtEl>
                                        <p:attrNameLst>
                                          <p:attrName>style.visibility</p:attrName>
                                        </p:attrNameLst>
                                      </p:cBhvr>
                                      <p:to>
                                        <p:strVal val="visible"/>
                                      </p:to>
                                    </p:set>
                                    <p:animEffect transition="in" filter="blinds(horizontal)">
                                      <p:cBhvr>
                                        <p:cTn id="27" dur="500"/>
                                        <p:tgtEl>
                                          <p:spTgt spid="522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z="3200" dirty="0" smtClean="0"/>
              <a:t>7. Multiprocessors and Multi-computers</a:t>
            </a:r>
            <a:endParaRPr lang="en-US" sz="3200" dirty="0"/>
          </a:p>
        </p:txBody>
      </p:sp>
      <p:sp>
        <p:nvSpPr>
          <p:cNvPr id="53251" name="Rectangle 3"/>
          <p:cNvSpPr>
            <a:spLocks noGrp="1" noChangeArrowheads="1"/>
          </p:cNvSpPr>
          <p:nvPr>
            <p:ph idx="1"/>
          </p:nvPr>
        </p:nvSpPr>
        <p:spPr/>
        <p:txBody>
          <a:bodyPr>
            <a:normAutofit/>
          </a:bodyPr>
          <a:lstStyle/>
          <a:p>
            <a:pPr algn="just">
              <a:lnSpc>
                <a:spcPct val="150000"/>
              </a:lnSpc>
            </a:pPr>
            <a:r>
              <a:rPr lang="en-US" sz="2000" dirty="0"/>
              <a:t>Large computer systems may contain a number of processor units, in which case they are called </a:t>
            </a:r>
            <a:r>
              <a:rPr lang="en-US" sz="2000" u="sng" dirty="0">
                <a:solidFill>
                  <a:srgbClr val="C00000"/>
                </a:solidFill>
              </a:rPr>
              <a:t>multiprocessor</a:t>
            </a:r>
            <a:r>
              <a:rPr lang="en-US" sz="2000" dirty="0">
                <a:solidFill>
                  <a:srgbClr val="C00000"/>
                </a:solidFill>
              </a:rPr>
              <a:t> </a:t>
            </a:r>
            <a:r>
              <a:rPr lang="en-US" sz="2000" dirty="0"/>
              <a:t>systems.</a:t>
            </a:r>
          </a:p>
          <a:p>
            <a:pPr algn="just">
              <a:lnSpc>
                <a:spcPct val="150000"/>
              </a:lnSpc>
            </a:pPr>
            <a:r>
              <a:rPr lang="en-US" sz="2000" dirty="0" smtClean="0"/>
              <a:t>These </a:t>
            </a:r>
            <a:r>
              <a:rPr lang="en-US" sz="2000" dirty="0"/>
              <a:t>systems either execute a number of different application tasks in parallel, or they execute subtasks of a single large task in parallel.</a:t>
            </a:r>
          </a:p>
          <a:p>
            <a:pPr algn="just">
              <a:lnSpc>
                <a:spcPct val="150000"/>
              </a:lnSpc>
            </a:pPr>
            <a:r>
              <a:rPr lang="en-US" sz="2000" dirty="0" smtClean="0"/>
              <a:t>All </a:t>
            </a:r>
            <a:r>
              <a:rPr lang="en-US" sz="2000" dirty="0"/>
              <a:t>processors usually have access to all of the memory in such systems, and the term shared-memory multiprocessor systems is often used to make this clear.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blinds(horizontal)">
                                      <p:cBhvr>
                                        <p:cTn id="7" dur="500"/>
                                        <p:tgtEl>
                                          <p:spTgt spid="5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blinds(horizontal)">
                                      <p:cBhvr>
                                        <p:cTn id="12" dur="500"/>
                                        <p:tgtEl>
                                          <p:spTgt spid="532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251">
                                            <p:txEl>
                                              <p:pRg st="2" end="2"/>
                                            </p:txEl>
                                          </p:spTgt>
                                        </p:tgtEl>
                                        <p:attrNameLst>
                                          <p:attrName>style.visibility</p:attrName>
                                        </p:attrNameLst>
                                      </p:cBhvr>
                                      <p:to>
                                        <p:strVal val="visible"/>
                                      </p:to>
                                    </p:set>
                                    <p:animEffect transition="in" filter="blinds(horizontal)">
                                      <p:cBhvr>
                                        <p:cTn id="17" dur="500"/>
                                        <p:tgtEl>
                                          <p:spTgt spid="532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81000" y="685800"/>
            <a:ext cx="8229600" cy="1143000"/>
          </a:xfrm>
        </p:spPr>
        <p:txBody>
          <a:bodyPr/>
          <a:lstStyle/>
          <a:p>
            <a:r>
              <a:rPr lang="en-US" sz="3200" i="1" u="sng" dirty="0">
                <a:solidFill>
                  <a:srgbClr val="FF0000"/>
                </a:solidFill>
              </a:rPr>
              <a:t>Multiprocessors (contd.,)</a:t>
            </a:r>
          </a:p>
        </p:txBody>
      </p:sp>
      <p:sp>
        <p:nvSpPr>
          <p:cNvPr id="54275" name="Rectangle 3"/>
          <p:cNvSpPr>
            <a:spLocks noGrp="1" noChangeArrowheads="1"/>
          </p:cNvSpPr>
          <p:nvPr>
            <p:ph idx="1"/>
          </p:nvPr>
        </p:nvSpPr>
        <p:spPr/>
        <p:txBody>
          <a:bodyPr/>
          <a:lstStyle/>
          <a:p>
            <a:pPr algn="just">
              <a:lnSpc>
                <a:spcPct val="150000"/>
              </a:lnSpc>
            </a:pPr>
            <a:r>
              <a:rPr lang="en-US" sz="2000" dirty="0"/>
              <a:t>The high performance of these systems comes with much increased complexity and </a:t>
            </a:r>
            <a:r>
              <a:rPr lang="en-US" sz="2000" dirty="0" smtClean="0"/>
              <a:t>cost.</a:t>
            </a:r>
          </a:p>
          <a:p>
            <a:pPr algn="just">
              <a:lnSpc>
                <a:spcPct val="150000"/>
              </a:lnSpc>
            </a:pPr>
            <a:r>
              <a:rPr lang="en-US" sz="2000" dirty="0" smtClean="0"/>
              <a:t>In </a:t>
            </a:r>
            <a:r>
              <a:rPr lang="en-US" sz="2000" dirty="0"/>
              <a:t>addition to multiple processors and memory units, cost is increased because of the need for more complex interconnection networks. </a:t>
            </a:r>
          </a:p>
          <a:p>
            <a:pPr algn="just">
              <a:lnSpc>
                <a:spcPct val="150000"/>
              </a:lnSpc>
            </a:pPr>
            <a:endParaRPr 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381000"/>
            <a:ext cx="8229600" cy="1143000"/>
          </a:xfrm>
        </p:spPr>
        <p:txBody>
          <a:bodyPr/>
          <a:lstStyle/>
          <a:p>
            <a:r>
              <a:rPr lang="en-US" sz="3200" i="1" u="sng" dirty="0" smtClean="0">
                <a:solidFill>
                  <a:srgbClr val="FF0000"/>
                </a:solidFill>
              </a:rPr>
              <a:t>Multi-Computers:</a:t>
            </a:r>
            <a:endParaRPr lang="en-US" sz="3200" dirty="0"/>
          </a:p>
        </p:txBody>
      </p:sp>
      <p:sp>
        <p:nvSpPr>
          <p:cNvPr id="55299" name="Rectangle 3"/>
          <p:cNvSpPr>
            <a:spLocks noGrp="1" noChangeArrowheads="1"/>
          </p:cNvSpPr>
          <p:nvPr>
            <p:ph idx="1"/>
          </p:nvPr>
        </p:nvSpPr>
        <p:spPr>
          <a:xfrm>
            <a:off x="457200" y="1600200"/>
            <a:ext cx="8229600" cy="4693920"/>
          </a:xfrm>
        </p:spPr>
        <p:txBody>
          <a:bodyPr>
            <a:normAutofit/>
          </a:bodyPr>
          <a:lstStyle/>
          <a:p>
            <a:pPr algn="just">
              <a:lnSpc>
                <a:spcPct val="150000"/>
              </a:lnSpc>
            </a:pPr>
            <a:r>
              <a:rPr lang="en-US" sz="2000" dirty="0" smtClean="0"/>
              <a:t>In </a:t>
            </a:r>
            <a:r>
              <a:rPr lang="en-US" sz="2000" dirty="0"/>
              <a:t>contrast to multiprocessor systems, it is possible to use an interconnected group of complete computers to achieve high total computational power.</a:t>
            </a:r>
          </a:p>
          <a:p>
            <a:pPr algn="just">
              <a:lnSpc>
                <a:spcPct val="150000"/>
              </a:lnSpc>
            </a:pPr>
            <a:r>
              <a:rPr lang="en-US" sz="2000" dirty="0" smtClean="0"/>
              <a:t>The </a:t>
            </a:r>
            <a:r>
              <a:rPr lang="en-US" sz="2000" dirty="0"/>
              <a:t>computers normally have access only to their own memory </a:t>
            </a:r>
            <a:r>
              <a:rPr lang="en-US" sz="2000" dirty="0" smtClean="0"/>
              <a:t>units.  When </a:t>
            </a:r>
            <a:r>
              <a:rPr lang="en-US" sz="2000" dirty="0"/>
              <a:t>the tasks they are executing need to communicate data, they do so by exchanging </a:t>
            </a:r>
            <a:r>
              <a:rPr lang="en-US" sz="2000" b="1" dirty="0"/>
              <a:t>messages</a:t>
            </a:r>
            <a:r>
              <a:rPr lang="en-US" sz="2000" dirty="0"/>
              <a:t> over a communication network.</a:t>
            </a:r>
          </a:p>
          <a:p>
            <a:pPr algn="just">
              <a:lnSpc>
                <a:spcPct val="150000"/>
              </a:lnSpc>
            </a:pPr>
            <a:r>
              <a:rPr lang="en-US" sz="2000" dirty="0" smtClean="0"/>
              <a:t>This </a:t>
            </a:r>
            <a:r>
              <a:rPr lang="en-US" sz="2000" dirty="0"/>
              <a:t>property distinguishes them from shared-memory multiprocessors, leading to the </a:t>
            </a:r>
            <a:r>
              <a:rPr lang="en-US" sz="2000" dirty="0" smtClean="0"/>
              <a:t>name </a:t>
            </a:r>
            <a:r>
              <a:rPr lang="en-US" sz="2000" b="1" dirty="0" smtClean="0">
                <a:solidFill>
                  <a:srgbClr val="C00000"/>
                </a:solidFill>
              </a:rPr>
              <a:t>message-passing </a:t>
            </a:r>
            <a:r>
              <a:rPr lang="en-US" sz="2000" b="1" dirty="0">
                <a:solidFill>
                  <a:srgbClr val="C00000"/>
                </a:solidFill>
              </a:rPr>
              <a:t>multi- computers</a:t>
            </a:r>
            <a:r>
              <a:rPr lang="en-US" sz="2000" dirty="0">
                <a:solidFill>
                  <a:srgbClr val="C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blinds(horizontal)">
                                      <p:cBhvr>
                                        <p:cTn id="7" dur="500"/>
                                        <p:tgtEl>
                                          <p:spTgt spid="55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Effect transition="in" filter="blinds(horizontal)">
                                      <p:cBhvr>
                                        <p:cTn id="12" dur="500"/>
                                        <p:tgtEl>
                                          <p:spTgt spid="55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299">
                                            <p:txEl>
                                              <p:pRg st="2" end="2"/>
                                            </p:txEl>
                                          </p:spTgt>
                                        </p:tgtEl>
                                        <p:attrNameLst>
                                          <p:attrName>style.visibility</p:attrName>
                                        </p:attrNameLst>
                                      </p:cBhvr>
                                      <p:to>
                                        <p:strVal val="visible"/>
                                      </p:to>
                                    </p:set>
                                    <p:animEffect transition="in" filter="blinds(horizontal)">
                                      <p:cBhvr>
                                        <p:cTn id="17" dur="500"/>
                                        <p:tgtEl>
                                          <p:spTgt spid="552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457200" y="1447800"/>
            <a:ext cx="8229600" cy="5181600"/>
          </a:xfrm>
        </p:spPr>
        <p:txBody>
          <a:bodyPr>
            <a:normAutofit fontScale="92500" lnSpcReduction="10000"/>
          </a:bodyPr>
          <a:lstStyle/>
          <a:p>
            <a:pPr>
              <a:buNone/>
            </a:pPr>
            <a:r>
              <a:rPr lang="en-US" altLang="ko-KR" dirty="0" smtClean="0"/>
              <a:t>Data Types</a:t>
            </a:r>
          </a:p>
          <a:p>
            <a:pPr lvl="1"/>
            <a:r>
              <a:rPr lang="en-US" altLang="ko-KR" sz="1800" dirty="0" smtClean="0"/>
              <a:t>Binary information is stored in </a:t>
            </a:r>
            <a:r>
              <a:rPr lang="en-US" altLang="ko-KR" sz="1800" b="1" i="1" dirty="0" smtClean="0"/>
              <a:t>memory</a:t>
            </a:r>
            <a:r>
              <a:rPr lang="en-US" altLang="ko-KR" sz="1800" dirty="0" smtClean="0"/>
              <a:t> or </a:t>
            </a:r>
            <a:r>
              <a:rPr lang="en-US" altLang="ko-KR" sz="1800" b="1" i="1" dirty="0" smtClean="0"/>
              <a:t>processor registers</a:t>
            </a:r>
            <a:endParaRPr lang="en-US" altLang="ko-KR" sz="1800" dirty="0" smtClean="0"/>
          </a:p>
          <a:p>
            <a:pPr lvl="1"/>
            <a:r>
              <a:rPr lang="en-US" altLang="ko-KR" sz="1800" dirty="0" smtClean="0"/>
              <a:t>Registers contain either </a:t>
            </a:r>
            <a:r>
              <a:rPr lang="en-US" altLang="ko-KR" sz="1800" b="1" i="1" dirty="0" smtClean="0"/>
              <a:t>data </a:t>
            </a:r>
            <a:r>
              <a:rPr lang="en-US" altLang="ko-KR" sz="1800" dirty="0" smtClean="0"/>
              <a:t>or </a:t>
            </a:r>
            <a:r>
              <a:rPr lang="en-US" altLang="ko-KR" sz="1800" b="1" i="1" dirty="0" smtClean="0"/>
              <a:t>control information</a:t>
            </a:r>
            <a:endParaRPr lang="en-US" altLang="ko-KR" sz="1800" dirty="0" smtClean="0"/>
          </a:p>
          <a:p>
            <a:pPr lvl="2"/>
            <a:r>
              <a:rPr lang="en-US" altLang="ko-KR" b="1" i="1" dirty="0" smtClean="0">
                <a:solidFill>
                  <a:schemeClr val="accent1"/>
                </a:solidFill>
              </a:rPr>
              <a:t>Data</a:t>
            </a:r>
            <a:r>
              <a:rPr lang="en-US" altLang="ko-KR" dirty="0" smtClean="0"/>
              <a:t> are numbers and other binary-coded information</a:t>
            </a:r>
          </a:p>
          <a:p>
            <a:pPr lvl="2"/>
            <a:r>
              <a:rPr lang="en-US" altLang="ko-KR" b="1" i="1" dirty="0" smtClean="0">
                <a:solidFill>
                  <a:schemeClr val="accent1"/>
                </a:solidFill>
              </a:rPr>
              <a:t>Control information</a:t>
            </a:r>
            <a:r>
              <a:rPr lang="en-US" altLang="ko-KR" dirty="0" smtClean="0"/>
              <a:t> is a bit or a group of bits used to specify the sequence of command signals</a:t>
            </a:r>
          </a:p>
          <a:p>
            <a:pPr lvl="1"/>
            <a:r>
              <a:rPr lang="en-US" altLang="ko-KR" sz="1800" dirty="0" smtClean="0"/>
              <a:t>Data types found in the registers of digital computers</a:t>
            </a:r>
          </a:p>
          <a:p>
            <a:pPr lvl="2"/>
            <a:r>
              <a:rPr lang="en-US" altLang="ko-KR" b="1" i="1" dirty="0" smtClean="0">
                <a:solidFill>
                  <a:schemeClr val="accent1"/>
                </a:solidFill>
              </a:rPr>
              <a:t>Numbers </a:t>
            </a:r>
            <a:r>
              <a:rPr lang="en-US" altLang="ko-KR" dirty="0" smtClean="0"/>
              <a:t>used in arithmetic computations</a:t>
            </a:r>
          </a:p>
          <a:p>
            <a:pPr lvl="2"/>
            <a:r>
              <a:rPr lang="en-US" altLang="ko-KR" b="1" i="1" dirty="0" smtClean="0">
                <a:solidFill>
                  <a:schemeClr val="accent1"/>
                </a:solidFill>
              </a:rPr>
              <a:t>Letters</a:t>
            </a:r>
            <a:r>
              <a:rPr lang="en-US" altLang="ko-KR" dirty="0" smtClean="0"/>
              <a:t> of the alphabet used in data processing</a:t>
            </a:r>
          </a:p>
          <a:p>
            <a:pPr lvl="2"/>
            <a:r>
              <a:rPr lang="en-US" altLang="ko-KR" b="1" i="1" dirty="0" smtClean="0">
                <a:solidFill>
                  <a:schemeClr val="accent1"/>
                </a:solidFill>
              </a:rPr>
              <a:t>Other discrete symbols</a:t>
            </a:r>
            <a:r>
              <a:rPr lang="en-US" altLang="ko-KR" dirty="0" smtClean="0"/>
              <a:t> used for specific purpose</a:t>
            </a:r>
          </a:p>
          <a:p>
            <a:pPr lvl="1"/>
            <a:r>
              <a:rPr lang="en-US" altLang="ko-KR" sz="1800" dirty="0" smtClean="0"/>
              <a:t>Number Systems</a:t>
            </a:r>
          </a:p>
          <a:p>
            <a:pPr lvl="2"/>
            <a:r>
              <a:rPr lang="en-US" altLang="ko-KR" b="1" i="1" dirty="0" smtClean="0">
                <a:solidFill>
                  <a:schemeClr val="accent1"/>
                </a:solidFill>
              </a:rPr>
              <a:t>Base</a:t>
            </a:r>
            <a:r>
              <a:rPr lang="en-US" altLang="ko-KR" dirty="0" smtClean="0"/>
              <a:t> or </a:t>
            </a:r>
            <a:r>
              <a:rPr lang="en-US" altLang="ko-KR" b="1" i="1" dirty="0" smtClean="0">
                <a:solidFill>
                  <a:schemeClr val="accent1"/>
                </a:solidFill>
              </a:rPr>
              <a:t>Radix</a:t>
            </a:r>
            <a:r>
              <a:rPr lang="en-US" altLang="ko-KR" dirty="0" smtClean="0"/>
              <a:t> </a:t>
            </a:r>
            <a:r>
              <a:rPr lang="en-US" altLang="ko-KR" b="1" i="1" dirty="0" smtClean="0">
                <a:solidFill>
                  <a:srgbClr val="008000"/>
                </a:solidFill>
              </a:rPr>
              <a:t>r</a:t>
            </a:r>
            <a:r>
              <a:rPr lang="en-US" altLang="ko-KR" dirty="0" smtClean="0"/>
              <a:t> </a:t>
            </a:r>
            <a:r>
              <a:rPr lang="en-US" altLang="ko-KR" b="1" i="1" dirty="0" smtClean="0">
                <a:solidFill>
                  <a:schemeClr val="accent1"/>
                </a:solidFill>
              </a:rPr>
              <a:t>system</a:t>
            </a:r>
            <a:r>
              <a:rPr lang="en-US" altLang="ko-KR" dirty="0" smtClean="0"/>
              <a:t> : uses distinct symbols for </a:t>
            </a:r>
            <a:r>
              <a:rPr lang="en-US" altLang="ko-KR" b="1" i="1" dirty="0" smtClean="0">
                <a:solidFill>
                  <a:srgbClr val="008000"/>
                </a:solidFill>
              </a:rPr>
              <a:t>r digits</a:t>
            </a:r>
            <a:endParaRPr lang="en-US" altLang="ko-KR" dirty="0" smtClean="0"/>
          </a:p>
          <a:p>
            <a:pPr lvl="2"/>
            <a:r>
              <a:rPr lang="en-US" altLang="ko-KR" dirty="0" smtClean="0"/>
              <a:t>Most common number system :Decimal, Binary, Octal, Hexadecimal</a:t>
            </a:r>
          </a:p>
          <a:p>
            <a:pPr lvl="2"/>
            <a:r>
              <a:rPr lang="en-US" altLang="ko-KR" dirty="0" smtClean="0"/>
              <a:t>Positional-value(weight) System : </a:t>
            </a:r>
            <a:r>
              <a:rPr lang="en-US" altLang="ko-KR" b="1" dirty="0" smtClean="0"/>
              <a:t>r</a:t>
            </a:r>
            <a:r>
              <a:rPr lang="en-US" altLang="ko-KR" b="1" baseline="30000" dirty="0" smtClean="0"/>
              <a:t>2  </a:t>
            </a:r>
            <a:r>
              <a:rPr lang="en-US" altLang="ko-KR" b="1" dirty="0" smtClean="0"/>
              <a:t>r </a:t>
            </a:r>
            <a:r>
              <a:rPr lang="en-US" altLang="ko-KR" b="1" baseline="30000" dirty="0" smtClean="0"/>
              <a:t>1</a:t>
            </a:r>
            <a:r>
              <a:rPr lang="en-US" altLang="ko-KR" b="1" dirty="0" smtClean="0"/>
              <a:t>r</a:t>
            </a:r>
            <a:r>
              <a:rPr lang="en-US" altLang="ko-KR" b="1" baseline="30000" dirty="0" smtClean="0"/>
              <a:t>0</a:t>
            </a:r>
            <a:r>
              <a:rPr lang="en-US" altLang="ko-KR" b="1" dirty="0" smtClean="0"/>
              <a:t>.r</a:t>
            </a:r>
            <a:r>
              <a:rPr lang="en-US" altLang="ko-KR" b="1" baseline="30000" dirty="0" smtClean="0"/>
              <a:t>-1 </a:t>
            </a:r>
            <a:r>
              <a:rPr lang="en-US" altLang="ko-KR" b="1" dirty="0" smtClean="0"/>
              <a:t>r</a:t>
            </a:r>
            <a:r>
              <a:rPr lang="en-US" altLang="ko-KR" b="1" baseline="30000" dirty="0" smtClean="0"/>
              <a:t>-2 </a:t>
            </a:r>
            <a:r>
              <a:rPr lang="en-US" altLang="ko-KR" b="1" dirty="0" smtClean="0"/>
              <a:t>r</a:t>
            </a:r>
            <a:r>
              <a:rPr lang="en-US" altLang="ko-KR" b="1" baseline="30000" dirty="0" smtClean="0"/>
              <a:t>-3</a:t>
            </a:r>
            <a:endParaRPr lang="en-US" altLang="ko-KR" dirty="0" smtClean="0"/>
          </a:p>
          <a:p>
            <a:pPr lvl="3"/>
            <a:r>
              <a:rPr lang="en-US" altLang="ko-KR" dirty="0" smtClean="0"/>
              <a:t>Multiply each digit by an integer power of r and then form he sum of all weighted digits</a:t>
            </a:r>
          </a:p>
          <a:p>
            <a:pPr lvl="3"/>
            <a:endParaRPr lang="ko-KR" altLang="ko-KR" sz="1200" dirty="0" smtClean="0"/>
          </a:p>
        </p:txBody>
      </p:sp>
      <p:sp>
        <p:nvSpPr>
          <p:cNvPr id="4099" name="Rectangle 5"/>
          <p:cNvSpPr>
            <a:spLocks noGrp="1" noChangeArrowheads="1"/>
          </p:cNvSpPr>
          <p:nvPr>
            <p:ph type="title"/>
          </p:nvPr>
        </p:nvSpPr>
        <p:spPr>
          <a:xfrm>
            <a:off x="457200" y="304800"/>
            <a:ext cx="8229600" cy="1143000"/>
          </a:xfrm>
          <a:noFill/>
        </p:spPr>
        <p:txBody>
          <a:bodyPr>
            <a:normAutofit/>
          </a:bodyPr>
          <a:lstStyle/>
          <a:p>
            <a:r>
              <a:rPr lang="en-US" altLang="ko-KR" sz="3200" dirty="0" smtClean="0"/>
              <a:t>8. Data Representation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6"/>
          <p:cNvSpPr>
            <a:spLocks noChangeArrowheads="1"/>
          </p:cNvSpPr>
          <p:nvPr/>
        </p:nvSpPr>
        <p:spPr bwMode="auto">
          <a:xfrm>
            <a:off x="6172200" y="4114800"/>
            <a:ext cx="2895600" cy="1066800"/>
          </a:xfrm>
          <a:prstGeom prst="wedgeRoundRectCallout">
            <a:avLst>
              <a:gd name="adj1" fmla="val -61676"/>
              <a:gd name="adj2" fmla="val -894"/>
              <a:gd name="adj3" fmla="val 16667"/>
            </a:avLst>
          </a:prstGeom>
          <a:noFill/>
          <a:ln w="12700">
            <a:solidFill>
              <a:schemeClr val="tx1"/>
            </a:solidFill>
            <a:miter lim="800000"/>
            <a:headEnd/>
            <a:tailEnd/>
          </a:ln>
        </p:spPr>
        <p:txBody>
          <a:bodyPr wrap="none" lIns="0" rIns="0" anchor="ctr" anchorCtr="1"/>
          <a:lstStyle/>
          <a:p>
            <a:pPr lvl="1" algn="ctr"/>
            <a:endParaRPr kumimoji="1" lang="ko-KR" altLang="en-US" sz="1200"/>
          </a:p>
        </p:txBody>
      </p:sp>
      <p:sp>
        <p:nvSpPr>
          <p:cNvPr id="5123" name="Rectangle 3"/>
          <p:cNvSpPr>
            <a:spLocks noGrp="1" noChangeArrowheads="1"/>
          </p:cNvSpPr>
          <p:nvPr>
            <p:ph type="body" idx="1"/>
          </p:nvPr>
        </p:nvSpPr>
        <p:spPr>
          <a:xfrm>
            <a:off x="457200" y="990600"/>
            <a:ext cx="8242300" cy="5486400"/>
          </a:xfrm>
          <a:noFill/>
        </p:spPr>
        <p:txBody>
          <a:bodyPr>
            <a:normAutofit lnSpcReduction="10000"/>
          </a:bodyPr>
          <a:lstStyle/>
          <a:p>
            <a:pPr lvl="1">
              <a:lnSpc>
                <a:spcPct val="90000"/>
              </a:lnSpc>
            </a:pPr>
            <a:r>
              <a:rPr lang="en-US" altLang="ko-KR" sz="1800" dirty="0" smtClean="0"/>
              <a:t>Decimal System/Base-10 System</a:t>
            </a:r>
          </a:p>
          <a:p>
            <a:pPr lvl="2">
              <a:lnSpc>
                <a:spcPct val="90000"/>
              </a:lnSpc>
            </a:pPr>
            <a:r>
              <a:rPr lang="en-US" altLang="ko-KR" dirty="0" smtClean="0"/>
              <a:t>Composed of 10 symbols or numerals(0, 1, 2, 3, 4, 5, 6, 7, 8, 9, 0)</a:t>
            </a:r>
          </a:p>
          <a:p>
            <a:pPr lvl="1">
              <a:lnSpc>
                <a:spcPct val="90000"/>
              </a:lnSpc>
            </a:pPr>
            <a:r>
              <a:rPr lang="en-US" altLang="ko-KR" sz="1800" dirty="0" smtClean="0"/>
              <a:t>Binary System/Base-2 System</a:t>
            </a:r>
          </a:p>
          <a:p>
            <a:pPr lvl="2">
              <a:lnSpc>
                <a:spcPct val="90000"/>
              </a:lnSpc>
            </a:pPr>
            <a:r>
              <a:rPr lang="en-US" altLang="ko-KR" dirty="0" smtClean="0"/>
              <a:t>Composed of 10 symbols or numerals(0, 1)</a:t>
            </a:r>
          </a:p>
          <a:p>
            <a:pPr lvl="2">
              <a:lnSpc>
                <a:spcPct val="90000"/>
              </a:lnSpc>
            </a:pPr>
            <a:r>
              <a:rPr lang="en-US" altLang="ko-KR" dirty="0" smtClean="0">
                <a:solidFill>
                  <a:schemeClr val="accent1"/>
                </a:solidFill>
              </a:rPr>
              <a:t>Bit</a:t>
            </a:r>
            <a:r>
              <a:rPr lang="en-US" altLang="ko-KR" dirty="0" smtClean="0"/>
              <a:t> = Binary digit</a:t>
            </a:r>
          </a:p>
          <a:p>
            <a:pPr lvl="1">
              <a:lnSpc>
                <a:spcPct val="90000"/>
              </a:lnSpc>
            </a:pPr>
            <a:r>
              <a:rPr lang="en-US" altLang="ko-KR" sz="1800" dirty="0" smtClean="0"/>
              <a:t>Hexadecimal System/Base-16 System</a:t>
            </a:r>
          </a:p>
          <a:p>
            <a:pPr lvl="2">
              <a:lnSpc>
                <a:spcPct val="90000"/>
              </a:lnSpc>
            </a:pPr>
            <a:r>
              <a:rPr lang="en-US" altLang="ko-KR" dirty="0" smtClean="0"/>
              <a:t>Composed of 16 symbols or numerals(0, 1, 2, 3, 4, 5, 6, 7, 8, 9, A, B, C, D, E, F)</a:t>
            </a:r>
          </a:p>
          <a:p>
            <a:pPr lvl="1">
              <a:lnSpc>
                <a:spcPct val="90000"/>
              </a:lnSpc>
            </a:pPr>
            <a:r>
              <a:rPr lang="en-US" altLang="ko-KR" sz="1800" dirty="0" smtClean="0"/>
              <a:t>Binary-to-Decimal Conversions</a:t>
            </a:r>
          </a:p>
          <a:p>
            <a:pPr>
              <a:lnSpc>
                <a:spcPct val="90000"/>
              </a:lnSpc>
              <a:buFont typeface="Monotype Sorts" pitchFamily="2" charset="2"/>
              <a:buNone/>
            </a:pPr>
            <a:r>
              <a:rPr lang="en-US" altLang="ko-KR" sz="1400" dirty="0" smtClean="0">
                <a:solidFill>
                  <a:srgbClr val="FF0000"/>
                </a:solidFill>
              </a:rPr>
              <a:t>                 1011.101</a:t>
            </a:r>
            <a:r>
              <a:rPr lang="en-US" altLang="ko-KR" sz="1400" baseline="-10000" dirty="0" smtClean="0">
                <a:solidFill>
                  <a:srgbClr val="FF0000"/>
                </a:solidFill>
              </a:rPr>
              <a:t>2 </a:t>
            </a:r>
            <a:r>
              <a:rPr lang="en-US" altLang="ko-KR" sz="1400" dirty="0" smtClean="0">
                <a:solidFill>
                  <a:srgbClr val="FF0000"/>
                </a:solidFill>
              </a:rPr>
              <a:t>=  (1 x 2</a:t>
            </a:r>
            <a:r>
              <a:rPr lang="en-US" altLang="ko-KR" sz="1400" baseline="36000" dirty="0" smtClean="0">
                <a:solidFill>
                  <a:srgbClr val="FF0000"/>
                </a:solidFill>
              </a:rPr>
              <a:t>3</a:t>
            </a:r>
            <a:r>
              <a:rPr lang="en-US" altLang="ko-KR" sz="1400" dirty="0" smtClean="0">
                <a:solidFill>
                  <a:srgbClr val="FF0000"/>
                </a:solidFill>
              </a:rPr>
              <a:t>) + (0 x 2</a:t>
            </a:r>
            <a:r>
              <a:rPr lang="en-US" altLang="ko-KR" sz="1400" baseline="36000" dirty="0" smtClean="0">
                <a:solidFill>
                  <a:srgbClr val="FF0000"/>
                </a:solidFill>
              </a:rPr>
              <a:t>2</a:t>
            </a:r>
            <a:r>
              <a:rPr lang="en-US" altLang="ko-KR" sz="1400" dirty="0" smtClean="0">
                <a:solidFill>
                  <a:srgbClr val="FF0000"/>
                </a:solidFill>
              </a:rPr>
              <a:t>)+ (1 x 2</a:t>
            </a:r>
            <a:r>
              <a:rPr lang="en-US" altLang="ko-KR" sz="1400" baseline="36000" dirty="0" smtClean="0">
                <a:solidFill>
                  <a:srgbClr val="FF0000"/>
                </a:solidFill>
              </a:rPr>
              <a:t>1</a:t>
            </a:r>
            <a:r>
              <a:rPr lang="en-US" altLang="ko-KR" sz="1400" dirty="0" smtClean="0">
                <a:solidFill>
                  <a:srgbClr val="FF0000"/>
                </a:solidFill>
              </a:rPr>
              <a:t>) + (1 x 2</a:t>
            </a:r>
            <a:r>
              <a:rPr lang="en-US" altLang="ko-KR" sz="1400" baseline="36000" dirty="0" smtClean="0">
                <a:solidFill>
                  <a:srgbClr val="FF0000"/>
                </a:solidFill>
              </a:rPr>
              <a:t>o</a:t>
            </a:r>
            <a:r>
              <a:rPr lang="en-US" altLang="ko-KR" sz="1400" dirty="0" smtClean="0">
                <a:solidFill>
                  <a:srgbClr val="FF0000"/>
                </a:solidFill>
              </a:rPr>
              <a:t>) + (1 x 2</a:t>
            </a:r>
            <a:r>
              <a:rPr lang="en-US" altLang="ko-KR" sz="1400" baseline="36000" dirty="0" smtClean="0">
                <a:solidFill>
                  <a:srgbClr val="FF0000"/>
                </a:solidFill>
              </a:rPr>
              <a:t>-1</a:t>
            </a:r>
            <a:r>
              <a:rPr lang="en-US" altLang="ko-KR" sz="1400" dirty="0" smtClean="0">
                <a:solidFill>
                  <a:srgbClr val="FF0000"/>
                </a:solidFill>
              </a:rPr>
              <a:t>) + (0 x 2</a:t>
            </a:r>
            <a:r>
              <a:rPr lang="en-US" altLang="ko-KR" sz="1400" baseline="36000" dirty="0" smtClean="0">
                <a:solidFill>
                  <a:srgbClr val="FF0000"/>
                </a:solidFill>
              </a:rPr>
              <a:t>-2</a:t>
            </a:r>
            <a:r>
              <a:rPr lang="en-US" altLang="ko-KR" sz="1400" dirty="0" smtClean="0">
                <a:solidFill>
                  <a:srgbClr val="FF0000"/>
                </a:solidFill>
              </a:rPr>
              <a:t>) + (1 x 2</a:t>
            </a:r>
            <a:r>
              <a:rPr lang="en-US" altLang="ko-KR" sz="1400" baseline="36000" dirty="0" smtClean="0">
                <a:solidFill>
                  <a:srgbClr val="FF0000"/>
                </a:solidFill>
              </a:rPr>
              <a:t>-3</a:t>
            </a:r>
            <a:r>
              <a:rPr lang="en-US" altLang="ko-KR" sz="1400" dirty="0" smtClean="0">
                <a:solidFill>
                  <a:srgbClr val="FF0000"/>
                </a:solidFill>
              </a:rPr>
              <a:t>)</a:t>
            </a:r>
          </a:p>
          <a:p>
            <a:pPr>
              <a:lnSpc>
                <a:spcPct val="90000"/>
              </a:lnSpc>
              <a:buFont typeface="Monotype Sorts" pitchFamily="2" charset="2"/>
              <a:buNone/>
            </a:pPr>
            <a:r>
              <a:rPr lang="en-US" altLang="ko-KR" sz="1400" dirty="0" smtClean="0">
                <a:solidFill>
                  <a:srgbClr val="FF0000"/>
                </a:solidFill>
              </a:rPr>
              <a:t>          	               =  8</a:t>
            </a:r>
            <a:r>
              <a:rPr lang="en-US" altLang="ko-KR" sz="1400" baseline="-10000" dirty="0" smtClean="0">
                <a:solidFill>
                  <a:srgbClr val="FF0000"/>
                </a:solidFill>
              </a:rPr>
              <a:t>10</a:t>
            </a:r>
            <a:r>
              <a:rPr lang="en-US" altLang="ko-KR" sz="1400" dirty="0" smtClean="0">
                <a:solidFill>
                  <a:srgbClr val="FF0000"/>
                </a:solidFill>
              </a:rPr>
              <a:t>+ 0 + 2</a:t>
            </a:r>
            <a:r>
              <a:rPr lang="en-US" altLang="ko-KR" sz="1400" baseline="-10000" dirty="0" smtClean="0">
                <a:solidFill>
                  <a:srgbClr val="FF0000"/>
                </a:solidFill>
              </a:rPr>
              <a:t>10 </a:t>
            </a:r>
            <a:r>
              <a:rPr lang="en-US" altLang="ko-KR" sz="1400" dirty="0" smtClean="0">
                <a:solidFill>
                  <a:srgbClr val="FF0000"/>
                </a:solidFill>
              </a:rPr>
              <a:t>+ 1</a:t>
            </a:r>
            <a:r>
              <a:rPr lang="en-US" altLang="ko-KR" sz="1400" baseline="-10000" dirty="0" smtClean="0">
                <a:solidFill>
                  <a:srgbClr val="FF0000"/>
                </a:solidFill>
              </a:rPr>
              <a:t>10</a:t>
            </a:r>
            <a:r>
              <a:rPr lang="en-US" altLang="ko-KR" sz="1400" dirty="0" smtClean="0">
                <a:solidFill>
                  <a:srgbClr val="FF0000"/>
                </a:solidFill>
              </a:rPr>
              <a:t> + 0.5</a:t>
            </a:r>
            <a:r>
              <a:rPr lang="en-US" altLang="ko-KR" sz="1400" baseline="-10000" dirty="0" smtClean="0">
                <a:solidFill>
                  <a:srgbClr val="FF0000"/>
                </a:solidFill>
              </a:rPr>
              <a:t>10</a:t>
            </a:r>
            <a:r>
              <a:rPr lang="en-US" altLang="ko-KR" sz="1400" dirty="0" smtClean="0">
                <a:solidFill>
                  <a:srgbClr val="FF0000"/>
                </a:solidFill>
              </a:rPr>
              <a:t> + 0 + 0.125</a:t>
            </a:r>
            <a:r>
              <a:rPr lang="en-US" altLang="ko-KR" sz="1400" baseline="-10000" dirty="0" smtClean="0">
                <a:solidFill>
                  <a:srgbClr val="FF0000"/>
                </a:solidFill>
              </a:rPr>
              <a:t>10</a:t>
            </a:r>
          </a:p>
          <a:p>
            <a:pPr>
              <a:lnSpc>
                <a:spcPct val="90000"/>
              </a:lnSpc>
              <a:buFont typeface="Monotype Sorts" pitchFamily="2" charset="2"/>
              <a:buNone/>
            </a:pPr>
            <a:r>
              <a:rPr lang="en-US" altLang="ko-KR" sz="1400" dirty="0" smtClean="0">
                <a:solidFill>
                  <a:srgbClr val="FF0000"/>
                </a:solidFill>
              </a:rPr>
              <a:t>		               =  11.625</a:t>
            </a:r>
            <a:r>
              <a:rPr lang="en-US" altLang="ko-KR" sz="1400" baseline="-10000" dirty="0" smtClean="0">
                <a:solidFill>
                  <a:srgbClr val="FF0000"/>
                </a:solidFill>
              </a:rPr>
              <a:t>10</a:t>
            </a:r>
          </a:p>
          <a:p>
            <a:pPr lvl="1">
              <a:lnSpc>
                <a:spcPct val="90000"/>
              </a:lnSpc>
            </a:pPr>
            <a:r>
              <a:rPr lang="en-US" altLang="ko-KR" sz="1800" dirty="0" smtClean="0"/>
              <a:t>Decimal-to-Binary Conversions</a:t>
            </a:r>
            <a:endParaRPr lang="en-US" altLang="ko-KR" sz="1600" dirty="0" smtClean="0"/>
          </a:p>
          <a:p>
            <a:pPr lvl="2">
              <a:lnSpc>
                <a:spcPct val="90000"/>
              </a:lnSpc>
              <a:buFont typeface="Monotype Sorts" pitchFamily="2" charset="2"/>
              <a:buNone/>
            </a:pPr>
            <a:r>
              <a:rPr lang="en-US" altLang="ko-KR" sz="1200" dirty="0" smtClean="0"/>
              <a:t>37 / 2 =  18    remainder 1 (binary number will end with 1) : </a:t>
            </a:r>
            <a:r>
              <a:rPr lang="en-US" altLang="ko-KR" sz="1400" b="1" dirty="0" smtClean="0">
                <a:solidFill>
                  <a:schemeClr val="accent1"/>
                </a:solidFill>
              </a:rPr>
              <a:t>LSB</a:t>
            </a:r>
          </a:p>
          <a:p>
            <a:pPr>
              <a:lnSpc>
                <a:spcPct val="90000"/>
              </a:lnSpc>
              <a:buFont typeface="Monotype Sorts" pitchFamily="2" charset="2"/>
              <a:buNone/>
            </a:pPr>
            <a:r>
              <a:rPr lang="en-US" altLang="ko-KR" sz="1200" dirty="0" smtClean="0"/>
              <a:t>                           18 / 2 =    9    remainder 0</a:t>
            </a:r>
          </a:p>
          <a:p>
            <a:pPr>
              <a:lnSpc>
                <a:spcPct val="90000"/>
              </a:lnSpc>
              <a:buFont typeface="Monotype Sorts" pitchFamily="2" charset="2"/>
              <a:buNone/>
            </a:pPr>
            <a:r>
              <a:rPr lang="en-US" altLang="ko-KR" sz="1200" dirty="0" smtClean="0"/>
              <a:t>		        9 / 2 =    4    remainder 1</a:t>
            </a:r>
          </a:p>
          <a:p>
            <a:pPr>
              <a:lnSpc>
                <a:spcPct val="90000"/>
              </a:lnSpc>
              <a:buFont typeface="Monotype Sorts" pitchFamily="2" charset="2"/>
              <a:buNone/>
            </a:pPr>
            <a:r>
              <a:rPr lang="en-US" altLang="ko-KR" sz="1200" dirty="0" smtClean="0"/>
              <a:t>                             4 / 2 =    2    remainder 0</a:t>
            </a:r>
          </a:p>
          <a:p>
            <a:pPr>
              <a:lnSpc>
                <a:spcPct val="90000"/>
              </a:lnSpc>
              <a:buFont typeface="Monotype Sorts" pitchFamily="2" charset="2"/>
              <a:buNone/>
            </a:pPr>
            <a:r>
              <a:rPr lang="en-US" altLang="ko-KR" sz="1200" dirty="0" smtClean="0"/>
              <a:t>                             2 / 2 =	 1    remainder 0</a:t>
            </a:r>
          </a:p>
          <a:p>
            <a:pPr>
              <a:lnSpc>
                <a:spcPct val="90000"/>
              </a:lnSpc>
              <a:buFont typeface="Monotype Sorts" pitchFamily="2" charset="2"/>
              <a:buNone/>
            </a:pPr>
            <a:r>
              <a:rPr lang="en-US" altLang="ko-KR" sz="1200" dirty="0" smtClean="0"/>
              <a:t>                             1 / 2 =	 0    remainder 1 (binary number will start with 1) : </a:t>
            </a:r>
            <a:r>
              <a:rPr lang="en-US" altLang="ko-KR" sz="1400" b="1" dirty="0" smtClean="0">
                <a:solidFill>
                  <a:schemeClr val="accent1"/>
                </a:solidFill>
              </a:rPr>
              <a:t>MSB</a:t>
            </a:r>
            <a:endParaRPr lang="en-US" altLang="ko-KR" sz="1200" dirty="0" smtClean="0"/>
          </a:p>
          <a:p>
            <a:pPr lvl="1">
              <a:lnSpc>
                <a:spcPct val="60000"/>
              </a:lnSpc>
              <a:buFont typeface="Wingdings" pitchFamily="2" charset="2"/>
              <a:buNone/>
            </a:pPr>
            <a:r>
              <a:rPr lang="en-US" altLang="ko-KR" sz="1200" dirty="0" smtClean="0"/>
              <a:t>                Read the result upward to give an answer of  37</a:t>
            </a:r>
            <a:r>
              <a:rPr lang="en-US" altLang="ko-KR" sz="1200" baseline="-25000" dirty="0" smtClean="0"/>
              <a:t>10</a:t>
            </a:r>
            <a:r>
              <a:rPr lang="en-US" altLang="ko-KR" sz="1200" dirty="0" smtClean="0"/>
              <a:t> =  100101</a:t>
            </a:r>
            <a:r>
              <a:rPr lang="en-US" altLang="ko-KR" sz="1200" baseline="-25000" dirty="0" smtClean="0"/>
              <a:t>2</a:t>
            </a:r>
            <a:r>
              <a:rPr lang="en-US" altLang="ko-KR" sz="1800" dirty="0" smtClean="0"/>
              <a:t>	</a:t>
            </a:r>
          </a:p>
          <a:p>
            <a:pPr lvl="2"/>
            <a:endParaRPr lang="en-US" altLang="ko-KR" dirty="0" smtClean="0"/>
          </a:p>
          <a:p>
            <a:pPr>
              <a:buNone/>
            </a:pPr>
            <a:endParaRPr lang="ko-KR" altLang="en-US" dirty="0" smtClean="0"/>
          </a:p>
        </p:txBody>
      </p:sp>
      <p:sp>
        <p:nvSpPr>
          <p:cNvPr id="5124" name="Text Box 5"/>
          <p:cNvSpPr txBox="1">
            <a:spLocks noChangeArrowheads="1"/>
          </p:cNvSpPr>
          <p:nvPr/>
        </p:nvSpPr>
        <p:spPr bwMode="auto">
          <a:xfrm>
            <a:off x="5334000" y="4191000"/>
            <a:ext cx="4037013" cy="1246495"/>
          </a:xfrm>
          <a:prstGeom prst="rect">
            <a:avLst/>
          </a:prstGeom>
          <a:noFill/>
          <a:ln w="12700">
            <a:noFill/>
            <a:miter lim="800000"/>
            <a:headEnd/>
            <a:tailEnd/>
          </a:ln>
        </p:spPr>
        <p:txBody>
          <a:bodyPr wrap="square">
            <a:spAutoFit/>
          </a:bodyPr>
          <a:lstStyle/>
          <a:p>
            <a:pPr lvl="1"/>
            <a:r>
              <a:rPr lang="ko-KR" altLang="ko-KR" sz="1200" dirty="0">
                <a:solidFill>
                  <a:schemeClr val="folHlink"/>
                </a:solidFill>
              </a:rPr>
              <a:t>             </a:t>
            </a:r>
            <a:r>
              <a:rPr lang="ko-KR" altLang="ko-KR" sz="1200" dirty="0" smtClean="0"/>
              <a:t>0.375 </a:t>
            </a:r>
            <a:r>
              <a:rPr lang="en-US" altLang="ko-KR" sz="1200" dirty="0"/>
              <a:t>x 2 = 0.750   integer  0 </a:t>
            </a:r>
            <a:r>
              <a:rPr lang="en-US" altLang="ko-KR" sz="1200" b="1" dirty="0">
                <a:solidFill>
                  <a:schemeClr val="accent1"/>
                </a:solidFill>
              </a:rPr>
              <a:t>MSB</a:t>
            </a:r>
          </a:p>
          <a:p>
            <a:pPr lvl="2"/>
            <a:r>
              <a:rPr lang="en-US" altLang="ko-KR" sz="1200" dirty="0"/>
              <a:t>0.750 x 2 = 1.500   integer  1                 .</a:t>
            </a:r>
          </a:p>
          <a:p>
            <a:pPr lvl="2"/>
            <a:r>
              <a:rPr lang="en-US" altLang="ko-KR" sz="1200" dirty="0"/>
              <a:t>0.500 x 2 = 1.000   integer  1 </a:t>
            </a:r>
            <a:r>
              <a:rPr lang="en-US" altLang="ko-KR" sz="1200" b="1" dirty="0">
                <a:solidFill>
                  <a:schemeClr val="accent1"/>
                </a:solidFill>
              </a:rPr>
              <a:t>LSB</a:t>
            </a:r>
          </a:p>
          <a:p>
            <a:pPr lvl="1"/>
            <a:r>
              <a:rPr lang="en-US" altLang="ko-KR" sz="1200" dirty="0"/>
              <a:t>           </a:t>
            </a:r>
            <a:r>
              <a:rPr lang="en-US" altLang="ko-KR" sz="1200" dirty="0">
                <a:solidFill>
                  <a:schemeClr val="tx2"/>
                </a:solidFill>
              </a:rPr>
              <a:t>Read the result downward   .375</a:t>
            </a:r>
            <a:r>
              <a:rPr lang="en-US" altLang="ko-KR" sz="1200" baseline="-25000" dirty="0">
                <a:solidFill>
                  <a:schemeClr val="tx2"/>
                </a:solidFill>
              </a:rPr>
              <a:t>10</a:t>
            </a:r>
            <a:r>
              <a:rPr lang="en-US" altLang="ko-KR" sz="1200" dirty="0">
                <a:solidFill>
                  <a:schemeClr val="tx2"/>
                </a:solidFill>
              </a:rPr>
              <a:t> =  .011</a:t>
            </a:r>
            <a:r>
              <a:rPr lang="en-US" altLang="ko-KR" sz="1200" baseline="-25000" dirty="0">
                <a:solidFill>
                  <a:schemeClr val="tx2"/>
                </a:solidFill>
              </a:rPr>
              <a:t>2</a:t>
            </a:r>
            <a:endParaRPr kumimoji="1" lang="ko-KR" altLang="en-US" sz="1200" dirty="0"/>
          </a:p>
          <a:p>
            <a:pPr eaLnBrk="1" latinLnBrk="1" hangingPunct="1">
              <a:spcBef>
                <a:spcPct val="50000"/>
              </a:spcBef>
            </a:pPr>
            <a:endParaRPr kumimoji="1" lang="ko-KR"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ChangeArrowheads="1"/>
          </p:cNvSpPr>
          <p:nvPr/>
        </p:nvSpPr>
        <p:spPr bwMode="auto">
          <a:xfrm>
            <a:off x="228600" y="990600"/>
            <a:ext cx="8534400" cy="5486400"/>
          </a:xfrm>
          <a:prstGeom prst="rect">
            <a:avLst/>
          </a:prstGeom>
          <a:noFill/>
          <a:ln w="12700">
            <a:noFill/>
            <a:miter lim="800000"/>
            <a:headEnd/>
            <a:tailEnd/>
          </a:ln>
        </p:spPr>
        <p:txBody>
          <a:bodyPr lIns="90488" tIns="44450" rIns="90488" bIns="44450"/>
          <a:lstStyle/>
          <a:p>
            <a:pPr marL="742950" lvl="1" indent="-285750">
              <a:spcBef>
                <a:spcPct val="20000"/>
              </a:spcBef>
              <a:buClr>
                <a:schemeClr val="hlink"/>
              </a:buClr>
              <a:buSzPct val="90000"/>
              <a:buFont typeface="Wingdings" pitchFamily="2" charset="2"/>
              <a:buChar char="u"/>
            </a:pPr>
            <a:r>
              <a:rPr lang="en-US" altLang="ko-KR" sz="1800" dirty="0">
                <a:latin typeface="Arial" charset="0"/>
              </a:rPr>
              <a:t>Hex-to-Decimal Conversion</a:t>
            </a:r>
          </a:p>
          <a:p>
            <a:pPr marL="342900" indent="-342900">
              <a:spcBef>
                <a:spcPct val="20000"/>
              </a:spcBef>
              <a:buClr>
                <a:schemeClr val="accent1"/>
              </a:buClr>
              <a:buSzPct val="75000"/>
              <a:buFont typeface="Monotype Sorts" pitchFamily="2" charset="2"/>
              <a:buNone/>
            </a:pPr>
            <a:r>
              <a:rPr lang="en-US" altLang="ko-KR" sz="1400" dirty="0">
                <a:latin typeface="Arial" charset="0"/>
              </a:rPr>
              <a:t>               2AF</a:t>
            </a:r>
            <a:r>
              <a:rPr lang="en-US" altLang="ko-KR" sz="1400" baseline="-10000" dirty="0">
                <a:latin typeface="Arial" charset="0"/>
              </a:rPr>
              <a:t>16 </a:t>
            </a:r>
            <a:r>
              <a:rPr lang="en-US" altLang="ko-KR" sz="1400" dirty="0">
                <a:latin typeface="Arial" charset="0"/>
              </a:rPr>
              <a:t>=  (2 x 16</a:t>
            </a:r>
            <a:r>
              <a:rPr lang="en-US" altLang="ko-KR" sz="1400" baseline="36000" dirty="0">
                <a:latin typeface="Arial" charset="0"/>
              </a:rPr>
              <a:t>2</a:t>
            </a:r>
            <a:r>
              <a:rPr lang="en-US" altLang="ko-KR" sz="1400" dirty="0">
                <a:latin typeface="Arial" charset="0"/>
              </a:rPr>
              <a:t>) + (10 x 16</a:t>
            </a:r>
            <a:r>
              <a:rPr lang="en-US" altLang="ko-KR" sz="1400" baseline="36000" dirty="0">
                <a:latin typeface="Arial" charset="0"/>
              </a:rPr>
              <a:t>1</a:t>
            </a:r>
            <a:r>
              <a:rPr lang="en-US" altLang="ko-KR" sz="1400" dirty="0">
                <a:latin typeface="Arial" charset="0"/>
              </a:rPr>
              <a:t>) + (15 x 16</a:t>
            </a:r>
            <a:r>
              <a:rPr lang="en-US" altLang="ko-KR" sz="1400" baseline="36000" dirty="0">
                <a:latin typeface="Arial" charset="0"/>
              </a:rPr>
              <a:t>o</a:t>
            </a:r>
            <a:r>
              <a:rPr lang="en-US" altLang="ko-KR" sz="1400" dirty="0">
                <a:latin typeface="Arial" charset="0"/>
              </a:rPr>
              <a:t>) </a:t>
            </a:r>
          </a:p>
          <a:p>
            <a:pPr marL="342900" indent="-342900">
              <a:spcBef>
                <a:spcPct val="20000"/>
              </a:spcBef>
              <a:buClr>
                <a:schemeClr val="accent1"/>
              </a:buClr>
              <a:buSzPct val="75000"/>
              <a:buFont typeface="Monotype Sorts" pitchFamily="2" charset="2"/>
              <a:buNone/>
            </a:pPr>
            <a:r>
              <a:rPr lang="en-US" altLang="ko-KR" sz="1400" dirty="0">
                <a:latin typeface="Arial" charset="0"/>
              </a:rPr>
              <a:t>                            =  512</a:t>
            </a:r>
            <a:r>
              <a:rPr lang="en-US" altLang="ko-KR" sz="1400" baseline="-10000" dirty="0">
                <a:latin typeface="Arial" charset="0"/>
              </a:rPr>
              <a:t>10 </a:t>
            </a:r>
            <a:r>
              <a:rPr lang="en-US" altLang="ko-KR" sz="1400" dirty="0">
                <a:latin typeface="Arial" charset="0"/>
              </a:rPr>
              <a:t>+  160</a:t>
            </a:r>
            <a:r>
              <a:rPr lang="en-US" altLang="ko-KR" sz="1400" baseline="-10000" dirty="0">
                <a:latin typeface="Arial" charset="0"/>
              </a:rPr>
              <a:t>10 </a:t>
            </a:r>
            <a:r>
              <a:rPr lang="en-US" altLang="ko-KR" sz="1400" dirty="0">
                <a:latin typeface="Arial" charset="0"/>
              </a:rPr>
              <a:t>+ 15</a:t>
            </a:r>
            <a:r>
              <a:rPr lang="en-US" altLang="ko-KR" sz="1400" baseline="-10000" dirty="0">
                <a:latin typeface="Arial" charset="0"/>
              </a:rPr>
              <a:t>10</a:t>
            </a:r>
          </a:p>
          <a:p>
            <a:pPr marL="342900" indent="-342900">
              <a:spcBef>
                <a:spcPct val="20000"/>
              </a:spcBef>
              <a:buClr>
                <a:schemeClr val="accent1"/>
              </a:buClr>
              <a:buSzPct val="75000"/>
              <a:buFont typeface="Monotype Sorts" pitchFamily="2" charset="2"/>
              <a:buNone/>
            </a:pPr>
            <a:r>
              <a:rPr lang="en-US" altLang="ko-KR" sz="1400" dirty="0">
                <a:latin typeface="Arial" charset="0"/>
              </a:rPr>
              <a:t>	                     =  687</a:t>
            </a:r>
            <a:r>
              <a:rPr lang="en-US" altLang="ko-KR" sz="1400" baseline="-10000" dirty="0">
                <a:latin typeface="Arial" charset="0"/>
              </a:rPr>
              <a:t>10</a:t>
            </a:r>
          </a:p>
          <a:p>
            <a:pPr marL="742950" lvl="1" indent="-285750">
              <a:spcBef>
                <a:spcPct val="20000"/>
              </a:spcBef>
              <a:buClr>
                <a:schemeClr val="hlink"/>
              </a:buClr>
              <a:buSzPct val="90000"/>
              <a:buFont typeface="Wingdings" pitchFamily="2" charset="2"/>
              <a:buChar char="u"/>
            </a:pPr>
            <a:r>
              <a:rPr lang="en-US" altLang="ko-KR" sz="1800" dirty="0">
                <a:latin typeface="Arial" charset="0"/>
              </a:rPr>
              <a:t>Decimal-to-Hex Conversion</a:t>
            </a:r>
          </a:p>
          <a:p>
            <a:pPr marL="342900" indent="-342900">
              <a:spcBef>
                <a:spcPct val="20000"/>
              </a:spcBef>
              <a:buClr>
                <a:schemeClr val="accent1"/>
              </a:buClr>
              <a:buSzPct val="75000"/>
              <a:buFont typeface="Monotype Sorts" pitchFamily="2" charset="2"/>
              <a:buNone/>
            </a:pPr>
            <a:r>
              <a:rPr lang="en-US" altLang="ko-KR" sz="1400" dirty="0">
                <a:latin typeface="Arial" charset="0"/>
              </a:rPr>
              <a:t>                423</a:t>
            </a:r>
            <a:r>
              <a:rPr lang="en-US" altLang="ko-KR" sz="1400" baseline="-10000" dirty="0">
                <a:latin typeface="Arial" charset="0"/>
              </a:rPr>
              <a:t>10 </a:t>
            </a:r>
            <a:r>
              <a:rPr lang="en-US" altLang="ko-KR" sz="1400" dirty="0">
                <a:latin typeface="Arial" charset="0"/>
              </a:rPr>
              <a:t> / 16 =   26   remainder  7 (Hex number will end with 7) : </a:t>
            </a:r>
            <a:r>
              <a:rPr lang="en-US" altLang="ko-KR" sz="1400" b="1" dirty="0">
                <a:latin typeface="Arial" charset="0"/>
              </a:rPr>
              <a:t>LSB</a:t>
            </a:r>
          </a:p>
          <a:p>
            <a:pPr marL="342900" indent="-342900">
              <a:lnSpc>
                <a:spcPct val="90000"/>
              </a:lnSpc>
              <a:spcBef>
                <a:spcPct val="20000"/>
              </a:spcBef>
              <a:buClr>
                <a:schemeClr val="accent1"/>
              </a:buClr>
              <a:buSzPct val="75000"/>
              <a:buFont typeface="Monotype Sorts" pitchFamily="2" charset="2"/>
              <a:buNone/>
            </a:pPr>
            <a:r>
              <a:rPr lang="en-US" altLang="ko-KR" sz="1400" dirty="0">
                <a:latin typeface="Arial" charset="0"/>
              </a:rPr>
              <a:t>                  26</a:t>
            </a:r>
            <a:r>
              <a:rPr lang="en-US" altLang="ko-KR" sz="1400" baseline="-10000" dirty="0">
                <a:latin typeface="Arial" charset="0"/>
              </a:rPr>
              <a:t>10 </a:t>
            </a:r>
            <a:r>
              <a:rPr lang="en-US" altLang="ko-KR" sz="1400" dirty="0">
                <a:latin typeface="Arial" charset="0"/>
              </a:rPr>
              <a:t> / 16 =     1   remainder 10</a:t>
            </a:r>
          </a:p>
          <a:p>
            <a:pPr marL="342900" indent="-342900">
              <a:lnSpc>
                <a:spcPct val="90000"/>
              </a:lnSpc>
              <a:spcBef>
                <a:spcPct val="20000"/>
              </a:spcBef>
              <a:buClr>
                <a:schemeClr val="accent1"/>
              </a:buClr>
              <a:buSzPct val="75000"/>
              <a:buFont typeface="Monotype Sorts" pitchFamily="2" charset="2"/>
              <a:buNone/>
            </a:pPr>
            <a:r>
              <a:rPr lang="en-US" altLang="ko-KR" sz="1400" dirty="0">
                <a:latin typeface="Arial" charset="0"/>
              </a:rPr>
              <a:t>                    1</a:t>
            </a:r>
            <a:r>
              <a:rPr lang="en-US" altLang="ko-KR" sz="1400" baseline="-10000" dirty="0">
                <a:latin typeface="Arial" charset="0"/>
              </a:rPr>
              <a:t>10</a:t>
            </a:r>
            <a:r>
              <a:rPr lang="en-US" altLang="ko-KR" sz="1400" dirty="0">
                <a:latin typeface="Arial" charset="0"/>
              </a:rPr>
              <a:t>  / 16 =     0   remainder 1 (Hex number will start with 1) : </a:t>
            </a:r>
            <a:r>
              <a:rPr lang="en-US" altLang="ko-KR" sz="1400" b="1" dirty="0">
                <a:latin typeface="Arial" charset="0"/>
              </a:rPr>
              <a:t>MSB</a:t>
            </a:r>
            <a:endParaRPr lang="en-US" altLang="ko-KR" sz="1400" dirty="0">
              <a:latin typeface="Arial" charset="0"/>
            </a:endParaRPr>
          </a:p>
          <a:p>
            <a:pPr marL="742950" lvl="1" indent="-285750">
              <a:spcBef>
                <a:spcPct val="20000"/>
              </a:spcBef>
              <a:buClr>
                <a:schemeClr val="hlink"/>
              </a:buClr>
              <a:buSzPct val="90000"/>
              <a:buFont typeface="Wingdings" pitchFamily="2" charset="2"/>
              <a:buNone/>
            </a:pPr>
            <a:r>
              <a:rPr lang="en-US" altLang="ko-KR" sz="1400" dirty="0">
                <a:latin typeface="Arial" charset="0"/>
              </a:rPr>
              <a:t>         Read the result upward to give an answer of  423</a:t>
            </a:r>
            <a:r>
              <a:rPr lang="en-US" altLang="ko-KR" sz="1400" baseline="-25000" dirty="0">
                <a:latin typeface="Arial" charset="0"/>
              </a:rPr>
              <a:t>10</a:t>
            </a:r>
            <a:r>
              <a:rPr lang="en-US" altLang="ko-KR" sz="1400" dirty="0">
                <a:latin typeface="Arial" charset="0"/>
              </a:rPr>
              <a:t> =  1A7</a:t>
            </a:r>
            <a:r>
              <a:rPr lang="en-US" altLang="ko-KR" sz="1400" baseline="-25000" dirty="0">
                <a:latin typeface="Arial" charset="0"/>
              </a:rPr>
              <a:t>16</a:t>
            </a:r>
          </a:p>
          <a:p>
            <a:pPr marL="742950" lvl="1" indent="-285750">
              <a:spcBef>
                <a:spcPct val="20000"/>
              </a:spcBef>
              <a:buClr>
                <a:schemeClr val="hlink"/>
              </a:buClr>
              <a:buSzPct val="90000"/>
              <a:buFont typeface="Wingdings" pitchFamily="2" charset="2"/>
              <a:buChar char="u"/>
            </a:pPr>
            <a:endParaRPr lang="en-US" altLang="ko-KR" sz="1800" dirty="0">
              <a:latin typeface="Arial" charset="0"/>
            </a:endParaRPr>
          </a:p>
          <a:p>
            <a:pPr marL="742950" lvl="1" indent="-285750">
              <a:spcBef>
                <a:spcPct val="20000"/>
              </a:spcBef>
              <a:buClr>
                <a:schemeClr val="hlink"/>
              </a:buClr>
              <a:buSzPct val="90000"/>
              <a:buFont typeface="Wingdings" pitchFamily="2" charset="2"/>
              <a:buChar char="u"/>
            </a:pPr>
            <a:r>
              <a:rPr lang="en-US" altLang="ko-KR" sz="1800" dirty="0">
                <a:latin typeface="Arial" charset="0"/>
              </a:rPr>
              <a:t>Hex-to-Binary Conversion</a:t>
            </a:r>
          </a:p>
          <a:p>
            <a:pPr marL="342900" indent="-342900">
              <a:spcBef>
                <a:spcPct val="20000"/>
              </a:spcBef>
              <a:buClr>
                <a:schemeClr val="accent1"/>
              </a:buClr>
              <a:buSzPct val="75000"/>
              <a:buFont typeface="Monotype Sorts" pitchFamily="2" charset="2"/>
              <a:buNone/>
            </a:pPr>
            <a:r>
              <a:rPr lang="en-US" altLang="ko-KR" sz="1400" dirty="0">
                <a:latin typeface="Arial" charset="0"/>
              </a:rPr>
              <a:t>               9F2</a:t>
            </a:r>
            <a:r>
              <a:rPr lang="en-US" altLang="ko-KR" sz="1400" baseline="-25000" dirty="0">
                <a:latin typeface="Arial" charset="0"/>
              </a:rPr>
              <a:t>16</a:t>
            </a:r>
            <a:r>
              <a:rPr lang="en-US" altLang="ko-KR" sz="1400" dirty="0">
                <a:latin typeface="Arial" charset="0"/>
              </a:rPr>
              <a:t> =    9           F          2</a:t>
            </a:r>
          </a:p>
          <a:p>
            <a:pPr marL="342900" indent="-342900">
              <a:spcBef>
                <a:spcPct val="20000"/>
              </a:spcBef>
              <a:buClr>
                <a:schemeClr val="accent1"/>
              </a:buClr>
              <a:buSzPct val="75000"/>
              <a:buFont typeface="Monotype Sorts" pitchFamily="2" charset="2"/>
              <a:buNone/>
            </a:pPr>
            <a:endParaRPr lang="en-US" altLang="ko-KR" sz="1400" dirty="0">
              <a:latin typeface="Arial" charset="0"/>
            </a:endParaRPr>
          </a:p>
          <a:p>
            <a:pPr marL="342900" indent="-342900">
              <a:spcBef>
                <a:spcPct val="20000"/>
              </a:spcBef>
              <a:buClr>
                <a:schemeClr val="accent1"/>
              </a:buClr>
              <a:buSzPct val="75000"/>
              <a:buFont typeface="Monotype Sorts" pitchFamily="2" charset="2"/>
              <a:buNone/>
            </a:pPr>
            <a:r>
              <a:rPr lang="en-US" altLang="ko-KR" sz="1400" dirty="0">
                <a:latin typeface="Arial" charset="0"/>
              </a:rPr>
              <a:t>                         = 1001     1111     0010</a:t>
            </a:r>
          </a:p>
          <a:p>
            <a:pPr marL="342900" indent="-342900">
              <a:spcBef>
                <a:spcPct val="20000"/>
              </a:spcBef>
              <a:buClr>
                <a:schemeClr val="accent1"/>
              </a:buClr>
              <a:buSzPct val="75000"/>
              <a:buFont typeface="Monotype Sorts" pitchFamily="2" charset="2"/>
              <a:buNone/>
            </a:pPr>
            <a:r>
              <a:rPr lang="en-US" altLang="ko-KR" sz="1400" dirty="0">
                <a:latin typeface="Arial" charset="0"/>
              </a:rPr>
              <a:t>                         = 100111110010</a:t>
            </a:r>
            <a:r>
              <a:rPr lang="en-US" altLang="ko-KR" sz="1400" baseline="-25000" dirty="0">
                <a:latin typeface="Arial" charset="0"/>
              </a:rPr>
              <a:t>2</a:t>
            </a:r>
            <a:endParaRPr lang="en-US" altLang="ko-KR" sz="1400" dirty="0">
              <a:latin typeface="Arial" charset="0"/>
            </a:endParaRPr>
          </a:p>
          <a:p>
            <a:pPr marL="342900" indent="-342900">
              <a:spcBef>
                <a:spcPct val="20000"/>
              </a:spcBef>
              <a:buClr>
                <a:schemeClr val="accent1"/>
              </a:buClr>
              <a:buSzPct val="75000"/>
              <a:buFont typeface="Monotype Sorts" pitchFamily="2" charset="2"/>
              <a:buNone/>
            </a:pPr>
            <a:endParaRPr lang="en-US" altLang="ko-KR" sz="1400" dirty="0">
              <a:solidFill>
                <a:srgbClr val="FF0000"/>
              </a:solidFill>
              <a:latin typeface="Arial" charset="0"/>
            </a:endParaRPr>
          </a:p>
        </p:txBody>
      </p:sp>
      <p:sp>
        <p:nvSpPr>
          <p:cNvPr id="6147" name="Rectangle 4"/>
          <p:cNvSpPr>
            <a:spLocks noChangeArrowheads="1"/>
          </p:cNvSpPr>
          <p:nvPr/>
        </p:nvSpPr>
        <p:spPr bwMode="auto">
          <a:xfrm>
            <a:off x="6477000" y="990600"/>
            <a:ext cx="2514600" cy="2444259"/>
          </a:xfrm>
          <a:prstGeom prst="rect">
            <a:avLst/>
          </a:prstGeom>
          <a:noFill/>
          <a:ln w="12700">
            <a:solidFill>
              <a:schemeClr val="tx1"/>
            </a:solidFill>
            <a:miter lim="800000"/>
            <a:headEnd/>
            <a:tailEnd/>
          </a:ln>
        </p:spPr>
        <p:txBody>
          <a:bodyPr lIns="90487" tIns="44450" rIns="90487" bIns="44450">
            <a:spAutoFit/>
          </a:bodyPr>
          <a:lstStyle/>
          <a:p>
            <a:pPr marL="115888" indent="-115888" defTabSz="919163">
              <a:lnSpc>
                <a:spcPct val="90000"/>
              </a:lnSpc>
              <a:tabLst>
                <a:tab pos="798513" algn="l"/>
                <a:tab pos="912813" algn="l"/>
                <a:tab pos="1825625" algn="l"/>
                <a:tab pos="2173288" algn="l"/>
              </a:tabLst>
            </a:pPr>
            <a:r>
              <a:rPr lang="en-US" altLang="ko-KR" sz="1000" b="1" u="sng" dirty="0" smtClean="0">
                <a:latin typeface="Arial" charset="0"/>
              </a:rPr>
              <a:t>Hex</a:t>
            </a:r>
            <a:r>
              <a:rPr lang="en-US" altLang="ko-KR" sz="1000" b="1" u="sng" dirty="0">
                <a:latin typeface="Arial" charset="0"/>
              </a:rPr>
              <a:t>	Binary	Decimal</a:t>
            </a:r>
            <a:endParaRPr lang="en-US" altLang="ko-KR" sz="1000" b="1" dirty="0">
              <a:latin typeface="Arial" charset="0"/>
            </a:endParaRPr>
          </a:p>
          <a:p>
            <a:pPr marL="115888" indent="-115888" defTabSz="919163">
              <a:lnSpc>
                <a:spcPct val="90000"/>
              </a:lnSpc>
              <a:tabLst>
                <a:tab pos="798513" algn="l"/>
                <a:tab pos="912813" algn="l"/>
                <a:tab pos="1825625" algn="l"/>
                <a:tab pos="2173288" algn="l"/>
              </a:tabLst>
            </a:pPr>
            <a:r>
              <a:rPr lang="en-US" altLang="ko-KR" sz="1000" b="1" dirty="0">
                <a:latin typeface="Arial" charset="0"/>
              </a:rPr>
              <a:t>	0	0000	     0</a:t>
            </a:r>
          </a:p>
          <a:p>
            <a:pPr marL="115888" indent="-115888" defTabSz="919163">
              <a:lnSpc>
                <a:spcPct val="90000"/>
              </a:lnSpc>
              <a:tabLst>
                <a:tab pos="798513" algn="l"/>
                <a:tab pos="912813" algn="l"/>
                <a:tab pos="1825625" algn="l"/>
                <a:tab pos="2173288" algn="l"/>
              </a:tabLst>
            </a:pPr>
            <a:r>
              <a:rPr lang="en-US" altLang="ko-KR" sz="1000" b="1" dirty="0">
                <a:latin typeface="Arial" charset="0"/>
              </a:rPr>
              <a:t>	1	0001	     1</a:t>
            </a:r>
          </a:p>
          <a:p>
            <a:pPr marL="115888" indent="-115888" defTabSz="919163">
              <a:lnSpc>
                <a:spcPct val="90000"/>
              </a:lnSpc>
              <a:tabLst>
                <a:tab pos="798513" algn="l"/>
                <a:tab pos="912813" algn="l"/>
                <a:tab pos="1825625" algn="l"/>
                <a:tab pos="2173288" algn="l"/>
              </a:tabLst>
            </a:pPr>
            <a:r>
              <a:rPr lang="en-US" altLang="ko-KR" sz="1000" b="1" dirty="0">
                <a:latin typeface="Arial" charset="0"/>
              </a:rPr>
              <a:t>	2	0010	     2</a:t>
            </a:r>
          </a:p>
          <a:p>
            <a:pPr marL="115888" indent="-115888" defTabSz="919163">
              <a:lnSpc>
                <a:spcPct val="90000"/>
              </a:lnSpc>
              <a:tabLst>
                <a:tab pos="798513" algn="l"/>
                <a:tab pos="912813" algn="l"/>
                <a:tab pos="1825625" algn="l"/>
                <a:tab pos="2173288" algn="l"/>
              </a:tabLst>
            </a:pPr>
            <a:r>
              <a:rPr lang="en-US" altLang="ko-KR" sz="1000" b="1" dirty="0">
                <a:latin typeface="Arial" charset="0"/>
              </a:rPr>
              <a:t>	3	0011	     3</a:t>
            </a:r>
          </a:p>
          <a:p>
            <a:pPr marL="115888" indent="-115888" defTabSz="919163">
              <a:lnSpc>
                <a:spcPct val="90000"/>
              </a:lnSpc>
              <a:tabLst>
                <a:tab pos="798513" algn="l"/>
                <a:tab pos="912813" algn="l"/>
                <a:tab pos="1825625" algn="l"/>
                <a:tab pos="2173288" algn="l"/>
              </a:tabLst>
            </a:pPr>
            <a:r>
              <a:rPr lang="en-US" altLang="ko-KR" sz="1000" b="1" dirty="0">
                <a:latin typeface="Arial" charset="0"/>
              </a:rPr>
              <a:t>	4 	0100	     4</a:t>
            </a:r>
          </a:p>
          <a:p>
            <a:pPr marL="115888" indent="-115888" defTabSz="919163">
              <a:lnSpc>
                <a:spcPct val="90000"/>
              </a:lnSpc>
              <a:tabLst>
                <a:tab pos="798513" algn="l"/>
                <a:tab pos="912813" algn="l"/>
                <a:tab pos="1825625" algn="l"/>
                <a:tab pos="2173288" algn="l"/>
              </a:tabLst>
            </a:pPr>
            <a:r>
              <a:rPr lang="en-US" altLang="ko-KR" sz="1000" b="1" dirty="0">
                <a:latin typeface="Arial" charset="0"/>
              </a:rPr>
              <a:t>	5</a:t>
            </a:r>
            <a:r>
              <a:rPr lang="en-US" altLang="ko-KR" sz="1000" dirty="0">
                <a:latin typeface="Arial" charset="0"/>
              </a:rPr>
              <a:t> 	</a:t>
            </a:r>
            <a:r>
              <a:rPr lang="en-US" altLang="ko-KR" sz="1000" b="1" dirty="0">
                <a:latin typeface="Arial" charset="0"/>
              </a:rPr>
              <a:t>0101	     5</a:t>
            </a:r>
          </a:p>
          <a:p>
            <a:pPr marL="115888" indent="-115888" defTabSz="919163">
              <a:lnSpc>
                <a:spcPct val="90000"/>
              </a:lnSpc>
              <a:tabLst>
                <a:tab pos="798513" algn="l"/>
                <a:tab pos="912813" algn="l"/>
                <a:tab pos="1825625" algn="l"/>
                <a:tab pos="2173288" algn="l"/>
              </a:tabLst>
            </a:pPr>
            <a:r>
              <a:rPr lang="en-US" altLang="ko-KR" sz="1000" b="1" dirty="0">
                <a:latin typeface="Arial" charset="0"/>
              </a:rPr>
              <a:t>	6 	0110	     6</a:t>
            </a:r>
          </a:p>
          <a:p>
            <a:pPr marL="115888" indent="-115888" defTabSz="919163">
              <a:lnSpc>
                <a:spcPct val="90000"/>
              </a:lnSpc>
              <a:tabLst>
                <a:tab pos="798513" algn="l"/>
                <a:tab pos="912813" algn="l"/>
                <a:tab pos="1825625" algn="l"/>
                <a:tab pos="2173288" algn="l"/>
              </a:tabLst>
            </a:pPr>
            <a:r>
              <a:rPr lang="en-US" altLang="ko-KR" sz="1000" b="1" dirty="0">
                <a:latin typeface="Arial" charset="0"/>
              </a:rPr>
              <a:t>	7	0111	     7</a:t>
            </a:r>
          </a:p>
          <a:p>
            <a:pPr marL="115888" indent="-115888" defTabSz="919163">
              <a:lnSpc>
                <a:spcPct val="90000"/>
              </a:lnSpc>
              <a:tabLst>
                <a:tab pos="798513" algn="l"/>
                <a:tab pos="912813" algn="l"/>
                <a:tab pos="1825625" algn="l"/>
                <a:tab pos="2173288" algn="l"/>
              </a:tabLst>
            </a:pPr>
            <a:r>
              <a:rPr lang="en-US" altLang="ko-KR" sz="1000" b="1" dirty="0">
                <a:latin typeface="Arial" charset="0"/>
              </a:rPr>
              <a:t>	8	1000	     8</a:t>
            </a:r>
          </a:p>
          <a:p>
            <a:pPr marL="115888" indent="-115888" defTabSz="919163">
              <a:lnSpc>
                <a:spcPct val="90000"/>
              </a:lnSpc>
              <a:tabLst>
                <a:tab pos="798513" algn="l"/>
                <a:tab pos="912813" algn="l"/>
                <a:tab pos="1825625" algn="l"/>
                <a:tab pos="2173288" algn="l"/>
              </a:tabLst>
            </a:pPr>
            <a:r>
              <a:rPr lang="en-US" altLang="ko-KR" sz="1000" b="1" dirty="0">
                <a:latin typeface="Arial" charset="0"/>
              </a:rPr>
              <a:t>	9	1001	     9</a:t>
            </a:r>
          </a:p>
          <a:p>
            <a:pPr marL="115888" indent="-115888" defTabSz="919163">
              <a:lnSpc>
                <a:spcPct val="90000"/>
              </a:lnSpc>
              <a:tabLst>
                <a:tab pos="798513" algn="l"/>
                <a:tab pos="912813" algn="l"/>
                <a:tab pos="1825625" algn="l"/>
                <a:tab pos="2173288" algn="l"/>
              </a:tabLst>
            </a:pPr>
            <a:r>
              <a:rPr lang="en-US" altLang="ko-KR" sz="1000" b="1" dirty="0">
                <a:latin typeface="Arial" charset="0"/>
              </a:rPr>
              <a:t>	A	1010	    10</a:t>
            </a:r>
          </a:p>
          <a:p>
            <a:pPr marL="115888" indent="-115888" defTabSz="919163">
              <a:lnSpc>
                <a:spcPct val="90000"/>
              </a:lnSpc>
              <a:tabLst>
                <a:tab pos="798513" algn="l"/>
                <a:tab pos="912813" algn="l"/>
                <a:tab pos="1825625" algn="l"/>
                <a:tab pos="2173288" algn="l"/>
              </a:tabLst>
            </a:pPr>
            <a:r>
              <a:rPr lang="en-US" altLang="ko-KR" sz="1000" dirty="0">
                <a:latin typeface="Arial" charset="0"/>
              </a:rPr>
              <a:t>	B</a:t>
            </a:r>
            <a:r>
              <a:rPr lang="en-US" altLang="ko-KR" sz="1000" b="1" dirty="0">
                <a:latin typeface="Arial" charset="0"/>
              </a:rPr>
              <a:t>	1011	    11</a:t>
            </a:r>
          </a:p>
          <a:p>
            <a:pPr marL="115888" indent="-115888" defTabSz="919163">
              <a:lnSpc>
                <a:spcPct val="90000"/>
              </a:lnSpc>
              <a:tabLst>
                <a:tab pos="798513" algn="l"/>
                <a:tab pos="912813" algn="l"/>
                <a:tab pos="1825625" algn="l"/>
                <a:tab pos="2173288" algn="l"/>
              </a:tabLst>
            </a:pPr>
            <a:r>
              <a:rPr lang="en-US" altLang="ko-KR" sz="1000" b="1" dirty="0">
                <a:latin typeface="Arial" charset="0"/>
              </a:rPr>
              <a:t>	C	1100	    12</a:t>
            </a:r>
          </a:p>
          <a:p>
            <a:pPr marL="115888" indent="-115888" defTabSz="919163">
              <a:lnSpc>
                <a:spcPct val="90000"/>
              </a:lnSpc>
              <a:tabLst>
                <a:tab pos="798513" algn="l"/>
                <a:tab pos="912813" algn="l"/>
                <a:tab pos="1825625" algn="l"/>
                <a:tab pos="2173288" algn="l"/>
              </a:tabLst>
            </a:pPr>
            <a:r>
              <a:rPr lang="en-US" altLang="ko-KR" sz="1000" b="1" dirty="0">
                <a:latin typeface="Arial" charset="0"/>
              </a:rPr>
              <a:t>	D	1101	    13</a:t>
            </a:r>
          </a:p>
          <a:p>
            <a:pPr marL="115888" indent="-115888" defTabSz="919163">
              <a:lnSpc>
                <a:spcPct val="90000"/>
              </a:lnSpc>
              <a:tabLst>
                <a:tab pos="798513" algn="l"/>
                <a:tab pos="912813" algn="l"/>
                <a:tab pos="1825625" algn="l"/>
                <a:tab pos="2173288" algn="l"/>
              </a:tabLst>
            </a:pPr>
            <a:r>
              <a:rPr lang="en-US" altLang="ko-KR" sz="1000" b="1" dirty="0">
                <a:latin typeface="Arial" charset="0"/>
              </a:rPr>
              <a:t>	E	1110	    14</a:t>
            </a:r>
          </a:p>
          <a:p>
            <a:pPr marL="115888" indent="-115888" defTabSz="919163">
              <a:lnSpc>
                <a:spcPct val="90000"/>
              </a:lnSpc>
              <a:tabLst>
                <a:tab pos="798513" algn="l"/>
                <a:tab pos="912813" algn="l"/>
                <a:tab pos="1825625" algn="l"/>
                <a:tab pos="2173288" algn="l"/>
              </a:tabLst>
            </a:pPr>
            <a:r>
              <a:rPr lang="en-US" altLang="ko-KR" sz="1000" b="1" dirty="0">
                <a:latin typeface="Arial" charset="0"/>
              </a:rPr>
              <a:t>	F	1111	    15</a:t>
            </a:r>
          </a:p>
        </p:txBody>
      </p:sp>
      <p:sp>
        <p:nvSpPr>
          <p:cNvPr id="6148" name="Line 5"/>
          <p:cNvSpPr>
            <a:spLocks noChangeShapeType="1"/>
          </p:cNvSpPr>
          <p:nvPr/>
        </p:nvSpPr>
        <p:spPr bwMode="auto">
          <a:xfrm>
            <a:off x="1905000" y="4343400"/>
            <a:ext cx="0" cy="228600"/>
          </a:xfrm>
          <a:prstGeom prst="line">
            <a:avLst/>
          </a:prstGeom>
          <a:noFill/>
          <a:ln w="12700">
            <a:solidFill>
              <a:schemeClr val="tx1"/>
            </a:solidFill>
            <a:round/>
            <a:headEnd/>
            <a:tailEnd type="triangle" w="med" len="med"/>
          </a:ln>
        </p:spPr>
        <p:txBody>
          <a:bodyPr wrap="none" anchor="ctr"/>
          <a:lstStyle/>
          <a:p>
            <a:endParaRPr lang="en-US"/>
          </a:p>
        </p:txBody>
      </p:sp>
      <p:sp>
        <p:nvSpPr>
          <p:cNvPr id="6149" name="Line 6"/>
          <p:cNvSpPr>
            <a:spLocks noChangeShapeType="1"/>
          </p:cNvSpPr>
          <p:nvPr/>
        </p:nvSpPr>
        <p:spPr bwMode="auto">
          <a:xfrm>
            <a:off x="2514600" y="4343400"/>
            <a:ext cx="0" cy="228600"/>
          </a:xfrm>
          <a:prstGeom prst="line">
            <a:avLst/>
          </a:prstGeom>
          <a:noFill/>
          <a:ln w="12700">
            <a:solidFill>
              <a:schemeClr val="tx1"/>
            </a:solidFill>
            <a:round/>
            <a:headEnd/>
            <a:tailEnd type="triangle" w="med" len="med"/>
          </a:ln>
        </p:spPr>
        <p:txBody>
          <a:bodyPr wrap="none" anchor="ctr"/>
          <a:lstStyle/>
          <a:p>
            <a:endParaRPr lang="en-US"/>
          </a:p>
        </p:txBody>
      </p:sp>
      <p:sp>
        <p:nvSpPr>
          <p:cNvPr id="6150" name="Line 7"/>
          <p:cNvSpPr>
            <a:spLocks noChangeShapeType="1"/>
          </p:cNvSpPr>
          <p:nvPr/>
        </p:nvSpPr>
        <p:spPr bwMode="auto">
          <a:xfrm>
            <a:off x="3124200" y="4343400"/>
            <a:ext cx="0" cy="228600"/>
          </a:xfrm>
          <a:prstGeom prst="line">
            <a:avLst/>
          </a:prstGeom>
          <a:noFill/>
          <a:ln w="12700">
            <a:solidFill>
              <a:schemeClr val="tx1"/>
            </a:solidFill>
            <a:round/>
            <a:headEnd/>
            <a:tailEnd type="triangle" w="med" len="med"/>
          </a:ln>
        </p:spPr>
        <p:txBody>
          <a:bodyPr wrap="none" anchor="ctr"/>
          <a:lstStyle/>
          <a:p>
            <a:endParaRPr lang="en-US"/>
          </a:p>
        </p:txBody>
      </p:sp>
      <p:sp>
        <p:nvSpPr>
          <p:cNvPr id="10248" name="Rectangle 8"/>
          <p:cNvSpPr>
            <a:spLocks noChangeArrowheads="1"/>
          </p:cNvSpPr>
          <p:nvPr/>
        </p:nvSpPr>
        <p:spPr bwMode="auto">
          <a:xfrm>
            <a:off x="3810000" y="3733800"/>
            <a:ext cx="5181600" cy="1752600"/>
          </a:xfrm>
          <a:prstGeom prst="rect">
            <a:avLst/>
          </a:prstGeom>
          <a:noFill/>
          <a:ln w="12700">
            <a:noFill/>
            <a:miter lim="800000"/>
            <a:headEnd/>
            <a:tailEnd/>
          </a:ln>
          <a:effectLst/>
        </p:spPr>
        <p:txBody>
          <a:bodyPr lIns="90488" tIns="44450" rIns="90488" bIns="44450"/>
          <a:lstStyle/>
          <a:p>
            <a:pPr marL="742950" lvl="1" indent="-285750">
              <a:spcBef>
                <a:spcPct val="20000"/>
              </a:spcBef>
              <a:buClr>
                <a:schemeClr val="hlink"/>
              </a:buClr>
              <a:buSzPct val="90000"/>
              <a:buFont typeface="Wingdings" pitchFamily="2" charset="2"/>
              <a:buChar char="u"/>
              <a:defRPr/>
            </a:pPr>
            <a:r>
              <a:rPr lang="en-US" altLang="ko-KR" sz="1800" dirty="0">
                <a:latin typeface="Arial" charset="0"/>
              </a:rPr>
              <a:t>Binary-to-Hex Conversion </a:t>
            </a:r>
          </a:p>
          <a:p>
            <a:pPr marL="342900" indent="-342900">
              <a:spcBef>
                <a:spcPct val="20000"/>
              </a:spcBef>
              <a:buClr>
                <a:schemeClr val="accent1"/>
              </a:buClr>
              <a:buSzPct val="75000"/>
              <a:buFont typeface="Monotype Sorts" pitchFamily="2" charset="2"/>
              <a:buNone/>
              <a:defRPr/>
            </a:pPr>
            <a:r>
              <a:rPr lang="en-US" altLang="ko-KR" sz="1400" dirty="0">
                <a:latin typeface="Arial" charset="0"/>
              </a:rPr>
              <a:t>       1 1 1 0 1 0 0 1 1 0</a:t>
            </a:r>
            <a:r>
              <a:rPr lang="en-US" altLang="ko-KR" sz="1400" baseline="-25000" dirty="0">
                <a:latin typeface="Arial" charset="0"/>
              </a:rPr>
              <a:t>2</a:t>
            </a:r>
            <a:r>
              <a:rPr lang="en-US" altLang="ko-KR" sz="1400" dirty="0">
                <a:latin typeface="Arial" charset="0"/>
              </a:rPr>
              <a:t> =   </a:t>
            </a:r>
            <a:r>
              <a:rPr lang="en-US" altLang="ko-KR" sz="1400" dirty="0">
                <a:effectLst>
                  <a:outerShdw blurRad="38100" dist="38100" dir="2700000" algn="tl">
                    <a:srgbClr val="C0C0C0"/>
                  </a:outerShdw>
                </a:effectLst>
                <a:latin typeface="Arial" charset="0"/>
              </a:rPr>
              <a:t>0 0</a:t>
            </a:r>
            <a:r>
              <a:rPr lang="en-US" altLang="ko-KR" sz="1400" dirty="0">
                <a:latin typeface="Arial" charset="0"/>
              </a:rPr>
              <a:t> 1 1  1 0 1 0  0 1 1 0</a:t>
            </a:r>
          </a:p>
          <a:p>
            <a:pPr marL="342900" indent="-342900">
              <a:spcBef>
                <a:spcPct val="20000"/>
              </a:spcBef>
              <a:buClr>
                <a:schemeClr val="accent1"/>
              </a:buClr>
              <a:buSzPct val="75000"/>
              <a:buFont typeface="Monotype Sorts" pitchFamily="2" charset="2"/>
              <a:buNone/>
              <a:defRPr/>
            </a:pPr>
            <a:endParaRPr lang="en-US" altLang="ko-KR" sz="1400" dirty="0">
              <a:latin typeface="Arial" charset="0"/>
            </a:endParaRPr>
          </a:p>
          <a:p>
            <a:pPr marL="342900" indent="-342900">
              <a:spcBef>
                <a:spcPct val="20000"/>
              </a:spcBef>
              <a:buClr>
                <a:schemeClr val="accent1"/>
              </a:buClr>
              <a:buSzPct val="75000"/>
              <a:buFont typeface="Monotype Sorts" pitchFamily="2" charset="2"/>
              <a:buNone/>
              <a:defRPr/>
            </a:pPr>
            <a:r>
              <a:rPr lang="en-US" altLang="ko-KR" sz="1400" dirty="0">
                <a:latin typeface="Arial" charset="0"/>
              </a:rPr>
              <a:t>                                                3            A          6</a:t>
            </a:r>
          </a:p>
          <a:p>
            <a:pPr marL="342900" indent="-342900">
              <a:spcBef>
                <a:spcPct val="20000"/>
              </a:spcBef>
              <a:buClr>
                <a:schemeClr val="accent1"/>
              </a:buClr>
              <a:buSzPct val="75000"/>
              <a:buFont typeface="Monotype Sorts" pitchFamily="2" charset="2"/>
              <a:buNone/>
              <a:defRPr/>
            </a:pPr>
            <a:r>
              <a:rPr lang="en-US" altLang="ko-KR" sz="1400" dirty="0">
                <a:latin typeface="Arial" charset="0"/>
              </a:rPr>
              <a:t>                                       =  </a:t>
            </a:r>
            <a:r>
              <a:rPr lang="en-US" altLang="ko-KR" sz="1400" dirty="0" smtClean="0">
                <a:latin typeface="Arial" charset="0"/>
              </a:rPr>
              <a:t>3A6</a:t>
            </a:r>
            <a:r>
              <a:rPr lang="en-US" altLang="ko-KR" sz="1400" baseline="-25000" dirty="0" smtClean="0">
                <a:latin typeface="Arial" charset="0"/>
              </a:rPr>
              <a:t>16</a:t>
            </a:r>
            <a:endParaRPr lang="en-US" altLang="ko-KR" sz="2000" dirty="0">
              <a:latin typeface="Arial" charset="0"/>
            </a:endParaRPr>
          </a:p>
          <a:p>
            <a:pPr marL="342900" indent="-342900">
              <a:spcBef>
                <a:spcPct val="20000"/>
              </a:spcBef>
              <a:buClr>
                <a:schemeClr val="accent1"/>
              </a:buClr>
              <a:buSzPct val="75000"/>
              <a:buFont typeface="Monotype Sorts" pitchFamily="2" charset="2"/>
              <a:buChar char="n"/>
              <a:defRPr/>
            </a:pPr>
            <a:endParaRPr lang="ko-KR" altLang="ko-KR" sz="2000" dirty="0">
              <a:solidFill>
                <a:srgbClr val="FF0000"/>
              </a:solidFill>
              <a:latin typeface="Arial" charset="0"/>
            </a:endParaRPr>
          </a:p>
        </p:txBody>
      </p:sp>
      <p:sp>
        <p:nvSpPr>
          <p:cNvPr id="6152" name="AutoShape 9"/>
          <p:cNvSpPr>
            <a:spLocks/>
          </p:cNvSpPr>
          <p:nvPr/>
        </p:nvSpPr>
        <p:spPr bwMode="auto">
          <a:xfrm rot="-5400000">
            <a:off x="6362700" y="4152900"/>
            <a:ext cx="152400" cy="533400"/>
          </a:xfrm>
          <a:prstGeom prst="leftBrace">
            <a:avLst>
              <a:gd name="adj1" fmla="val 29167"/>
              <a:gd name="adj2" fmla="val 50000"/>
            </a:avLst>
          </a:prstGeom>
          <a:noFill/>
          <a:ln w="28575">
            <a:solidFill>
              <a:schemeClr val="tx1"/>
            </a:solidFill>
            <a:round/>
            <a:headEnd/>
            <a:tailEnd/>
          </a:ln>
        </p:spPr>
        <p:txBody>
          <a:bodyPr wrap="none" anchor="ctr"/>
          <a:lstStyle/>
          <a:p>
            <a:endParaRPr lang="en-US"/>
          </a:p>
        </p:txBody>
      </p:sp>
      <p:sp>
        <p:nvSpPr>
          <p:cNvPr id="6153" name="AutoShape 10"/>
          <p:cNvSpPr>
            <a:spLocks/>
          </p:cNvSpPr>
          <p:nvPr/>
        </p:nvSpPr>
        <p:spPr bwMode="auto">
          <a:xfrm rot="-5400000">
            <a:off x="7048500" y="4152900"/>
            <a:ext cx="152400" cy="533400"/>
          </a:xfrm>
          <a:prstGeom prst="leftBrace">
            <a:avLst>
              <a:gd name="adj1" fmla="val 29167"/>
              <a:gd name="adj2" fmla="val 50000"/>
            </a:avLst>
          </a:prstGeom>
          <a:noFill/>
          <a:ln w="28575">
            <a:solidFill>
              <a:schemeClr val="tx1"/>
            </a:solidFill>
            <a:round/>
            <a:headEnd/>
            <a:tailEnd/>
          </a:ln>
        </p:spPr>
        <p:txBody>
          <a:bodyPr wrap="none" anchor="ctr"/>
          <a:lstStyle/>
          <a:p>
            <a:endParaRPr lang="en-US"/>
          </a:p>
        </p:txBody>
      </p:sp>
      <p:sp>
        <p:nvSpPr>
          <p:cNvPr id="6154" name="AutoShape 11"/>
          <p:cNvSpPr>
            <a:spLocks/>
          </p:cNvSpPr>
          <p:nvPr/>
        </p:nvSpPr>
        <p:spPr bwMode="auto">
          <a:xfrm rot="-5400000">
            <a:off x="7658100" y="4152900"/>
            <a:ext cx="152400" cy="533400"/>
          </a:xfrm>
          <a:prstGeom prst="leftBrace">
            <a:avLst>
              <a:gd name="adj1" fmla="val 29167"/>
              <a:gd name="adj2" fmla="val 50000"/>
            </a:avLst>
          </a:prstGeom>
          <a:noFill/>
          <a:ln w="28575">
            <a:solidFill>
              <a:schemeClr val="tx1"/>
            </a:solidFill>
            <a:round/>
            <a:headEnd/>
            <a:tailEnd/>
          </a:ln>
        </p:spPr>
        <p:txBody>
          <a:bodyPr wrap="none" anchor="ct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r>
              <a:rPr lang="en-US" sz="3600" dirty="0" smtClean="0"/>
              <a:t>Introduction:</a:t>
            </a:r>
            <a:endParaRPr lang="en-US" sz="3600" dirty="0"/>
          </a:p>
        </p:txBody>
      </p:sp>
      <p:sp>
        <p:nvSpPr>
          <p:cNvPr id="3075" name="Rectangle 3"/>
          <p:cNvSpPr>
            <a:spLocks noGrp="1" noChangeArrowheads="1"/>
          </p:cNvSpPr>
          <p:nvPr>
            <p:ph idx="1"/>
          </p:nvPr>
        </p:nvSpPr>
        <p:spPr>
          <a:ln>
            <a:solidFill>
              <a:schemeClr val="tx1"/>
            </a:solidFill>
          </a:ln>
        </p:spPr>
        <p:txBody>
          <a:bodyPr>
            <a:normAutofit/>
          </a:bodyPr>
          <a:lstStyle/>
          <a:p>
            <a:pPr>
              <a:lnSpc>
                <a:spcPct val="150000"/>
              </a:lnSpc>
              <a:buNone/>
            </a:pPr>
            <a:r>
              <a:rPr lang="en-US" sz="2000" dirty="0" smtClean="0"/>
              <a:t>Computer Organization</a:t>
            </a:r>
          </a:p>
          <a:p>
            <a:pPr>
              <a:lnSpc>
                <a:spcPct val="150000"/>
              </a:lnSpc>
            </a:pPr>
            <a:r>
              <a:rPr lang="en-US" sz="2000" dirty="0" smtClean="0"/>
              <a:t>It </a:t>
            </a:r>
            <a:r>
              <a:rPr lang="en-US" sz="2000" dirty="0"/>
              <a:t>describes the function and design of the various units of digital computers that store and process information.</a:t>
            </a:r>
          </a:p>
          <a:p>
            <a:pPr>
              <a:lnSpc>
                <a:spcPct val="150000"/>
              </a:lnSpc>
              <a:buFont typeface="Wingdings" pitchFamily="2" charset="2"/>
              <a:buNone/>
            </a:pPr>
            <a:endParaRPr lang="en-US" sz="2000" dirty="0"/>
          </a:p>
          <a:p>
            <a:pPr>
              <a:lnSpc>
                <a:spcPct val="150000"/>
              </a:lnSpc>
            </a:pPr>
            <a:r>
              <a:rPr lang="en-US" sz="2000" dirty="0"/>
              <a:t>It also deals with the units of computer that receive information from external sources and send computed results to external </a:t>
            </a:r>
            <a:r>
              <a:rPr lang="en-US" sz="2000" dirty="0" smtClean="0"/>
              <a:t>destinations.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linds(horizontal)">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blinds(horizontal)">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5">
                                            <p:txEl>
                                              <p:pRg st="3" end="3"/>
                                            </p:txEl>
                                          </p:spTgt>
                                        </p:tgtEl>
                                        <p:attrNameLst>
                                          <p:attrName>style.visibility</p:attrName>
                                        </p:attrNameLst>
                                      </p:cBhvr>
                                      <p:to>
                                        <p:strVal val="visible"/>
                                      </p:to>
                                    </p:set>
                                    <p:animEffect transition="in" filter="blinds(horizontal)">
                                      <p:cBhvr>
                                        <p:cTn id="17" dur="500"/>
                                        <p:tgtEl>
                                          <p:spTgt spid="3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381000" y="381000"/>
            <a:ext cx="8242300" cy="6096000"/>
          </a:xfrm>
          <a:prstGeom prst="rect">
            <a:avLst/>
          </a:prstGeom>
          <a:noFill/>
          <a:ln w="12700">
            <a:noFill/>
            <a:miter lim="800000"/>
            <a:headEnd/>
            <a:tailEnd/>
          </a:ln>
        </p:spPr>
        <p:txBody>
          <a:bodyPr lIns="90488" tIns="44450" rIns="90488" bIns="44450"/>
          <a:lstStyle/>
          <a:p>
            <a:pPr marL="742950" lvl="1" indent="-285750">
              <a:lnSpc>
                <a:spcPct val="150000"/>
              </a:lnSpc>
              <a:spcBef>
                <a:spcPct val="20000"/>
              </a:spcBef>
              <a:buClr>
                <a:schemeClr val="hlink"/>
              </a:buClr>
              <a:buSzPct val="90000"/>
              <a:buFont typeface="Wingdings" pitchFamily="2" charset="2"/>
              <a:buChar char="u"/>
            </a:pPr>
            <a:r>
              <a:rPr lang="en-US" altLang="ko-KR" sz="1800" b="1" i="1" dirty="0">
                <a:latin typeface="Arial" charset="0"/>
              </a:rPr>
              <a:t>Binary-Coded-Decimal Code</a:t>
            </a:r>
          </a:p>
          <a:p>
            <a:pPr marL="1143000" lvl="2" indent="-228600">
              <a:lnSpc>
                <a:spcPct val="150000"/>
              </a:lnSpc>
              <a:spcBef>
                <a:spcPct val="20000"/>
              </a:spcBef>
              <a:buClr>
                <a:schemeClr val="accent1"/>
              </a:buClr>
              <a:buSzPct val="75000"/>
              <a:buFont typeface="Monotype Sorts" pitchFamily="2" charset="2"/>
              <a:buChar char="l"/>
            </a:pPr>
            <a:r>
              <a:rPr lang="en-US" altLang="ko-KR" sz="1600" dirty="0">
                <a:latin typeface="Arial" charset="0"/>
              </a:rPr>
              <a:t>Each digit of a decimal number is represented by its binary equivalent</a:t>
            </a:r>
          </a:p>
          <a:p>
            <a:pPr marL="342900" indent="-342900">
              <a:lnSpc>
                <a:spcPct val="150000"/>
              </a:lnSpc>
              <a:spcBef>
                <a:spcPct val="20000"/>
              </a:spcBef>
              <a:buClr>
                <a:schemeClr val="accent1"/>
              </a:buClr>
              <a:buSzPct val="75000"/>
              <a:buFont typeface="Monotype Sorts" pitchFamily="2" charset="2"/>
              <a:buNone/>
            </a:pPr>
            <a:r>
              <a:rPr lang="en-US" altLang="ko-KR" sz="1400" dirty="0">
                <a:solidFill>
                  <a:srgbClr val="C00000"/>
                </a:solidFill>
                <a:latin typeface="Arial" charset="0"/>
              </a:rPr>
              <a:t>                       8           7          4            </a:t>
            </a:r>
            <a:r>
              <a:rPr lang="en-US" altLang="ko-KR" sz="1400" b="1" dirty="0">
                <a:solidFill>
                  <a:schemeClr val="accent1"/>
                </a:solidFill>
                <a:latin typeface="Arial" charset="0"/>
              </a:rPr>
              <a:t>(Decimal)</a:t>
            </a:r>
          </a:p>
          <a:p>
            <a:pPr marL="342900" indent="-342900">
              <a:lnSpc>
                <a:spcPct val="150000"/>
              </a:lnSpc>
              <a:spcBef>
                <a:spcPct val="20000"/>
              </a:spcBef>
              <a:buClr>
                <a:schemeClr val="accent1"/>
              </a:buClr>
              <a:buSzPct val="75000"/>
              <a:buFont typeface="Monotype Sorts" pitchFamily="2" charset="2"/>
              <a:buNone/>
            </a:pPr>
            <a:endParaRPr lang="en-US" altLang="ko-KR" sz="1400" dirty="0">
              <a:solidFill>
                <a:schemeClr val="accent2"/>
              </a:solidFill>
              <a:latin typeface="Arial" charset="0"/>
            </a:endParaRPr>
          </a:p>
          <a:p>
            <a:pPr marL="342900" indent="-342900">
              <a:lnSpc>
                <a:spcPct val="150000"/>
              </a:lnSpc>
              <a:spcBef>
                <a:spcPct val="20000"/>
              </a:spcBef>
              <a:buClr>
                <a:schemeClr val="accent1"/>
              </a:buClr>
              <a:buSzPct val="75000"/>
              <a:buFont typeface="Monotype Sorts" pitchFamily="2" charset="2"/>
              <a:buNone/>
            </a:pPr>
            <a:r>
              <a:rPr lang="en-US" altLang="ko-KR" sz="1400" dirty="0">
                <a:solidFill>
                  <a:schemeClr val="accent2"/>
                </a:solidFill>
                <a:latin typeface="Arial" charset="0"/>
              </a:rPr>
              <a:t>                    </a:t>
            </a:r>
            <a:r>
              <a:rPr lang="en-US" altLang="ko-KR" sz="1400" dirty="0">
                <a:solidFill>
                  <a:srgbClr val="C00000"/>
                </a:solidFill>
                <a:latin typeface="Arial" charset="0"/>
              </a:rPr>
              <a:t>1000     0111     0100         </a:t>
            </a:r>
            <a:r>
              <a:rPr lang="en-US" altLang="ko-KR" sz="1400" b="1" dirty="0">
                <a:solidFill>
                  <a:schemeClr val="accent1"/>
                </a:solidFill>
                <a:latin typeface="Arial" charset="0"/>
              </a:rPr>
              <a:t>(BCD)</a:t>
            </a:r>
          </a:p>
          <a:p>
            <a:pPr marL="1143000" lvl="2" indent="-228600">
              <a:lnSpc>
                <a:spcPct val="150000"/>
              </a:lnSpc>
              <a:spcBef>
                <a:spcPct val="20000"/>
              </a:spcBef>
              <a:buClr>
                <a:schemeClr val="accent1"/>
              </a:buClr>
              <a:buSzPct val="75000"/>
              <a:buFont typeface="Monotype Sorts" pitchFamily="2" charset="2"/>
              <a:buChar char="l"/>
            </a:pPr>
            <a:r>
              <a:rPr lang="en-US" altLang="ko-KR" sz="1600" dirty="0">
                <a:latin typeface="Arial" charset="0"/>
              </a:rPr>
              <a:t>Only the four bit binary numbers from 0000 through 1001 are used</a:t>
            </a:r>
          </a:p>
          <a:p>
            <a:pPr marL="1143000" lvl="2" indent="-228600">
              <a:lnSpc>
                <a:spcPct val="150000"/>
              </a:lnSpc>
              <a:spcBef>
                <a:spcPct val="20000"/>
              </a:spcBef>
              <a:buClr>
                <a:schemeClr val="accent1"/>
              </a:buClr>
              <a:buSzPct val="75000"/>
              <a:buFont typeface="Monotype Sorts" pitchFamily="2" charset="2"/>
              <a:buChar char="l"/>
            </a:pPr>
            <a:r>
              <a:rPr lang="en-US" altLang="ko-KR" sz="1600" dirty="0">
                <a:latin typeface="Arial" charset="0"/>
              </a:rPr>
              <a:t>Comparison of BCD and Binary</a:t>
            </a:r>
          </a:p>
          <a:p>
            <a:pPr marL="342900" indent="-342900">
              <a:lnSpc>
                <a:spcPct val="150000"/>
              </a:lnSpc>
              <a:spcBef>
                <a:spcPct val="20000"/>
              </a:spcBef>
              <a:buClr>
                <a:schemeClr val="accent1"/>
              </a:buClr>
              <a:buSzPct val="75000"/>
              <a:buFont typeface="Monotype Sorts" pitchFamily="2" charset="2"/>
              <a:buNone/>
            </a:pPr>
            <a:r>
              <a:rPr lang="en-US" altLang="ko-KR" sz="1400" dirty="0">
                <a:solidFill>
                  <a:schemeClr val="accent2"/>
                </a:solidFill>
                <a:latin typeface="Arial" charset="0"/>
              </a:rPr>
              <a:t>                  	</a:t>
            </a:r>
            <a:r>
              <a:rPr lang="en-US" altLang="ko-KR" sz="1400" dirty="0">
                <a:solidFill>
                  <a:srgbClr val="C00000"/>
                </a:solidFill>
                <a:latin typeface="Arial" charset="0"/>
              </a:rPr>
              <a:t>137</a:t>
            </a:r>
            <a:r>
              <a:rPr lang="en-US" altLang="ko-KR" sz="1400" baseline="-25000" dirty="0">
                <a:solidFill>
                  <a:srgbClr val="C00000"/>
                </a:solidFill>
                <a:latin typeface="Arial" charset="0"/>
              </a:rPr>
              <a:t>10</a:t>
            </a:r>
            <a:r>
              <a:rPr lang="en-US" altLang="ko-KR" sz="1400" dirty="0">
                <a:solidFill>
                  <a:srgbClr val="C00000"/>
                </a:solidFill>
                <a:latin typeface="Arial" charset="0"/>
              </a:rPr>
              <a:t>     =  10001001</a:t>
            </a:r>
            <a:r>
              <a:rPr lang="en-US" altLang="ko-KR" sz="1400" baseline="-25000" dirty="0">
                <a:solidFill>
                  <a:srgbClr val="C00000"/>
                </a:solidFill>
                <a:latin typeface="Arial" charset="0"/>
              </a:rPr>
              <a:t>2</a:t>
            </a:r>
            <a:r>
              <a:rPr lang="en-US" altLang="ko-KR" sz="1400" baseline="-25000" dirty="0">
                <a:solidFill>
                  <a:schemeClr val="accent2"/>
                </a:solidFill>
                <a:latin typeface="Arial" charset="0"/>
              </a:rPr>
              <a:t> </a:t>
            </a:r>
            <a:r>
              <a:rPr lang="en-US" altLang="ko-KR" sz="1400" dirty="0">
                <a:solidFill>
                  <a:schemeClr val="accent2"/>
                </a:solidFill>
                <a:latin typeface="Arial" charset="0"/>
              </a:rPr>
              <a:t>               </a:t>
            </a:r>
            <a:r>
              <a:rPr lang="en-US" altLang="ko-KR" sz="1400" b="1" dirty="0">
                <a:solidFill>
                  <a:schemeClr val="accent1"/>
                </a:solidFill>
                <a:latin typeface="Arial" charset="0"/>
              </a:rPr>
              <a:t>(Binary) - </a:t>
            </a:r>
            <a:r>
              <a:rPr lang="en-US" altLang="ko-KR" sz="1400" i="1" dirty="0">
                <a:solidFill>
                  <a:srgbClr val="FF0000"/>
                </a:solidFill>
                <a:latin typeface="Arial" charset="0"/>
              </a:rPr>
              <a:t>require only 8 bits</a:t>
            </a:r>
            <a:endParaRPr lang="en-US" altLang="ko-KR" sz="1400" b="1" dirty="0">
              <a:solidFill>
                <a:srgbClr val="FF0000"/>
              </a:solidFill>
              <a:latin typeface="Arial" charset="0"/>
            </a:endParaRPr>
          </a:p>
          <a:p>
            <a:pPr marL="342900" indent="-342900">
              <a:lnSpc>
                <a:spcPct val="150000"/>
              </a:lnSpc>
              <a:spcBef>
                <a:spcPct val="20000"/>
              </a:spcBef>
              <a:buClr>
                <a:schemeClr val="accent1"/>
              </a:buClr>
              <a:buSzPct val="75000"/>
              <a:buFont typeface="Monotype Sorts" pitchFamily="2" charset="2"/>
              <a:buNone/>
            </a:pPr>
            <a:r>
              <a:rPr lang="en-US" altLang="ko-KR" sz="1400" dirty="0">
                <a:solidFill>
                  <a:schemeClr val="accent2"/>
                </a:solidFill>
                <a:latin typeface="Arial" charset="0"/>
              </a:rPr>
              <a:t>                  	</a:t>
            </a:r>
            <a:r>
              <a:rPr lang="en-US" altLang="ko-KR" sz="1400" dirty="0">
                <a:solidFill>
                  <a:srgbClr val="C00000"/>
                </a:solidFill>
                <a:latin typeface="Arial" charset="0"/>
              </a:rPr>
              <a:t>137</a:t>
            </a:r>
            <a:r>
              <a:rPr lang="en-US" altLang="ko-KR" sz="1400" baseline="-25000" dirty="0">
                <a:solidFill>
                  <a:srgbClr val="C00000"/>
                </a:solidFill>
                <a:latin typeface="Arial" charset="0"/>
              </a:rPr>
              <a:t>10  </a:t>
            </a:r>
            <a:r>
              <a:rPr lang="en-US" altLang="ko-KR" sz="1400" dirty="0">
                <a:solidFill>
                  <a:srgbClr val="C00000"/>
                </a:solidFill>
                <a:latin typeface="Arial" charset="0"/>
              </a:rPr>
              <a:t>   =  0001  0011  0111</a:t>
            </a:r>
            <a:r>
              <a:rPr lang="en-US" altLang="ko-KR" sz="1400" baseline="-25000" dirty="0">
                <a:solidFill>
                  <a:srgbClr val="C00000"/>
                </a:solidFill>
                <a:latin typeface="Arial" charset="0"/>
              </a:rPr>
              <a:t>BCD</a:t>
            </a:r>
            <a:r>
              <a:rPr lang="en-US" altLang="ko-KR" sz="1400" dirty="0">
                <a:solidFill>
                  <a:srgbClr val="C00000"/>
                </a:solidFill>
                <a:latin typeface="Arial" charset="0"/>
              </a:rPr>
              <a:t>  </a:t>
            </a:r>
            <a:r>
              <a:rPr lang="en-US" altLang="ko-KR" sz="1400" b="1" dirty="0">
                <a:solidFill>
                  <a:schemeClr val="accent1"/>
                </a:solidFill>
                <a:latin typeface="Arial" charset="0"/>
              </a:rPr>
              <a:t>(BCD) - </a:t>
            </a:r>
            <a:r>
              <a:rPr lang="en-US" altLang="ko-KR" sz="1400" i="1" dirty="0">
                <a:solidFill>
                  <a:srgbClr val="FF0000"/>
                </a:solidFill>
                <a:latin typeface="Arial" charset="0"/>
              </a:rPr>
              <a:t>require 12 bits</a:t>
            </a:r>
            <a:endParaRPr lang="en-US" altLang="ko-KR" sz="1400" b="1" dirty="0">
              <a:solidFill>
                <a:srgbClr val="FF0000"/>
              </a:solidFill>
              <a:latin typeface="Arial" charset="0"/>
            </a:endParaRPr>
          </a:p>
          <a:p>
            <a:pPr marL="742950" lvl="1" indent="-285750">
              <a:lnSpc>
                <a:spcPct val="150000"/>
              </a:lnSpc>
              <a:spcBef>
                <a:spcPct val="20000"/>
              </a:spcBef>
              <a:buClr>
                <a:schemeClr val="hlink"/>
              </a:buClr>
              <a:buSzPct val="90000"/>
              <a:buFont typeface="Wingdings" pitchFamily="2" charset="2"/>
              <a:buChar char="u"/>
            </a:pPr>
            <a:r>
              <a:rPr lang="en-US" altLang="ko-KR" sz="1800" b="1" i="1" dirty="0">
                <a:latin typeface="Arial" charset="0"/>
              </a:rPr>
              <a:t>Alphanumeric Representation</a:t>
            </a:r>
          </a:p>
          <a:p>
            <a:pPr marL="1143000" lvl="2" indent="-228600">
              <a:lnSpc>
                <a:spcPct val="150000"/>
              </a:lnSpc>
              <a:spcBef>
                <a:spcPct val="20000"/>
              </a:spcBef>
              <a:buClr>
                <a:schemeClr val="accent1"/>
              </a:buClr>
              <a:buSzPct val="75000"/>
              <a:buFont typeface="Monotype Sorts" pitchFamily="2" charset="2"/>
              <a:buChar char="l"/>
            </a:pPr>
            <a:r>
              <a:rPr lang="en-US" altLang="ko-KR" sz="1600" dirty="0">
                <a:latin typeface="Arial" charset="0"/>
              </a:rPr>
              <a:t>Alphanumeric character </a:t>
            </a:r>
            <a:r>
              <a:rPr lang="en-US" altLang="ko-KR" sz="1600" dirty="0" smtClean="0">
                <a:latin typeface="Arial" charset="0"/>
              </a:rPr>
              <a:t>set</a:t>
            </a:r>
            <a:endParaRPr lang="en-US" altLang="ko-KR" sz="1600" dirty="0">
              <a:latin typeface="Arial" charset="0"/>
            </a:endParaRPr>
          </a:p>
          <a:p>
            <a:pPr marL="1600200" lvl="3" indent="-228600">
              <a:lnSpc>
                <a:spcPct val="150000"/>
              </a:lnSpc>
              <a:spcBef>
                <a:spcPct val="20000"/>
              </a:spcBef>
              <a:buClr>
                <a:schemeClr val="accent2"/>
              </a:buClr>
              <a:buFontTx/>
              <a:buChar char="»"/>
            </a:pPr>
            <a:r>
              <a:rPr lang="en-US" altLang="ko-KR" sz="1400" dirty="0">
                <a:latin typeface="Arial" charset="0"/>
              </a:rPr>
              <a:t>10 decimal digits, 26 letters, special character($, +, =,….)</a:t>
            </a:r>
          </a:p>
          <a:p>
            <a:pPr marL="1600200" lvl="3" indent="-228600">
              <a:lnSpc>
                <a:spcPct val="150000"/>
              </a:lnSpc>
              <a:spcBef>
                <a:spcPct val="20000"/>
              </a:spcBef>
              <a:buClr>
                <a:schemeClr val="accent2"/>
              </a:buClr>
              <a:buFontTx/>
              <a:buChar char="»"/>
            </a:pPr>
            <a:r>
              <a:rPr lang="en-US" altLang="ko-KR" sz="1400" dirty="0">
                <a:latin typeface="Arial" charset="0"/>
              </a:rPr>
              <a:t>A complete list of ASCII : p. 384, Tab. </a:t>
            </a:r>
            <a:r>
              <a:rPr lang="en-US" altLang="ko-KR" sz="1400" dirty="0" smtClean="0">
                <a:latin typeface="Arial" charset="0"/>
              </a:rPr>
              <a:t>11-1, Morris </a:t>
            </a:r>
            <a:r>
              <a:rPr lang="en-US" altLang="ko-KR" sz="1400" dirty="0" err="1" smtClean="0">
                <a:latin typeface="Arial" charset="0"/>
              </a:rPr>
              <a:t>Mano</a:t>
            </a:r>
            <a:r>
              <a:rPr lang="en-US" altLang="ko-KR" sz="1400" dirty="0" smtClean="0">
                <a:latin typeface="Arial" charset="0"/>
              </a:rPr>
              <a:t> Text Book</a:t>
            </a:r>
            <a:endParaRPr lang="en-US" altLang="ko-KR" sz="1400" dirty="0">
              <a:latin typeface="Arial" charset="0"/>
            </a:endParaRPr>
          </a:p>
          <a:p>
            <a:pPr marL="1143000" lvl="2" indent="-228600">
              <a:lnSpc>
                <a:spcPct val="150000"/>
              </a:lnSpc>
              <a:spcBef>
                <a:spcPct val="20000"/>
              </a:spcBef>
              <a:buClr>
                <a:schemeClr val="accent1"/>
              </a:buClr>
              <a:buSzPct val="75000"/>
              <a:buFont typeface="Monotype Sorts" pitchFamily="2" charset="2"/>
              <a:buChar char="l"/>
            </a:pPr>
            <a:r>
              <a:rPr lang="en-US" altLang="ko-KR" sz="1600" dirty="0">
                <a:latin typeface="Arial" charset="0"/>
              </a:rPr>
              <a:t>ASCII(American Standard Code for Information Interchange)</a:t>
            </a:r>
          </a:p>
          <a:p>
            <a:pPr marL="1600200" lvl="3" indent="-228600">
              <a:lnSpc>
                <a:spcPct val="150000"/>
              </a:lnSpc>
              <a:spcBef>
                <a:spcPct val="20000"/>
              </a:spcBef>
              <a:buClr>
                <a:schemeClr val="accent2"/>
              </a:buClr>
              <a:buFontTx/>
              <a:buChar char="»"/>
            </a:pPr>
            <a:r>
              <a:rPr lang="en-US" altLang="ko-KR" sz="1400" dirty="0">
                <a:latin typeface="Arial" charset="0"/>
              </a:rPr>
              <a:t>Standard alphanumeric binary code uses seven bits to code 128 characters</a:t>
            </a:r>
          </a:p>
        </p:txBody>
      </p:sp>
      <p:sp>
        <p:nvSpPr>
          <p:cNvPr id="7171" name="Line 4"/>
          <p:cNvSpPr>
            <a:spLocks noChangeShapeType="1"/>
          </p:cNvSpPr>
          <p:nvPr/>
        </p:nvSpPr>
        <p:spPr bwMode="auto">
          <a:xfrm>
            <a:off x="1676400" y="1905000"/>
            <a:ext cx="0" cy="228600"/>
          </a:xfrm>
          <a:prstGeom prst="line">
            <a:avLst/>
          </a:prstGeom>
          <a:noFill/>
          <a:ln w="12700">
            <a:solidFill>
              <a:schemeClr val="tx1"/>
            </a:solidFill>
            <a:round/>
            <a:headEnd/>
            <a:tailEnd type="triangle" w="med" len="med"/>
          </a:ln>
        </p:spPr>
        <p:txBody>
          <a:bodyPr wrap="none" anchor="ctr"/>
          <a:lstStyle/>
          <a:p>
            <a:endParaRPr lang="en-US"/>
          </a:p>
        </p:txBody>
      </p:sp>
      <p:sp>
        <p:nvSpPr>
          <p:cNvPr id="7172" name="Line 5"/>
          <p:cNvSpPr>
            <a:spLocks noChangeShapeType="1"/>
          </p:cNvSpPr>
          <p:nvPr/>
        </p:nvSpPr>
        <p:spPr bwMode="auto">
          <a:xfrm>
            <a:off x="2286000" y="1905000"/>
            <a:ext cx="0" cy="228600"/>
          </a:xfrm>
          <a:prstGeom prst="line">
            <a:avLst/>
          </a:prstGeom>
          <a:noFill/>
          <a:ln w="12700">
            <a:solidFill>
              <a:schemeClr val="tx1"/>
            </a:solidFill>
            <a:round/>
            <a:headEnd/>
            <a:tailEnd type="triangle" w="med" len="med"/>
          </a:ln>
        </p:spPr>
        <p:txBody>
          <a:bodyPr wrap="none" anchor="ctr"/>
          <a:lstStyle/>
          <a:p>
            <a:endParaRPr lang="en-US"/>
          </a:p>
        </p:txBody>
      </p:sp>
      <p:sp>
        <p:nvSpPr>
          <p:cNvPr id="7173" name="Line 6"/>
          <p:cNvSpPr>
            <a:spLocks noChangeShapeType="1"/>
          </p:cNvSpPr>
          <p:nvPr/>
        </p:nvSpPr>
        <p:spPr bwMode="auto">
          <a:xfrm>
            <a:off x="2895600" y="1905000"/>
            <a:ext cx="0" cy="228600"/>
          </a:xfrm>
          <a:prstGeom prst="line">
            <a:avLst/>
          </a:prstGeom>
          <a:noFill/>
          <a:ln w="12700">
            <a:solidFill>
              <a:schemeClr val="tx1"/>
            </a:solidFill>
            <a:round/>
            <a:headEnd/>
            <a:tailEnd type="triangle" w="med" len="med"/>
          </a:ln>
        </p:spPr>
        <p:txBody>
          <a:bodyPr wrap="none" anchor="ct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457200" y="381000"/>
            <a:ext cx="8229600" cy="5943600"/>
          </a:xfrm>
        </p:spPr>
        <p:txBody>
          <a:bodyPr>
            <a:normAutofit fontScale="92500" lnSpcReduction="10000"/>
          </a:bodyPr>
          <a:lstStyle/>
          <a:p>
            <a:pPr>
              <a:buNone/>
            </a:pPr>
            <a:r>
              <a:rPr lang="en-US" altLang="ko-KR" dirty="0" smtClean="0"/>
              <a:t>Complements</a:t>
            </a:r>
          </a:p>
          <a:p>
            <a:pPr lvl="1"/>
            <a:r>
              <a:rPr lang="en-US" altLang="ko-KR" sz="1800" b="1" i="1" dirty="0" smtClean="0"/>
              <a:t>Complements</a:t>
            </a:r>
            <a:r>
              <a:rPr lang="en-US" altLang="ko-KR" sz="1800" dirty="0" smtClean="0"/>
              <a:t> are used in digital computers for simplifying the </a:t>
            </a:r>
            <a:r>
              <a:rPr lang="en-US" altLang="ko-KR" sz="1800" b="1" i="1" dirty="0" smtClean="0">
                <a:solidFill>
                  <a:schemeClr val="accent1"/>
                </a:solidFill>
              </a:rPr>
              <a:t>subtraction operation</a:t>
            </a:r>
            <a:r>
              <a:rPr lang="en-US" altLang="ko-KR" sz="1800" dirty="0" smtClean="0"/>
              <a:t> and for logical manipulation</a:t>
            </a:r>
          </a:p>
          <a:p>
            <a:pPr lvl="1"/>
            <a:r>
              <a:rPr lang="en-US" altLang="ko-KR" sz="1800" dirty="0" smtClean="0"/>
              <a:t>There are two types of complements for base r system</a:t>
            </a:r>
          </a:p>
          <a:p>
            <a:pPr lvl="2"/>
            <a:r>
              <a:rPr lang="en-US" altLang="ko-KR" dirty="0" smtClean="0"/>
              <a:t>1) </a:t>
            </a:r>
            <a:r>
              <a:rPr lang="en-US" altLang="ko-KR" dirty="0" err="1" smtClean="0"/>
              <a:t>r’s</a:t>
            </a:r>
            <a:r>
              <a:rPr lang="en-US" altLang="ko-KR" dirty="0" smtClean="0"/>
              <a:t> complement            2) (r-1)’s complement</a:t>
            </a:r>
          </a:p>
          <a:p>
            <a:pPr lvl="3"/>
            <a:r>
              <a:rPr lang="en-US" altLang="ko-KR" dirty="0" smtClean="0"/>
              <a:t>Binary number : 2’s or 1’s complement</a:t>
            </a:r>
          </a:p>
          <a:p>
            <a:pPr lvl="3"/>
            <a:r>
              <a:rPr lang="en-US" altLang="ko-KR" dirty="0" smtClean="0"/>
              <a:t>Decimal number : 10’s or 9’s complement</a:t>
            </a:r>
          </a:p>
          <a:p>
            <a:pPr lvl="1"/>
            <a:r>
              <a:rPr lang="en-US" altLang="ko-KR" sz="1800" dirty="0" smtClean="0"/>
              <a:t>(r-1)’s Complement</a:t>
            </a:r>
          </a:p>
          <a:p>
            <a:pPr lvl="2"/>
            <a:r>
              <a:rPr lang="en-US" altLang="ko-KR" dirty="0" smtClean="0"/>
              <a:t>(r-1)’s Complement of N = (r</a:t>
            </a:r>
            <a:r>
              <a:rPr lang="en-US" altLang="ko-KR" baseline="30000" dirty="0" smtClean="0"/>
              <a:t>n</a:t>
            </a:r>
            <a:r>
              <a:rPr lang="en-US" altLang="ko-KR" dirty="0" smtClean="0"/>
              <a:t>-1)-N</a:t>
            </a:r>
          </a:p>
          <a:p>
            <a:pPr lvl="3"/>
            <a:r>
              <a:rPr lang="en-US" altLang="ko-KR" dirty="0" smtClean="0"/>
              <a:t>9’s complement of N=</a:t>
            </a:r>
            <a:r>
              <a:rPr lang="en-US" altLang="ko-KR" b="1" i="1" dirty="0" smtClean="0">
                <a:solidFill>
                  <a:schemeClr val="accent2"/>
                </a:solidFill>
              </a:rPr>
              <a:t>546700</a:t>
            </a:r>
          </a:p>
          <a:p>
            <a:pPr lvl="3">
              <a:buFontTx/>
              <a:buNone/>
            </a:pPr>
            <a:r>
              <a:rPr lang="en-US" altLang="ko-KR" dirty="0" smtClean="0"/>
              <a:t>    (10</a:t>
            </a:r>
            <a:r>
              <a:rPr lang="en-US" altLang="ko-KR" baseline="30000" dirty="0" smtClean="0"/>
              <a:t>6</a:t>
            </a:r>
            <a:r>
              <a:rPr lang="en-US" altLang="ko-KR" dirty="0" smtClean="0"/>
              <a:t>-1)-546700= (1000000-1)-546700= 999999-546700</a:t>
            </a:r>
          </a:p>
          <a:p>
            <a:pPr lvl="3">
              <a:buFontTx/>
              <a:buNone/>
            </a:pPr>
            <a:r>
              <a:rPr lang="en-US" altLang="ko-KR" dirty="0" smtClean="0"/>
              <a:t>       = </a:t>
            </a:r>
            <a:r>
              <a:rPr lang="en-US" altLang="ko-KR" b="1" i="1" dirty="0" smtClean="0"/>
              <a:t>453299</a:t>
            </a:r>
            <a:endParaRPr lang="en-US" altLang="ko-KR" dirty="0" smtClean="0"/>
          </a:p>
          <a:p>
            <a:pPr lvl="3"/>
            <a:r>
              <a:rPr lang="en-US" altLang="ko-KR" dirty="0" smtClean="0"/>
              <a:t>1’s complement of N=</a:t>
            </a:r>
            <a:r>
              <a:rPr lang="en-US" altLang="ko-KR" b="1" i="1" dirty="0" smtClean="0">
                <a:solidFill>
                  <a:schemeClr val="accent2"/>
                </a:solidFill>
              </a:rPr>
              <a:t>101101</a:t>
            </a:r>
            <a:endParaRPr lang="en-US" altLang="ko-KR" dirty="0" smtClean="0"/>
          </a:p>
          <a:p>
            <a:pPr lvl="3">
              <a:buFontTx/>
              <a:buNone/>
            </a:pPr>
            <a:r>
              <a:rPr lang="en-US" altLang="ko-KR" dirty="0" smtClean="0"/>
              <a:t>(2</a:t>
            </a:r>
            <a:r>
              <a:rPr lang="en-US" altLang="ko-KR" baseline="30000" dirty="0" smtClean="0"/>
              <a:t>6</a:t>
            </a:r>
            <a:r>
              <a:rPr lang="en-US" altLang="ko-KR" dirty="0" smtClean="0"/>
              <a:t>-1)-101101= (1000000-1)-101101= 111111-101101</a:t>
            </a:r>
          </a:p>
          <a:p>
            <a:pPr lvl="3">
              <a:buFontTx/>
              <a:buNone/>
            </a:pPr>
            <a:r>
              <a:rPr lang="en-US" altLang="ko-KR" dirty="0" smtClean="0"/>
              <a:t>       = </a:t>
            </a:r>
            <a:r>
              <a:rPr lang="en-US" altLang="ko-KR" b="1" i="1" dirty="0" smtClean="0"/>
              <a:t>010010</a:t>
            </a:r>
          </a:p>
          <a:p>
            <a:pPr lvl="1"/>
            <a:r>
              <a:rPr lang="en-US" altLang="ko-KR" sz="1800" dirty="0" err="1" smtClean="0"/>
              <a:t>r’s</a:t>
            </a:r>
            <a:r>
              <a:rPr lang="en-US" altLang="ko-KR" sz="1800" dirty="0" smtClean="0"/>
              <a:t> Complement</a:t>
            </a:r>
          </a:p>
          <a:p>
            <a:pPr lvl="2"/>
            <a:r>
              <a:rPr lang="en-US" altLang="ko-KR" dirty="0" err="1" smtClean="0"/>
              <a:t>r’s</a:t>
            </a:r>
            <a:r>
              <a:rPr lang="en-US" altLang="ko-KR" dirty="0" smtClean="0"/>
              <a:t> Complement of N = </a:t>
            </a:r>
            <a:r>
              <a:rPr lang="en-US" altLang="ko-KR" dirty="0" err="1" smtClean="0"/>
              <a:t>r</a:t>
            </a:r>
            <a:r>
              <a:rPr lang="en-US" altLang="ko-KR" baseline="30000" dirty="0" err="1" smtClean="0"/>
              <a:t>n</a:t>
            </a:r>
            <a:r>
              <a:rPr lang="en-US" altLang="ko-KR" dirty="0" smtClean="0"/>
              <a:t>-N</a:t>
            </a:r>
          </a:p>
          <a:p>
            <a:pPr lvl="3"/>
            <a:r>
              <a:rPr lang="en-US" altLang="ko-KR" dirty="0" smtClean="0"/>
              <a:t>10’s complement of </a:t>
            </a:r>
            <a:r>
              <a:rPr lang="en-US" altLang="ko-KR" b="1" i="1" dirty="0" smtClean="0">
                <a:solidFill>
                  <a:schemeClr val="accent2"/>
                </a:solidFill>
              </a:rPr>
              <a:t>2389</a:t>
            </a:r>
            <a:r>
              <a:rPr lang="en-US" altLang="ko-KR" dirty="0" smtClean="0"/>
              <a:t>= 7610+1= </a:t>
            </a:r>
            <a:r>
              <a:rPr lang="en-US" altLang="ko-KR" b="1" i="1" dirty="0" smtClean="0"/>
              <a:t>7611</a:t>
            </a:r>
            <a:endParaRPr lang="en-US" altLang="ko-KR" dirty="0" smtClean="0"/>
          </a:p>
          <a:p>
            <a:pPr lvl="3"/>
            <a:r>
              <a:rPr lang="en-US" altLang="ko-KR" dirty="0" smtClean="0"/>
              <a:t>2’s complement of </a:t>
            </a:r>
            <a:r>
              <a:rPr lang="en-US" altLang="ko-KR" b="1" i="1" dirty="0" smtClean="0">
                <a:solidFill>
                  <a:schemeClr val="accent2"/>
                </a:solidFill>
              </a:rPr>
              <a:t>1101100</a:t>
            </a:r>
            <a:r>
              <a:rPr lang="en-US" altLang="ko-KR" dirty="0" smtClean="0"/>
              <a:t>= 0010011+1= </a:t>
            </a:r>
            <a:r>
              <a:rPr lang="en-US" altLang="ko-KR" b="1" i="1" dirty="0" smtClean="0"/>
              <a:t>0010100</a:t>
            </a:r>
            <a:endParaRPr lang="en-US" altLang="ko-KR" dirty="0" smtClean="0"/>
          </a:p>
        </p:txBody>
      </p:sp>
      <p:sp>
        <p:nvSpPr>
          <p:cNvPr id="8195" name="AutoShape 4"/>
          <p:cNvSpPr>
            <a:spLocks noChangeArrowheads="1"/>
          </p:cNvSpPr>
          <p:nvPr/>
        </p:nvSpPr>
        <p:spPr bwMode="auto">
          <a:xfrm>
            <a:off x="6172200" y="2438400"/>
            <a:ext cx="1752600" cy="685800"/>
          </a:xfrm>
          <a:prstGeom prst="wedgeRoundRectCallout">
            <a:avLst>
              <a:gd name="adj1" fmla="val -92394"/>
              <a:gd name="adj2" fmla="val 35880"/>
              <a:gd name="adj3" fmla="val 16667"/>
            </a:avLst>
          </a:prstGeom>
          <a:noFill/>
          <a:ln w="12700">
            <a:solidFill>
              <a:schemeClr val="accent1"/>
            </a:solidFill>
            <a:miter lim="800000"/>
            <a:headEnd/>
            <a:tailEnd/>
          </a:ln>
        </p:spPr>
        <p:txBody>
          <a:bodyPr anchor="ctr" anchorCtr="1"/>
          <a:lstStyle/>
          <a:p>
            <a:pPr eaLnBrk="1" latinLnBrk="1" hangingPunct="1"/>
            <a:r>
              <a:rPr kumimoji="1" lang="en-US" altLang="ko-KR" sz="1400" dirty="0"/>
              <a:t>N : given number</a:t>
            </a:r>
          </a:p>
          <a:p>
            <a:pPr eaLnBrk="1" latinLnBrk="1" hangingPunct="1"/>
            <a:r>
              <a:rPr kumimoji="1" lang="en-US" altLang="ko-KR" sz="1400" dirty="0"/>
              <a:t>r : base</a:t>
            </a:r>
          </a:p>
          <a:p>
            <a:pPr eaLnBrk="1" latinLnBrk="1" hangingPunct="1"/>
            <a:r>
              <a:rPr kumimoji="1" lang="en-US" altLang="ko-KR" sz="1400" dirty="0"/>
              <a:t>n : digit number</a:t>
            </a:r>
          </a:p>
        </p:txBody>
      </p:sp>
      <p:sp>
        <p:nvSpPr>
          <p:cNvPr id="8196" name="AutoShape 5"/>
          <p:cNvSpPr>
            <a:spLocks noChangeArrowheads="1"/>
          </p:cNvSpPr>
          <p:nvPr/>
        </p:nvSpPr>
        <p:spPr bwMode="auto">
          <a:xfrm>
            <a:off x="6700837" y="3733800"/>
            <a:ext cx="2443163" cy="457200"/>
          </a:xfrm>
          <a:prstGeom prst="wedgeRoundRectCallout">
            <a:avLst>
              <a:gd name="adj1" fmla="val -90417"/>
              <a:gd name="adj2" fmla="val -19097"/>
              <a:gd name="adj3" fmla="val 16667"/>
            </a:avLst>
          </a:prstGeom>
          <a:noFill/>
          <a:ln w="12700">
            <a:solidFill>
              <a:schemeClr val="accent1"/>
            </a:solidFill>
            <a:miter lim="800000"/>
            <a:headEnd/>
            <a:tailEnd/>
          </a:ln>
        </p:spPr>
        <p:txBody>
          <a:bodyPr lIns="0" tIns="0" rIns="0" bIns="0" anchorCtr="1"/>
          <a:lstStyle/>
          <a:p>
            <a:pPr eaLnBrk="1" latinLnBrk="1" hangingPunct="1"/>
            <a:r>
              <a:rPr kumimoji="1" lang="ko-KR" altLang="ko-KR" sz="1400" dirty="0"/>
              <a:t>546700(</a:t>
            </a:r>
            <a:r>
              <a:rPr kumimoji="1" lang="en-US" altLang="ko-KR" sz="1400" dirty="0"/>
              <a:t>N) + 453299(9’s com)</a:t>
            </a:r>
          </a:p>
          <a:p>
            <a:pPr eaLnBrk="1" latinLnBrk="1" hangingPunct="1"/>
            <a:r>
              <a:rPr kumimoji="1" lang="en-US" altLang="ko-KR" sz="1400" dirty="0"/>
              <a:t>=999999</a:t>
            </a:r>
          </a:p>
        </p:txBody>
      </p:sp>
      <p:sp>
        <p:nvSpPr>
          <p:cNvPr id="8197" name="AutoShape 6"/>
          <p:cNvSpPr>
            <a:spLocks noChangeArrowheads="1"/>
          </p:cNvSpPr>
          <p:nvPr/>
        </p:nvSpPr>
        <p:spPr bwMode="auto">
          <a:xfrm>
            <a:off x="6324600" y="4648200"/>
            <a:ext cx="2443162" cy="457200"/>
          </a:xfrm>
          <a:prstGeom prst="wedgeRoundRectCallout">
            <a:avLst>
              <a:gd name="adj1" fmla="val -90352"/>
              <a:gd name="adj2" fmla="val -21875"/>
              <a:gd name="adj3" fmla="val 16667"/>
            </a:avLst>
          </a:prstGeom>
          <a:noFill/>
          <a:ln w="12700">
            <a:solidFill>
              <a:schemeClr val="accent1"/>
            </a:solidFill>
            <a:miter lim="800000"/>
            <a:headEnd/>
            <a:tailEnd/>
          </a:ln>
        </p:spPr>
        <p:txBody>
          <a:bodyPr lIns="0" tIns="0" rIns="0" bIns="0" anchorCtr="1"/>
          <a:lstStyle/>
          <a:p>
            <a:pPr eaLnBrk="1" latinLnBrk="1" hangingPunct="1"/>
            <a:r>
              <a:rPr kumimoji="1" lang="ko-KR" altLang="ko-KR" sz="1400" dirty="0"/>
              <a:t>101101(</a:t>
            </a:r>
            <a:r>
              <a:rPr kumimoji="1" lang="en-US" altLang="ko-KR" sz="1400" dirty="0"/>
              <a:t>N) + 010010(1’s com)</a:t>
            </a:r>
          </a:p>
          <a:p>
            <a:pPr eaLnBrk="1" latinLnBrk="1" hangingPunct="1"/>
            <a:r>
              <a:rPr kumimoji="1" lang="en-US" altLang="ko-KR" sz="1400" dirty="0"/>
              <a:t>=111111</a:t>
            </a:r>
          </a:p>
        </p:txBody>
      </p:sp>
      <p:sp>
        <p:nvSpPr>
          <p:cNvPr id="8198" name="AutoShape 7"/>
          <p:cNvSpPr>
            <a:spLocks noChangeArrowheads="1"/>
          </p:cNvSpPr>
          <p:nvPr/>
        </p:nvSpPr>
        <p:spPr bwMode="auto">
          <a:xfrm>
            <a:off x="5791200" y="5181600"/>
            <a:ext cx="3352800" cy="533400"/>
          </a:xfrm>
          <a:prstGeom prst="wedgeRoundRectCallout">
            <a:avLst>
              <a:gd name="adj1" fmla="val -83713"/>
              <a:gd name="adj2" fmla="val -4167"/>
              <a:gd name="adj3" fmla="val 16667"/>
            </a:avLst>
          </a:prstGeom>
          <a:noFill/>
          <a:ln w="12700">
            <a:solidFill>
              <a:schemeClr val="accent1"/>
            </a:solidFill>
            <a:miter lim="800000"/>
            <a:headEnd/>
            <a:tailEnd/>
          </a:ln>
        </p:spPr>
        <p:txBody>
          <a:bodyPr lIns="0" tIns="0" rIns="0" bIns="0" anchor="ctr" anchorCtr="1"/>
          <a:lstStyle/>
          <a:p>
            <a:pPr eaLnBrk="1" latinLnBrk="1" hangingPunct="1"/>
            <a:r>
              <a:rPr lang="ko-KR" altLang="ko-KR" sz="1400" dirty="0"/>
              <a:t>* </a:t>
            </a:r>
            <a:r>
              <a:rPr lang="en-US" altLang="ko-KR" sz="1400" b="1" i="1" dirty="0" err="1">
                <a:solidFill>
                  <a:schemeClr val="accent1"/>
                </a:solidFill>
              </a:rPr>
              <a:t>r’s</a:t>
            </a:r>
            <a:r>
              <a:rPr lang="en-US" altLang="ko-KR" sz="1400" b="1" i="1" dirty="0">
                <a:solidFill>
                  <a:schemeClr val="accent1"/>
                </a:solidFill>
              </a:rPr>
              <a:t> Complement</a:t>
            </a:r>
            <a:endParaRPr lang="en-US" altLang="ko-KR" sz="1400" dirty="0"/>
          </a:p>
          <a:p>
            <a:pPr eaLnBrk="1" latinLnBrk="1" hangingPunct="1"/>
            <a:r>
              <a:rPr lang="en-US" altLang="ko-KR" sz="1400" dirty="0"/>
              <a:t>(r-1)’s Complement +1 =(r</a:t>
            </a:r>
            <a:r>
              <a:rPr lang="en-US" altLang="ko-KR" sz="1400" baseline="30000" dirty="0"/>
              <a:t>n</a:t>
            </a:r>
            <a:r>
              <a:rPr lang="en-US" altLang="ko-KR" sz="1400" dirty="0"/>
              <a:t>-1)-N+1= </a:t>
            </a:r>
            <a:r>
              <a:rPr lang="en-US" altLang="ko-KR" sz="1400" dirty="0" err="1"/>
              <a:t>r</a:t>
            </a:r>
            <a:r>
              <a:rPr lang="en-US" altLang="ko-KR" sz="1400" baseline="30000" dirty="0" err="1"/>
              <a:t>n</a:t>
            </a:r>
            <a:r>
              <a:rPr lang="en-US" altLang="ko-KR" sz="1400" dirty="0"/>
              <a:t>-N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228600" y="304800"/>
            <a:ext cx="8610600" cy="6248400"/>
          </a:xfrm>
        </p:spPr>
        <p:txBody>
          <a:bodyPr>
            <a:normAutofit lnSpcReduction="10000"/>
          </a:bodyPr>
          <a:lstStyle/>
          <a:p>
            <a:pPr lvl="1"/>
            <a:r>
              <a:rPr lang="en-US" altLang="ko-KR" sz="1800" dirty="0" smtClean="0"/>
              <a:t>Subtraction of Unsigned Numbers</a:t>
            </a:r>
          </a:p>
          <a:p>
            <a:pPr lvl="2"/>
            <a:r>
              <a:rPr lang="en-US" altLang="ko-KR" dirty="0" smtClean="0"/>
              <a:t>1) M + (</a:t>
            </a:r>
            <a:r>
              <a:rPr lang="en-US" altLang="ko-KR" dirty="0" err="1" smtClean="0"/>
              <a:t>r</a:t>
            </a:r>
            <a:r>
              <a:rPr lang="en-US" altLang="ko-KR" baseline="30000" dirty="0" err="1" smtClean="0"/>
              <a:t>n</a:t>
            </a:r>
            <a:r>
              <a:rPr lang="en-US" altLang="ko-KR" dirty="0" smtClean="0"/>
              <a:t>-N)</a:t>
            </a:r>
          </a:p>
          <a:p>
            <a:pPr lvl="2"/>
            <a:r>
              <a:rPr lang="en-US" altLang="ko-KR" dirty="0" smtClean="0"/>
              <a:t>2) M </a:t>
            </a:r>
            <a:r>
              <a:rPr lang="en-US" altLang="ko-KR" dirty="0" smtClean="0">
                <a:sym typeface="Symbol" pitchFamily="18" charset="2"/>
              </a:rPr>
              <a:t> N : Discard end carry, Result = M-N</a:t>
            </a:r>
          </a:p>
          <a:p>
            <a:pPr lvl="2"/>
            <a:r>
              <a:rPr lang="en-US" altLang="ko-KR" dirty="0" smtClean="0">
                <a:sym typeface="Symbol" pitchFamily="18" charset="2"/>
              </a:rPr>
              <a:t>3) M  N : No end carry, Result = - </a:t>
            </a:r>
            <a:r>
              <a:rPr lang="en-US" altLang="ko-KR" dirty="0" err="1" smtClean="0">
                <a:sym typeface="Symbol" pitchFamily="18" charset="2"/>
              </a:rPr>
              <a:t>r’s</a:t>
            </a:r>
            <a:r>
              <a:rPr lang="en-US" altLang="ko-KR" dirty="0" smtClean="0">
                <a:sym typeface="Symbol" pitchFamily="18" charset="2"/>
              </a:rPr>
              <a:t> complement of (N-M)</a:t>
            </a:r>
          </a:p>
          <a:p>
            <a:pPr lvl="3"/>
            <a:endParaRPr lang="en-US" altLang="ko-KR" sz="1600" dirty="0" smtClean="0">
              <a:sym typeface="Symbol" pitchFamily="18" charset="2"/>
            </a:endParaRPr>
          </a:p>
          <a:p>
            <a:pPr lvl="3"/>
            <a:r>
              <a:rPr lang="en-US" altLang="ko-KR" b="1" i="1" dirty="0" smtClean="0">
                <a:solidFill>
                  <a:srgbClr val="996633"/>
                </a:solidFill>
                <a:sym typeface="Symbol" pitchFamily="18" charset="2"/>
              </a:rPr>
              <a:t>Decimal Example)</a:t>
            </a:r>
          </a:p>
          <a:p>
            <a:pPr lvl="3">
              <a:buFontTx/>
              <a:buNone/>
            </a:pPr>
            <a:r>
              <a:rPr lang="en-US" altLang="ko-KR" b="1" i="1" dirty="0" smtClean="0">
                <a:solidFill>
                  <a:schemeClr val="folHlink"/>
                </a:solidFill>
                <a:sym typeface="Symbol" pitchFamily="18" charset="2"/>
              </a:rPr>
              <a:t>72532(M) - 13250(N) = 59282</a:t>
            </a:r>
            <a:endParaRPr lang="en-US" altLang="ko-KR" dirty="0" smtClean="0">
              <a:sym typeface="Symbol" pitchFamily="18" charset="2"/>
            </a:endParaRPr>
          </a:p>
          <a:p>
            <a:pPr lvl="3">
              <a:buFontTx/>
              <a:buNone/>
            </a:pPr>
            <a:r>
              <a:rPr lang="en-US" altLang="ko-KR" dirty="0" smtClean="0">
                <a:sym typeface="Symbol" pitchFamily="18" charset="2"/>
              </a:rPr>
              <a:t>   </a:t>
            </a:r>
            <a:r>
              <a:rPr lang="en-US" altLang="ko-KR" b="1" i="1" dirty="0" smtClean="0">
                <a:solidFill>
                  <a:schemeClr val="accent2"/>
                </a:solidFill>
                <a:sym typeface="Symbol" pitchFamily="18" charset="2"/>
              </a:rPr>
              <a:t>72532</a:t>
            </a:r>
          </a:p>
          <a:p>
            <a:pPr lvl="3">
              <a:buFontTx/>
              <a:buNone/>
            </a:pPr>
            <a:r>
              <a:rPr lang="en-US" altLang="ko-KR" b="1" i="1" dirty="0" smtClean="0">
                <a:solidFill>
                  <a:schemeClr val="accent2"/>
                </a:solidFill>
                <a:sym typeface="Symbol" pitchFamily="18" charset="2"/>
              </a:rPr>
              <a:t>+ 86750</a:t>
            </a:r>
            <a:r>
              <a:rPr lang="en-US" altLang="ko-KR" dirty="0" smtClean="0">
                <a:sym typeface="Symbol" pitchFamily="18" charset="2"/>
              </a:rPr>
              <a:t> (10’s complement of 13250)</a:t>
            </a:r>
          </a:p>
          <a:p>
            <a:pPr lvl="3">
              <a:buFontTx/>
              <a:buNone/>
            </a:pPr>
            <a:r>
              <a:rPr lang="en-US" altLang="ko-KR" dirty="0" smtClean="0">
                <a:sym typeface="Symbol" pitchFamily="18" charset="2"/>
              </a:rPr>
              <a:t>1 59282 </a:t>
            </a:r>
          </a:p>
          <a:p>
            <a:pPr lvl="3">
              <a:buFontTx/>
              <a:buNone/>
            </a:pPr>
            <a:r>
              <a:rPr lang="en-US" altLang="ko-KR" dirty="0" smtClean="0">
                <a:sym typeface="Symbol" pitchFamily="18" charset="2"/>
              </a:rPr>
              <a:t>Result = </a:t>
            </a:r>
            <a:r>
              <a:rPr lang="en-US" altLang="ko-KR" b="1" i="1" dirty="0" smtClean="0">
                <a:solidFill>
                  <a:schemeClr val="accent1"/>
                </a:solidFill>
                <a:sym typeface="Symbol" pitchFamily="18" charset="2"/>
              </a:rPr>
              <a:t>59282</a:t>
            </a:r>
            <a:endParaRPr lang="en-US" altLang="ko-KR" dirty="0" smtClean="0">
              <a:sym typeface="Symbol" pitchFamily="18" charset="2"/>
            </a:endParaRPr>
          </a:p>
          <a:p>
            <a:pPr lvl="3">
              <a:buFontTx/>
              <a:buNone/>
            </a:pPr>
            <a:endParaRPr lang="en-US" altLang="ko-KR" dirty="0" smtClean="0"/>
          </a:p>
          <a:p>
            <a:pPr lvl="3"/>
            <a:r>
              <a:rPr lang="en-US" altLang="ko-KR" b="1" i="1" dirty="0" smtClean="0">
                <a:solidFill>
                  <a:srgbClr val="996633"/>
                </a:solidFill>
                <a:sym typeface="Symbol" pitchFamily="18" charset="2"/>
              </a:rPr>
              <a:t>Binary Example)</a:t>
            </a:r>
          </a:p>
          <a:p>
            <a:pPr lvl="3">
              <a:buFontTx/>
              <a:buNone/>
            </a:pPr>
            <a:r>
              <a:rPr lang="en-US" altLang="ko-KR" b="1" i="1" dirty="0" smtClean="0">
                <a:solidFill>
                  <a:schemeClr val="folHlink"/>
                </a:solidFill>
                <a:sym typeface="Symbol" pitchFamily="18" charset="2"/>
              </a:rPr>
              <a:t>1010100(X) - 1000011(Y) = 0010001</a:t>
            </a:r>
            <a:endParaRPr lang="en-US" altLang="ko-KR" dirty="0" smtClean="0">
              <a:sym typeface="Symbol" pitchFamily="18" charset="2"/>
            </a:endParaRPr>
          </a:p>
          <a:p>
            <a:pPr lvl="3">
              <a:buFontTx/>
              <a:buNone/>
            </a:pPr>
            <a:r>
              <a:rPr lang="en-US" altLang="ko-KR" dirty="0" smtClean="0">
                <a:sym typeface="Symbol" pitchFamily="18" charset="2"/>
              </a:rPr>
              <a:t>   </a:t>
            </a:r>
            <a:r>
              <a:rPr lang="en-US" altLang="ko-KR" b="1" i="1" dirty="0" smtClean="0">
                <a:solidFill>
                  <a:schemeClr val="accent2"/>
                </a:solidFill>
                <a:sym typeface="Symbol" pitchFamily="18" charset="2"/>
              </a:rPr>
              <a:t>1010100</a:t>
            </a:r>
          </a:p>
          <a:p>
            <a:pPr lvl="3">
              <a:buFontTx/>
              <a:buNone/>
            </a:pPr>
            <a:r>
              <a:rPr lang="en-US" altLang="ko-KR" b="1" i="1" dirty="0" smtClean="0">
                <a:solidFill>
                  <a:schemeClr val="accent2"/>
                </a:solidFill>
                <a:sym typeface="Symbol" pitchFamily="18" charset="2"/>
              </a:rPr>
              <a:t>+ 0111101</a:t>
            </a:r>
            <a:r>
              <a:rPr lang="en-US" altLang="ko-KR" dirty="0" smtClean="0">
                <a:sym typeface="Symbol" pitchFamily="18" charset="2"/>
              </a:rPr>
              <a:t> (2’s complement of 1000011)</a:t>
            </a:r>
          </a:p>
          <a:p>
            <a:pPr lvl="3">
              <a:buFontTx/>
              <a:buNone/>
            </a:pPr>
            <a:r>
              <a:rPr lang="en-US" altLang="ko-KR" dirty="0" smtClean="0">
                <a:sym typeface="Symbol" pitchFamily="18" charset="2"/>
              </a:rPr>
              <a:t>1 0010001 </a:t>
            </a:r>
          </a:p>
          <a:p>
            <a:pPr lvl="3">
              <a:buFontTx/>
              <a:buNone/>
            </a:pPr>
            <a:r>
              <a:rPr lang="en-US" altLang="ko-KR" dirty="0" smtClean="0">
                <a:sym typeface="Symbol" pitchFamily="18" charset="2"/>
              </a:rPr>
              <a:t>Result = </a:t>
            </a:r>
            <a:r>
              <a:rPr lang="en-US" altLang="ko-KR" b="1" i="1" dirty="0" smtClean="0">
                <a:solidFill>
                  <a:schemeClr val="accent1"/>
                </a:solidFill>
                <a:sym typeface="Symbol" pitchFamily="18" charset="2"/>
              </a:rPr>
              <a:t>0010001</a:t>
            </a:r>
            <a:endParaRPr lang="en-US" altLang="ko-KR" dirty="0" smtClean="0"/>
          </a:p>
          <a:p>
            <a:pPr lvl="2"/>
            <a:endParaRPr lang="en-US" altLang="ko-KR" dirty="0" smtClean="0"/>
          </a:p>
          <a:p>
            <a:pPr lvl="3"/>
            <a:endParaRPr lang="ko-KR" altLang="ko-KR" dirty="0" smtClean="0"/>
          </a:p>
        </p:txBody>
      </p:sp>
      <p:sp>
        <p:nvSpPr>
          <p:cNvPr id="9219" name="AutoShape 4"/>
          <p:cNvSpPr>
            <a:spLocks noChangeArrowheads="1"/>
          </p:cNvSpPr>
          <p:nvPr/>
        </p:nvSpPr>
        <p:spPr bwMode="auto">
          <a:xfrm>
            <a:off x="4800600" y="304800"/>
            <a:ext cx="1371600" cy="304800"/>
          </a:xfrm>
          <a:prstGeom prst="wedgeRoundRectCallout">
            <a:avLst>
              <a:gd name="adj1" fmla="val -79514"/>
              <a:gd name="adj2" fmla="val -18750"/>
              <a:gd name="adj3" fmla="val 16667"/>
            </a:avLst>
          </a:prstGeom>
          <a:noFill/>
          <a:ln w="12700">
            <a:solidFill>
              <a:schemeClr val="accent1"/>
            </a:solidFill>
            <a:miter lim="800000"/>
            <a:headEnd/>
            <a:tailEnd/>
          </a:ln>
        </p:spPr>
        <p:txBody>
          <a:bodyPr wrap="none" anchor="ctr"/>
          <a:lstStyle/>
          <a:p>
            <a:pPr algn="ctr" eaLnBrk="1" latinLnBrk="1" hangingPunct="1"/>
            <a:r>
              <a:rPr kumimoji="1" lang="ko-KR" altLang="en-US" sz="1400" dirty="0"/>
              <a:t>(</a:t>
            </a:r>
            <a:r>
              <a:rPr kumimoji="1" lang="en-US" altLang="ko-KR" sz="1400" dirty="0"/>
              <a:t>M-N), N</a:t>
            </a:r>
            <a:r>
              <a:rPr kumimoji="1" lang="en-US" altLang="ko-KR" sz="1400" dirty="0">
                <a:sym typeface="Symbol" pitchFamily="18" charset="2"/>
              </a:rPr>
              <a:t>0</a:t>
            </a:r>
            <a:endParaRPr kumimoji="1" lang="en-US" altLang="ko-KR" sz="1400" dirty="0"/>
          </a:p>
        </p:txBody>
      </p:sp>
      <p:sp>
        <p:nvSpPr>
          <p:cNvPr id="9220" name="Rectangle 5"/>
          <p:cNvSpPr>
            <a:spLocks noChangeArrowheads="1"/>
          </p:cNvSpPr>
          <p:nvPr/>
        </p:nvSpPr>
        <p:spPr bwMode="auto">
          <a:xfrm>
            <a:off x="4114800" y="2819400"/>
            <a:ext cx="5029200" cy="2514600"/>
          </a:xfrm>
          <a:prstGeom prst="rect">
            <a:avLst/>
          </a:prstGeom>
          <a:noFill/>
          <a:ln w="12700">
            <a:noFill/>
            <a:miter lim="800000"/>
            <a:headEnd/>
            <a:tailEnd/>
          </a:ln>
        </p:spPr>
        <p:txBody>
          <a:bodyPr lIns="90488" tIns="44450" rIns="90488" bIns="44450"/>
          <a:lstStyle/>
          <a:p>
            <a:pPr marL="1600200" lvl="3" indent="-228600">
              <a:spcBef>
                <a:spcPct val="20000"/>
              </a:spcBef>
              <a:buClr>
                <a:schemeClr val="accent2"/>
              </a:buClr>
            </a:pPr>
            <a:r>
              <a:rPr lang="ko-KR" altLang="ko-KR" sz="1400" b="1" i="1">
                <a:solidFill>
                  <a:schemeClr val="folHlink"/>
                </a:solidFill>
                <a:latin typeface="Arial" charset="0"/>
                <a:sym typeface="Symbol" pitchFamily="18" charset="2"/>
              </a:rPr>
              <a:t>13250(</a:t>
            </a:r>
            <a:r>
              <a:rPr lang="en-US" altLang="ko-KR" sz="1400" b="1" i="1">
                <a:solidFill>
                  <a:schemeClr val="folHlink"/>
                </a:solidFill>
                <a:latin typeface="Arial" charset="0"/>
                <a:sym typeface="Symbol" pitchFamily="18" charset="2"/>
              </a:rPr>
              <a:t>M) - 72532(N) = -59282</a:t>
            </a:r>
            <a:endParaRPr lang="en-US" altLang="ko-KR" sz="1400">
              <a:latin typeface="Arial" charset="0"/>
              <a:sym typeface="Symbol" pitchFamily="18" charset="2"/>
            </a:endParaRPr>
          </a:p>
          <a:p>
            <a:pPr marL="1600200" lvl="3" indent="-228600">
              <a:spcBef>
                <a:spcPct val="20000"/>
              </a:spcBef>
              <a:buClr>
                <a:schemeClr val="accent2"/>
              </a:buClr>
            </a:pPr>
            <a:r>
              <a:rPr lang="en-US" altLang="ko-KR" sz="1400" b="1" i="1">
                <a:solidFill>
                  <a:schemeClr val="accent2"/>
                </a:solidFill>
                <a:latin typeface="Arial" charset="0"/>
                <a:sym typeface="Symbol" pitchFamily="18" charset="2"/>
              </a:rPr>
              <a:t>   13250</a:t>
            </a:r>
          </a:p>
          <a:p>
            <a:pPr marL="1600200" lvl="3" indent="-228600">
              <a:spcBef>
                <a:spcPct val="20000"/>
              </a:spcBef>
              <a:buClr>
                <a:schemeClr val="accent2"/>
              </a:buClr>
            </a:pPr>
            <a:r>
              <a:rPr lang="en-US" altLang="ko-KR" sz="1400" b="1" i="1">
                <a:solidFill>
                  <a:schemeClr val="accent2"/>
                </a:solidFill>
                <a:latin typeface="Arial" charset="0"/>
                <a:sym typeface="Symbol" pitchFamily="18" charset="2"/>
              </a:rPr>
              <a:t>+ 27468</a:t>
            </a:r>
            <a:r>
              <a:rPr lang="en-US" altLang="ko-KR" sz="1400">
                <a:latin typeface="Arial" charset="0"/>
                <a:sym typeface="Symbol" pitchFamily="18" charset="2"/>
              </a:rPr>
              <a:t> (10’s complement of 72532)</a:t>
            </a:r>
          </a:p>
          <a:p>
            <a:pPr marL="1600200" lvl="3" indent="-228600">
              <a:spcBef>
                <a:spcPct val="20000"/>
              </a:spcBef>
              <a:buClr>
                <a:schemeClr val="accent2"/>
              </a:buClr>
            </a:pPr>
            <a:r>
              <a:rPr lang="en-US" altLang="ko-KR" sz="1400">
                <a:latin typeface="Arial" charset="0"/>
                <a:sym typeface="Symbol" pitchFamily="18" charset="2"/>
              </a:rPr>
              <a:t>0  40718</a:t>
            </a:r>
          </a:p>
          <a:p>
            <a:pPr marL="1600200" lvl="3" indent="-228600">
              <a:spcBef>
                <a:spcPct val="20000"/>
              </a:spcBef>
              <a:buClr>
                <a:schemeClr val="accent2"/>
              </a:buClr>
            </a:pPr>
            <a:r>
              <a:rPr lang="en-US" altLang="ko-KR" sz="1400">
                <a:latin typeface="Arial" charset="0"/>
                <a:sym typeface="Symbol" pitchFamily="18" charset="2"/>
              </a:rPr>
              <a:t>Result = -(10’s complement of 40718)</a:t>
            </a:r>
          </a:p>
          <a:p>
            <a:pPr marL="1600200" lvl="3" indent="-228600">
              <a:spcBef>
                <a:spcPct val="20000"/>
              </a:spcBef>
              <a:buClr>
                <a:schemeClr val="accent2"/>
              </a:buClr>
            </a:pPr>
            <a:r>
              <a:rPr lang="en-US" altLang="ko-KR" sz="1400">
                <a:latin typeface="Arial" charset="0"/>
                <a:sym typeface="Symbol" pitchFamily="18" charset="2"/>
              </a:rPr>
              <a:t>           = -(59281+1) = </a:t>
            </a:r>
            <a:r>
              <a:rPr lang="en-US" altLang="ko-KR" sz="1400" b="1" i="1">
                <a:solidFill>
                  <a:schemeClr val="accent1"/>
                </a:solidFill>
                <a:latin typeface="Arial" charset="0"/>
                <a:sym typeface="Symbol" pitchFamily="18" charset="2"/>
              </a:rPr>
              <a:t>-59282</a:t>
            </a:r>
            <a:r>
              <a:rPr lang="en-US" altLang="ko-KR" sz="1400">
                <a:latin typeface="Arial" charset="0"/>
                <a:sym typeface="Symbol" pitchFamily="18" charset="2"/>
              </a:rPr>
              <a:t> </a:t>
            </a:r>
            <a:endParaRPr lang="en-US" altLang="ko-KR" sz="1400">
              <a:latin typeface="Arial" charset="0"/>
            </a:endParaRPr>
          </a:p>
          <a:p>
            <a:pPr marL="1143000" lvl="2" indent="-228600">
              <a:spcBef>
                <a:spcPct val="20000"/>
              </a:spcBef>
              <a:buClr>
                <a:schemeClr val="accent1"/>
              </a:buClr>
              <a:buSzPct val="75000"/>
              <a:buFont typeface="Monotype Sorts" pitchFamily="2" charset="2"/>
              <a:buChar char="l"/>
            </a:pPr>
            <a:endParaRPr lang="ko-KR" altLang="ko-KR" sz="1600">
              <a:latin typeface="Arial" charset="0"/>
            </a:endParaRPr>
          </a:p>
        </p:txBody>
      </p:sp>
      <p:sp>
        <p:nvSpPr>
          <p:cNvPr id="9221" name="Line 6"/>
          <p:cNvSpPr>
            <a:spLocks noChangeShapeType="1"/>
          </p:cNvSpPr>
          <p:nvPr/>
        </p:nvSpPr>
        <p:spPr bwMode="auto">
          <a:xfrm>
            <a:off x="1676400" y="3505200"/>
            <a:ext cx="0" cy="0"/>
          </a:xfrm>
          <a:prstGeom prst="line">
            <a:avLst/>
          </a:prstGeom>
          <a:noFill/>
          <a:ln w="12700">
            <a:solidFill>
              <a:schemeClr val="tx1"/>
            </a:solidFill>
            <a:round/>
            <a:headEnd/>
            <a:tailEnd/>
          </a:ln>
        </p:spPr>
        <p:txBody>
          <a:bodyPr wrap="none" anchor="ctr"/>
          <a:lstStyle/>
          <a:p>
            <a:endParaRPr lang="en-US"/>
          </a:p>
        </p:txBody>
      </p:sp>
      <p:sp>
        <p:nvSpPr>
          <p:cNvPr id="9222" name="Line 7"/>
          <p:cNvSpPr>
            <a:spLocks noChangeShapeType="1"/>
          </p:cNvSpPr>
          <p:nvPr/>
        </p:nvSpPr>
        <p:spPr bwMode="auto">
          <a:xfrm>
            <a:off x="1600200" y="3352800"/>
            <a:ext cx="762000" cy="0"/>
          </a:xfrm>
          <a:prstGeom prst="line">
            <a:avLst/>
          </a:prstGeom>
          <a:noFill/>
          <a:ln w="28575">
            <a:solidFill>
              <a:schemeClr val="tx1"/>
            </a:solidFill>
            <a:round/>
            <a:headEnd/>
            <a:tailEnd/>
          </a:ln>
        </p:spPr>
        <p:txBody>
          <a:bodyPr wrap="none" anchor="ctr"/>
          <a:lstStyle/>
          <a:p>
            <a:endParaRPr lang="en-US"/>
          </a:p>
        </p:txBody>
      </p:sp>
      <p:sp>
        <p:nvSpPr>
          <p:cNvPr id="9223" name="Line 8"/>
          <p:cNvSpPr>
            <a:spLocks noChangeShapeType="1"/>
          </p:cNvSpPr>
          <p:nvPr/>
        </p:nvSpPr>
        <p:spPr bwMode="auto">
          <a:xfrm>
            <a:off x="5486400" y="3352800"/>
            <a:ext cx="762000" cy="0"/>
          </a:xfrm>
          <a:prstGeom prst="line">
            <a:avLst/>
          </a:prstGeom>
          <a:noFill/>
          <a:ln w="28575">
            <a:solidFill>
              <a:schemeClr val="tx1"/>
            </a:solidFill>
            <a:round/>
            <a:headEnd/>
            <a:tailEnd/>
          </a:ln>
        </p:spPr>
        <p:txBody>
          <a:bodyPr wrap="none" anchor="ctr"/>
          <a:lstStyle/>
          <a:p>
            <a:endParaRPr lang="en-US"/>
          </a:p>
        </p:txBody>
      </p:sp>
      <p:sp>
        <p:nvSpPr>
          <p:cNvPr id="9224" name="Rectangle 9"/>
          <p:cNvSpPr>
            <a:spLocks noChangeArrowheads="1"/>
          </p:cNvSpPr>
          <p:nvPr/>
        </p:nvSpPr>
        <p:spPr bwMode="auto">
          <a:xfrm>
            <a:off x="5105400" y="2590800"/>
            <a:ext cx="609600" cy="304800"/>
          </a:xfrm>
          <a:prstGeom prst="rect">
            <a:avLst/>
          </a:prstGeom>
          <a:noFill/>
          <a:ln w="12700">
            <a:solidFill>
              <a:srgbClr val="FF0000"/>
            </a:solidFill>
            <a:miter lim="800000"/>
            <a:headEnd/>
            <a:tailEnd/>
          </a:ln>
        </p:spPr>
        <p:txBody>
          <a:bodyPr wrap="none" anchor="ctr"/>
          <a:lstStyle/>
          <a:p>
            <a:pPr algn="ctr" eaLnBrk="1" latinLnBrk="1" hangingPunct="1"/>
            <a:r>
              <a:rPr lang="en-US" altLang="ko-KR" sz="1400" dirty="0">
                <a:sym typeface="Symbol" pitchFamily="18" charset="2"/>
              </a:rPr>
              <a:t>M  N</a:t>
            </a:r>
            <a:endParaRPr lang="ko-KR" altLang="en-US" sz="1400" dirty="0">
              <a:sym typeface="Symbol" pitchFamily="18" charset="2"/>
            </a:endParaRPr>
          </a:p>
        </p:txBody>
      </p:sp>
      <p:sp>
        <p:nvSpPr>
          <p:cNvPr id="9225" name="Rectangle 10"/>
          <p:cNvSpPr>
            <a:spLocks noChangeArrowheads="1"/>
          </p:cNvSpPr>
          <p:nvPr/>
        </p:nvSpPr>
        <p:spPr bwMode="auto">
          <a:xfrm>
            <a:off x="457200" y="2362200"/>
            <a:ext cx="609600" cy="304800"/>
          </a:xfrm>
          <a:prstGeom prst="rect">
            <a:avLst/>
          </a:prstGeom>
          <a:noFill/>
          <a:ln w="12700">
            <a:solidFill>
              <a:srgbClr val="FF0000"/>
            </a:solidFill>
            <a:miter lim="800000"/>
            <a:headEnd/>
            <a:tailEnd/>
          </a:ln>
        </p:spPr>
        <p:txBody>
          <a:bodyPr wrap="none" anchor="ctr"/>
          <a:lstStyle/>
          <a:p>
            <a:pPr algn="ctr" eaLnBrk="1" latinLnBrk="1" hangingPunct="1"/>
            <a:r>
              <a:rPr lang="en-US" altLang="ko-KR" sz="1400" dirty="0"/>
              <a:t>M </a:t>
            </a:r>
            <a:r>
              <a:rPr lang="en-US" altLang="ko-KR" sz="1400" dirty="0">
                <a:sym typeface="Symbol" pitchFamily="18" charset="2"/>
              </a:rPr>
              <a:t> N</a:t>
            </a:r>
            <a:endParaRPr lang="ko-KR" altLang="en-US" sz="1400" dirty="0">
              <a:sym typeface="Symbol" pitchFamily="18" charset="2"/>
            </a:endParaRPr>
          </a:p>
        </p:txBody>
      </p:sp>
      <p:sp>
        <p:nvSpPr>
          <p:cNvPr id="9226" name="Oval 11"/>
          <p:cNvSpPr>
            <a:spLocks noChangeArrowheads="1"/>
          </p:cNvSpPr>
          <p:nvPr/>
        </p:nvSpPr>
        <p:spPr bwMode="auto">
          <a:xfrm>
            <a:off x="1219200" y="3429000"/>
            <a:ext cx="228600" cy="152400"/>
          </a:xfrm>
          <a:prstGeom prst="ellipse">
            <a:avLst/>
          </a:prstGeom>
          <a:noFill/>
          <a:ln w="28575">
            <a:solidFill>
              <a:srgbClr val="FF00FF"/>
            </a:solidFill>
            <a:round/>
            <a:headEnd/>
            <a:tailEnd/>
          </a:ln>
        </p:spPr>
        <p:txBody>
          <a:bodyPr wrap="none" anchor="ctr"/>
          <a:lstStyle/>
          <a:p>
            <a:endParaRPr lang="en-US"/>
          </a:p>
        </p:txBody>
      </p:sp>
      <p:sp>
        <p:nvSpPr>
          <p:cNvPr id="9227" name="AutoShape 12"/>
          <p:cNvSpPr>
            <a:spLocks noChangeArrowheads="1"/>
          </p:cNvSpPr>
          <p:nvPr/>
        </p:nvSpPr>
        <p:spPr bwMode="auto">
          <a:xfrm>
            <a:off x="0" y="3048000"/>
            <a:ext cx="1141413" cy="574675"/>
          </a:xfrm>
          <a:prstGeom prst="cloudCallout">
            <a:avLst>
              <a:gd name="adj1" fmla="val 67940"/>
              <a:gd name="adj2" fmla="val 20440"/>
            </a:avLst>
          </a:prstGeom>
          <a:solidFill>
            <a:srgbClr val="FFCC00"/>
          </a:solidFill>
          <a:ln w="12700">
            <a:solidFill>
              <a:srgbClr val="FF0000"/>
            </a:solidFill>
            <a:round/>
            <a:headEnd/>
            <a:tailEnd/>
          </a:ln>
        </p:spPr>
        <p:txBody>
          <a:bodyPr lIns="0" tIns="0" rIns="0" bIns="0" anchor="ctr">
            <a:spAutoFit/>
          </a:bodyPr>
          <a:lstStyle/>
          <a:p>
            <a:pPr algn="ctr" eaLnBrk="1" latinLnBrk="1" hangingPunct="1"/>
            <a:r>
              <a:rPr kumimoji="1" lang="en-US" altLang="ko-KR" sz="1200" dirty="0"/>
              <a:t>Discard End Cary</a:t>
            </a:r>
          </a:p>
        </p:txBody>
      </p:sp>
      <p:sp>
        <p:nvSpPr>
          <p:cNvPr id="9228" name="Oval 13"/>
          <p:cNvSpPr>
            <a:spLocks noChangeArrowheads="1"/>
          </p:cNvSpPr>
          <p:nvPr/>
        </p:nvSpPr>
        <p:spPr bwMode="auto">
          <a:xfrm>
            <a:off x="5486400" y="3657600"/>
            <a:ext cx="228600" cy="152400"/>
          </a:xfrm>
          <a:prstGeom prst="ellipse">
            <a:avLst/>
          </a:prstGeom>
          <a:noFill/>
          <a:ln w="28575">
            <a:solidFill>
              <a:srgbClr val="FF00FF"/>
            </a:solidFill>
            <a:round/>
            <a:headEnd/>
            <a:tailEnd/>
          </a:ln>
        </p:spPr>
        <p:txBody>
          <a:bodyPr wrap="none" anchor="ctr"/>
          <a:lstStyle/>
          <a:p>
            <a:endParaRPr lang="en-US"/>
          </a:p>
        </p:txBody>
      </p:sp>
      <p:sp>
        <p:nvSpPr>
          <p:cNvPr id="9229" name="AutoShape 14"/>
          <p:cNvSpPr>
            <a:spLocks noChangeArrowheads="1"/>
          </p:cNvSpPr>
          <p:nvPr/>
        </p:nvSpPr>
        <p:spPr bwMode="auto">
          <a:xfrm>
            <a:off x="3886200" y="3605093"/>
            <a:ext cx="1447800" cy="281107"/>
          </a:xfrm>
          <a:prstGeom prst="cloudCallout">
            <a:avLst>
              <a:gd name="adj1" fmla="val 59319"/>
              <a:gd name="adj2" fmla="val 1759"/>
            </a:avLst>
          </a:prstGeom>
          <a:solidFill>
            <a:srgbClr val="FFCC00"/>
          </a:solidFill>
          <a:ln w="12700">
            <a:solidFill>
              <a:srgbClr val="FF0000"/>
            </a:solidFill>
            <a:round/>
            <a:headEnd/>
            <a:tailEnd/>
          </a:ln>
        </p:spPr>
        <p:txBody>
          <a:bodyPr wrap="square" lIns="0" tIns="0" rIns="0" bIns="0" anchor="ctr">
            <a:spAutoFit/>
          </a:bodyPr>
          <a:lstStyle/>
          <a:p>
            <a:pPr algn="ctr" eaLnBrk="1" latinLnBrk="1" hangingPunct="1"/>
            <a:r>
              <a:rPr kumimoji="1" lang="en-US" altLang="ko-KR" sz="1200"/>
              <a:t>No End Carry</a:t>
            </a:r>
          </a:p>
        </p:txBody>
      </p:sp>
      <p:sp>
        <p:nvSpPr>
          <p:cNvPr id="9230" name="Rectangle 15"/>
          <p:cNvSpPr>
            <a:spLocks noChangeArrowheads="1"/>
          </p:cNvSpPr>
          <p:nvPr/>
        </p:nvSpPr>
        <p:spPr bwMode="auto">
          <a:xfrm>
            <a:off x="4116388" y="4572000"/>
            <a:ext cx="5029200" cy="1981200"/>
          </a:xfrm>
          <a:prstGeom prst="rect">
            <a:avLst/>
          </a:prstGeom>
          <a:noFill/>
          <a:ln w="12700">
            <a:noFill/>
            <a:miter lim="800000"/>
            <a:headEnd/>
            <a:tailEnd/>
          </a:ln>
        </p:spPr>
        <p:txBody>
          <a:bodyPr lIns="90488" tIns="44450" rIns="90488" bIns="44450"/>
          <a:lstStyle/>
          <a:p>
            <a:pPr marL="1600200" lvl="3" indent="-228600">
              <a:spcBef>
                <a:spcPct val="20000"/>
              </a:spcBef>
              <a:buClr>
                <a:schemeClr val="accent2"/>
              </a:buClr>
            </a:pPr>
            <a:r>
              <a:rPr lang="ko-KR" altLang="ko-KR" sz="1400" b="1" i="1" dirty="0">
                <a:solidFill>
                  <a:schemeClr val="folHlink"/>
                </a:solidFill>
                <a:latin typeface="Arial" charset="0"/>
                <a:sym typeface="Symbol" pitchFamily="18" charset="2"/>
              </a:rPr>
              <a:t>1000011(</a:t>
            </a:r>
            <a:r>
              <a:rPr lang="en-US" altLang="ko-KR" sz="1400" b="1" i="1" dirty="0">
                <a:solidFill>
                  <a:schemeClr val="folHlink"/>
                </a:solidFill>
                <a:latin typeface="Arial" charset="0"/>
                <a:sym typeface="Symbol" pitchFamily="18" charset="2"/>
              </a:rPr>
              <a:t>X) - 1010100(Y) = -0010001</a:t>
            </a:r>
            <a:endParaRPr lang="en-US" altLang="ko-KR" sz="1400" dirty="0">
              <a:latin typeface="Arial" charset="0"/>
              <a:sym typeface="Symbol" pitchFamily="18" charset="2"/>
            </a:endParaRPr>
          </a:p>
          <a:p>
            <a:pPr marL="1600200" lvl="3" indent="-228600">
              <a:spcBef>
                <a:spcPct val="20000"/>
              </a:spcBef>
              <a:buClr>
                <a:schemeClr val="accent2"/>
              </a:buClr>
            </a:pPr>
            <a:r>
              <a:rPr lang="en-US" altLang="ko-KR" sz="1400" b="1" i="1" dirty="0">
                <a:solidFill>
                  <a:schemeClr val="accent2"/>
                </a:solidFill>
                <a:latin typeface="Arial" charset="0"/>
                <a:sym typeface="Symbol" pitchFamily="18" charset="2"/>
              </a:rPr>
              <a:t>   1000011</a:t>
            </a:r>
          </a:p>
          <a:p>
            <a:pPr marL="1600200" lvl="3" indent="-228600">
              <a:spcBef>
                <a:spcPct val="20000"/>
              </a:spcBef>
              <a:buClr>
                <a:schemeClr val="accent2"/>
              </a:buClr>
            </a:pPr>
            <a:r>
              <a:rPr lang="en-US" altLang="ko-KR" sz="1400" b="1" i="1" dirty="0">
                <a:solidFill>
                  <a:schemeClr val="accent2"/>
                </a:solidFill>
                <a:latin typeface="Arial" charset="0"/>
                <a:sym typeface="Symbol" pitchFamily="18" charset="2"/>
              </a:rPr>
              <a:t>+ 0101100</a:t>
            </a:r>
            <a:r>
              <a:rPr lang="en-US" altLang="ko-KR" sz="1400" dirty="0">
                <a:latin typeface="Arial" charset="0"/>
                <a:sym typeface="Symbol" pitchFamily="18" charset="2"/>
              </a:rPr>
              <a:t> (2’s complement of 1010100)</a:t>
            </a:r>
          </a:p>
          <a:p>
            <a:pPr marL="1600200" lvl="3" indent="-228600">
              <a:spcBef>
                <a:spcPct val="20000"/>
              </a:spcBef>
              <a:buClr>
                <a:schemeClr val="accent2"/>
              </a:buClr>
            </a:pPr>
            <a:r>
              <a:rPr lang="en-US" altLang="ko-KR" sz="1400" dirty="0">
                <a:latin typeface="Arial" charset="0"/>
                <a:sym typeface="Symbol" pitchFamily="18" charset="2"/>
              </a:rPr>
              <a:t>0  1101111</a:t>
            </a:r>
          </a:p>
          <a:p>
            <a:pPr marL="1600200" lvl="3" indent="-228600">
              <a:spcBef>
                <a:spcPct val="20000"/>
              </a:spcBef>
              <a:buClr>
                <a:schemeClr val="accent2"/>
              </a:buClr>
            </a:pPr>
            <a:r>
              <a:rPr lang="en-US" altLang="ko-KR" sz="1400" dirty="0">
                <a:latin typeface="Arial" charset="0"/>
                <a:sym typeface="Symbol" pitchFamily="18" charset="2"/>
              </a:rPr>
              <a:t>Result = -(2’s complement of 1101111)</a:t>
            </a:r>
          </a:p>
          <a:p>
            <a:pPr marL="1600200" lvl="3" indent="-228600">
              <a:spcBef>
                <a:spcPct val="20000"/>
              </a:spcBef>
              <a:buClr>
                <a:schemeClr val="accent2"/>
              </a:buClr>
            </a:pPr>
            <a:r>
              <a:rPr lang="en-US" altLang="ko-KR" sz="1400" dirty="0">
                <a:latin typeface="Arial" charset="0"/>
                <a:sym typeface="Symbol" pitchFamily="18" charset="2"/>
              </a:rPr>
              <a:t>           = -(0010000+1) = </a:t>
            </a:r>
            <a:r>
              <a:rPr lang="en-US" altLang="ko-KR" sz="1400" b="1" i="1" dirty="0">
                <a:solidFill>
                  <a:schemeClr val="accent1"/>
                </a:solidFill>
                <a:latin typeface="Arial" charset="0"/>
                <a:sym typeface="Symbol" pitchFamily="18" charset="2"/>
              </a:rPr>
              <a:t>-0010001</a:t>
            </a:r>
            <a:r>
              <a:rPr lang="en-US" altLang="ko-KR" sz="1400" dirty="0">
                <a:latin typeface="Arial" charset="0"/>
                <a:sym typeface="Symbol" pitchFamily="18" charset="2"/>
              </a:rPr>
              <a:t> </a:t>
            </a:r>
            <a:endParaRPr lang="en-US" altLang="ko-KR" sz="1400" dirty="0">
              <a:latin typeface="Arial" charset="0"/>
            </a:endParaRPr>
          </a:p>
          <a:p>
            <a:pPr marL="1143000" lvl="2" indent="-228600">
              <a:spcBef>
                <a:spcPct val="20000"/>
              </a:spcBef>
              <a:buClr>
                <a:schemeClr val="accent1"/>
              </a:buClr>
              <a:buSzPct val="75000"/>
              <a:buFont typeface="Monotype Sorts" pitchFamily="2" charset="2"/>
              <a:buChar char="l"/>
            </a:pPr>
            <a:endParaRPr lang="ko-KR" altLang="ko-KR" sz="1600" dirty="0">
              <a:latin typeface="Arial" charset="0"/>
            </a:endParaRPr>
          </a:p>
        </p:txBody>
      </p:sp>
      <p:sp>
        <p:nvSpPr>
          <p:cNvPr id="9231" name="Oval 16"/>
          <p:cNvSpPr>
            <a:spLocks noChangeArrowheads="1"/>
          </p:cNvSpPr>
          <p:nvPr/>
        </p:nvSpPr>
        <p:spPr bwMode="auto">
          <a:xfrm>
            <a:off x="1219200" y="5715000"/>
            <a:ext cx="228600" cy="152400"/>
          </a:xfrm>
          <a:prstGeom prst="ellipse">
            <a:avLst/>
          </a:prstGeom>
          <a:noFill/>
          <a:ln w="28575">
            <a:solidFill>
              <a:srgbClr val="FF00FF"/>
            </a:solidFill>
            <a:round/>
            <a:headEnd/>
            <a:tailEnd/>
          </a:ln>
        </p:spPr>
        <p:txBody>
          <a:bodyPr wrap="none" anchor="ctr"/>
          <a:lstStyle/>
          <a:p>
            <a:endParaRPr lang="en-US"/>
          </a:p>
        </p:txBody>
      </p:sp>
      <p:sp>
        <p:nvSpPr>
          <p:cNvPr id="9232" name="Line 17"/>
          <p:cNvSpPr>
            <a:spLocks noChangeShapeType="1"/>
          </p:cNvSpPr>
          <p:nvPr/>
        </p:nvSpPr>
        <p:spPr bwMode="auto">
          <a:xfrm>
            <a:off x="1447800" y="5638800"/>
            <a:ext cx="762000" cy="0"/>
          </a:xfrm>
          <a:prstGeom prst="line">
            <a:avLst/>
          </a:prstGeom>
          <a:noFill/>
          <a:ln w="28575">
            <a:solidFill>
              <a:schemeClr val="tx1"/>
            </a:solidFill>
            <a:round/>
            <a:headEnd/>
            <a:tailEnd/>
          </a:ln>
        </p:spPr>
        <p:txBody>
          <a:bodyPr wrap="none" anchor="ctr"/>
          <a:lstStyle/>
          <a:p>
            <a:endParaRPr lang="en-US"/>
          </a:p>
        </p:txBody>
      </p:sp>
      <p:sp>
        <p:nvSpPr>
          <p:cNvPr id="9233" name="Oval 18"/>
          <p:cNvSpPr>
            <a:spLocks noChangeArrowheads="1"/>
          </p:cNvSpPr>
          <p:nvPr/>
        </p:nvSpPr>
        <p:spPr bwMode="auto">
          <a:xfrm>
            <a:off x="5486400" y="5410200"/>
            <a:ext cx="228600" cy="152400"/>
          </a:xfrm>
          <a:prstGeom prst="ellipse">
            <a:avLst/>
          </a:prstGeom>
          <a:noFill/>
          <a:ln w="28575">
            <a:solidFill>
              <a:srgbClr val="FF00FF"/>
            </a:solidFill>
            <a:round/>
            <a:headEnd/>
            <a:tailEnd/>
          </a:ln>
        </p:spPr>
        <p:txBody>
          <a:bodyPr wrap="none" anchor="ctr"/>
          <a:lstStyle/>
          <a:p>
            <a:endParaRPr lang="en-US"/>
          </a:p>
        </p:txBody>
      </p:sp>
      <p:sp>
        <p:nvSpPr>
          <p:cNvPr id="9234" name="Rectangle 19"/>
          <p:cNvSpPr>
            <a:spLocks noChangeArrowheads="1"/>
          </p:cNvSpPr>
          <p:nvPr/>
        </p:nvSpPr>
        <p:spPr bwMode="auto">
          <a:xfrm>
            <a:off x="4953000" y="4343400"/>
            <a:ext cx="609600" cy="304800"/>
          </a:xfrm>
          <a:prstGeom prst="rect">
            <a:avLst/>
          </a:prstGeom>
          <a:noFill/>
          <a:ln w="12700">
            <a:solidFill>
              <a:srgbClr val="FF0000"/>
            </a:solidFill>
            <a:miter lim="800000"/>
            <a:headEnd/>
            <a:tailEnd/>
          </a:ln>
        </p:spPr>
        <p:txBody>
          <a:bodyPr wrap="none" anchor="ctr"/>
          <a:lstStyle/>
          <a:p>
            <a:pPr algn="ctr" eaLnBrk="1" latinLnBrk="1" hangingPunct="1"/>
            <a:r>
              <a:rPr lang="en-US" altLang="ko-KR" sz="1400" dirty="0">
                <a:sym typeface="Symbol" pitchFamily="18" charset="2"/>
              </a:rPr>
              <a:t>X  Y</a:t>
            </a:r>
            <a:endParaRPr lang="ko-KR" altLang="en-US" sz="1400" dirty="0">
              <a:sym typeface="Symbol" pitchFamily="18" charset="2"/>
            </a:endParaRPr>
          </a:p>
        </p:txBody>
      </p:sp>
      <p:sp>
        <p:nvSpPr>
          <p:cNvPr id="9235" name="Rectangle 20"/>
          <p:cNvSpPr>
            <a:spLocks noChangeArrowheads="1"/>
          </p:cNvSpPr>
          <p:nvPr/>
        </p:nvSpPr>
        <p:spPr bwMode="auto">
          <a:xfrm>
            <a:off x="533400" y="4648200"/>
            <a:ext cx="609600" cy="304800"/>
          </a:xfrm>
          <a:prstGeom prst="rect">
            <a:avLst/>
          </a:prstGeom>
          <a:noFill/>
          <a:ln w="12700">
            <a:solidFill>
              <a:schemeClr val="accent1"/>
            </a:solidFill>
            <a:miter lim="800000"/>
            <a:headEnd/>
            <a:tailEnd/>
          </a:ln>
        </p:spPr>
        <p:txBody>
          <a:bodyPr wrap="none" anchor="ctr"/>
          <a:lstStyle/>
          <a:p>
            <a:pPr algn="ctr" eaLnBrk="1" latinLnBrk="1" hangingPunct="1"/>
            <a:r>
              <a:rPr lang="en-US" altLang="ko-KR" sz="1400" dirty="0"/>
              <a:t>X </a:t>
            </a:r>
            <a:r>
              <a:rPr lang="en-US" altLang="ko-KR" sz="1400" dirty="0">
                <a:sym typeface="Symbol" pitchFamily="18" charset="2"/>
              </a:rPr>
              <a:t> Y</a:t>
            </a:r>
            <a:endParaRPr lang="ko-KR" altLang="en-US" sz="1400" dirty="0">
              <a:sym typeface="Symbol" pitchFamily="18" charset="2"/>
            </a:endParaRPr>
          </a:p>
        </p:txBody>
      </p:sp>
      <p:sp>
        <p:nvSpPr>
          <p:cNvPr id="9236" name="Line 21"/>
          <p:cNvSpPr>
            <a:spLocks noChangeShapeType="1"/>
          </p:cNvSpPr>
          <p:nvPr/>
        </p:nvSpPr>
        <p:spPr bwMode="auto">
          <a:xfrm>
            <a:off x="5638800" y="5334000"/>
            <a:ext cx="762000" cy="0"/>
          </a:xfrm>
          <a:prstGeom prst="line">
            <a:avLst/>
          </a:prstGeom>
          <a:noFill/>
          <a:ln w="28575">
            <a:solidFill>
              <a:schemeClr val="tx1"/>
            </a:solidFill>
            <a:round/>
            <a:headEnd/>
            <a:tailEnd/>
          </a:ln>
        </p:spPr>
        <p:txBody>
          <a:bodyPr wrap="none" anchor="ct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457200" y="914400"/>
            <a:ext cx="8229600" cy="5562600"/>
          </a:xfrm>
        </p:spPr>
        <p:txBody>
          <a:bodyPr>
            <a:normAutofit fontScale="92500" lnSpcReduction="20000"/>
          </a:bodyPr>
          <a:lstStyle/>
          <a:p>
            <a:pPr lvl="1"/>
            <a:r>
              <a:rPr lang="en-US" altLang="ko-KR" sz="1800" dirty="0" smtClean="0"/>
              <a:t>Computers must represent everything with 1’s and 0’s, including the sign of a number and fixed/floating point number </a:t>
            </a:r>
          </a:p>
          <a:p>
            <a:pPr lvl="1"/>
            <a:r>
              <a:rPr lang="en-US" altLang="ko-KR" sz="1800" dirty="0" smtClean="0"/>
              <a:t>Binary/Decimal Point</a:t>
            </a:r>
          </a:p>
          <a:p>
            <a:pPr lvl="2"/>
            <a:r>
              <a:rPr lang="en-US" altLang="ko-KR" dirty="0" smtClean="0"/>
              <a:t>The position of the binary/decimal point is needed to represent </a:t>
            </a:r>
            <a:r>
              <a:rPr lang="en-US" altLang="ko-KR" b="1" i="1" dirty="0" smtClean="0">
                <a:solidFill>
                  <a:schemeClr val="accent1"/>
                </a:solidFill>
              </a:rPr>
              <a:t>fractions</a:t>
            </a:r>
            <a:r>
              <a:rPr lang="en-US" altLang="ko-KR" dirty="0" smtClean="0"/>
              <a:t>, </a:t>
            </a:r>
            <a:r>
              <a:rPr lang="en-US" altLang="ko-KR" b="1" i="1" dirty="0" smtClean="0">
                <a:solidFill>
                  <a:schemeClr val="accent1"/>
                </a:solidFill>
              </a:rPr>
              <a:t>integers</a:t>
            </a:r>
            <a:r>
              <a:rPr lang="en-US" altLang="ko-KR" dirty="0" smtClean="0"/>
              <a:t>, or </a:t>
            </a:r>
            <a:r>
              <a:rPr lang="en-US" altLang="ko-KR" b="1" i="1" dirty="0" smtClean="0">
                <a:solidFill>
                  <a:schemeClr val="accent1"/>
                </a:solidFill>
              </a:rPr>
              <a:t>mixed integer-fraction</a:t>
            </a:r>
            <a:r>
              <a:rPr lang="en-US" altLang="ko-KR" dirty="0" smtClean="0"/>
              <a:t> number</a:t>
            </a:r>
          </a:p>
          <a:p>
            <a:pPr lvl="1"/>
            <a:r>
              <a:rPr lang="en-US" altLang="ko-KR" sz="1800" dirty="0" smtClean="0"/>
              <a:t>Two ways of specifying the position of the binary point in a register</a:t>
            </a:r>
          </a:p>
          <a:p>
            <a:pPr lvl="2"/>
            <a:r>
              <a:rPr lang="en-US" altLang="ko-KR" dirty="0" smtClean="0"/>
              <a:t>1) Fixed Point : the binary point is always fixed in one position</a:t>
            </a:r>
          </a:p>
          <a:p>
            <a:pPr lvl="3"/>
            <a:r>
              <a:rPr lang="en-US" altLang="ko-KR" dirty="0" smtClean="0"/>
              <a:t>A binary point in the </a:t>
            </a:r>
            <a:r>
              <a:rPr lang="en-US" altLang="ko-KR" b="1" i="1" dirty="0" smtClean="0">
                <a:solidFill>
                  <a:srgbClr val="008000"/>
                </a:solidFill>
              </a:rPr>
              <a:t>extreme left</a:t>
            </a:r>
            <a:r>
              <a:rPr lang="en-US" altLang="ko-KR" dirty="0" smtClean="0"/>
              <a:t> of the register(</a:t>
            </a:r>
            <a:r>
              <a:rPr lang="en-US" altLang="ko-KR" b="1" i="1" dirty="0" smtClean="0">
                <a:solidFill>
                  <a:schemeClr val="accent1"/>
                </a:solidFill>
              </a:rPr>
              <a:t>Fraction </a:t>
            </a:r>
            <a:r>
              <a:rPr lang="en-US" altLang="ko-KR" dirty="0" smtClean="0"/>
              <a:t>: 0.xxxxx)</a:t>
            </a:r>
          </a:p>
          <a:p>
            <a:pPr lvl="3"/>
            <a:r>
              <a:rPr lang="en-US" altLang="ko-KR" dirty="0" smtClean="0"/>
              <a:t>A binary point in the </a:t>
            </a:r>
            <a:r>
              <a:rPr lang="en-US" altLang="ko-KR" b="1" i="1" dirty="0" smtClean="0">
                <a:solidFill>
                  <a:srgbClr val="008000"/>
                </a:solidFill>
              </a:rPr>
              <a:t>extreme right</a:t>
            </a:r>
            <a:r>
              <a:rPr lang="en-US" altLang="ko-KR" dirty="0" smtClean="0"/>
              <a:t> of the register(</a:t>
            </a:r>
            <a:r>
              <a:rPr lang="en-US" altLang="ko-KR" b="1" i="1" dirty="0" smtClean="0">
                <a:solidFill>
                  <a:schemeClr val="accent1"/>
                </a:solidFill>
              </a:rPr>
              <a:t>Integer</a:t>
            </a:r>
            <a:r>
              <a:rPr lang="en-US" altLang="ko-KR" dirty="0" smtClean="0"/>
              <a:t> : xxxxx.0)</a:t>
            </a:r>
          </a:p>
          <a:p>
            <a:pPr lvl="4"/>
            <a:r>
              <a:rPr lang="en-US" altLang="ko-KR" i="1" dirty="0" smtClean="0">
                <a:solidFill>
                  <a:schemeClr val="accent2"/>
                </a:solidFill>
              </a:rPr>
              <a:t>The binary point is not actually present, but the number stored in the register is treated as a fraction or as an integer</a:t>
            </a:r>
            <a:endParaRPr lang="en-US" altLang="ko-KR" dirty="0" smtClean="0"/>
          </a:p>
          <a:p>
            <a:pPr lvl="2"/>
            <a:r>
              <a:rPr lang="en-US" altLang="ko-KR" dirty="0" smtClean="0"/>
              <a:t>2) Floating Point : the second register is used to designate the</a:t>
            </a:r>
          </a:p>
          <a:p>
            <a:pPr lvl="2">
              <a:buNone/>
            </a:pPr>
            <a:r>
              <a:rPr lang="en-US" altLang="ko-KR" dirty="0" smtClean="0"/>
              <a:t>	     position of the binary point in the first register.</a:t>
            </a:r>
          </a:p>
          <a:p>
            <a:pPr lvl="1"/>
            <a:r>
              <a:rPr lang="en-US" altLang="ko-KR" sz="1800" dirty="0" smtClean="0"/>
              <a:t>Integer Representation</a:t>
            </a:r>
          </a:p>
          <a:p>
            <a:pPr lvl="2"/>
            <a:r>
              <a:rPr lang="en-US" altLang="ko-KR" dirty="0" smtClean="0"/>
              <a:t>Signed-magnitude representation</a:t>
            </a:r>
          </a:p>
          <a:p>
            <a:pPr lvl="2"/>
            <a:r>
              <a:rPr lang="en-US" altLang="ko-KR" dirty="0" smtClean="0"/>
              <a:t>Signed-1’s complement representation</a:t>
            </a:r>
          </a:p>
          <a:p>
            <a:pPr lvl="2"/>
            <a:r>
              <a:rPr lang="en-US" altLang="ko-KR" dirty="0" smtClean="0"/>
              <a:t>Signed-2’s complement representation</a:t>
            </a:r>
          </a:p>
          <a:p>
            <a:pPr lvl="1"/>
            <a:endParaRPr lang="en-US" altLang="ko-KR" sz="1800" dirty="0" smtClean="0"/>
          </a:p>
        </p:txBody>
      </p:sp>
      <p:sp>
        <p:nvSpPr>
          <p:cNvPr id="10243" name="AutoShape 4"/>
          <p:cNvSpPr>
            <a:spLocks noChangeArrowheads="1"/>
          </p:cNvSpPr>
          <p:nvPr/>
        </p:nvSpPr>
        <p:spPr bwMode="auto">
          <a:xfrm>
            <a:off x="7391400" y="0"/>
            <a:ext cx="1752600" cy="685800"/>
          </a:xfrm>
          <a:prstGeom prst="wedgeRoundRectCallout">
            <a:avLst>
              <a:gd name="adj1" fmla="val -99727"/>
              <a:gd name="adj2" fmla="val 28241"/>
              <a:gd name="adj3" fmla="val 16667"/>
            </a:avLst>
          </a:prstGeom>
          <a:noFill/>
          <a:ln w="12700">
            <a:solidFill>
              <a:schemeClr val="accent1"/>
            </a:solidFill>
            <a:miter lim="800000"/>
            <a:headEnd/>
            <a:tailEnd/>
          </a:ln>
        </p:spPr>
        <p:txBody>
          <a:bodyPr anchor="ctr" anchorCtr="1"/>
          <a:lstStyle/>
          <a:p>
            <a:pPr eaLnBrk="1" latinLnBrk="1" hangingPunct="1"/>
            <a:r>
              <a:rPr kumimoji="1" lang="en-US" altLang="ko-KR" sz="1400" dirty="0"/>
              <a:t>*Numeric Data</a:t>
            </a:r>
          </a:p>
          <a:p>
            <a:pPr eaLnBrk="1" latinLnBrk="1" hangingPunct="1"/>
            <a:r>
              <a:rPr kumimoji="1" lang="en-US" altLang="ko-KR" sz="1400" dirty="0"/>
              <a:t>1) Fixed Point</a:t>
            </a:r>
          </a:p>
          <a:p>
            <a:pPr eaLnBrk="1" latinLnBrk="1" hangingPunct="1"/>
            <a:r>
              <a:rPr kumimoji="1" lang="en-US" altLang="ko-KR" sz="1400" dirty="0"/>
              <a:t>2) Floating Point</a:t>
            </a:r>
          </a:p>
        </p:txBody>
      </p:sp>
      <p:sp>
        <p:nvSpPr>
          <p:cNvPr id="10244" name="AutoShape 5"/>
          <p:cNvSpPr>
            <a:spLocks noChangeArrowheads="1"/>
          </p:cNvSpPr>
          <p:nvPr/>
        </p:nvSpPr>
        <p:spPr bwMode="auto">
          <a:xfrm>
            <a:off x="6934200" y="1219200"/>
            <a:ext cx="1981200" cy="457200"/>
          </a:xfrm>
          <a:prstGeom prst="wedgeRoundRectCallout">
            <a:avLst>
              <a:gd name="adj1" fmla="val 27245"/>
              <a:gd name="adj2" fmla="val 77083"/>
              <a:gd name="adj3" fmla="val 16667"/>
            </a:avLst>
          </a:prstGeom>
          <a:noFill/>
          <a:ln w="12700">
            <a:solidFill>
              <a:schemeClr val="accent1"/>
            </a:solidFill>
            <a:miter lim="800000"/>
            <a:headEnd/>
            <a:tailEnd/>
          </a:ln>
        </p:spPr>
        <p:txBody>
          <a:bodyPr lIns="0" tIns="0" rIns="0" bIns="0" anchorCtr="1"/>
          <a:lstStyle/>
          <a:p>
            <a:pPr eaLnBrk="1" latinLnBrk="1" hangingPunct="1"/>
            <a:r>
              <a:rPr kumimoji="1" lang="ko-KR" altLang="ko-KR" sz="1400" dirty="0"/>
              <a:t>* 32.25</a:t>
            </a:r>
          </a:p>
          <a:p>
            <a:pPr eaLnBrk="1" latinLnBrk="1" hangingPunct="1"/>
            <a:r>
              <a:rPr kumimoji="1" lang="ko-KR" altLang="ko-KR" sz="1400" dirty="0"/>
              <a:t>1) 0.25, 2) 32.0, 3) 32.25</a:t>
            </a:r>
            <a:endParaRPr kumimoji="1" lang="en-US" altLang="ko-KR" sz="1400" dirty="0"/>
          </a:p>
        </p:txBody>
      </p:sp>
      <p:sp>
        <p:nvSpPr>
          <p:cNvPr id="10245" name="Text Box 6"/>
          <p:cNvSpPr txBox="1">
            <a:spLocks noChangeArrowheads="1"/>
          </p:cNvSpPr>
          <p:nvPr/>
        </p:nvSpPr>
        <p:spPr bwMode="auto">
          <a:xfrm>
            <a:off x="5943600" y="5029200"/>
            <a:ext cx="2362200" cy="1281113"/>
          </a:xfrm>
          <a:prstGeom prst="rect">
            <a:avLst/>
          </a:prstGeom>
          <a:solidFill>
            <a:srgbClr val="FFFF99"/>
          </a:solidFill>
          <a:ln w="19050">
            <a:solidFill>
              <a:srgbClr val="FF6600"/>
            </a:solidFill>
            <a:miter lim="800000"/>
            <a:headEnd/>
            <a:tailEnd/>
          </a:ln>
        </p:spPr>
        <p:txBody>
          <a:bodyPr>
            <a:spAutoFit/>
          </a:bodyPr>
          <a:lstStyle/>
          <a:p>
            <a:pPr eaLnBrk="1" latinLnBrk="1" hangingPunct="1">
              <a:spcBef>
                <a:spcPct val="50000"/>
              </a:spcBef>
            </a:pPr>
            <a:r>
              <a:rPr kumimoji="1" lang="ko-KR" altLang="en-US" sz="1400" dirty="0"/>
              <a:t>    </a:t>
            </a:r>
            <a:r>
              <a:rPr kumimoji="1" lang="ko-KR" altLang="en-US" sz="1400" b="1" dirty="0">
                <a:solidFill>
                  <a:schemeClr val="accent1"/>
                </a:solidFill>
              </a:rPr>
              <a:t>+14                       -14</a:t>
            </a:r>
          </a:p>
          <a:p>
            <a:pPr eaLnBrk="1" latinLnBrk="1" hangingPunct="1">
              <a:spcBef>
                <a:spcPct val="50000"/>
              </a:spcBef>
            </a:pPr>
            <a:r>
              <a:rPr kumimoji="1" lang="ko-KR" altLang="en-US" sz="1400" dirty="0"/>
              <a:t>0 0001110             1 0001110</a:t>
            </a:r>
          </a:p>
          <a:p>
            <a:pPr eaLnBrk="1" latinLnBrk="1" hangingPunct="1">
              <a:spcBef>
                <a:spcPct val="50000"/>
              </a:spcBef>
            </a:pPr>
            <a:r>
              <a:rPr kumimoji="1" lang="ko-KR" altLang="en-US" sz="1400" dirty="0"/>
              <a:t>0 0001110             1 1110001 </a:t>
            </a:r>
          </a:p>
          <a:p>
            <a:pPr eaLnBrk="1" latinLnBrk="1" hangingPunct="1">
              <a:spcBef>
                <a:spcPct val="50000"/>
              </a:spcBef>
            </a:pPr>
            <a:r>
              <a:rPr kumimoji="1" lang="ko-KR" altLang="en-US" sz="1400" dirty="0"/>
              <a:t>0 0001110             1 1110010 </a:t>
            </a:r>
          </a:p>
        </p:txBody>
      </p:sp>
      <p:sp>
        <p:nvSpPr>
          <p:cNvPr id="10246" name="AutoShape 9"/>
          <p:cNvSpPr>
            <a:spLocks/>
          </p:cNvSpPr>
          <p:nvPr/>
        </p:nvSpPr>
        <p:spPr bwMode="auto">
          <a:xfrm>
            <a:off x="8077200" y="4876800"/>
            <a:ext cx="1066800" cy="609600"/>
          </a:xfrm>
          <a:prstGeom prst="borderCallout2">
            <a:avLst>
              <a:gd name="adj1" fmla="val 18750"/>
              <a:gd name="adj2" fmla="val -7144"/>
              <a:gd name="adj3" fmla="val 18750"/>
              <a:gd name="adj4" fmla="val -26935"/>
              <a:gd name="adj5" fmla="val 20833"/>
              <a:gd name="adj6" fmla="val -47472"/>
            </a:avLst>
          </a:prstGeom>
          <a:solidFill>
            <a:srgbClr val="FFCC99"/>
          </a:solidFill>
          <a:ln w="12700">
            <a:solidFill>
              <a:srgbClr val="FF00FF"/>
            </a:solidFill>
            <a:miter lim="800000"/>
            <a:headEnd/>
            <a:tailEnd/>
          </a:ln>
        </p:spPr>
        <p:txBody>
          <a:bodyPr lIns="0" tIns="0" rIns="0" bIns="0"/>
          <a:lstStyle/>
          <a:p>
            <a:r>
              <a:rPr lang="en-US" altLang="ko-KR" sz="1200" dirty="0"/>
              <a:t>* MSB for Sign</a:t>
            </a:r>
          </a:p>
          <a:p>
            <a:r>
              <a:rPr lang="en-US" altLang="ko-KR" sz="1200" dirty="0"/>
              <a:t> “0”  is plus     +</a:t>
            </a:r>
          </a:p>
          <a:p>
            <a:r>
              <a:rPr lang="en-US" altLang="ko-KR" sz="1200" dirty="0"/>
              <a:t> “1”  is minus  -</a:t>
            </a:r>
          </a:p>
        </p:txBody>
      </p:sp>
      <p:sp>
        <p:nvSpPr>
          <p:cNvPr id="10247" name="Line 10"/>
          <p:cNvSpPr>
            <a:spLocks noChangeShapeType="1"/>
          </p:cNvSpPr>
          <p:nvPr/>
        </p:nvSpPr>
        <p:spPr bwMode="auto">
          <a:xfrm>
            <a:off x="5638800" y="5486400"/>
            <a:ext cx="228600" cy="0"/>
          </a:xfrm>
          <a:prstGeom prst="line">
            <a:avLst/>
          </a:prstGeom>
          <a:noFill/>
          <a:ln w="28575">
            <a:solidFill>
              <a:srgbClr val="FF00FF"/>
            </a:solidFill>
            <a:round/>
            <a:headEnd/>
            <a:tailEnd type="triangle" w="med" len="med"/>
          </a:ln>
        </p:spPr>
        <p:txBody>
          <a:bodyPr wrap="none" anchor="ctr"/>
          <a:lstStyle/>
          <a:p>
            <a:endParaRPr lang="en-US"/>
          </a:p>
        </p:txBody>
      </p:sp>
      <p:sp>
        <p:nvSpPr>
          <p:cNvPr id="10248" name="Line 11"/>
          <p:cNvSpPr>
            <a:spLocks noChangeShapeType="1"/>
          </p:cNvSpPr>
          <p:nvPr/>
        </p:nvSpPr>
        <p:spPr bwMode="auto">
          <a:xfrm>
            <a:off x="5638800" y="5791200"/>
            <a:ext cx="228600" cy="0"/>
          </a:xfrm>
          <a:prstGeom prst="line">
            <a:avLst/>
          </a:prstGeom>
          <a:noFill/>
          <a:ln w="28575">
            <a:solidFill>
              <a:srgbClr val="FF00FF"/>
            </a:solidFill>
            <a:round/>
            <a:headEnd/>
            <a:tailEnd type="triangle" w="med" len="med"/>
          </a:ln>
        </p:spPr>
        <p:txBody>
          <a:bodyPr wrap="none" anchor="ctr"/>
          <a:lstStyle/>
          <a:p>
            <a:endParaRPr lang="en-US"/>
          </a:p>
        </p:txBody>
      </p:sp>
      <p:sp>
        <p:nvSpPr>
          <p:cNvPr id="10249" name="Line 12"/>
          <p:cNvSpPr>
            <a:spLocks noChangeShapeType="1"/>
          </p:cNvSpPr>
          <p:nvPr/>
        </p:nvSpPr>
        <p:spPr bwMode="auto">
          <a:xfrm>
            <a:off x="5638800" y="6096000"/>
            <a:ext cx="228600" cy="0"/>
          </a:xfrm>
          <a:prstGeom prst="line">
            <a:avLst/>
          </a:prstGeom>
          <a:noFill/>
          <a:ln w="28575">
            <a:solidFill>
              <a:srgbClr val="FF00FF"/>
            </a:solidFill>
            <a:round/>
            <a:headEnd/>
            <a:tailEnd type="triangle" w="med" len="med"/>
          </a:ln>
        </p:spPr>
        <p:txBody>
          <a:bodyPr wrap="none" anchor="ctr"/>
          <a:lstStyle/>
          <a:p>
            <a:endParaRPr lang="en-US"/>
          </a:p>
        </p:txBody>
      </p:sp>
      <p:sp>
        <p:nvSpPr>
          <p:cNvPr id="10250" name="AutoShape 14"/>
          <p:cNvSpPr>
            <a:spLocks noChangeArrowheads="1"/>
          </p:cNvSpPr>
          <p:nvPr/>
        </p:nvSpPr>
        <p:spPr bwMode="auto">
          <a:xfrm>
            <a:off x="0" y="5410200"/>
            <a:ext cx="1141413" cy="574675"/>
          </a:xfrm>
          <a:prstGeom prst="cloudCallout">
            <a:avLst>
              <a:gd name="adj1" fmla="val 76565"/>
              <a:gd name="adj2" fmla="val 66852"/>
            </a:avLst>
          </a:prstGeom>
          <a:solidFill>
            <a:srgbClr val="FFCC00"/>
          </a:solidFill>
          <a:ln w="12700">
            <a:solidFill>
              <a:srgbClr val="FF0000"/>
            </a:solidFill>
            <a:round/>
            <a:headEnd/>
            <a:tailEnd/>
          </a:ln>
        </p:spPr>
        <p:txBody>
          <a:bodyPr lIns="0" tIns="0" rIns="0" bIns="0" anchor="ctr">
            <a:spAutoFit/>
          </a:bodyPr>
          <a:lstStyle/>
          <a:p>
            <a:pPr algn="ctr" eaLnBrk="1" latinLnBrk="1" hangingPunct="1"/>
            <a:r>
              <a:rPr kumimoji="1" lang="en-US" altLang="ko-KR" sz="1200"/>
              <a:t>Most Common</a:t>
            </a:r>
          </a:p>
        </p:txBody>
      </p:sp>
      <p:sp>
        <p:nvSpPr>
          <p:cNvPr id="11" name="TextBox 10"/>
          <p:cNvSpPr txBox="1"/>
          <p:nvPr/>
        </p:nvSpPr>
        <p:spPr>
          <a:xfrm>
            <a:off x="533400" y="152400"/>
            <a:ext cx="7391400" cy="646331"/>
          </a:xfrm>
          <a:prstGeom prst="rect">
            <a:avLst/>
          </a:prstGeom>
          <a:noFill/>
        </p:spPr>
        <p:txBody>
          <a:bodyPr wrap="square" rtlCol="0">
            <a:spAutoFit/>
          </a:bodyPr>
          <a:lstStyle/>
          <a:p>
            <a:pPr>
              <a:buNone/>
            </a:pPr>
            <a:r>
              <a:rPr lang="en-US" altLang="ko-KR" sz="3600" dirty="0" smtClean="0"/>
              <a:t>9. Fixed-Point Representation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457200" y="533400"/>
            <a:ext cx="8229600" cy="5791200"/>
          </a:xfrm>
        </p:spPr>
        <p:txBody>
          <a:bodyPr>
            <a:normAutofit fontScale="85000" lnSpcReduction="10000"/>
          </a:bodyPr>
          <a:lstStyle/>
          <a:p>
            <a:pPr lvl="1"/>
            <a:r>
              <a:rPr lang="en-US" altLang="ko-KR" sz="1800" dirty="0" smtClean="0"/>
              <a:t>Arithmetic Addition</a:t>
            </a:r>
          </a:p>
          <a:p>
            <a:pPr lvl="2"/>
            <a:r>
              <a:rPr lang="en-US" altLang="ko-KR" dirty="0" smtClean="0"/>
              <a:t>Addition Rules of Ordinary Arithmetic</a:t>
            </a:r>
          </a:p>
          <a:p>
            <a:pPr lvl="3"/>
            <a:r>
              <a:rPr lang="en-US" altLang="ko-KR" dirty="0" smtClean="0"/>
              <a:t>The signs are</a:t>
            </a:r>
            <a:r>
              <a:rPr lang="en-US" altLang="ko-KR" b="1" i="1" dirty="0" smtClean="0">
                <a:solidFill>
                  <a:srgbClr val="996633"/>
                </a:solidFill>
              </a:rPr>
              <a:t> same</a:t>
            </a:r>
            <a:r>
              <a:rPr lang="en-US" altLang="ko-KR" dirty="0" smtClean="0"/>
              <a:t> : sign= </a:t>
            </a:r>
            <a:r>
              <a:rPr lang="en-US" altLang="ko-KR" b="1" i="1" dirty="0" smtClean="0">
                <a:solidFill>
                  <a:schemeClr val="accent1"/>
                </a:solidFill>
              </a:rPr>
              <a:t>common</a:t>
            </a:r>
            <a:r>
              <a:rPr lang="en-US" altLang="ko-KR" dirty="0" smtClean="0"/>
              <a:t> sign, result=</a:t>
            </a:r>
            <a:r>
              <a:rPr lang="en-US" altLang="ko-KR" b="1" i="1" dirty="0" smtClean="0">
                <a:solidFill>
                  <a:schemeClr val="accent1"/>
                </a:solidFill>
              </a:rPr>
              <a:t> add</a:t>
            </a:r>
            <a:r>
              <a:rPr lang="en-US" altLang="ko-KR" dirty="0" smtClean="0"/>
              <a:t> </a:t>
            </a:r>
          </a:p>
          <a:p>
            <a:pPr lvl="3"/>
            <a:r>
              <a:rPr lang="en-US" altLang="ko-KR" dirty="0" smtClean="0"/>
              <a:t>The signs are </a:t>
            </a:r>
            <a:r>
              <a:rPr lang="en-US" altLang="ko-KR" b="1" i="1" dirty="0" smtClean="0">
                <a:solidFill>
                  <a:srgbClr val="996633"/>
                </a:solidFill>
              </a:rPr>
              <a:t>different</a:t>
            </a:r>
            <a:r>
              <a:rPr lang="en-US" altLang="ko-KR" dirty="0" smtClean="0"/>
              <a:t> : sign= </a:t>
            </a:r>
            <a:r>
              <a:rPr lang="en-US" altLang="ko-KR" b="1" i="1" dirty="0" smtClean="0">
                <a:solidFill>
                  <a:schemeClr val="accent1"/>
                </a:solidFill>
              </a:rPr>
              <a:t>larger</a:t>
            </a:r>
            <a:r>
              <a:rPr lang="en-US" altLang="ko-KR" dirty="0" smtClean="0"/>
              <a:t> sign, result= </a:t>
            </a:r>
            <a:r>
              <a:rPr lang="en-US" altLang="ko-KR" b="1" i="1" dirty="0" smtClean="0">
                <a:solidFill>
                  <a:schemeClr val="accent1"/>
                </a:solidFill>
              </a:rPr>
              <a:t>larger-smaller</a:t>
            </a:r>
          </a:p>
          <a:p>
            <a:pPr lvl="2"/>
            <a:r>
              <a:rPr lang="en-US" altLang="ko-KR" dirty="0" smtClean="0"/>
              <a:t>Addition Rules of the signed 2’s complement</a:t>
            </a:r>
          </a:p>
          <a:p>
            <a:pPr lvl="3"/>
            <a:r>
              <a:rPr lang="en-US" altLang="ko-KR" dirty="0" smtClean="0"/>
              <a:t>Add the two numbers including their sign bits</a:t>
            </a:r>
          </a:p>
          <a:p>
            <a:pPr lvl="3"/>
            <a:r>
              <a:rPr lang="en-US" altLang="ko-KR" dirty="0" smtClean="0"/>
              <a:t>Discard any carry out of the sign bit position</a:t>
            </a:r>
          </a:p>
          <a:p>
            <a:pPr lvl="1"/>
            <a:r>
              <a:rPr lang="en-US" altLang="ko-KR" sz="1800" dirty="0" smtClean="0"/>
              <a:t>Arithmetic Subtraction</a:t>
            </a:r>
          </a:p>
          <a:p>
            <a:pPr lvl="2"/>
            <a:r>
              <a:rPr lang="en-US" altLang="ko-KR" dirty="0" smtClean="0"/>
              <a:t>Subtraction is changed to an Addition</a:t>
            </a:r>
          </a:p>
          <a:p>
            <a:pPr lvl="3"/>
            <a:r>
              <a:rPr lang="en-US" altLang="ko-KR" dirty="0" smtClean="0"/>
              <a:t>(± A) - (+ B) = (± A) + (- B) </a:t>
            </a:r>
          </a:p>
          <a:p>
            <a:pPr lvl="3"/>
            <a:r>
              <a:rPr lang="en-US" altLang="ko-KR" dirty="0" smtClean="0"/>
              <a:t>(± A) - ( - B) = (± A) + (+ B) </a:t>
            </a:r>
          </a:p>
          <a:p>
            <a:pPr lvl="3"/>
            <a:endParaRPr lang="en-US" altLang="ko-KR" dirty="0" smtClean="0"/>
          </a:p>
          <a:p>
            <a:pPr lvl="3"/>
            <a:endParaRPr lang="en-US" altLang="ko-KR" dirty="0" smtClean="0"/>
          </a:p>
          <a:p>
            <a:pPr lvl="3"/>
            <a:endParaRPr lang="en-US" altLang="ko-KR" dirty="0" smtClean="0"/>
          </a:p>
          <a:p>
            <a:pPr lvl="3"/>
            <a:endParaRPr lang="en-US" altLang="ko-KR" dirty="0" smtClean="0"/>
          </a:p>
          <a:p>
            <a:pPr lvl="1">
              <a:lnSpc>
                <a:spcPct val="80000"/>
              </a:lnSpc>
            </a:pPr>
            <a:r>
              <a:rPr lang="en-US" altLang="ko-KR" sz="1800" dirty="0" smtClean="0"/>
              <a:t>Overflow</a:t>
            </a:r>
          </a:p>
          <a:p>
            <a:pPr lvl="2"/>
            <a:r>
              <a:rPr lang="en-US" altLang="ko-KR" dirty="0" smtClean="0"/>
              <a:t>Two numbers of n digits each are added and the sum occupies n+1 digits</a:t>
            </a:r>
          </a:p>
          <a:p>
            <a:pPr lvl="2"/>
            <a:r>
              <a:rPr lang="en-US" altLang="ko-KR" dirty="0" smtClean="0"/>
              <a:t>n + 1 bit cannot be accommodated in a register with a standard length of n </a:t>
            </a:r>
            <a:r>
              <a:rPr lang="en-US" altLang="ko-KR" dirty="0" smtClean="0">
                <a:solidFill>
                  <a:srgbClr val="C00000"/>
                </a:solidFill>
              </a:rPr>
              <a:t>bits(</a:t>
            </a:r>
            <a:r>
              <a:rPr lang="en-US" altLang="ko-KR" i="1" dirty="0" smtClean="0">
                <a:solidFill>
                  <a:srgbClr val="C00000"/>
                </a:solidFill>
              </a:rPr>
              <a:t>many computer detect the occurrence of an overflow, and a corresponding F/F is set</a:t>
            </a:r>
            <a:r>
              <a:rPr lang="en-US" altLang="ko-KR" dirty="0" smtClean="0"/>
              <a:t>)</a:t>
            </a:r>
          </a:p>
          <a:p>
            <a:pPr lvl="2"/>
            <a:endParaRPr lang="en-US" altLang="ko-KR" dirty="0" smtClean="0"/>
          </a:p>
        </p:txBody>
      </p:sp>
      <p:sp>
        <p:nvSpPr>
          <p:cNvPr id="11267" name="AutoShape 4"/>
          <p:cNvSpPr>
            <a:spLocks noChangeArrowheads="1"/>
          </p:cNvSpPr>
          <p:nvPr/>
        </p:nvSpPr>
        <p:spPr bwMode="auto">
          <a:xfrm>
            <a:off x="6858000" y="533400"/>
            <a:ext cx="1600200" cy="457200"/>
          </a:xfrm>
          <a:prstGeom prst="wedgeRoundRectCallout">
            <a:avLst>
              <a:gd name="adj1" fmla="val -61407"/>
              <a:gd name="adj2" fmla="val 73611"/>
              <a:gd name="adj3" fmla="val 16667"/>
            </a:avLst>
          </a:prstGeom>
          <a:noFill/>
          <a:ln w="12700">
            <a:solidFill>
              <a:schemeClr val="accent1"/>
            </a:solidFill>
            <a:miter lim="800000"/>
            <a:headEnd/>
            <a:tailEnd/>
          </a:ln>
        </p:spPr>
        <p:txBody>
          <a:bodyPr lIns="0" tIns="0" rIns="0" bIns="0"/>
          <a:lstStyle/>
          <a:p>
            <a:pPr eaLnBrk="1" latinLnBrk="1" hangingPunct="1"/>
            <a:r>
              <a:rPr kumimoji="1" lang="en-US" altLang="ko-KR" sz="1400" dirty="0"/>
              <a:t>(-12) + (-13) = -25</a:t>
            </a:r>
          </a:p>
          <a:p>
            <a:pPr eaLnBrk="1" latinLnBrk="1" hangingPunct="1"/>
            <a:r>
              <a:rPr kumimoji="1" lang="en-US" altLang="ko-KR" sz="1400" dirty="0"/>
              <a:t>(+12) + (+13) = +25</a:t>
            </a:r>
          </a:p>
        </p:txBody>
      </p:sp>
      <p:sp>
        <p:nvSpPr>
          <p:cNvPr id="11268" name="AutoShape 5"/>
          <p:cNvSpPr>
            <a:spLocks noChangeArrowheads="1"/>
          </p:cNvSpPr>
          <p:nvPr/>
        </p:nvSpPr>
        <p:spPr bwMode="auto">
          <a:xfrm>
            <a:off x="7848600" y="1066800"/>
            <a:ext cx="1295400" cy="457200"/>
          </a:xfrm>
          <a:prstGeom prst="wedgeRoundRectCallout">
            <a:avLst>
              <a:gd name="adj1" fmla="val -71444"/>
              <a:gd name="adj2" fmla="val 48958"/>
              <a:gd name="adj3" fmla="val 16667"/>
            </a:avLst>
          </a:prstGeom>
          <a:noFill/>
          <a:ln w="12700">
            <a:solidFill>
              <a:schemeClr val="accent1"/>
            </a:solidFill>
            <a:miter lim="800000"/>
            <a:headEnd/>
            <a:tailEnd/>
          </a:ln>
        </p:spPr>
        <p:txBody>
          <a:bodyPr lIns="0" tIns="0" rIns="0" bIns="0"/>
          <a:lstStyle/>
          <a:p>
            <a:pPr eaLnBrk="1" latinLnBrk="1" hangingPunct="1"/>
            <a:r>
              <a:rPr kumimoji="1" lang="en-US" altLang="ko-KR" sz="1400" dirty="0"/>
              <a:t>(+25) + (-37)</a:t>
            </a:r>
          </a:p>
          <a:p>
            <a:pPr eaLnBrk="1" latinLnBrk="1" hangingPunct="1"/>
            <a:r>
              <a:rPr kumimoji="1" lang="en-US" altLang="ko-KR" sz="1400" dirty="0"/>
              <a:t> = 37 - 25 = </a:t>
            </a:r>
            <a:r>
              <a:rPr kumimoji="1" lang="en-US" altLang="ko-KR" sz="1400" b="1" dirty="0">
                <a:solidFill>
                  <a:schemeClr val="accent1"/>
                </a:solidFill>
              </a:rPr>
              <a:t>-</a:t>
            </a:r>
            <a:r>
              <a:rPr kumimoji="1" lang="en-US" altLang="ko-KR" sz="1400" dirty="0"/>
              <a:t>12</a:t>
            </a:r>
          </a:p>
        </p:txBody>
      </p:sp>
      <p:sp>
        <p:nvSpPr>
          <p:cNvPr id="11269" name="Text Box 7"/>
          <p:cNvSpPr txBox="1">
            <a:spLocks noChangeArrowheads="1"/>
          </p:cNvSpPr>
          <p:nvPr/>
        </p:nvSpPr>
        <p:spPr bwMode="auto">
          <a:xfrm>
            <a:off x="6096000" y="1905000"/>
            <a:ext cx="2971800" cy="1828800"/>
          </a:xfrm>
          <a:prstGeom prst="rect">
            <a:avLst/>
          </a:prstGeom>
          <a:solidFill>
            <a:srgbClr val="FFFF99"/>
          </a:solidFill>
          <a:ln w="12700">
            <a:noFill/>
            <a:miter lim="800000"/>
            <a:headEnd/>
            <a:tailEnd/>
          </a:ln>
        </p:spPr>
        <p:txBody>
          <a:bodyPr lIns="0" tIns="0" rIns="0" bIns="0" anchor="ctr" anchorCtr="1"/>
          <a:lstStyle/>
          <a:p>
            <a:pPr eaLnBrk="1" latinLnBrk="1" hangingPunct="1">
              <a:lnSpc>
                <a:spcPct val="50000"/>
              </a:lnSpc>
              <a:spcBef>
                <a:spcPct val="50000"/>
              </a:spcBef>
            </a:pPr>
            <a:r>
              <a:rPr kumimoji="1" lang="en-US" altLang="ko-KR" sz="1400" b="1" dirty="0">
                <a:solidFill>
                  <a:srgbClr val="C00000"/>
                </a:solidFill>
              </a:rPr>
              <a:t>*Addition </a:t>
            </a:r>
            <a:r>
              <a:rPr kumimoji="1" lang="en-US" altLang="ko-KR" sz="1400" b="1" dirty="0" smtClean="0">
                <a:solidFill>
                  <a:srgbClr val="C00000"/>
                </a:solidFill>
              </a:rPr>
              <a:t>Example</a:t>
            </a:r>
            <a:endParaRPr kumimoji="1" lang="en-US" altLang="ko-KR" sz="1400" dirty="0">
              <a:solidFill>
                <a:srgbClr val="C00000"/>
              </a:solidFill>
            </a:endParaRPr>
          </a:p>
          <a:p>
            <a:pPr eaLnBrk="1" latinLnBrk="1" hangingPunct="1">
              <a:lnSpc>
                <a:spcPct val="50000"/>
              </a:lnSpc>
              <a:spcBef>
                <a:spcPct val="50000"/>
              </a:spcBef>
            </a:pPr>
            <a:r>
              <a:rPr kumimoji="1" lang="ko-KR" altLang="en-US" sz="1400" dirty="0"/>
              <a:t>+  6   00000110           - 6    11111010</a:t>
            </a:r>
          </a:p>
          <a:p>
            <a:pPr eaLnBrk="1" latinLnBrk="1" hangingPunct="1">
              <a:lnSpc>
                <a:spcPct val="50000"/>
              </a:lnSpc>
              <a:spcBef>
                <a:spcPct val="50000"/>
              </a:spcBef>
            </a:pPr>
            <a:r>
              <a:rPr kumimoji="1" lang="ko-KR" altLang="en-US" sz="1400" dirty="0"/>
              <a:t>+ 13 </a:t>
            </a:r>
            <a:r>
              <a:rPr kumimoji="1" lang="ko-KR" altLang="en-US" sz="1400" dirty="0" smtClean="0"/>
              <a:t>   </a:t>
            </a:r>
            <a:r>
              <a:rPr kumimoji="1" lang="ko-KR" altLang="en-US" sz="1400" dirty="0"/>
              <a:t>00001101         + 13   00001101</a:t>
            </a:r>
          </a:p>
          <a:p>
            <a:pPr eaLnBrk="1" latinLnBrk="1" hangingPunct="1">
              <a:lnSpc>
                <a:spcPct val="50000"/>
              </a:lnSpc>
              <a:spcBef>
                <a:spcPct val="50000"/>
              </a:spcBef>
            </a:pPr>
            <a:r>
              <a:rPr kumimoji="1" lang="ko-KR" altLang="en-US" sz="1400" dirty="0"/>
              <a:t>+ 19  00010011           + 7   00000111</a:t>
            </a:r>
          </a:p>
          <a:p>
            <a:pPr eaLnBrk="1" latinLnBrk="1" hangingPunct="1">
              <a:lnSpc>
                <a:spcPct val="50000"/>
              </a:lnSpc>
              <a:spcBef>
                <a:spcPct val="50000"/>
              </a:spcBef>
            </a:pPr>
            <a:endParaRPr kumimoji="1" lang="ko-KR" altLang="en-US" sz="1400" dirty="0"/>
          </a:p>
          <a:p>
            <a:pPr eaLnBrk="1" latinLnBrk="1" hangingPunct="1">
              <a:lnSpc>
                <a:spcPct val="50000"/>
              </a:lnSpc>
              <a:spcBef>
                <a:spcPct val="50000"/>
              </a:spcBef>
            </a:pPr>
            <a:r>
              <a:rPr kumimoji="1" lang="ko-KR" altLang="en-US" sz="1400" dirty="0"/>
              <a:t>+  6   00000110           - 6    11111010</a:t>
            </a:r>
          </a:p>
          <a:p>
            <a:pPr eaLnBrk="1" latinLnBrk="1" hangingPunct="1">
              <a:lnSpc>
                <a:spcPct val="50000"/>
              </a:lnSpc>
              <a:spcBef>
                <a:spcPct val="50000"/>
              </a:spcBef>
            </a:pPr>
            <a:r>
              <a:rPr kumimoji="1" lang="ko-KR" altLang="en-US" sz="1400" dirty="0"/>
              <a:t>-  13  </a:t>
            </a:r>
            <a:r>
              <a:rPr kumimoji="1" lang="ko-KR" altLang="en-US" sz="1400" dirty="0" smtClean="0"/>
              <a:t>  11110011             - </a:t>
            </a:r>
            <a:r>
              <a:rPr kumimoji="1" lang="ko-KR" altLang="en-US" sz="1400" dirty="0"/>
              <a:t>13   11110011</a:t>
            </a:r>
          </a:p>
          <a:p>
            <a:pPr eaLnBrk="1" latinLnBrk="1" hangingPunct="1">
              <a:lnSpc>
                <a:spcPct val="50000"/>
              </a:lnSpc>
              <a:spcBef>
                <a:spcPct val="50000"/>
              </a:spcBef>
            </a:pPr>
            <a:r>
              <a:rPr kumimoji="1" lang="ko-KR" altLang="en-US" sz="1400" dirty="0"/>
              <a:t> -  </a:t>
            </a:r>
            <a:r>
              <a:rPr kumimoji="1" lang="ko-KR" altLang="en-US" sz="1400" dirty="0" smtClean="0"/>
              <a:t>7    </a:t>
            </a:r>
            <a:r>
              <a:rPr kumimoji="1" lang="ko-KR" altLang="en-US" sz="1400" dirty="0"/>
              <a:t>11111001     </a:t>
            </a:r>
            <a:r>
              <a:rPr kumimoji="1" lang="ko-KR" altLang="en-US" sz="1400" dirty="0" smtClean="0"/>
              <a:t>        - </a:t>
            </a:r>
            <a:r>
              <a:rPr kumimoji="1" lang="ko-KR" altLang="en-US" sz="1400" dirty="0"/>
              <a:t>19   11101101</a:t>
            </a:r>
          </a:p>
        </p:txBody>
      </p:sp>
      <p:sp>
        <p:nvSpPr>
          <p:cNvPr id="11270" name="Line 8"/>
          <p:cNvSpPr>
            <a:spLocks noChangeShapeType="1"/>
          </p:cNvSpPr>
          <p:nvPr/>
        </p:nvSpPr>
        <p:spPr bwMode="auto">
          <a:xfrm>
            <a:off x="6400800" y="2590800"/>
            <a:ext cx="304800" cy="0"/>
          </a:xfrm>
          <a:prstGeom prst="line">
            <a:avLst/>
          </a:prstGeom>
          <a:noFill/>
          <a:ln w="12700">
            <a:solidFill>
              <a:schemeClr val="tx1"/>
            </a:solidFill>
            <a:round/>
            <a:headEnd/>
            <a:tailEnd/>
          </a:ln>
        </p:spPr>
        <p:txBody>
          <a:bodyPr wrap="none" anchor="ctr"/>
          <a:lstStyle/>
          <a:p>
            <a:endParaRPr lang="en-US"/>
          </a:p>
        </p:txBody>
      </p:sp>
      <p:sp>
        <p:nvSpPr>
          <p:cNvPr id="11277" name="Line 16"/>
          <p:cNvSpPr>
            <a:spLocks noChangeShapeType="1"/>
          </p:cNvSpPr>
          <p:nvPr/>
        </p:nvSpPr>
        <p:spPr bwMode="auto">
          <a:xfrm>
            <a:off x="6705600" y="2590800"/>
            <a:ext cx="762000" cy="0"/>
          </a:xfrm>
          <a:prstGeom prst="line">
            <a:avLst/>
          </a:prstGeom>
          <a:noFill/>
          <a:ln w="12700">
            <a:solidFill>
              <a:schemeClr val="tx1"/>
            </a:solidFill>
            <a:round/>
            <a:headEnd/>
            <a:tailEnd/>
          </a:ln>
        </p:spPr>
        <p:txBody>
          <a:bodyPr wrap="none" anchor="ctr"/>
          <a:lstStyle/>
          <a:p>
            <a:endParaRPr lang="en-US"/>
          </a:p>
        </p:txBody>
      </p:sp>
      <p:sp>
        <p:nvSpPr>
          <p:cNvPr id="11278" name="Line 17"/>
          <p:cNvSpPr>
            <a:spLocks noChangeShapeType="1"/>
          </p:cNvSpPr>
          <p:nvPr/>
        </p:nvSpPr>
        <p:spPr bwMode="auto">
          <a:xfrm>
            <a:off x="5715000" y="2819400"/>
            <a:ext cx="228600" cy="0"/>
          </a:xfrm>
          <a:prstGeom prst="line">
            <a:avLst/>
          </a:prstGeom>
          <a:noFill/>
          <a:ln w="28575">
            <a:solidFill>
              <a:srgbClr val="FF00FF"/>
            </a:solidFill>
            <a:round/>
            <a:headEnd/>
            <a:tailEnd type="triangle" w="med" len="med"/>
          </a:ln>
        </p:spPr>
        <p:txBody>
          <a:bodyPr wrap="none" anchor="ctr"/>
          <a:lstStyle/>
          <a:p>
            <a:endParaRPr lang="en-US"/>
          </a:p>
        </p:txBody>
      </p:sp>
      <p:sp>
        <p:nvSpPr>
          <p:cNvPr id="11279" name="Text Box 18"/>
          <p:cNvSpPr txBox="1">
            <a:spLocks noChangeArrowheads="1"/>
          </p:cNvSpPr>
          <p:nvPr/>
        </p:nvSpPr>
        <p:spPr bwMode="auto">
          <a:xfrm>
            <a:off x="1600200" y="3810000"/>
            <a:ext cx="4495800" cy="838200"/>
          </a:xfrm>
          <a:prstGeom prst="rect">
            <a:avLst/>
          </a:prstGeom>
          <a:solidFill>
            <a:srgbClr val="FFCC99"/>
          </a:solidFill>
          <a:ln w="12700">
            <a:noFill/>
            <a:miter lim="800000"/>
            <a:headEnd/>
            <a:tailEnd/>
          </a:ln>
        </p:spPr>
        <p:txBody>
          <a:bodyPr lIns="0" tIns="0" rIns="0" bIns="0" anchor="ctr" anchorCtr="1"/>
          <a:lstStyle/>
          <a:p>
            <a:pPr eaLnBrk="1" latinLnBrk="1" hangingPunct="1">
              <a:lnSpc>
                <a:spcPct val="50000"/>
              </a:lnSpc>
              <a:spcBef>
                <a:spcPct val="50000"/>
              </a:spcBef>
            </a:pPr>
            <a:r>
              <a:rPr kumimoji="1" lang="en-US" altLang="ko-KR" sz="1400" b="1" dirty="0">
                <a:solidFill>
                  <a:schemeClr val="folHlink"/>
                </a:solidFill>
              </a:rPr>
              <a:t>* </a:t>
            </a:r>
            <a:r>
              <a:rPr kumimoji="1" lang="en-US" altLang="ko-KR" sz="1400" b="1" dirty="0">
                <a:solidFill>
                  <a:srgbClr val="C00000"/>
                </a:solidFill>
              </a:rPr>
              <a:t>Subtraction </a:t>
            </a:r>
            <a:r>
              <a:rPr kumimoji="1" lang="en-US" altLang="ko-KR" sz="1400" b="1" dirty="0" smtClean="0">
                <a:solidFill>
                  <a:srgbClr val="C00000"/>
                </a:solidFill>
              </a:rPr>
              <a:t>Example  </a:t>
            </a:r>
            <a:r>
              <a:rPr kumimoji="1" lang="ko-KR" altLang="en-US" sz="1400" dirty="0"/>
              <a:t>(- 6) - ( - 13) = +7</a:t>
            </a:r>
          </a:p>
          <a:p>
            <a:pPr eaLnBrk="1" latinLnBrk="1" hangingPunct="1">
              <a:lnSpc>
                <a:spcPct val="50000"/>
              </a:lnSpc>
              <a:spcBef>
                <a:spcPct val="50000"/>
              </a:spcBef>
            </a:pPr>
            <a:r>
              <a:rPr kumimoji="1" lang="ko-KR" altLang="en-US" sz="1400" dirty="0"/>
              <a:t>11111010 - 11110011 = 11111010 + 2’</a:t>
            </a:r>
            <a:r>
              <a:rPr kumimoji="1" lang="en-US" altLang="ko-KR" sz="1400" dirty="0"/>
              <a:t>s comp of 11110011</a:t>
            </a:r>
          </a:p>
          <a:p>
            <a:pPr eaLnBrk="1" latinLnBrk="1" hangingPunct="1">
              <a:lnSpc>
                <a:spcPct val="50000"/>
              </a:lnSpc>
              <a:spcBef>
                <a:spcPct val="50000"/>
              </a:spcBef>
            </a:pPr>
            <a:r>
              <a:rPr kumimoji="1" lang="en-US" altLang="ko-KR" sz="1400" dirty="0"/>
              <a:t>                                     = 11111010 + 00001101</a:t>
            </a:r>
          </a:p>
          <a:p>
            <a:pPr eaLnBrk="1" latinLnBrk="1" hangingPunct="1">
              <a:lnSpc>
                <a:spcPct val="50000"/>
              </a:lnSpc>
              <a:spcBef>
                <a:spcPct val="50000"/>
              </a:spcBef>
            </a:pPr>
            <a:r>
              <a:rPr kumimoji="1" lang="en-US" altLang="ko-KR" sz="1400" dirty="0"/>
              <a:t>                                     = 1 00000111 = +7 	</a:t>
            </a:r>
          </a:p>
        </p:txBody>
      </p:sp>
      <p:sp>
        <p:nvSpPr>
          <p:cNvPr id="11280" name="Oval 19"/>
          <p:cNvSpPr>
            <a:spLocks noChangeArrowheads="1"/>
          </p:cNvSpPr>
          <p:nvPr/>
        </p:nvSpPr>
        <p:spPr bwMode="auto">
          <a:xfrm>
            <a:off x="3657600" y="4495800"/>
            <a:ext cx="228600" cy="152400"/>
          </a:xfrm>
          <a:prstGeom prst="ellipse">
            <a:avLst/>
          </a:prstGeom>
          <a:noFill/>
          <a:ln w="28575">
            <a:solidFill>
              <a:srgbClr val="FF00FF"/>
            </a:solidFill>
            <a:round/>
            <a:headEnd/>
            <a:tailEnd/>
          </a:ln>
        </p:spPr>
        <p:txBody>
          <a:bodyPr wrap="none" anchor="ctr"/>
          <a:lstStyle/>
          <a:p>
            <a:endParaRPr lang="en-US"/>
          </a:p>
        </p:txBody>
      </p:sp>
      <p:sp>
        <p:nvSpPr>
          <p:cNvPr id="11281" name="AutoShape 20"/>
          <p:cNvSpPr>
            <a:spLocks noChangeArrowheads="1"/>
          </p:cNvSpPr>
          <p:nvPr/>
        </p:nvSpPr>
        <p:spPr bwMode="auto">
          <a:xfrm>
            <a:off x="609600" y="4114800"/>
            <a:ext cx="1141413" cy="574675"/>
          </a:xfrm>
          <a:prstGeom prst="cloudCallout">
            <a:avLst>
              <a:gd name="adj1" fmla="val 178792"/>
              <a:gd name="adj2" fmla="val 12431"/>
            </a:avLst>
          </a:prstGeom>
          <a:solidFill>
            <a:srgbClr val="FFCC00"/>
          </a:solidFill>
          <a:ln w="12700">
            <a:solidFill>
              <a:srgbClr val="FF0000"/>
            </a:solidFill>
            <a:round/>
            <a:headEnd/>
            <a:tailEnd/>
          </a:ln>
        </p:spPr>
        <p:txBody>
          <a:bodyPr lIns="0" tIns="0" rIns="0" bIns="0" anchor="ctr">
            <a:spAutoFit/>
          </a:bodyPr>
          <a:lstStyle/>
          <a:p>
            <a:pPr algn="ctr" eaLnBrk="1" latinLnBrk="1" hangingPunct="1"/>
            <a:r>
              <a:rPr kumimoji="1" lang="en-US" altLang="ko-KR" sz="1200" dirty="0"/>
              <a:t>Discard End Carry</a:t>
            </a:r>
          </a:p>
        </p:txBody>
      </p:sp>
      <p:sp>
        <p:nvSpPr>
          <p:cNvPr id="18" name="Line 8"/>
          <p:cNvSpPr>
            <a:spLocks noChangeShapeType="1"/>
          </p:cNvSpPr>
          <p:nvPr/>
        </p:nvSpPr>
        <p:spPr bwMode="auto">
          <a:xfrm>
            <a:off x="6400800" y="3429000"/>
            <a:ext cx="304800" cy="0"/>
          </a:xfrm>
          <a:prstGeom prst="line">
            <a:avLst/>
          </a:prstGeom>
          <a:noFill/>
          <a:ln w="12700">
            <a:solidFill>
              <a:schemeClr val="tx1"/>
            </a:solidFill>
            <a:round/>
            <a:headEnd/>
            <a:tailEnd/>
          </a:ln>
        </p:spPr>
        <p:txBody>
          <a:bodyPr wrap="none" anchor="ctr"/>
          <a:lstStyle/>
          <a:p>
            <a:endParaRPr lang="en-US"/>
          </a:p>
        </p:txBody>
      </p:sp>
      <p:sp>
        <p:nvSpPr>
          <p:cNvPr id="19" name="Line 16"/>
          <p:cNvSpPr>
            <a:spLocks noChangeShapeType="1"/>
          </p:cNvSpPr>
          <p:nvPr/>
        </p:nvSpPr>
        <p:spPr bwMode="auto">
          <a:xfrm>
            <a:off x="6705600" y="3429000"/>
            <a:ext cx="762000" cy="0"/>
          </a:xfrm>
          <a:prstGeom prst="line">
            <a:avLst/>
          </a:prstGeom>
          <a:noFill/>
          <a:ln w="12700">
            <a:solidFill>
              <a:schemeClr val="tx1"/>
            </a:solidFill>
            <a:round/>
            <a:headEnd/>
            <a:tailEnd/>
          </a:ln>
        </p:spPr>
        <p:txBody>
          <a:bodyPr wrap="none" anchor="ctr"/>
          <a:lstStyle/>
          <a:p>
            <a:endParaRPr lang="en-US"/>
          </a:p>
        </p:txBody>
      </p:sp>
      <p:sp>
        <p:nvSpPr>
          <p:cNvPr id="20" name="Line 8"/>
          <p:cNvSpPr>
            <a:spLocks noChangeShapeType="1"/>
          </p:cNvSpPr>
          <p:nvPr/>
        </p:nvSpPr>
        <p:spPr bwMode="auto">
          <a:xfrm>
            <a:off x="7848600" y="2590800"/>
            <a:ext cx="304800" cy="0"/>
          </a:xfrm>
          <a:prstGeom prst="line">
            <a:avLst/>
          </a:prstGeom>
          <a:noFill/>
          <a:ln w="12700">
            <a:solidFill>
              <a:schemeClr val="tx1"/>
            </a:solidFill>
            <a:round/>
            <a:headEnd/>
            <a:tailEnd/>
          </a:ln>
        </p:spPr>
        <p:txBody>
          <a:bodyPr wrap="none" anchor="ctr"/>
          <a:lstStyle/>
          <a:p>
            <a:endParaRPr lang="en-US"/>
          </a:p>
        </p:txBody>
      </p:sp>
      <p:sp>
        <p:nvSpPr>
          <p:cNvPr id="21" name="Line 16"/>
          <p:cNvSpPr>
            <a:spLocks noChangeShapeType="1"/>
          </p:cNvSpPr>
          <p:nvPr/>
        </p:nvSpPr>
        <p:spPr bwMode="auto">
          <a:xfrm>
            <a:off x="8153400" y="2590800"/>
            <a:ext cx="762000" cy="0"/>
          </a:xfrm>
          <a:prstGeom prst="line">
            <a:avLst/>
          </a:prstGeom>
          <a:noFill/>
          <a:ln w="12700">
            <a:solidFill>
              <a:schemeClr val="tx1"/>
            </a:solidFill>
            <a:round/>
            <a:headEnd/>
            <a:tailEnd/>
          </a:ln>
        </p:spPr>
        <p:txBody>
          <a:bodyPr wrap="none" anchor="ctr"/>
          <a:lstStyle/>
          <a:p>
            <a:endParaRPr lang="en-US"/>
          </a:p>
        </p:txBody>
      </p:sp>
      <p:sp>
        <p:nvSpPr>
          <p:cNvPr id="22" name="Line 8"/>
          <p:cNvSpPr>
            <a:spLocks noChangeShapeType="1"/>
          </p:cNvSpPr>
          <p:nvPr/>
        </p:nvSpPr>
        <p:spPr bwMode="auto">
          <a:xfrm>
            <a:off x="7848600" y="3429000"/>
            <a:ext cx="304800" cy="0"/>
          </a:xfrm>
          <a:prstGeom prst="line">
            <a:avLst/>
          </a:prstGeom>
          <a:noFill/>
          <a:ln w="12700">
            <a:solidFill>
              <a:schemeClr val="tx1"/>
            </a:solidFill>
            <a:round/>
            <a:headEnd/>
            <a:tailEnd/>
          </a:ln>
        </p:spPr>
        <p:txBody>
          <a:bodyPr wrap="none" anchor="ctr"/>
          <a:lstStyle/>
          <a:p>
            <a:endParaRPr lang="en-US"/>
          </a:p>
        </p:txBody>
      </p:sp>
      <p:sp>
        <p:nvSpPr>
          <p:cNvPr id="23" name="Line 16"/>
          <p:cNvSpPr>
            <a:spLocks noChangeShapeType="1"/>
          </p:cNvSpPr>
          <p:nvPr/>
        </p:nvSpPr>
        <p:spPr bwMode="auto">
          <a:xfrm>
            <a:off x="8153400" y="3429000"/>
            <a:ext cx="762000" cy="0"/>
          </a:xfrm>
          <a:prstGeom prst="line">
            <a:avLst/>
          </a:prstGeom>
          <a:noFill/>
          <a:ln w="12700">
            <a:solidFill>
              <a:schemeClr val="tx1"/>
            </a:solidFill>
            <a:round/>
            <a:headEnd/>
            <a:tailEnd/>
          </a:ln>
        </p:spPr>
        <p:txBody>
          <a:bodyPr wrap="none" anchor="ct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457200" y="762000"/>
            <a:ext cx="8242300" cy="5715000"/>
          </a:xfrm>
        </p:spPr>
        <p:txBody>
          <a:bodyPr>
            <a:normAutofit lnSpcReduction="10000"/>
          </a:bodyPr>
          <a:lstStyle/>
          <a:p>
            <a:pPr lvl="1"/>
            <a:r>
              <a:rPr lang="en-US" altLang="ko-KR" sz="1400" dirty="0" smtClean="0"/>
              <a:t>Overflow</a:t>
            </a:r>
          </a:p>
          <a:p>
            <a:pPr lvl="2"/>
            <a:r>
              <a:rPr lang="en-US" altLang="ko-KR" sz="1400" dirty="0" smtClean="0"/>
              <a:t>An overflow may occur if the two numbers added are both positive or both negative	</a:t>
            </a:r>
          </a:p>
          <a:p>
            <a:pPr lvl="3"/>
            <a:r>
              <a:rPr lang="en-US" altLang="ko-KR" sz="1400" dirty="0" smtClean="0"/>
              <a:t>When two unsigned numbers are added</a:t>
            </a:r>
          </a:p>
          <a:p>
            <a:pPr lvl="4"/>
            <a:r>
              <a:rPr lang="en-US" altLang="ko-KR" sz="1400" dirty="0" smtClean="0"/>
              <a:t>an overflow is detected from the end carry out of the MSB position</a:t>
            </a:r>
          </a:p>
          <a:p>
            <a:pPr lvl="3"/>
            <a:r>
              <a:rPr lang="en-US" altLang="ko-KR" sz="1400" dirty="0" smtClean="0"/>
              <a:t>When two signed numbers are added</a:t>
            </a:r>
          </a:p>
          <a:p>
            <a:pPr lvl="4"/>
            <a:r>
              <a:rPr lang="en-US" altLang="ko-KR" sz="1400" dirty="0" smtClean="0"/>
              <a:t>the MSB always represents the sign</a:t>
            </a:r>
          </a:p>
          <a:p>
            <a:pPr lvl="4">
              <a:buFont typeface="Monotype Sorts" pitchFamily="2" charset="2"/>
              <a:buNone/>
            </a:pPr>
            <a:r>
              <a:rPr lang="en-US" altLang="ko-KR" sz="1400" dirty="0" smtClean="0"/>
              <a:t>     </a:t>
            </a:r>
            <a:r>
              <a:rPr lang="en-US" altLang="ko-KR" sz="1400" dirty="0" smtClean="0">
                <a:solidFill>
                  <a:schemeClr val="accent1"/>
                </a:solidFill>
              </a:rPr>
              <a:t>- </a:t>
            </a:r>
            <a:r>
              <a:rPr lang="en-US" altLang="ko-KR" sz="1400" i="1" dirty="0" smtClean="0">
                <a:solidFill>
                  <a:schemeClr val="accent1"/>
                </a:solidFill>
              </a:rPr>
              <a:t>the sign bit is treated as part of the number</a:t>
            </a:r>
          </a:p>
          <a:p>
            <a:pPr lvl="4">
              <a:buFont typeface="Monotype Sorts" pitchFamily="2" charset="2"/>
              <a:buNone/>
            </a:pPr>
            <a:r>
              <a:rPr lang="en-US" altLang="ko-KR" sz="1400" i="1" dirty="0" smtClean="0">
                <a:solidFill>
                  <a:schemeClr val="accent1"/>
                </a:solidFill>
              </a:rPr>
              <a:t>     - the end carry does not indicate an overflow</a:t>
            </a:r>
          </a:p>
          <a:p>
            <a:pPr marL="742950" lvl="1" indent="-285750">
              <a:buClr>
                <a:schemeClr val="hlink"/>
              </a:buClr>
              <a:buSzPct val="90000"/>
              <a:buFont typeface="Wingdings" pitchFamily="2" charset="2"/>
              <a:buChar char="u"/>
            </a:pPr>
            <a:endParaRPr lang="en-US" altLang="ko-KR" sz="1800" dirty="0" smtClean="0">
              <a:solidFill>
                <a:schemeClr val="accent2"/>
              </a:solidFill>
              <a:latin typeface="Arial" charset="0"/>
            </a:endParaRPr>
          </a:p>
          <a:p>
            <a:pPr marL="742950" lvl="1" indent="-285750">
              <a:lnSpc>
                <a:spcPct val="90000"/>
              </a:lnSpc>
              <a:buClr>
                <a:schemeClr val="hlink"/>
              </a:buClr>
              <a:buSzPct val="90000"/>
              <a:buFont typeface="Wingdings" pitchFamily="2" charset="2"/>
              <a:buChar char="u"/>
            </a:pPr>
            <a:r>
              <a:rPr lang="en-US" altLang="ko-KR" sz="1800" dirty="0" smtClean="0">
                <a:solidFill>
                  <a:schemeClr val="accent2"/>
                </a:solidFill>
                <a:latin typeface="Arial" charset="0"/>
              </a:rPr>
              <a:t>Overflow Detection</a:t>
            </a:r>
          </a:p>
          <a:p>
            <a:pPr marL="1143000" lvl="2" indent="-228600">
              <a:buClr>
                <a:schemeClr val="accent1"/>
              </a:buClr>
              <a:buSzPct val="75000"/>
              <a:buFont typeface="Monotype Sorts" pitchFamily="2" charset="2"/>
              <a:buChar char="l"/>
            </a:pPr>
            <a:r>
              <a:rPr lang="en-US" altLang="ko-KR" sz="1600" dirty="0" smtClean="0">
                <a:latin typeface="Arial" charset="0"/>
              </a:rPr>
              <a:t>Detected by observing the </a:t>
            </a:r>
            <a:r>
              <a:rPr lang="en-US" altLang="ko-KR" sz="1600" b="1" i="1" dirty="0" smtClean="0">
                <a:solidFill>
                  <a:schemeClr val="accent1"/>
                </a:solidFill>
                <a:latin typeface="Arial" charset="0"/>
              </a:rPr>
              <a:t>carry into</a:t>
            </a:r>
            <a:r>
              <a:rPr lang="en-US" altLang="ko-KR" sz="1600" dirty="0" smtClean="0">
                <a:latin typeface="Arial" charset="0"/>
              </a:rPr>
              <a:t> the sign bit position and the </a:t>
            </a:r>
            <a:r>
              <a:rPr lang="en-US" altLang="ko-KR" sz="1600" b="1" i="1" dirty="0" smtClean="0">
                <a:solidFill>
                  <a:schemeClr val="accent1"/>
                </a:solidFill>
                <a:latin typeface="Arial" charset="0"/>
              </a:rPr>
              <a:t>carry out</a:t>
            </a:r>
            <a:r>
              <a:rPr lang="en-US" altLang="ko-KR" sz="1600" dirty="0" smtClean="0">
                <a:latin typeface="Arial" charset="0"/>
              </a:rPr>
              <a:t> of the sign bit position</a:t>
            </a:r>
          </a:p>
          <a:p>
            <a:pPr marL="1143000" lvl="2" indent="-228600">
              <a:buClr>
                <a:schemeClr val="accent1"/>
              </a:buClr>
              <a:buSzPct val="75000"/>
              <a:buFont typeface="Monotype Sorts" pitchFamily="2" charset="2"/>
              <a:buChar char="l"/>
            </a:pPr>
            <a:r>
              <a:rPr lang="en-US" altLang="ko-KR" sz="1600" dirty="0" smtClean="0">
                <a:latin typeface="Arial" charset="0"/>
              </a:rPr>
              <a:t>If these two carries are not equal, an overflow</a:t>
            </a:r>
          </a:p>
          <a:p>
            <a:pPr marL="1143000" lvl="2" indent="-228600">
              <a:buClr>
                <a:schemeClr val="accent1"/>
              </a:buClr>
              <a:buSzPct val="75000"/>
              <a:buNone/>
            </a:pPr>
            <a:r>
              <a:rPr lang="en-US" altLang="ko-KR" sz="1600" dirty="0" smtClean="0">
                <a:latin typeface="Arial" charset="0"/>
              </a:rPr>
              <a:t>     condition is produced(</a:t>
            </a:r>
            <a:r>
              <a:rPr lang="en-US" altLang="ko-KR" sz="1600" b="1" i="1" dirty="0" smtClean="0">
                <a:solidFill>
                  <a:schemeClr val="accent2"/>
                </a:solidFill>
                <a:latin typeface="Arial" charset="0"/>
              </a:rPr>
              <a:t>Exclusive-OR gate = 1</a:t>
            </a:r>
            <a:r>
              <a:rPr lang="en-US" altLang="ko-KR" sz="1600" dirty="0" smtClean="0">
                <a:latin typeface="Arial" charset="0"/>
              </a:rPr>
              <a:t>)</a:t>
            </a:r>
          </a:p>
          <a:p>
            <a:pPr marL="742950" lvl="1" indent="-285750">
              <a:buClr>
                <a:schemeClr val="hlink"/>
              </a:buClr>
              <a:buSzPct val="90000"/>
              <a:buFont typeface="Wingdings" pitchFamily="2" charset="2"/>
              <a:buChar char="u"/>
            </a:pPr>
            <a:r>
              <a:rPr lang="en-US" altLang="ko-KR" sz="1800" dirty="0" smtClean="0">
                <a:solidFill>
                  <a:schemeClr val="accent2"/>
                </a:solidFill>
                <a:latin typeface="Arial" charset="0"/>
              </a:rPr>
              <a:t>Decimal Fixed-Point Representation</a:t>
            </a:r>
          </a:p>
          <a:p>
            <a:pPr marL="1143000" lvl="2" indent="-228600">
              <a:buClr>
                <a:schemeClr val="accent1"/>
              </a:buClr>
              <a:buSzPct val="75000"/>
              <a:buFont typeface="Monotype Sorts" pitchFamily="2" charset="2"/>
              <a:buChar char="l"/>
            </a:pPr>
            <a:r>
              <a:rPr lang="en-US" altLang="ko-KR" sz="1600" dirty="0" smtClean="0">
                <a:latin typeface="Arial" charset="0"/>
              </a:rPr>
              <a:t>A 4 bit decimal code requires four F/Fs </a:t>
            </a:r>
          </a:p>
          <a:p>
            <a:pPr marL="1143000" lvl="2" indent="-228600">
              <a:buClr>
                <a:schemeClr val="accent1"/>
              </a:buClr>
              <a:buSzPct val="75000"/>
              <a:buNone/>
            </a:pPr>
            <a:r>
              <a:rPr lang="en-US" altLang="ko-KR" sz="1600" dirty="0" smtClean="0">
                <a:latin typeface="Arial" charset="0"/>
              </a:rPr>
              <a:t>     for each decimal digit</a:t>
            </a:r>
          </a:p>
          <a:p>
            <a:pPr marL="1143000" lvl="2" indent="-228600">
              <a:buClr>
                <a:schemeClr val="accent1"/>
              </a:buClr>
              <a:buSzPct val="75000"/>
              <a:buFont typeface="Monotype Sorts" pitchFamily="2" charset="2"/>
              <a:buChar char="l"/>
            </a:pPr>
            <a:r>
              <a:rPr lang="en-US" altLang="ko-KR" sz="1600" dirty="0" smtClean="0">
                <a:latin typeface="Arial" charset="0"/>
              </a:rPr>
              <a:t>The representation of 4385 in BCD requires 16 F/Fs (0100 0011 1000 0101)</a:t>
            </a:r>
          </a:p>
          <a:p>
            <a:pPr marL="1143000" lvl="2" indent="-228600">
              <a:buClr>
                <a:schemeClr val="accent1"/>
              </a:buClr>
              <a:buSzPct val="75000"/>
              <a:buFont typeface="Monotype Sorts" pitchFamily="2" charset="2"/>
              <a:buChar char="l"/>
            </a:pPr>
            <a:r>
              <a:rPr lang="en-US" altLang="ko-KR" sz="1600" dirty="0" smtClean="0">
                <a:latin typeface="Arial" charset="0"/>
              </a:rPr>
              <a:t>The representation in decimal is </a:t>
            </a:r>
            <a:r>
              <a:rPr lang="en-US" altLang="ko-KR" sz="1600" i="1" dirty="0" smtClean="0">
                <a:solidFill>
                  <a:schemeClr val="accent1"/>
                </a:solidFill>
                <a:latin typeface="Arial" charset="0"/>
              </a:rPr>
              <a:t>wasting a considerable amount of storage</a:t>
            </a:r>
            <a:r>
              <a:rPr lang="en-US" altLang="ko-KR" sz="1600" dirty="0" smtClean="0">
                <a:latin typeface="Arial" charset="0"/>
              </a:rPr>
              <a:t> space and the circuits required to perform decimal arithmetic are </a:t>
            </a:r>
            <a:r>
              <a:rPr lang="en-US" altLang="ko-KR" sz="1600" i="1" dirty="0" smtClean="0">
                <a:solidFill>
                  <a:schemeClr val="accent1"/>
                </a:solidFill>
                <a:latin typeface="Arial" charset="0"/>
              </a:rPr>
              <a:t>more complex</a:t>
            </a:r>
            <a:r>
              <a:rPr lang="en-US" altLang="ko-KR" sz="1600" dirty="0" smtClean="0">
                <a:latin typeface="Arial" charset="0"/>
              </a:rPr>
              <a:t>  </a:t>
            </a:r>
          </a:p>
          <a:p>
            <a:pPr lvl="4">
              <a:buFont typeface="Monotype Sorts" pitchFamily="2" charset="2"/>
              <a:buNone/>
            </a:pPr>
            <a:endParaRPr lang="en-US" altLang="ko-KR" sz="1400" dirty="0" smtClean="0"/>
          </a:p>
          <a:p>
            <a:pPr lvl="1"/>
            <a:endParaRPr lang="en-US" altLang="ko-KR" sz="1200" dirty="0" smtClean="0"/>
          </a:p>
        </p:txBody>
      </p:sp>
      <p:sp>
        <p:nvSpPr>
          <p:cNvPr id="12291" name="Text Box 4"/>
          <p:cNvSpPr txBox="1">
            <a:spLocks noChangeArrowheads="1"/>
          </p:cNvSpPr>
          <p:nvPr/>
        </p:nvSpPr>
        <p:spPr bwMode="auto">
          <a:xfrm>
            <a:off x="5715000" y="1752600"/>
            <a:ext cx="3200400" cy="1371600"/>
          </a:xfrm>
          <a:prstGeom prst="rect">
            <a:avLst/>
          </a:prstGeom>
          <a:solidFill>
            <a:srgbClr val="FFFF99"/>
          </a:solidFill>
          <a:ln w="12700">
            <a:noFill/>
            <a:miter lim="800000"/>
            <a:headEnd/>
            <a:tailEnd/>
          </a:ln>
        </p:spPr>
        <p:txBody>
          <a:bodyPr lIns="0" tIns="0" rIns="0" bIns="0" anchor="ctr" anchorCtr="1"/>
          <a:lstStyle/>
          <a:p>
            <a:pPr eaLnBrk="1" latinLnBrk="1" hangingPunct="1">
              <a:lnSpc>
                <a:spcPct val="50000"/>
              </a:lnSpc>
              <a:spcBef>
                <a:spcPct val="50000"/>
              </a:spcBef>
              <a:buFont typeface="Arial" charset="0"/>
              <a:buChar char="•"/>
            </a:pPr>
            <a:r>
              <a:rPr kumimoji="1" lang="en-US" altLang="ko-KR" sz="1400" b="1" dirty="0" smtClean="0">
                <a:solidFill>
                  <a:srgbClr val="C00000"/>
                </a:solidFill>
              </a:rPr>
              <a:t>Overflow Example</a:t>
            </a:r>
            <a:endParaRPr kumimoji="1" lang="en-US" altLang="ko-KR" sz="1400" dirty="0">
              <a:solidFill>
                <a:srgbClr val="C00000"/>
              </a:solidFill>
            </a:endParaRPr>
          </a:p>
          <a:p>
            <a:pPr eaLnBrk="1" latinLnBrk="1" hangingPunct="1">
              <a:lnSpc>
                <a:spcPct val="50000"/>
              </a:lnSpc>
              <a:spcBef>
                <a:spcPct val="50000"/>
              </a:spcBef>
            </a:pPr>
            <a:r>
              <a:rPr kumimoji="1" lang="en-US" altLang="ko-KR" sz="1400" dirty="0" smtClean="0">
                <a:solidFill>
                  <a:schemeClr val="accent2"/>
                </a:solidFill>
              </a:rPr>
              <a:t>Carries:</a:t>
            </a:r>
            <a:r>
              <a:rPr kumimoji="1" lang="en-US" altLang="ko-KR" sz="1400" i="1" dirty="0" smtClean="0">
                <a:solidFill>
                  <a:schemeClr val="accent2"/>
                </a:solidFill>
              </a:rPr>
              <a:t> </a:t>
            </a:r>
            <a:r>
              <a:rPr kumimoji="1" lang="en-US" altLang="ko-KR" sz="1400" dirty="0" smtClean="0"/>
              <a:t> </a:t>
            </a:r>
            <a:r>
              <a:rPr kumimoji="1" lang="en-US" altLang="ko-KR" sz="1400" dirty="0"/>
              <a:t>0  1                </a:t>
            </a:r>
            <a:r>
              <a:rPr kumimoji="1" lang="en-US" altLang="ko-KR" sz="1400" dirty="0" smtClean="0">
                <a:solidFill>
                  <a:schemeClr val="accent2"/>
                </a:solidFill>
              </a:rPr>
              <a:t>carries: </a:t>
            </a:r>
            <a:r>
              <a:rPr kumimoji="1" lang="en-US" altLang="ko-KR" sz="1400" dirty="0" smtClean="0"/>
              <a:t>1  </a:t>
            </a:r>
            <a:r>
              <a:rPr kumimoji="1" lang="en-US" altLang="ko-KR" sz="1400" dirty="0"/>
              <a:t>0</a:t>
            </a:r>
          </a:p>
          <a:p>
            <a:pPr eaLnBrk="1" latinLnBrk="1" hangingPunct="1">
              <a:lnSpc>
                <a:spcPct val="50000"/>
              </a:lnSpc>
              <a:spcBef>
                <a:spcPct val="50000"/>
              </a:spcBef>
            </a:pPr>
            <a:r>
              <a:rPr kumimoji="1" lang="ko-KR" altLang="en-US" sz="1400" dirty="0"/>
              <a:t>    + 70      0 1000110      - 70    </a:t>
            </a:r>
            <a:r>
              <a:rPr kumimoji="1" lang="ko-KR" altLang="en-US" sz="1400" dirty="0" smtClean="0"/>
              <a:t>     </a:t>
            </a:r>
            <a:r>
              <a:rPr kumimoji="1" lang="ko-KR" altLang="en-US" sz="1400" dirty="0"/>
              <a:t>1 0111010</a:t>
            </a:r>
          </a:p>
          <a:p>
            <a:pPr eaLnBrk="1" latinLnBrk="1" hangingPunct="1">
              <a:lnSpc>
                <a:spcPct val="50000"/>
              </a:lnSpc>
              <a:spcBef>
                <a:spcPct val="50000"/>
              </a:spcBef>
            </a:pPr>
            <a:r>
              <a:rPr kumimoji="1" lang="ko-KR" altLang="en-US" sz="1400" dirty="0"/>
              <a:t>    + 80      0 1010000      - 80     </a:t>
            </a:r>
            <a:r>
              <a:rPr kumimoji="1" lang="ko-KR" altLang="en-US" sz="1400" dirty="0" smtClean="0"/>
              <a:t>  1 </a:t>
            </a:r>
            <a:r>
              <a:rPr kumimoji="1" lang="ko-KR" altLang="en-US" sz="1400" dirty="0"/>
              <a:t>0110000</a:t>
            </a:r>
          </a:p>
          <a:p>
            <a:pPr eaLnBrk="1" latinLnBrk="1" hangingPunct="1">
              <a:lnSpc>
                <a:spcPct val="50000"/>
              </a:lnSpc>
              <a:spcBef>
                <a:spcPct val="50000"/>
              </a:spcBef>
            </a:pPr>
            <a:r>
              <a:rPr kumimoji="1" lang="ko-KR" altLang="en-US" sz="1400" dirty="0"/>
              <a:t>  + 150     </a:t>
            </a:r>
            <a:r>
              <a:rPr kumimoji="1" lang="ko-KR" altLang="en-US" sz="1400" dirty="0" smtClean="0"/>
              <a:t>  </a:t>
            </a:r>
            <a:r>
              <a:rPr kumimoji="1" lang="ko-KR" altLang="en-US" sz="1400" dirty="0"/>
              <a:t>1 0010110    </a:t>
            </a:r>
            <a:r>
              <a:rPr kumimoji="1" lang="ko-KR" altLang="en-US" sz="1400" dirty="0" smtClean="0"/>
              <a:t>-   </a:t>
            </a:r>
            <a:r>
              <a:rPr kumimoji="1" lang="ko-KR" altLang="en-US" sz="1400" dirty="0"/>
              <a:t>150     </a:t>
            </a:r>
            <a:r>
              <a:rPr kumimoji="1" lang="ko-KR" altLang="en-US" sz="1400" dirty="0" smtClean="0"/>
              <a:t>   0 </a:t>
            </a:r>
            <a:r>
              <a:rPr kumimoji="1" lang="ko-KR" altLang="en-US" sz="1400" dirty="0"/>
              <a:t>1101010</a:t>
            </a:r>
          </a:p>
        </p:txBody>
      </p:sp>
      <p:sp>
        <p:nvSpPr>
          <p:cNvPr id="12297" name="AutoShape 12"/>
          <p:cNvSpPr>
            <a:spLocks/>
          </p:cNvSpPr>
          <p:nvPr/>
        </p:nvSpPr>
        <p:spPr bwMode="auto">
          <a:xfrm>
            <a:off x="76200" y="4876800"/>
            <a:ext cx="1143000" cy="1295400"/>
          </a:xfrm>
          <a:prstGeom prst="borderCallout2">
            <a:avLst>
              <a:gd name="adj1" fmla="val 10315"/>
              <a:gd name="adj2" fmla="val 106667"/>
              <a:gd name="adj3" fmla="val 10315"/>
              <a:gd name="adj4" fmla="val 111111"/>
              <a:gd name="adj5" fmla="val 56588"/>
              <a:gd name="adj6" fmla="val 115972"/>
            </a:avLst>
          </a:prstGeom>
          <a:solidFill>
            <a:srgbClr val="FFCC99"/>
          </a:solidFill>
          <a:ln w="12700">
            <a:solidFill>
              <a:srgbClr val="FF00FF"/>
            </a:solidFill>
            <a:miter lim="800000"/>
            <a:headEnd/>
            <a:tailEnd/>
          </a:ln>
        </p:spPr>
        <p:txBody>
          <a:bodyPr wrap="square" lIns="0" tIns="0" rIns="0" bIns="0">
            <a:spAutoFit/>
          </a:bodyPr>
          <a:lstStyle/>
          <a:p>
            <a:r>
              <a:rPr lang="en-US" altLang="ko-KR" sz="1200" dirty="0"/>
              <a:t>* Advantage *</a:t>
            </a:r>
          </a:p>
          <a:p>
            <a:r>
              <a:rPr lang="en-US" altLang="ko-KR" sz="1200" dirty="0"/>
              <a:t>Computer I/O data are generated by people who use the decimal system</a:t>
            </a:r>
          </a:p>
        </p:txBody>
      </p:sp>
      <p:sp>
        <p:nvSpPr>
          <p:cNvPr id="12298" name="Text Box 13"/>
          <p:cNvSpPr txBox="1">
            <a:spLocks noChangeArrowheads="1"/>
          </p:cNvSpPr>
          <p:nvPr/>
        </p:nvSpPr>
        <p:spPr bwMode="auto">
          <a:xfrm>
            <a:off x="5943600" y="3657600"/>
            <a:ext cx="2895600" cy="1295400"/>
          </a:xfrm>
          <a:prstGeom prst="rect">
            <a:avLst/>
          </a:prstGeom>
          <a:solidFill>
            <a:srgbClr val="CCFFFF"/>
          </a:solidFill>
          <a:ln w="12700">
            <a:noFill/>
            <a:miter lim="800000"/>
            <a:headEnd/>
            <a:tailEnd/>
          </a:ln>
        </p:spPr>
        <p:txBody>
          <a:bodyPr lIns="0" tIns="0" rIns="0" bIns="0" anchor="ctr" anchorCtr="1"/>
          <a:lstStyle/>
          <a:p>
            <a:pPr eaLnBrk="1" latinLnBrk="1" hangingPunct="1">
              <a:lnSpc>
                <a:spcPct val="50000"/>
              </a:lnSpc>
              <a:spcBef>
                <a:spcPct val="50000"/>
              </a:spcBef>
            </a:pPr>
            <a:r>
              <a:rPr kumimoji="1" lang="en-US" altLang="ko-KR" sz="1400" b="1" dirty="0">
                <a:solidFill>
                  <a:schemeClr val="folHlink"/>
                </a:solidFill>
              </a:rPr>
              <a:t>*</a:t>
            </a:r>
            <a:r>
              <a:rPr kumimoji="1" lang="en-US" altLang="ko-KR" sz="1400" b="1" dirty="0">
                <a:solidFill>
                  <a:srgbClr val="C00000"/>
                </a:solidFill>
              </a:rPr>
              <a:t>Decimal </a:t>
            </a:r>
            <a:r>
              <a:rPr kumimoji="1" lang="en-US" altLang="ko-KR" sz="1400" b="1" dirty="0" smtClean="0">
                <a:solidFill>
                  <a:srgbClr val="C00000"/>
                </a:solidFill>
              </a:rPr>
              <a:t>Example </a:t>
            </a:r>
            <a:r>
              <a:rPr kumimoji="1" lang="en-US" altLang="ko-KR" sz="1400" b="1" dirty="0">
                <a:solidFill>
                  <a:srgbClr val="C00000"/>
                </a:solidFill>
              </a:rPr>
              <a:t>(+375) + (-240)</a:t>
            </a:r>
            <a:endParaRPr kumimoji="1" lang="en-US" altLang="ko-KR" sz="1400" dirty="0">
              <a:solidFill>
                <a:srgbClr val="C00000"/>
              </a:solidFill>
            </a:endParaRPr>
          </a:p>
          <a:p>
            <a:pPr eaLnBrk="1" latinLnBrk="1" hangingPunct="1">
              <a:lnSpc>
                <a:spcPct val="50000"/>
              </a:lnSpc>
              <a:spcBef>
                <a:spcPct val="50000"/>
              </a:spcBef>
            </a:pPr>
            <a:r>
              <a:rPr kumimoji="1" lang="ko-KR" altLang="en-US" sz="1400" dirty="0"/>
              <a:t>375 + (10’</a:t>
            </a:r>
            <a:r>
              <a:rPr kumimoji="1" lang="en-US" altLang="ko-KR" sz="1400" dirty="0"/>
              <a:t>s comp of 240)= 375 </a:t>
            </a:r>
            <a:r>
              <a:rPr kumimoji="1" lang="en-US" altLang="ko-KR" sz="1400" dirty="0" smtClean="0"/>
              <a:t>+9 </a:t>
            </a:r>
            <a:r>
              <a:rPr kumimoji="1" lang="en-US" altLang="ko-KR" sz="1400" dirty="0"/>
              <a:t>760</a:t>
            </a:r>
          </a:p>
          <a:p>
            <a:pPr eaLnBrk="1" latinLnBrk="1" hangingPunct="1">
              <a:lnSpc>
                <a:spcPct val="50000"/>
              </a:lnSpc>
              <a:spcBef>
                <a:spcPct val="50000"/>
              </a:spcBef>
            </a:pPr>
            <a:r>
              <a:rPr kumimoji="1" lang="en-US" altLang="ko-KR" sz="1400" dirty="0"/>
              <a:t>  </a:t>
            </a:r>
          </a:p>
          <a:p>
            <a:pPr eaLnBrk="1" latinLnBrk="1" hangingPunct="1">
              <a:lnSpc>
                <a:spcPct val="50000"/>
              </a:lnSpc>
              <a:spcBef>
                <a:spcPct val="50000"/>
              </a:spcBef>
            </a:pPr>
            <a:r>
              <a:rPr kumimoji="1" lang="ko-KR" altLang="en-US" sz="1400" dirty="0"/>
              <a:t>  0 375   (0000  0011  0111  0101)</a:t>
            </a:r>
          </a:p>
          <a:p>
            <a:pPr eaLnBrk="1" latinLnBrk="1" hangingPunct="1">
              <a:lnSpc>
                <a:spcPct val="50000"/>
              </a:lnSpc>
              <a:spcBef>
                <a:spcPct val="50000"/>
              </a:spcBef>
            </a:pPr>
            <a:r>
              <a:rPr kumimoji="1" lang="ko-KR" altLang="en-US" sz="1400" dirty="0"/>
              <a:t>+9 760   (1001  0111  0110  0000)</a:t>
            </a:r>
          </a:p>
          <a:p>
            <a:pPr eaLnBrk="1" latinLnBrk="1" hangingPunct="1">
              <a:lnSpc>
                <a:spcPct val="50000"/>
              </a:lnSpc>
              <a:spcBef>
                <a:spcPct val="50000"/>
              </a:spcBef>
            </a:pPr>
            <a:r>
              <a:rPr kumimoji="1" lang="ko-KR" altLang="en-US" sz="1400" dirty="0"/>
              <a:t>  0 135   (0000  0001  0011  0101)</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457200" y="1295400"/>
            <a:ext cx="8229600" cy="5486400"/>
          </a:xfrm>
        </p:spPr>
        <p:txBody>
          <a:bodyPr>
            <a:normAutofit/>
          </a:bodyPr>
          <a:lstStyle/>
          <a:p>
            <a:pPr lvl="1"/>
            <a:r>
              <a:rPr lang="en-US" altLang="ko-KR" sz="1800" dirty="0" smtClean="0"/>
              <a:t>The floating-point representation of a number has two parts</a:t>
            </a:r>
          </a:p>
          <a:p>
            <a:pPr lvl="2"/>
            <a:r>
              <a:rPr lang="en-US" altLang="ko-KR" dirty="0" smtClean="0"/>
              <a:t>1) Mantissa : signed, fixed-point number</a:t>
            </a:r>
          </a:p>
          <a:p>
            <a:pPr lvl="2"/>
            <a:r>
              <a:rPr lang="en-US" altLang="ko-KR" dirty="0" smtClean="0"/>
              <a:t>2) Exponent : position of binary(decimal) point</a:t>
            </a:r>
          </a:p>
          <a:p>
            <a:pPr lvl="1"/>
            <a:r>
              <a:rPr lang="en-US" altLang="ko-KR" sz="1800" dirty="0" smtClean="0"/>
              <a:t>Scientific notation : </a:t>
            </a:r>
            <a:r>
              <a:rPr lang="en-US" altLang="ko-KR" sz="1600" dirty="0" smtClean="0">
                <a:solidFill>
                  <a:srgbClr val="C00000"/>
                </a:solidFill>
              </a:rPr>
              <a:t>m x r</a:t>
            </a:r>
            <a:r>
              <a:rPr lang="en-US" altLang="ko-KR" sz="1600" baseline="30000" dirty="0" smtClean="0">
                <a:solidFill>
                  <a:srgbClr val="C00000"/>
                </a:solidFill>
              </a:rPr>
              <a:t>e</a:t>
            </a:r>
            <a:r>
              <a:rPr lang="en-US" altLang="ko-KR" sz="1600" dirty="0" smtClean="0">
                <a:solidFill>
                  <a:srgbClr val="C00000"/>
                </a:solidFill>
              </a:rPr>
              <a:t> </a:t>
            </a:r>
            <a:r>
              <a:rPr lang="en-US" altLang="ko-KR" sz="1600" dirty="0" smtClean="0"/>
              <a:t>(+0.6132789 x 10</a:t>
            </a:r>
            <a:r>
              <a:rPr lang="en-US" altLang="ko-KR" sz="1600" baseline="30000" dirty="0" smtClean="0"/>
              <a:t>+4</a:t>
            </a:r>
            <a:r>
              <a:rPr lang="en-US" altLang="ko-KR" sz="1600" dirty="0" smtClean="0"/>
              <a:t>)</a:t>
            </a:r>
          </a:p>
          <a:p>
            <a:pPr lvl="2"/>
            <a:r>
              <a:rPr lang="en-US" altLang="ko-KR" b="1" i="1" dirty="0" smtClean="0">
                <a:solidFill>
                  <a:srgbClr val="FF0000"/>
                </a:solidFill>
              </a:rPr>
              <a:t>m</a:t>
            </a:r>
            <a:r>
              <a:rPr lang="en-US" altLang="ko-KR" dirty="0" smtClean="0"/>
              <a:t> : mantissa,</a:t>
            </a:r>
            <a:r>
              <a:rPr lang="en-US" altLang="ko-KR" b="1" i="1" dirty="0" smtClean="0">
                <a:solidFill>
                  <a:schemeClr val="folHlink"/>
                </a:solidFill>
              </a:rPr>
              <a:t> </a:t>
            </a:r>
            <a:r>
              <a:rPr lang="en-US" altLang="ko-KR" b="1" i="1" dirty="0" smtClean="0">
                <a:solidFill>
                  <a:srgbClr val="FF0000"/>
                </a:solidFill>
              </a:rPr>
              <a:t>r</a:t>
            </a:r>
            <a:r>
              <a:rPr lang="en-US" altLang="ko-KR" dirty="0" smtClean="0"/>
              <a:t> : radix,</a:t>
            </a:r>
            <a:r>
              <a:rPr lang="en-US" altLang="ko-KR" b="1" i="1" dirty="0" smtClean="0">
                <a:solidFill>
                  <a:schemeClr val="folHlink"/>
                </a:solidFill>
              </a:rPr>
              <a:t> </a:t>
            </a:r>
            <a:r>
              <a:rPr lang="en-US" altLang="ko-KR" b="1" i="1" dirty="0" smtClean="0">
                <a:solidFill>
                  <a:srgbClr val="FF0000"/>
                </a:solidFill>
              </a:rPr>
              <a:t>e</a:t>
            </a:r>
            <a:r>
              <a:rPr lang="en-US" altLang="ko-KR" b="1" i="1" dirty="0" smtClean="0">
                <a:solidFill>
                  <a:schemeClr val="folHlink"/>
                </a:solidFill>
              </a:rPr>
              <a:t> </a:t>
            </a:r>
            <a:r>
              <a:rPr lang="en-US" altLang="ko-KR" dirty="0" smtClean="0"/>
              <a:t>: exponent</a:t>
            </a:r>
          </a:p>
          <a:p>
            <a:pPr lvl="1"/>
            <a:r>
              <a:rPr lang="en-US" altLang="ko-KR" sz="1800" dirty="0" smtClean="0"/>
              <a:t>Example : </a:t>
            </a:r>
            <a:r>
              <a:rPr lang="en-US" altLang="ko-KR" sz="1600" dirty="0" smtClean="0">
                <a:solidFill>
                  <a:srgbClr val="C00000"/>
                </a:solidFill>
              </a:rPr>
              <a:t>m x 2</a:t>
            </a:r>
            <a:r>
              <a:rPr lang="en-US" altLang="ko-KR" sz="1600" baseline="30000" dirty="0" smtClean="0">
                <a:solidFill>
                  <a:srgbClr val="C00000"/>
                </a:solidFill>
              </a:rPr>
              <a:t>e</a:t>
            </a:r>
            <a:r>
              <a:rPr lang="en-US" altLang="ko-KR" sz="1600" dirty="0" smtClean="0"/>
              <a:t> = +(.1001110)</a:t>
            </a:r>
            <a:r>
              <a:rPr lang="en-US" altLang="ko-KR" sz="1600" baseline="-25000" dirty="0" smtClean="0"/>
              <a:t>2</a:t>
            </a:r>
            <a:r>
              <a:rPr lang="en-US" altLang="ko-KR" sz="1600" dirty="0" smtClean="0"/>
              <a:t> x 2</a:t>
            </a:r>
            <a:r>
              <a:rPr lang="en-US" altLang="ko-KR" sz="1600" baseline="30000" dirty="0" smtClean="0"/>
              <a:t>+4</a:t>
            </a:r>
            <a:endParaRPr lang="en-US" altLang="ko-KR" sz="1800" dirty="0" smtClean="0"/>
          </a:p>
          <a:p>
            <a:pPr lvl="1"/>
            <a:r>
              <a:rPr lang="en-US" altLang="ko-KR" sz="1800" dirty="0" smtClean="0"/>
              <a:t>Normalization</a:t>
            </a:r>
          </a:p>
          <a:p>
            <a:pPr lvl="2"/>
            <a:r>
              <a:rPr lang="en-US" altLang="ko-KR" dirty="0" smtClean="0"/>
              <a:t>Most significant digit of mantissa is </a:t>
            </a:r>
            <a:r>
              <a:rPr lang="en-US" altLang="ko-KR" b="1" i="1" dirty="0" smtClean="0">
                <a:solidFill>
                  <a:schemeClr val="accent1"/>
                </a:solidFill>
              </a:rPr>
              <a:t>nonzero</a:t>
            </a:r>
            <a:endParaRPr lang="en-US" altLang="ko-KR" dirty="0" smtClean="0"/>
          </a:p>
          <a:p>
            <a:r>
              <a:rPr lang="en-US" altLang="ko-KR" dirty="0" smtClean="0"/>
              <a:t>Other Binary Codes</a:t>
            </a:r>
          </a:p>
          <a:p>
            <a:pPr lvl="1"/>
            <a:r>
              <a:rPr lang="en-US" altLang="ko-KR" sz="1800" dirty="0" smtClean="0"/>
              <a:t>Gray Code</a:t>
            </a:r>
          </a:p>
          <a:p>
            <a:pPr lvl="2">
              <a:buNone/>
            </a:pPr>
            <a:r>
              <a:rPr lang="en-US" altLang="ko-KR" dirty="0" smtClean="0"/>
              <a:t> </a:t>
            </a:r>
            <a:r>
              <a:rPr lang="en-US" altLang="ko-KR" b="1" i="1" dirty="0" smtClean="0">
                <a:solidFill>
                  <a:schemeClr val="accent1"/>
                </a:solidFill>
              </a:rPr>
              <a:t>changes by only one bit</a:t>
            </a:r>
            <a:r>
              <a:rPr lang="en-US" altLang="ko-KR" dirty="0" smtClean="0"/>
              <a:t> </a:t>
            </a:r>
            <a:endParaRPr lang="ko-KR" altLang="en-US" dirty="0" smtClean="0"/>
          </a:p>
          <a:p>
            <a:pPr lvl="2"/>
            <a:endParaRPr lang="en-US" altLang="ko-KR" dirty="0" smtClean="0"/>
          </a:p>
        </p:txBody>
      </p:sp>
      <p:sp>
        <p:nvSpPr>
          <p:cNvPr id="13315" name="AutoShape 4"/>
          <p:cNvSpPr>
            <a:spLocks noChangeArrowheads="1"/>
          </p:cNvSpPr>
          <p:nvPr/>
        </p:nvSpPr>
        <p:spPr bwMode="auto">
          <a:xfrm>
            <a:off x="7010400" y="457200"/>
            <a:ext cx="2133600" cy="701675"/>
          </a:xfrm>
          <a:prstGeom prst="wedgeRoundRectCallout">
            <a:avLst>
              <a:gd name="adj1" fmla="val -86829"/>
              <a:gd name="adj2" fmla="val -6787"/>
              <a:gd name="adj3" fmla="val 16667"/>
            </a:avLst>
          </a:prstGeom>
          <a:noFill/>
          <a:ln w="12700">
            <a:solidFill>
              <a:schemeClr val="accent1"/>
            </a:solidFill>
            <a:miter lim="800000"/>
            <a:headEnd/>
            <a:tailEnd/>
          </a:ln>
        </p:spPr>
        <p:txBody>
          <a:bodyPr lIns="0" tIns="0" rIns="0" bIns="0">
            <a:spAutoFit/>
          </a:bodyPr>
          <a:lstStyle/>
          <a:p>
            <a:pPr eaLnBrk="1" latinLnBrk="1" hangingPunct="1"/>
            <a:r>
              <a:rPr kumimoji="1" lang="en-US" altLang="ko-KR" sz="1400" dirty="0"/>
              <a:t>* Decimal + 6132.789</a:t>
            </a:r>
          </a:p>
          <a:p>
            <a:pPr eaLnBrk="1" latinLnBrk="1" hangingPunct="1"/>
            <a:r>
              <a:rPr kumimoji="1" lang="en-US" altLang="ko-KR" sz="1400" dirty="0"/>
              <a:t>   </a:t>
            </a:r>
            <a:r>
              <a:rPr kumimoji="1" lang="en-US" altLang="ko-KR" sz="1400" b="1" i="1" dirty="0">
                <a:solidFill>
                  <a:schemeClr val="accent1"/>
                </a:solidFill>
              </a:rPr>
              <a:t>Fraction        Exponent</a:t>
            </a:r>
            <a:endParaRPr kumimoji="1" lang="en-US" altLang="ko-KR" sz="1400" dirty="0"/>
          </a:p>
          <a:p>
            <a:pPr eaLnBrk="1" latinLnBrk="1" hangingPunct="1"/>
            <a:r>
              <a:rPr kumimoji="1" lang="en-US" altLang="ko-KR" sz="1400" dirty="0"/>
              <a:t>+0.6132789           +4</a:t>
            </a:r>
          </a:p>
        </p:txBody>
      </p:sp>
      <p:sp>
        <p:nvSpPr>
          <p:cNvPr id="13316" name="AutoShape 6"/>
          <p:cNvSpPr>
            <a:spLocks noChangeArrowheads="1"/>
          </p:cNvSpPr>
          <p:nvPr/>
        </p:nvSpPr>
        <p:spPr bwMode="auto">
          <a:xfrm>
            <a:off x="4953000" y="3048000"/>
            <a:ext cx="2133600" cy="473075"/>
          </a:xfrm>
          <a:prstGeom prst="wedgeRoundRectCallout">
            <a:avLst>
              <a:gd name="adj1" fmla="val -81472"/>
              <a:gd name="adj2" fmla="val 6333"/>
              <a:gd name="adj3" fmla="val 16667"/>
            </a:avLst>
          </a:prstGeom>
          <a:noFill/>
          <a:ln w="12700">
            <a:solidFill>
              <a:schemeClr val="accent1"/>
            </a:solidFill>
            <a:miter lim="800000"/>
            <a:headEnd/>
            <a:tailEnd/>
          </a:ln>
        </p:spPr>
        <p:txBody>
          <a:bodyPr lIns="0" tIns="0" rIns="0" bIns="0">
            <a:spAutoFit/>
          </a:bodyPr>
          <a:lstStyle/>
          <a:p>
            <a:pPr eaLnBrk="1" latinLnBrk="1" hangingPunct="1"/>
            <a:r>
              <a:rPr kumimoji="1" lang="en-US" altLang="ko-KR" sz="1400" dirty="0"/>
              <a:t>   </a:t>
            </a:r>
            <a:r>
              <a:rPr kumimoji="1" lang="en-US" altLang="ko-KR" sz="1400" b="1" i="1" dirty="0">
                <a:solidFill>
                  <a:schemeClr val="accent1"/>
                </a:solidFill>
              </a:rPr>
              <a:t>Fraction        Exponent</a:t>
            </a:r>
            <a:endParaRPr kumimoji="1" lang="en-US" altLang="ko-KR" sz="1400" dirty="0"/>
          </a:p>
          <a:p>
            <a:pPr eaLnBrk="1" latinLnBrk="1" hangingPunct="1"/>
            <a:r>
              <a:rPr kumimoji="1" lang="en-US" altLang="ko-KR" sz="1400" dirty="0"/>
              <a:t>  01001110          000100</a:t>
            </a:r>
          </a:p>
        </p:txBody>
      </p:sp>
      <p:sp>
        <p:nvSpPr>
          <p:cNvPr id="5" name="TextBox 4"/>
          <p:cNvSpPr txBox="1"/>
          <p:nvPr/>
        </p:nvSpPr>
        <p:spPr>
          <a:xfrm>
            <a:off x="457200" y="685800"/>
            <a:ext cx="6553200" cy="584775"/>
          </a:xfrm>
          <a:prstGeom prst="rect">
            <a:avLst/>
          </a:prstGeom>
          <a:noFill/>
        </p:spPr>
        <p:txBody>
          <a:bodyPr wrap="square" rtlCol="0">
            <a:spAutoFit/>
          </a:bodyPr>
          <a:lstStyle/>
          <a:p>
            <a:r>
              <a:rPr lang="en-US" altLang="ko-KR" sz="3200" dirty="0" smtClean="0"/>
              <a:t>10. Floating-Point Representation</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457200" y="914400"/>
            <a:ext cx="8242300" cy="5486400"/>
          </a:xfrm>
        </p:spPr>
        <p:txBody>
          <a:bodyPr>
            <a:normAutofit fontScale="92500" lnSpcReduction="20000"/>
          </a:bodyPr>
          <a:lstStyle/>
          <a:p>
            <a:pPr lvl="1"/>
            <a:r>
              <a:rPr lang="en-US" altLang="ko-KR" sz="1800" dirty="0" smtClean="0"/>
              <a:t>Other Decimal Codes</a:t>
            </a:r>
          </a:p>
          <a:p>
            <a:pPr lvl="2"/>
            <a:r>
              <a:rPr lang="en-US" altLang="ko-KR" dirty="0" smtClean="0"/>
              <a:t>Self-Complementing : excess-3 code </a:t>
            </a:r>
          </a:p>
          <a:p>
            <a:pPr lvl="3"/>
            <a:r>
              <a:rPr lang="en-US" altLang="ko-KR" dirty="0" smtClean="0"/>
              <a:t>9’s complement of a decimal number is easily obtained by 1’s complement(=changing 1’s to 0’s and 0’s to 1’s)</a:t>
            </a:r>
          </a:p>
          <a:p>
            <a:pPr lvl="2"/>
            <a:r>
              <a:rPr lang="en-US" altLang="ko-KR" dirty="0" smtClean="0"/>
              <a:t>Weighted Code : 2421 code</a:t>
            </a:r>
          </a:p>
          <a:p>
            <a:pPr lvl="3"/>
            <a:r>
              <a:rPr lang="en-US" altLang="ko-KR" dirty="0" smtClean="0"/>
              <a:t>The bits are multiplied by the weights, and the sum </a:t>
            </a:r>
          </a:p>
          <a:p>
            <a:pPr lvl="3">
              <a:buFontTx/>
              <a:buNone/>
            </a:pPr>
            <a:r>
              <a:rPr lang="en-US" altLang="ko-KR" dirty="0" smtClean="0"/>
              <a:t>     of the weighted bits gives the decimal digit</a:t>
            </a:r>
          </a:p>
          <a:p>
            <a:pPr lvl="1"/>
            <a:r>
              <a:rPr lang="en-US" altLang="ko-KR" sz="1800" dirty="0" smtClean="0"/>
              <a:t>Other Alphanumeric Codes</a:t>
            </a:r>
          </a:p>
          <a:p>
            <a:pPr lvl="2"/>
            <a:r>
              <a:rPr lang="en-US" altLang="ko-KR" dirty="0" smtClean="0"/>
              <a:t>ASCII Code</a:t>
            </a:r>
          </a:p>
          <a:p>
            <a:pPr lvl="2"/>
            <a:r>
              <a:rPr lang="en-US" altLang="ko-KR" dirty="0" smtClean="0"/>
              <a:t>The code consists of 128 characters.  95 characters represent graphic symbols that include upper and lower case letters, numerals zero to nine, punctuation marks and special symbols.  23 characters represent format effectors.</a:t>
            </a:r>
          </a:p>
          <a:p>
            <a:pPr lvl="3"/>
            <a:r>
              <a:rPr lang="en-US" altLang="ko-KR" dirty="0" smtClean="0"/>
              <a:t>Format </a:t>
            </a:r>
            <a:r>
              <a:rPr lang="en-US" altLang="ko-KR" dirty="0" err="1" smtClean="0"/>
              <a:t>effector</a:t>
            </a:r>
            <a:r>
              <a:rPr lang="en-US" altLang="ko-KR" dirty="0" smtClean="0"/>
              <a:t> : Functional characters for controlling the layout of printing or display devices(carriage return-CR, line feed-LF, horizontal tab-HT,…)</a:t>
            </a:r>
          </a:p>
          <a:p>
            <a:pPr lvl="3"/>
            <a:r>
              <a:rPr lang="en-US" altLang="ko-KR" dirty="0" smtClean="0"/>
              <a:t>The other 10 characters are for Data communication flow control(acknowledge-ACK, escape-ESC, synchronous-SYN,…)</a:t>
            </a:r>
          </a:p>
          <a:p>
            <a:pPr lvl="2"/>
            <a:r>
              <a:rPr lang="en-US" altLang="ko-KR" dirty="0" smtClean="0"/>
              <a:t>EBCDIC(Extended BCD Interchange Code)</a:t>
            </a:r>
          </a:p>
          <a:p>
            <a:pPr lvl="3"/>
            <a:r>
              <a:rPr lang="en-US" altLang="ko-KR" dirty="0" smtClean="0"/>
              <a:t>Used in IBM equipment</a:t>
            </a:r>
            <a:r>
              <a:rPr lang="ko-KR" altLang="en-US" dirty="0" smtClean="0"/>
              <a:t> </a:t>
            </a:r>
          </a:p>
          <a:p>
            <a:pPr lvl="2"/>
            <a:endParaRPr lang="ko-KR" altLang="en-US" dirty="0" smtClean="0"/>
          </a:p>
        </p:txBody>
      </p:sp>
      <p:sp>
        <p:nvSpPr>
          <p:cNvPr id="14339" name="Text Box 4"/>
          <p:cNvSpPr txBox="1">
            <a:spLocks noChangeArrowheads="1"/>
          </p:cNvSpPr>
          <p:nvPr/>
        </p:nvSpPr>
        <p:spPr bwMode="auto">
          <a:xfrm>
            <a:off x="6477000" y="990600"/>
            <a:ext cx="2514600" cy="1066800"/>
          </a:xfrm>
          <a:prstGeom prst="rect">
            <a:avLst/>
          </a:prstGeom>
          <a:solidFill>
            <a:srgbClr val="FFCC99"/>
          </a:solidFill>
          <a:ln w="12700">
            <a:noFill/>
            <a:miter lim="800000"/>
            <a:headEnd/>
            <a:tailEnd/>
          </a:ln>
        </p:spPr>
        <p:txBody>
          <a:bodyPr lIns="0" tIns="0" rIns="0" bIns="0" anchor="ctr" anchorCtr="1"/>
          <a:lstStyle/>
          <a:p>
            <a:pPr eaLnBrk="1" latinLnBrk="1" hangingPunct="1">
              <a:lnSpc>
                <a:spcPct val="50000"/>
              </a:lnSpc>
              <a:spcBef>
                <a:spcPct val="50000"/>
              </a:spcBef>
            </a:pPr>
            <a:r>
              <a:rPr kumimoji="1" lang="en-US" altLang="ko-KR" sz="1400" b="1" dirty="0">
                <a:solidFill>
                  <a:srgbClr val="C00000"/>
                </a:solidFill>
              </a:rPr>
              <a:t>* Self-Complement </a:t>
            </a:r>
            <a:r>
              <a:rPr kumimoji="1" lang="en-US" altLang="ko-KR" sz="1400" b="1" dirty="0" smtClean="0">
                <a:solidFill>
                  <a:srgbClr val="C00000"/>
                </a:solidFill>
              </a:rPr>
              <a:t>Example  </a:t>
            </a:r>
            <a:endParaRPr kumimoji="1" lang="en-US" altLang="ko-KR" sz="1400" b="1" dirty="0">
              <a:solidFill>
                <a:srgbClr val="C00000"/>
              </a:solidFill>
            </a:endParaRPr>
          </a:p>
          <a:p>
            <a:pPr eaLnBrk="1" latinLnBrk="1" hangingPunct="1">
              <a:lnSpc>
                <a:spcPct val="50000"/>
              </a:lnSpc>
              <a:spcBef>
                <a:spcPct val="50000"/>
              </a:spcBef>
            </a:pPr>
            <a:r>
              <a:rPr kumimoji="1" lang="en-US" altLang="ko-KR" sz="1400" dirty="0"/>
              <a:t>4</a:t>
            </a:r>
            <a:r>
              <a:rPr kumimoji="1" lang="en-US" altLang="ko-KR" sz="1400" baseline="-25000" dirty="0"/>
              <a:t>10</a:t>
            </a:r>
            <a:r>
              <a:rPr kumimoji="1" lang="en-US" altLang="ko-KR" sz="1400" dirty="0"/>
              <a:t> = 0111 (3-excess)</a:t>
            </a:r>
          </a:p>
          <a:p>
            <a:pPr eaLnBrk="1" latinLnBrk="1" hangingPunct="1">
              <a:lnSpc>
                <a:spcPct val="50000"/>
              </a:lnSpc>
              <a:spcBef>
                <a:spcPct val="50000"/>
              </a:spcBef>
            </a:pPr>
            <a:r>
              <a:rPr kumimoji="1" lang="en-US" altLang="ko-KR" sz="1400" dirty="0"/>
              <a:t>       = 1000 ( 1’s comp) </a:t>
            </a:r>
          </a:p>
          <a:p>
            <a:pPr eaLnBrk="1" latinLnBrk="1" hangingPunct="1">
              <a:lnSpc>
                <a:spcPct val="50000"/>
              </a:lnSpc>
              <a:spcBef>
                <a:spcPct val="50000"/>
              </a:spcBef>
            </a:pPr>
            <a:r>
              <a:rPr kumimoji="1" lang="en-US" altLang="ko-KR" sz="1400" dirty="0"/>
              <a:t>       = 5</a:t>
            </a:r>
            <a:r>
              <a:rPr kumimoji="1" lang="en-US" altLang="ko-KR" sz="1400" baseline="-25000" dirty="0"/>
              <a:t>10</a:t>
            </a:r>
            <a:r>
              <a:rPr kumimoji="1" lang="en-US" altLang="ko-KR" sz="1400" dirty="0"/>
              <a:t> (3-excess in Tab. 3-6)</a:t>
            </a:r>
          </a:p>
          <a:p>
            <a:pPr eaLnBrk="1" latinLnBrk="1" hangingPunct="1">
              <a:lnSpc>
                <a:spcPct val="50000"/>
              </a:lnSpc>
              <a:spcBef>
                <a:spcPct val="50000"/>
              </a:spcBef>
            </a:pPr>
            <a:r>
              <a:rPr kumimoji="1" lang="en-US" altLang="ko-KR" sz="1400" dirty="0"/>
              <a:t>       = 5</a:t>
            </a:r>
            <a:r>
              <a:rPr kumimoji="1" lang="en-US" altLang="ko-KR" sz="1400" baseline="-25000" dirty="0"/>
              <a:t>10</a:t>
            </a:r>
            <a:r>
              <a:rPr kumimoji="1" lang="en-US" altLang="ko-KR" sz="1400" dirty="0"/>
              <a:t>( </a:t>
            </a:r>
            <a:r>
              <a:rPr kumimoji="1" lang="en-US" altLang="ko-KR" sz="1400" b="1" i="1" dirty="0">
                <a:solidFill>
                  <a:schemeClr val="accent1"/>
                </a:solidFill>
              </a:rPr>
              <a:t>9’s comp of 4</a:t>
            </a:r>
            <a:r>
              <a:rPr kumimoji="1" lang="en-US" altLang="ko-KR" sz="1400" dirty="0"/>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457200" y="1143000"/>
            <a:ext cx="8242300" cy="5257800"/>
          </a:xfrm>
        </p:spPr>
        <p:txBody>
          <a:bodyPr>
            <a:normAutofit lnSpcReduction="10000"/>
          </a:bodyPr>
          <a:lstStyle/>
          <a:p>
            <a:pPr lvl="1">
              <a:defRPr/>
            </a:pPr>
            <a:r>
              <a:rPr lang="en-US" altLang="ko-KR" sz="1800" dirty="0" smtClean="0"/>
              <a:t>Binary information transmitted through some form of communication medium is subject to external noise</a:t>
            </a:r>
          </a:p>
          <a:p>
            <a:pPr lvl="1">
              <a:defRPr/>
            </a:pPr>
            <a:endParaRPr lang="en-US" altLang="ko-KR" sz="1800" dirty="0" smtClean="0"/>
          </a:p>
          <a:p>
            <a:pPr lvl="1">
              <a:defRPr/>
            </a:pPr>
            <a:endParaRPr lang="en-US" altLang="ko-KR" sz="1800" dirty="0" smtClean="0"/>
          </a:p>
          <a:p>
            <a:pPr lvl="1">
              <a:defRPr/>
            </a:pPr>
            <a:endParaRPr lang="en-US" altLang="ko-KR" sz="1800" dirty="0" smtClean="0"/>
          </a:p>
          <a:p>
            <a:pPr lvl="1">
              <a:defRPr/>
            </a:pPr>
            <a:r>
              <a:rPr lang="en-US" altLang="ko-KR" sz="1800" dirty="0" smtClean="0"/>
              <a:t>Parity Bit </a:t>
            </a:r>
          </a:p>
          <a:p>
            <a:pPr lvl="2">
              <a:defRPr/>
            </a:pPr>
            <a:r>
              <a:rPr lang="en-US" altLang="ko-KR" dirty="0" smtClean="0"/>
              <a:t>An extra bit included with a binary message to make the total number of 1’s either odd or even.</a:t>
            </a:r>
          </a:p>
          <a:p>
            <a:pPr lvl="1">
              <a:defRPr/>
            </a:pPr>
            <a:r>
              <a:rPr lang="en-US" altLang="ko-KR" sz="1800" dirty="0" smtClean="0"/>
              <a:t>Even-parity method</a:t>
            </a:r>
          </a:p>
          <a:p>
            <a:pPr lvl="2">
              <a:defRPr/>
            </a:pPr>
            <a:r>
              <a:rPr lang="en-US" altLang="ko-KR" dirty="0" smtClean="0"/>
              <a:t>The value of the parity bit is chosen so that the total number of 1s </a:t>
            </a:r>
            <a:r>
              <a:rPr lang="en-US" altLang="ko-KR" i="1" dirty="0" smtClean="0">
                <a:solidFill>
                  <a:schemeClr val="accent1"/>
                </a:solidFill>
              </a:rPr>
              <a:t>(</a:t>
            </a:r>
            <a:r>
              <a:rPr lang="en-US" altLang="ko-KR" i="1" dirty="0" smtClean="0">
                <a:solidFill>
                  <a:schemeClr val="accent1">
                    <a:lumMod val="50000"/>
                  </a:schemeClr>
                </a:solidFill>
              </a:rPr>
              <a:t>including the parity bit</a:t>
            </a:r>
            <a:r>
              <a:rPr lang="en-US" altLang="ko-KR" i="1" dirty="0" smtClean="0">
                <a:solidFill>
                  <a:schemeClr val="accent1"/>
                </a:solidFill>
              </a:rPr>
              <a:t>)</a:t>
            </a:r>
            <a:r>
              <a:rPr lang="en-US" altLang="ko-KR" dirty="0" smtClean="0"/>
              <a:t> is an</a:t>
            </a:r>
            <a:r>
              <a:rPr lang="en-US" altLang="ko-KR" b="1" i="1" dirty="0" smtClean="0"/>
              <a:t> </a:t>
            </a:r>
            <a:r>
              <a:rPr lang="en-US" altLang="ko-KR" b="1" i="1" dirty="0" smtClean="0">
                <a:solidFill>
                  <a:srgbClr val="C00000"/>
                </a:solidFill>
              </a:rPr>
              <a:t>even</a:t>
            </a:r>
            <a:r>
              <a:rPr lang="en-US" altLang="ko-KR" dirty="0" smtClean="0"/>
              <a:t> number  </a:t>
            </a:r>
          </a:p>
          <a:p>
            <a:pPr lvl="2">
              <a:buFont typeface="Monotype Sorts" pitchFamily="2" charset="2"/>
              <a:buNone/>
              <a:defRPr/>
            </a:pPr>
            <a:r>
              <a:rPr lang="en-US" altLang="ko-KR" dirty="0" smtClean="0"/>
              <a:t>                   </a:t>
            </a:r>
            <a:r>
              <a:rPr lang="en-US" altLang="ko-KR" b="1" dirty="0" smtClean="0">
                <a:solidFill>
                  <a:schemeClr val="accent1"/>
                </a:solidFill>
                <a:effectLst>
                  <a:outerShdw blurRad="38100" dist="38100" dir="2700000" algn="tl">
                    <a:srgbClr val="C0C0C0"/>
                  </a:outerShdw>
                </a:effectLst>
              </a:rPr>
              <a:t>  </a:t>
            </a:r>
            <a:r>
              <a:rPr lang="en-US" altLang="ko-KR" sz="1800" b="1" dirty="0" smtClean="0">
                <a:solidFill>
                  <a:schemeClr val="accent1"/>
                </a:solidFill>
                <a:effectLst>
                  <a:outerShdw blurRad="38100" dist="38100" dir="2700000" algn="tl">
                    <a:srgbClr val="C0C0C0"/>
                  </a:outerShdw>
                </a:effectLst>
              </a:rPr>
              <a:t>1  </a:t>
            </a:r>
            <a:r>
              <a:rPr lang="en-US" altLang="ko-KR" sz="1800" b="1" dirty="0" smtClean="0"/>
              <a:t>1  0  0  0  0  1  1                         </a:t>
            </a:r>
            <a:r>
              <a:rPr lang="en-US" altLang="ko-KR" dirty="0" smtClean="0"/>
              <a:t>           </a:t>
            </a:r>
          </a:p>
          <a:p>
            <a:pPr lvl="1">
              <a:defRPr/>
            </a:pPr>
            <a:endParaRPr lang="en-US" altLang="ko-KR" sz="1800" dirty="0" smtClean="0"/>
          </a:p>
          <a:p>
            <a:pPr lvl="1">
              <a:lnSpc>
                <a:spcPct val="70000"/>
              </a:lnSpc>
              <a:defRPr/>
            </a:pPr>
            <a:r>
              <a:rPr lang="en-US" altLang="ko-KR" sz="1800" dirty="0" smtClean="0"/>
              <a:t>Odd-parity method</a:t>
            </a:r>
          </a:p>
          <a:p>
            <a:pPr lvl="2">
              <a:defRPr/>
            </a:pPr>
            <a:r>
              <a:rPr lang="en-US" altLang="ko-KR" dirty="0" smtClean="0"/>
              <a:t>Exactly the same way except that the total number of 1s is an </a:t>
            </a:r>
            <a:r>
              <a:rPr lang="en-US" altLang="ko-KR" b="1" i="1" dirty="0" smtClean="0">
                <a:solidFill>
                  <a:srgbClr val="C00000"/>
                </a:solidFill>
              </a:rPr>
              <a:t>odd</a:t>
            </a:r>
            <a:r>
              <a:rPr lang="en-US" altLang="ko-KR" b="1" dirty="0" smtClean="0">
                <a:solidFill>
                  <a:srgbClr val="C00000"/>
                </a:solidFill>
              </a:rPr>
              <a:t> </a:t>
            </a:r>
            <a:r>
              <a:rPr lang="en-US" altLang="ko-KR" dirty="0" smtClean="0"/>
              <a:t>number</a:t>
            </a:r>
          </a:p>
          <a:p>
            <a:pPr lvl="2">
              <a:buFont typeface="Monotype Sorts" pitchFamily="2" charset="2"/>
              <a:buNone/>
              <a:defRPr/>
            </a:pPr>
            <a:r>
              <a:rPr lang="en-US" altLang="ko-KR" sz="1800" b="1" dirty="0" smtClean="0">
                <a:solidFill>
                  <a:schemeClr val="accent1"/>
                </a:solidFill>
                <a:effectLst>
                  <a:outerShdw blurRad="38100" dist="38100" dir="2700000" algn="tl">
                    <a:srgbClr val="C0C0C0"/>
                  </a:outerShdw>
                </a:effectLst>
              </a:rPr>
              <a:t>                   1  </a:t>
            </a:r>
            <a:r>
              <a:rPr lang="en-US" altLang="ko-KR" sz="1800" b="1" dirty="0" smtClean="0"/>
              <a:t>1  0  0  0  0  0  1</a:t>
            </a:r>
            <a:endParaRPr lang="en-US" altLang="ko-KR" dirty="0" smtClean="0"/>
          </a:p>
          <a:p>
            <a:pPr lvl="2">
              <a:buFont typeface="Monotype Sorts" pitchFamily="2" charset="2"/>
              <a:buNone/>
              <a:defRPr/>
            </a:pPr>
            <a:endParaRPr lang="en-US" altLang="ko-KR" sz="1800" b="1" dirty="0" smtClean="0"/>
          </a:p>
          <a:p>
            <a:pPr lvl="2">
              <a:buNone/>
              <a:defRPr/>
            </a:pPr>
            <a:endParaRPr lang="en-US" altLang="ko-KR" dirty="0" smtClean="0"/>
          </a:p>
        </p:txBody>
      </p:sp>
      <p:grpSp>
        <p:nvGrpSpPr>
          <p:cNvPr id="31" name="Group 30"/>
          <p:cNvGrpSpPr/>
          <p:nvPr/>
        </p:nvGrpSpPr>
        <p:grpSpPr>
          <a:xfrm>
            <a:off x="2362200" y="1905000"/>
            <a:ext cx="5105400" cy="990600"/>
            <a:chOff x="2362200" y="1905000"/>
            <a:chExt cx="5105400" cy="990600"/>
          </a:xfrm>
        </p:grpSpPr>
        <p:sp>
          <p:nvSpPr>
            <p:cNvPr id="15366" name="Rectangle 5"/>
            <p:cNvSpPr>
              <a:spLocks noChangeArrowheads="1"/>
            </p:cNvSpPr>
            <p:nvPr/>
          </p:nvSpPr>
          <p:spPr bwMode="auto">
            <a:xfrm>
              <a:off x="2362200" y="2098108"/>
              <a:ext cx="1195014" cy="797492"/>
            </a:xfrm>
            <a:prstGeom prst="rect">
              <a:avLst/>
            </a:prstGeom>
            <a:noFill/>
            <a:ln w="38100">
              <a:solidFill>
                <a:schemeClr val="accent1"/>
              </a:solidFill>
              <a:miter lim="800000"/>
              <a:headEnd/>
              <a:tailEnd/>
            </a:ln>
          </p:spPr>
          <p:txBody>
            <a:bodyPr wrap="none" anchor="ctr"/>
            <a:lstStyle/>
            <a:p>
              <a:pPr algn="ctr"/>
              <a:r>
                <a:rPr lang="en-AU" altLang="ko-KR" sz="1600" b="1"/>
                <a:t>Transmitter</a:t>
              </a:r>
              <a:endParaRPr lang="en-AU" altLang="ko-KR"/>
            </a:p>
          </p:txBody>
        </p:sp>
        <p:sp>
          <p:nvSpPr>
            <p:cNvPr id="15367" name="Rectangle 6"/>
            <p:cNvSpPr>
              <a:spLocks noChangeArrowheads="1"/>
            </p:cNvSpPr>
            <p:nvPr/>
          </p:nvSpPr>
          <p:spPr bwMode="auto">
            <a:xfrm>
              <a:off x="6197507" y="2098108"/>
              <a:ext cx="1270093" cy="797492"/>
            </a:xfrm>
            <a:prstGeom prst="rect">
              <a:avLst/>
            </a:prstGeom>
            <a:noFill/>
            <a:ln w="38100">
              <a:solidFill>
                <a:schemeClr val="accent1"/>
              </a:solidFill>
              <a:miter lim="800000"/>
              <a:headEnd/>
              <a:tailEnd/>
            </a:ln>
          </p:spPr>
          <p:txBody>
            <a:bodyPr wrap="none" anchor="ctr"/>
            <a:lstStyle/>
            <a:p>
              <a:pPr algn="ctr"/>
              <a:r>
                <a:rPr lang="en-AU" altLang="ko-KR" sz="1600" b="1"/>
                <a:t>Receiver</a:t>
              </a:r>
            </a:p>
          </p:txBody>
        </p:sp>
        <p:sp>
          <p:nvSpPr>
            <p:cNvPr id="15368" name="Line 7"/>
            <p:cNvSpPr>
              <a:spLocks noChangeShapeType="1"/>
            </p:cNvSpPr>
            <p:nvPr/>
          </p:nvSpPr>
          <p:spPr bwMode="auto">
            <a:xfrm>
              <a:off x="3557214" y="2496117"/>
              <a:ext cx="491144" cy="0"/>
            </a:xfrm>
            <a:prstGeom prst="line">
              <a:avLst/>
            </a:prstGeom>
            <a:noFill/>
            <a:ln w="12700">
              <a:solidFill>
                <a:schemeClr val="tx1"/>
              </a:solidFill>
              <a:round/>
              <a:headEnd/>
              <a:tailEnd type="triangle" w="med" len="med"/>
            </a:ln>
          </p:spPr>
          <p:txBody>
            <a:bodyPr wrap="none" anchor="ctr"/>
            <a:lstStyle/>
            <a:p>
              <a:endParaRPr lang="en-US"/>
            </a:p>
          </p:txBody>
        </p:sp>
        <p:sp>
          <p:nvSpPr>
            <p:cNvPr id="15369" name="Line 8"/>
            <p:cNvSpPr>
              <a:spLocks noChangeShapeType="1"/>
            </p:cNvSpPr>
            <p:nvPr/>
          </p:nvSpPr>
          <p:spPr bwMode="auto">
            <a:xfrm>
              <a:off x="4663071" y="2496117"/>
              <a:ext cx="1534435" cy="0"/>
            </a:xfrm>
            <a:prstGeom prst="line">
              <a:avLst/>
            </a:prstGeom>
            <a:noFill/>
            <a:ln w="12700">
              <a:solidFill>
                <a:schemeClr val="tx1"/>
              </a:solidFill>
              <a:round/>
              <a:headEnd/>
              <a:tailEnd type="triangle" w="med" len="med"/>
            </a:ln>
          </p:spPr>
          <p:txBody>
            <a:bodyPr wrap="none" anchor="ctr"/>
            <a:lstStyle/>
            <a:p>
              <a:endParaRPr lang="en-US"/>
            </a:p>
          </p:txBody>
        </p:sp>
        <p:sp>
          <p:nvSpPr>
            <p:cNvPr id="15370" name="Line 9"/>
            <p:cNvSpPr>
              <a:spLocks noChangeShapeType="1"/>
            </p:cNvSpPr>
            <p:nvPr/>
          </p:nvSpPr>
          <p:spPr bwMode="auto">
            <a:xfrm>
              <a:off x="3987356" y="2496117"/>
              <a:ext cx="552147" cy="0"/>
            </a:xfrm>
            <a:prstGeom prst="line">
              <a:avLst/>
            </a:prstGeom>
            <a:noFill/>
            <a:ln w="12700">
              <a:solidFill>
                <a:schemeClr val="tx1"/>
              </a:solidFill>
              <a:round/>
              <a:headEnd/>
              <a:tailEnd/>
            </a:ln>
          </p:spPr>
          <p:txBody>
            <a:bodyPr wrap="none" anchor="ctr"/>
            <a:lstStyle/>
            <a:p>
              <a:endParaRPr lang="en-US"/>
            </a:p>
          </p:txBody>
        </p:sp>
        <p:sp>
          <p:nvSpPr>
            <p:cNvPr id="15371" name="Text Box 10"/>
            <p:cNvSpPr txBox="1">
              <a:spLocks noChangeArrowheads="1"/>
            </p:cNvSpPr>
            <p:nvPr/>
          </p:nvSpPr>
          <p:spPr bwMode="auto">
            <a:xfrm rot="16200000">
              <a:off x="4403143" y="2279543"/>
              <a:ext cx="349363" cy="456733"/>
            </a:xfrm>
            <a:prstGeom prst="rect">
              <a:avLst/>
            </a:prstGeom>
            <a:noFill/>
            <a:ln w="12700">
              <a:noFill/>
              <a:miter lim="800000"/>
              <a:headEnd/>
              <a:tailEnd/>
            </a:ln>
          </p:spPr>
          <p:txBody>
            <a:bodyPr wrap="none">
              <a:spAutoFit/>
            </a:bodyPr>
            <a:lstStyle/>
            <a:p>
              <a:pPr algn="ctr"/>
              <a:r>
                <a:rPr lang="en-AU" altLang="en-US"/>
                <a:t>~</a:t>
              </a:r>
            </a:p>
          </p:txBody>
        </p:sp>
        <p:sp>
          <p:nvSpPr>
            <p:cNvPr id="15372" name="Text Box 11"/>
            <p:cNvSpPr txBox="1">
              <a:spLocks noChangeArrowheads="1"/>
            </p:cNvSpPr>
            <p:nvPr/>
          </p:nvSpPr>
          <p:spPr bwMode="auto">
            <a:xfrm rot="16200000">
              <a:off x="4462581" y="2278024"/>
              <a:ext cx="349363" cy="458297"/>
            </a:xfrm>
            <a:prstGeom prst="rect">
              <a:avLst/>
            </a:prstGeom>
            <a:noFill/>
            <a:ln w="12700">
              <a:noFill/>
              <a:miter lim="800000"/>
              <a:headEnd/>
              <a:tailEnd/>
            </a:ln>
          </p:spPr>
          <p:txBody>
            <a:bodyPr wrap="none">
              <a:spAutoFit/>
            </a:bodyPr>
            <a:lstStyle/>
            <a:p>
              <a:pPr algn="ctr"/>
              <a:r>
                <a:rPr lang="en-AU" altLang="en-US"/>
                <a:t>~</a:t>
              </a:r>
            </a:p>
          </p:txBody>
        </p:sp>
        <p:grpSp>
          <p:nvGrpSpPr>
            <p:cNvPr id="3" name="Group 12"/>
            <p:cNvGrpSpPr>
              <a:grpSpLocks/>
            </p:cNvGrpSpPr>
            <p:nvPr/>
          </p:nvGrpSpPr>
          <p:grpSpPr bwMode="auto">
            <a:xfrm>
              <a:off x="3740220" y="1938904"/>
              <a:ext cx="949442" cy="319881"/>
              <a:chOff x="1680" y="1584"/>
              <a:chExt cx="576" cy="144"/>
            </a:xfrm>
            <a:noFill/>
          </p:grpSpPr>
          <p:sp>
            <p:nvSpPr>
              <p:cNvPr id="15383" name="Line 13"/>
              <p:cNvSpPr>
                <a:spLocks noChangeShapeType="1"/>
              </p:cNvSpPr>
              <p:nvPr/>
            </p:nvSpPr>
            <p:spPr bwMode="auto">
              <a:xfrm>
                <a:off x="1680" y="1728"/>
                <a:ext cx="144" cy="0"/>
              </a:xfrm>
              <a:prstGeom prst="line">
                <a:avLst/>
              </a:prstGeom>
              <a:grpFill/>
              <a:ln w="12700">
                <a:solidFill>
                  <a:schemeClr val="tx1"/>
                </a:solidFill>
                <a:round/>
                <a:headEnd/>
                <a:tailEnd/>
              </a:ln>
            </p:spPr>
            <p:txBody>
              <a:bodyPr wrap="none" anchor="ctr"/>
              <a:lstStyle/>
              <a:p>
                <a:endParaRPr lang="en-US"/>
              </a:p>
            </p:txBody>
          </p:sp>
          <p:sp>
            <p:nvSpPr>
              <p:cNvPr id="15384" name="Line 14"/>
              <p:cNvSpPr>
                <a:spLocks noChangeShapeType="1"/>
              </p:cNvSpPr>
              <p:nvPr/>
            </p:nvSpPr>
            <p:spPr bwMode="auto">
              <a:xfrm flipV="1">
                <a:off x="1824" y="1584"/>
                <a:ext cx="0" cy="144"/>
              </a:xfrm>
              <a:prstGeom prst="line">
                <a:avLst/>
              </a:prstGeom>
              <a:grpFill/>
              <a:ln w="12700">
                <a:solidFill>
                  <a:schemeClr val="tx1"/>
                </a:solidFill>
                <a:round/>
                <a:headEnd/>
                <a:tailEnd/>
              </a:ln>
            </p:spPr>
            <p:txBody>
              <a:bodyPr wrap="none" anchor="ctr"/>
              <a:lstStyle/>
              <a:p>
                <a:endParaRPr lang="en-US"/>
              </a:p>
            </p:txBody>
          </p:sp>
          <p:sp>
            <p:nvSpPr>
              <p:cNvPr id="15385" name="Line 15"/>
              <p:cNvSpPr>
                <a:spLocks noChangeShapeType="1"/>
              </p:cNvSpPr>
              <p:nvPr/>
            </p:nvSpPr>
            <p:spPr bwMode="auto">
              <a:xfrm>
                <a:off x="1824" y="1584"/>
                <a:ext cx="144" cy="0"/>
              </a:xfrm>
              <a:prstGeom prst="line">
                <a:avLst/>
              </a:prstGeom>
              <a:grpFill/>
              <a:ln w="12700">
                <a:solidFill>
                  <a:schemeClr val="tx1"/>
                </a:solidFill>
                <a:round/>
                <a:headEnd/>
                <a:tailEnd/>
              </a:ln>
            </p:spPr>
            <p:txBody>
              <a:bodyPr wrap="none" anchor="ctr"/>
              <a:lstStyle/>
              <a:p>
                <a:endParaRPr lang="en-US"/>
              </a:p>
            </p:txBody>
          </p:sp>
          <p:sp>
            <p:nvSpPr>
              <p:cNvPr id="15386" name="Line 16"/>
              <p:cNvSpPr>
                <a:spLocks noChangeShapeType="1"/>
              </p:cNvSpPr>
              <p:nvPr/>
            </p:nvSpPr>
            <p:spPr bwMode="auto">
              <a:xfrm>
                <a:off x="1968" y="1584"/>
                <a:ext cx="0" cy="144"/>
              </a:xfrm>
              <a:prstGeom prst="line">
                <a:avLst/>
              </a:prstGeom>
              <a:grpFill/>
              <a:ln w="12700">
                <a:solidFill>
                  <a:schemeClr val="tx1"/>
                </a:solidFill>
                <a:round/>
                <a:headEnd/>
                <a:tailEnd/>
              </a:ln>
            </p:spPr>
            <p:txBody>
              <a:bodyPr wrap="none" anchor="ctr"/>
              <a:lstStyle/>
              <a:p>
                <a:endParaRPr lang="en-US"/>
              </a:p>
            </p:txBody>
          </p:sp>
          <p:sp>
            <p:nvSpPr>
              <p:cNvPr id="15387" name="Line 17"/>
              <p:cNvSpPr>
                <a:spLocks noChangeShapeType="1"/>
              </p:cNvSpPr>
              <p:nvPr/>
            </p:nvSpPr>
            <p:spPr bwMode="auto">
              <a:xfrm>
                <a:off x="1968" y="1728"/>
                <a:ext cx="144" cy="0"/>
              </a:xfrm>
              <a:prstGeom prst="line">
                <a:avLst/>
              </a:prstGeom>
              <a:grpFill/>
              <a:ln w="12700">
                <a:solidFill>
                  <a:schemeClr val="tx1"/>
                </a:solidFill>
                <a:round/>
                <a:headEnd/>
                <a:tailEnd/>
              </a:ln>
            </p:spPr>
            <p:txBody>
              <a:bodyPr wrap="none" anchor="ctr"/>
              <a:lstStyle/>
              <a:p>
                <a:endParaRPr lang="en-US"/>
              </a:p>
            </p:txBody>
          </p:sp>
          <p:sp>
            <p:nvSpPr>
              <p:cNvPr id="15388" name="Line 18"/>
              <p:cNvSpPr>
                <a:spLocks noChangeShapeType="1"/>
              </p:cNvSpPr>
              <p:nvPr/>
            </p:nvSpPr>
            <p:spPr bwMode="auto">
              <a:xfrm flipV="1">
                <a:off x="2112" y="1584"/>
                <a:ext cx="0" cy="144"/>
              </a:xfrm>
              <a:prstGeom prst="line">
                <a:avLst/>
              </a:prstGeom>
              <a:grpFill/>
              <a:ln w="12700">
                <a:solidFill>
                  <a:schemeClr val="tx1"/>
                </a:solidFill>
                <a:round/>
                <a:headEnd/>
                <a:tailEnd/>
              </a:ln>
            </p:spPr>
            <p:txBody>
              <a:bodyPr wrap="none" anchor="ctr"/>
              <a:lstStyle/>
              <a:p>
                <a:endParaRPr lang="en-US"/>
              </a:p>
            </p:txBody>
          </p:sp>
          <p:sp>
            <p:nvSpPr>
              <p:cNvPr id="15389" name="Line 19"/>
              <p:cNvSpPr>
                <a:spLocks noChangeShapeType="1"/>
              </p:cNvSpPr>
              <p:nvPr/>
            </p:nvSpPr>
            <p:spPr bwMode="auto">
              <a:xfrm>
                <a:off x="2112" y="1584"/>
                <a:ext cx="144" cy="0"/>
              </a:xfrm>
              <a:prstGeom prst="line">
                <a:avLst/>
              </a:prstGeom>
              <a:grpFill/>
              <a:ln w="12700">
                <a:solidFill>
                  <a:schemeClr val="tx1"/>
                </a:solidFill>
                <a:round/>
                <a:headEnd/>
                <a:tailEnd/>
              </a:ln>
            </p:spPr>
            <p:txBody>
              <a:bodyPr wrap="none" anchor="ctr"/>
              <a:lstStyle/>
              <a:p>
                <a:endParaRPr lang="en-US"/>
              </a:p>
            </p:txBody>
          </p:sp>
        </p:grpSp>
        <p:grpSp>
          <p:nvGrpSpPr>
            <p:cNvPr id="4" name="Group 20"/>
            <p:cNvGrpSpPr>
              <a:grpSpLocks/>
            </p:cNvGrpSpPr>
            <p:nvPr/>
          </p:nvGrpSpPr>
          <p:grpSpPr bwMode="auto">
            <a:xfrm>
              <a:off x="4989979" y="1905000"/>
              <a:ext cx="1051112" cy="353786"/>
              <a:chOff x="2755" y="3216"/>
              <a:chExt cx="467" cy="218"/>
            </a:xfrm>
            <a:noFill/>
          </p:grpSpPr>
          <p:sp>
            <p:nvSpPr>
              <p:cNvPr id="15376" name="Line 21"/>
              <p:cNvSpPr>
                <a:spLocks noChangeShapeType="1"/>
              </p:cNvSpPr>
              <p:nvPr/>
            </p:nvSpPr>
            <p:spPr bwMode="auto">
              <a:xfrm flipV="1">
                <a:off x="2871" y="3239"/>
                <a:ext cx="0" cy="162"/>
              </a:xfrm>
              <a:prstGeom prst="line">
                <a:avLst/>
              </a:prstGeom>
              <a:grpFill/>
              <a:ln w="12700">
                <a:solidFill>
                  <a:schemeClr val="tx1"/>
                </a:solidFill>
                <a:round/>
                <a:headEnd/>
                <a:tailEnd/>
              </a:ln>
            </p:spPr>
            <p:txBody>
              <a:bodyPr wrap="none" anchor="ctr"/>
              <a:lstStyle/>
              <a:p>
                <a:endParaRPr lang="en-US"/>
              </a:p>
            </p:txBody>
          </p:sp>
          <p:sp>
            <p:nvSpPr>
              <p:cNvPr id="15377" name="Line 22"/>
              <p:cNvSpPr>
                <a:spLocks noChangeShapeType="1"/>
              </p:cNvSpPr>
              <p:nvPr/>
            </p:nvSpPr>
            <p:spPr bwMode="auto">
              <a:xfrm>
                <a:off x="2989" y="3239"/>
                <a:ext cx="0" cy="162"/>
              </a:xfrm>
              <a:prstGeom prst="line">
                <a:avLst/>
              </a:prstGeom>
              <a:grpFill/>
              <a:ln w="12700">
                <a:solidFill>
                  <a:schemeClr val="tx1"/>
                </a:solidFill>
                <a:round/>
                <a:headEnd/>
                <a:tailEnd/>
              </a:ln>
            </p:spPr>
            <p:txBody>
              <a:bodyPr wrap="none" anchor="ctr"/>
              <a:lstStyle/>
              <a:p>
                <a:endParaRPr lang="en-US"/>
              </a:p>
            </p:txBody>
          </p:sp>
          <p:sp>
            <p:nvSpPr>
              <p:cNvPr id="15378" name="Line 23"/>
              <p:cNvSpPr>
                <a:spLocks noChangeShapeType="1"/>
              </p:cNvSpPr>
              <p:nvPr/>
            </p:nvSpPr>
            <p:spPr bwMode="auto">
              <a:xfrm flipV="1">
                <a:off x="3107" y="3239"/>
                <a:ext cx="0" cy="162"/>
              </a:xfrm>
              <a:prstGeom prst="line">
                <a:avLst/>
              </a:prstGeom>
              <a:grpFill/>
              <a:ln w="12700">
                <a:solidFill>
                  <a:schemeClr val="tx1"/>
                </a:solidFill>
                <a:round/>
                <a:headEnd/>
                <a:tailEnd/>
              </a:ln>
            </p:spPr>
            <p:txBody>
              <a:bodyPr wrap="none" anchor="ctr"/>
              <a:lstStyle/>
              <a:p>
                <a:endParaRPr lang="en-US"/>
              </a:p>
            </p:txBody>
          </p:sp>
          <p:sp>
            <p:nvSpPr>
              <p:cNvPr id="15379" name="Freeform 24"/>
              <p:cNvSpPr>
                <a:spLocks/>
              </p:cNvSpPr>
              <p:nvPr/>
            </p:nvSpPr>
            <p:spPr bwMode="auto">
              <a:xfrm>
                <a:off x="2755" y="3385"/>
                <a:ext cx="115" cy="49"/>
              </a:xfrm>
              <a:custGeom>
                <a:avLst/>
                <a:gdLst>
                  <a:gd name="T0" fmla="*/ 0 w 140"/>
                  <a:gd name="T1" fmla="*/ 16 h 43"/>
                  <a:gd name="T2" fmla="*/ 12 w 140"/>
                  <a:gd name="T3" fmla="*/ 18 h 43"/>
                  <a:gd name="T4" fmla="*/ 26 w 140"/>
                  <a:gd name="T5" fmla="*/ 14 h 43"/>
                  <a:gd name="T6" fmla="*/ 34 w 140"/>
                  <a:gd name="T7" fmla="*/ 36 h 43"/>
                  <a:gd name="T8" fmla="*/ 42 w 140"/>
                  <a:gd name="T9" fmla="*/ 18 h 43"/>
                  <a:gd name="T10" fmla="*/ 54 w 140"/>
                  <a:gd name="T11" fmla="*/ 0 h 43"/>
                  <a:gd name="T12" fmla="*/ 64 w 140"/>
                  <a:gd name="T13" fmla="*/ 8 h 43"/>
                  <a:gd name="T14" fmla="*/ 78 w 140"/>
                  <a:gd name="T15" fmla="*/ 26 h 43"/>
                  <a:gd name="T16" fmla="*/ 84 w 140"/>
                  <a:gd name="T17" fmla="*/ 8 h 43"/>
                  <a:gd name="T18" fmla="*/ 94 w 140"/>
                  <a:gd name="T19" fmla="*/ 28 h 43"/>
                  <a:gd name="T20" fmla="*/ 106 w 140"/>
                  <a:gd name="T21" fmla="*/ 8 h 43"/>
                  <a:gd name="T22" fmla="*/ 116 w 140"/>
                  <a:gd name="T23" fmla="*/ 34 h 43"/>
                  <a:gd name="T24" fmla="*/ 120 w 140"/>
                  <a:gd name="T25" fmla="*/ 10 h 43"/>
                  <a:gd name="T26" fmla="*/ 132 w 140"/>
                  <a:gd name="T27" fmla="*/ 28 h 43"/>
                  <a:gd name="T28" fmla="*/ 140 w 140"/>
                  <a:gd name="T29" fmla="*/ 14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0"/>
                  <a:gd name="T46" fmla="*/ 0 h 43"/>
                  <a:gd name="T47" fmla="*/ 140 w 140"/>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0" h="43">
                    <a:moveTo>
                      <a:pt x="0" y="16"/>
                    </a:moveTo>
                    <a:cubicBezTo>
                      <a:pt x="3" y="6"/>
                      <a:pt x="7" y="11"/>
                      <a:pt x="12" y="18"/>
                    </a:cubicBezTo>
                    <a:cubicBezTo>
                      <a:pt x="16" y="39"/>
                      <a:pt x="23" y="24"/>
                      <a:pt x="26" y="14"/>
                    </a:cubicBezTo>
                    <a:cubicBezTo>
                      <a:pt x="29" y="21"/>
                      <a:pt x="34" y="36"/>
                      <a:pt x="34" y="36"/>
                    </a:cubicBezTo>
                    <a:cubicBezTo>
                      <a:pt x="38" y="31"/>
                      <a:pt x="42" y="18"/>
                      <a:pt x="42" y="18"/>
                    </a:cubicBezTo>
                    <a:cubicBezTo>
                      <a:pt x="53" y="25"/>
                      <a:pt x="52" y="10"/>
                      <a:pt x="54" y="0"/>
                    </a:cubicBezTo>
                    <a:cubicBezTo>
                      <a:pt x="61" y="21"/>
                      <a:pt x="58" y="24"/>
                      <a:pt x="64" y="8"/>
                    </a:cubicBezTo>
                    <a:cubicBezTo>
                      <a:pt x="65" y="20"/>
                      <a:pt x="64" y="35"/>
                      <a:pt x="78" y="26"/>
                    </a:cubicBezTo>
                    <a:cubicBezTo>
                      <a:pt x="80" y="20"/>
                      <a:pt x="84" y="8"/>
                      <a:pt x="84" y="8"/>
                    </a:cubicBezTo>
                    <a:cubicBezTo>
                      <a:pt x="85" y="17"/>
                      <a:pt x="83" y="32"/>
                      <a:pt x="94" y="28"/>
                    </a:cubicBezTo>
                    <a:cubicBezTo>
                      <a:pt x="104" y="43"/>
                      <a:pt x="104" y="16"/>
                      <a:pt x="106" y="8"/>
                    </a:cubicBezTo>
                    <a:cubicBezTo>
                      <a:pt x="111" y="16"/>
                      <a:pt x="113" y="25"/>
                      <a:pt x="116" y="34"/>
                    </a:cubicBezTo>
                    <a:cubicBezTo>
                      <a:pt x="119" y="26"/>
                      <a:pt x="112" y="10"/>
                      <a:pt x="120" y="10"/>
                    </a:cubicBezTo>
                    <a:cubicBezTo>
                      <a:pt x="127" y="10"/>
                      <a:pt x="132" y="28"/>
                      <a:pt x="132" y="28"/>
                    </a:cubicBezTo>
                    <a:cubicBezTo>
                      <a:pt x="140" y="15"/>
                      <a:pt x="140" y="21"/>
                      <a:pt x="140" y="14"/>
                    </a:cubicBezTo>
                  </a:path>
                </a:pathLst>
              </a:custGeom>
              <a:grpFill/>
              <a:ln w="12700">
                <a:solidFill>
                  <a:schemeClr val="tx1"/>
                </a:solidFill>
                <a:round/>
                <a:headEnd/>
                <a:tailEnd/>
              </a:ln>
            </p:spPr>
            <p:txBody>
              <a:bodyPr wrap="none" anchor="ctr"/>
              <a:lstStyle/>
              <a:p>
                <a:endParaRPr lang="en-US"/>
              </a:p>
            </p:txBody>
          </p:sp>
          <p:sp>
            <p:nvSpPr>
              <p:cNvPr id="15380" name="Freeform 25"/>
              <p:cNvSpPr>
                <a:spLocks/>
              </p:cNvSpPr>
              <p:nvPr/>
            </p:nvSpPr>
            <p:spPr bwMode="auto">
              <a:xfrm>
                <a:off x="3107" y="3216"/>
                <a:ext cx="115" cy="94"/>
              </a:xfrm>
              <a:custGeom>
                <a:avLst/>
                <a:gdLst>
                  <a:gd name="T0" fmla="*/ 0 w 141"/>
                  <a:gd name="T1" fmla="*/ 22 h 83"/>
                  <a:gd name="T2" fmla="*/ 16 w 141"/>
                  <a:gd name="T3" fmla="*/ 8 h 83"/>
                  <a:gd name="T4" fmla="*/ 26 w 141"/>
                  <a:gd name="T5" fmla="*/ 42 h 83"/>
                  <a:gd name="T6" fmla="*/ 24 w 141"/>
                  <a:gd name="T7" fmla="*/ 32 h 83"/>
                  <a:gd name="T8" fmla="*/ 38 w 141"/>
                  <a:gd name="T9" fmla="*/ 18 h 83"/>
                  <a:gd name="T10" fmla="*/ 44 w 141"/>
                  <a:gd name="T11" fmla="*/ 14 h 83"/>
                  <a:gd name="T12" fmla="*/ 50 w 141"/>
                  <a:gd name="T13" fmla="*/ 20 h 83"/>
                  <a:gd name="T14" fmla="*/ 52 w 141"/>
                  <a:gd name="T15" fmla="*/ 28 h 83"/>
                  <a:gd name="T16" fmla="*/ 56 w 141"/>
                  <a:gd name="T17" fmla="*/ 22 h 83"/>
                  <a:gd name="T18" fmla="*/ 62 w 141"/>
                  <a:gd name="T19" fmla="*/ 20 h 83"/>
                  <a:gd name="T20" fmla="*/ 78 w 141"/>
                  <a:gd name="T21" fmla="*/ 22 h 83"/>
                  <a:gd name="T22" fmla="*/ 90 w 141"/>
                  <a:gd name="T23" fmla="*/ 48 h 83"/>
                  <a:gd name="T24" fmla="*/ 110 w 141"/>
                  <a:gd name="T25" fmla="*/ 0 h 83"/>
                  <a:gd name="T26" fmla="*/ 116 w 141"/>
                  <a:gd name="T27" fmla="*/ 20 h 83"/>
                  <a:gd name="T28" fmla="*/ 128 w 141"/>
                  <a:gd name="T29" fmla="*/ 24 h 83"/>
                  <a:gd name="T30" fmla="*/ 140 w 141"/>
                  <a:gd name="T31" fmla="*/ 20 h 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1"/>
                  <a:gd name="T49" fmla="*/ 0 h 83"/>
                  <a:gd name="T50" fmla="*/ 141 w 141"/>
                  <a:gd name="T51" fmla="*/ 83 h 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1" h="83">
                    <a:moveTo>
                      <a:pt x="0" y="22"/>
                    </a:moveTo>
                    <a:cubicBezTo>
                      <a:pt x="5" y="15"/>
                      <a:pt x="8" y="11"/>
                      <a:pt x="16" y="8"/>
                    </a:cubicBezTo>
                    <a:cubicBezTo>
                      <a:pt x="20" y="20"/>
                      <a:pt x="23" y="28"/>
                      <a:pt x="26" y="42"/>
                    </a:cubicBezTo>
                    <a:cubicBezTo>
                      <a:pt x="27" y="45"/>
                      <a:pt x="24" y="32"/>
                      <a:pt x="24" y="32"/>
                    </a:cubicBezTo>
                    <a:cubicBezTo>
                      <a:pt x="26" y="21"/>
                      <a:pt x="26" y="14"/>
                      <a:pt x="38" y="18"/>
                    </a:cubicBezTo>
                    <a:cubicBezTo>
                      <a:pt x="44" y="41"/>
                      <a:pt x="40" y="83"/>
                      <a:pt x="44" y="14"/>
                    </a:cubicBezTo>
                    <a:cubicBezTo>
                      <a:pt x="46" y="16"/>
                      <a:pt x="49" y="18"/>
                      <a:pt x="50" y="20"/>
                    </a:cubicBezTo>
                    <a:cubicBezTo>
                      <a:pt x="51" y="22"/>
                      <a:pt x="49" y="27"/>
                      <a:pt x="52" y="28"/>
                    </a:cubicBezTo>
                    <a:cubicBezTo>
                      <a:pt x="54" y="29"/>
                      <a:pt x="54" y="24"/>
                      <a:pt x="56" y="22"/>
                    </a:cubicBezTo>
                    <a:cubicBezTo>
                      <a:pt x="58" y="21"/>
                      <a:pt x="60" y="21"/>
                      <a:pt x="62" y="20"/>
                    </a:cubicBezTo>
                    <a:cubicBezTo>
                      <a:pt x="72" y="37"/>
                      <a:pt x="66" y="26"/>
                      <a:pt x="78" y="22"/>
                    </a:cubicBezTo>
                    <a:cubicBezTo>
                      <a:pt x="86" y="30"/>
                      <a:pt x="87" y="36"/>
                      <a:pt x="90" y="48"/>
                    </a:cubicBezTo>
                    <a:cubicBezTo>
                      <a:pt x="100" y="34"/>
                      <a:pt x="100" y="14"/>
                      <a:pt x="110" y="0"/>
                    </a:cubicBezTo>
                    <a:cubicBezTo>
                      <a:pt x="115" y="15"/>
                      <a:pt x="113" y="8"/>
                      <a:pt x="116" y="20"/>
                    </a:cubicBezTo>
                    <a:cubicBezTo>
                      <a:pt x="120" y="9"/>
                      <a:pt x="124" y="18"/>
                      <a:pt x="128" y="24"/>
                    </a:cubicBezTo>
                    <a:cubicBezTo>
                      <a:pt x="141" y="22"/>
                      <a:pt x="140" y="26"/>
                      <a:pt x="140" y="20"/>
                    </a:cubicBezTo>
                  </a:path>
                </a:pathLst>
              </a:custGeom>
              <a:grpFill/>
              <a:ln w="12700">
                <a:solidFill>
                  <a:schemeClr val="tx1"/>
                </a:solidFill>
                <a:round/>
                <a:headEnd/>
                <a:tailEnd/>
              </a:ln>
            </p:spPr>
            <p:txBody>
              <a:bodyPr wrap="none" anchor="ctr"/>
              <a:lstStyle/>
              <a:p>
                <a:endParaRPr lang="en-US"/>
              </a:p>
            </p:txBody>
          </p:sp>
          <p:sp>
            <p:nvSpPr>
              <p:cNvPr id="15381" name="Freeform 26"/>
              <p:cNvSpPr>
                <a:spLocks/>
              </p:cNvSpPr>
              <p:nvPr/>
            </p:nvSpPr>
            <p:spPr bwMode="auto">
              <a:xfrm>
                <a:off x="2871" y="3217"/>
                <a:ext cx="116" cy="94"/>
              </a:xfrm>
              <a:custGeom>
                <a:avLst/>
                <a:gdLst>
                  <a:gd name="T0" fmla="*/ 0 w 141"/>
                  <a:gd name="T1" fmla="*/ 22 h 83"/>
                  <a:gd name="T2" fmla="*/ 16 w 141"/>
                  <a:gd name="T3" fmla="*/ 8 h 83"/>
                  <a:gd name="T4" fmla="*/ 26 w 141"/>
                  <a:gd name="T5" fmla="*/ 42 h 83"/>
                  <a:gd name="T6" fmla="*/ 24 w 141"/>
                  <a:gd name="T7" fmla="*/ 32 h 83"/>
                  <a:gd name="T8" fmla="*/ 38 w 141"/>
                  <a:gd name="T9" fmla="*/ 18 h 83"/>
                  <a:gd name="T10" fmla="*/ 44 w 141"/>
                  <a:gd name="T11" fmla="*/ 14 h 83"/>
                  <a:gd name="T12" fmla="*/ 50 w 141"/>
                  <a:gd name="T13" fmla="*/ 20 h 83"/>
                  <a:gd name="T14" fmla="*/ 52 w 141"/>
                  <a:gd name="T15" fmla="*/ 28 h 83"/>
                  <a:gd name="T16" fmla="*/ 56 w 141"/>
                  <a:gd name="T17" fmla="*/ 22 h 83"/>
                  <a:gd name="T18" fmla="*/ 62 w 141"/>
                  <a:gd name="T19" fmla="*/ 20 h 83"/>
                  <a:gd name="T20" fmla="*/ 78 w 141"/>
                  <a:gd name="T21" fmla="*/ 22 h 83"/>
                  <a:gd name="T22" fmla="*/ 90 w 141"/>
                  <a:gd name="T23" fmla="*/ 48 h 83"/>
                  <a:gd name="T24" fmla="*/ 110 w 141"/>
                  <a:gd name="T25" fmla="*/ 0 h 83"/>
                  <a:gd name="T26" fmla="*/ 116 w 141"/>
                  <a:gd name="T27" fmla="*/ 20 h 83"/>
                  <a:gd name="T28" fmla="*/ 128 w 141"/>
                  <a:gd name="T29" fmla="*/ 24 h 83"/>
                  <a:gd name="T30" fmla="*/ 140 w 141"/>
                  <a:gd name="T31" fmla="*/ 20 h 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1"/>
                  <a:gd name="T49" fmla="*/ 0 h 83"/>
                  <a:gd name="T50" fmla="*/ 141 w 141"/>
                  <a:gd name="T51" fmla="*/ 83 h 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1" h="83">
                    <a:moveTo>
                      <a:pt x="0" y="22"/>
                    </a:moveTo>
                    <a:cubicBezTo>
                      <a:pt x="5" y="15"/>
                      <a:pt x="8" y="11"/>
                      <a:pt x="16" y="8"/>
                    </a:cubicBezTo>
                    <a:cubicBezTo>
                      <a:pt x="20" y="20"/>
                      <a:pt x="23" y="28"/>
                      <a:pt x="26" y="42"/>
                    </a:cubicBezTo>
                    <a:cubicBezTo>
                      <a:pt x="27" y="45"/>
                      <a:pt x="24" y="32"/>
                      <a:pt x="24" y="32"/>
                    </a:cubicBezTo>
                    <a:cubicBezTo>
                      <a:pt x="26" y="21"/>
                      <a:pt x="26" y="14"/>
                      <a:pt x="38" y="18"/>
                    </a:cubicBezTo>
                    <a:cubicBezTo>
                      <a:pt x="44" y="41"/>
                      <a:pt x="40" y="83"/>
                      <a:pt x="44" y="14"/>
                    </a:cubicBezTo>
                    <a:cubicBezTo>
                      <a:pt x="46" y="16"/>
                      <a:pt x="49" y="18"/>
                      <a:pt x="50" y="20"/>
                    </a:cubicBezTo>
                    <a:cubicBezTo>
                      <a:pt x="51" y="22"/>
                      <a:pt x="49" y="27"/>
                      <a:pt x="52" y="28"/>
                    </a:cubicBezTo>
                    <a:cubicBezTo>
                      <a:pt x="54" y="29"/>
                      <a:pt x="54" y="24"/>
                      <a:pt x="56" y="22"/>
                    </a:cubicBezTo>
                    <a:cubicBezTo>
                      <a:pt x="58" y="21"/>
                      <a:pt x="60" y="21"/>
                      <a:pt x="62" y="20"/>
                    </a:cubicBezTo>
                    <a:cubicBezTo>
                      <a:pt x="72" y="37"/>
                      <a:pt x="66" y="26"/>
                      <a:pt x="78" y="22"/>
                    </a:cubicBezTo>
                    <a:cubicBezTo>
                      <a:pt x="86" y="30"/>
                      <a:pt x="87" y="36"/>
                      <a:pt x="90" y="48"/>
                    </a:cubicBezTo>
                    <a:cubicBezTo>
                      <a:pt x="100" y="34"/>
                      <a:pt x="100" y="14"/>
                      <a:pt x="110" y="0"/>
                    </a:cubicBezTo>
                    <a:cubicBezTo>
                      <a:pt x="115" y="15"/>
                      <a:pt x="113" y="8"/>
                      <a:pt x="116" y="20"/>
                    </a:cubicBezTo>
                    <a:cubicBezTo>
                      <a:pt x="120" y="9"/>
                      <a:pt x="124" y="18"/>
                      <a:pt x="128" y="24"/>
                    </a:cubicBezTo>
                    <a:cubicBezTo>
                      <a:pt x="141" y="22"/>
                      <a:pt x="140" y="26"/>
                      <a:pt x="140" y="20"/>
                    </a:cubicBezTo>
                  </a:path>
                </a:pathLst>
              </a:custGeom>
              <a:grpFill/>
              <a:ln w="12700">
                <a:solidFill>
                  <a:schemeClr val="tx1"/>
                </a:solidFill>
                <a:round/>
                <a:headEnd/>
                <a:tailEnd/>
              </a:ln>
            </p:spPr>
            <p:txBody>
              <a:bodyPr wrap="none" anchor="ctr"/>
              <a:lstStyle/>
              <a:p>
                <a:endParaRPr lang="en-US"/>
              </a:p>
            </p:txBody>
          </p:sp>
          <p:sp>
            <p:nvSpPr>
              <p:cNvPr id="15382" name="Freeform 27"/>
              <p:cNvSpPr>
                <a:spLocks/>
              </p:cNvSpPr>
              <p:nvPr/>
            </p:nvSpPr>
            <p:spPr bwMode="auto">
              <a:xfrm>
                <a:off x="2991" y="3279"/>
                <a:ext cx="113" cy="144"/>
              </a:xfrm>
              <a:custGeom>
                <a:avLst/>
                <a:gdLst>
                  <a:gd name="T0" fmla="*/ 0 w 138"/>
                  <a:gd name="T1" fmla="*/ 110 h 128"/>
                  <a:gd name="T2" fmla="*/ 8 w 138"/>
                  <a:gd name="T3" fmla="*/ 92 h 128"/>
                  <a:gd name="T4" fmla="*/ 20 w 138"/>
                  <a:gd name="T5" fmla="*/ 104 h 128"/>
                  <a:gd name="T6" fmla="*/ 28 w 138"/>
                  <a:gd name="T7" fmla="*/ 122 h 128"/>
                  <a:gd name="T8" fmla="*/ 38 w 138"/>
                  <a:gd name="T9" fmla="*/ 102 h 128"/>
                  <a:gd name="T10" fmla="*/ 46 w 138"/>
                  <a:gd name="T11" fmla="*/ 120 h 128"/>
                  <a:gd name="T12" fmla="*/ 54 w 138"/>
                  <a:gd name="T13" fmla="*/ 102 h 128"/>
                  <a:gd name="T14" fmla="*/ 56 w 138"/>
                  <a:gd name="T15" fmla="*/ 96 h 128"/>
                  <a:gd name="T16" fmla="*/ 66 w 138"/>
                  <a:gd name="T17" fmla="*/ 44 h 128"/>
                  <a:gd name="T18" fmla="*/ 68 w 138"/>
                  <a:gd name="T19" fmla="*/ 2 h 128"/>
                  <a:gd name="T20" fmla="*/ 70 w 138"/>
                  <a:gd name="T21" fmla="*/ 8 h 128"/>
                  <a:gd name="T22" fmla="*/ 66 w 138"/>
                  <a:gd name="T23" fmla="*/ 24 h 128"/>
                  <a:gd name="T24" fmla="*/ 78 w 138"/>
                  <a:gd name="T25" fmla="*/ 128 h 128"/>
                  <a:gd name="T26" fmla="*/ 90 w 138"/>
                  <a:gd name="T27" fmla="*/ 100 h 128"/>
                  <a:gd name="T28" fmla="*/ 96 w 138"/>
                  <a:gd name="T29" fmla="*/ 102 h 128"/>
                  <a:gd name="T30" fmla="*/ 100 w 138"/>
                  <a:gd name="T31" fmla="*/ 114 h 128"/>
                  <a:gd name="T32" fmla="*/ 112 w 138"/>
                  <a:gd name="T33" fmla="*/ 104 h 128"/>
                  <a:gd name="T34" fmla="*/ 124 w 138"/>
                  <a:gd name="T35" fmla="*/ 114 h 128"/>
                  <a:gd name="T36" fmla="*/ 136 w 138"/>
                  <a:gd name="T37" fmla="*/ 104 h 128"/>
                  <a:gd name="T38" fmla="*/ 138 w 138"/>
                  <a:gd name="T39" fmla="*/ 110 h 1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8"/>
                  <a:gd name="T61" fmla="*/ 0 h 128"/>
                  <a:gd name="T62" fmla="*/ 138 w 138"/>
                  <a:gd name="T63" fmla="*/ 128 h 1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8" h="128">
                    <a:moveTo>
                      <a:pt x="0" y="110"/>
                    </a:moveTo>
                    <a:cubicBezTo>
                      <a:pt x="5" y="96"/>
                      <a:pt x="2" y="102"/>
                      <a:pt x="8" y="92"/>
                    </a:cubicBezTo>
                    <a:cubicBezTo>
                      <a:pt x="14" y="100"/>
                      <a:pt x="9" y="111"/>
                      <a:pt x="20" y="104"/>
                    </a:cubicBezTo>
                    <a:cubicBezTo>
                      <a:pt x="25" y="90"/>
                      <a:pt x="26" y="116"/>
                      <a:pt x="28" y="122"/>
                    </a:cubicBezTo>
                    <a:cubicBezTo>
                      <a:pt x="31" y="113"/>
                      <a:pt x="30" y="107"/>
                      <a:pt x="38" y="102"/>
                    </a:cubicBezTo>
                    <a:cubicBezTo>
                      <a:pt x="40" y="109"/>
                      <a:pt x="44" y="113"/>
                      <a:pt x="46" y="120"/>
                    </a:cubicBezTo>
                    <a:cubicBezTo>
                      <a:pt x="52" y="110"/>
                      <a:pt x="49" y="116"/>
                      <a:pt x="54" y="102"/>
                    </a:cubicBezTo>
                    <a:cubicBezTo>
                      <a:pt x="55" y="100"/>
                      <a:pt x="56" y="96"/>
                      <a:pt x="56" y="96"/>
                    </a:cubicBezTo>
                    <a:cubicBezTo>
                      <a:pt x="58" y="78"/>
                      <a:pt x="63" y="62"/>
                      <a:pt x="66" y="44"/>
                    </a:cubicBezTo>
                    <a:cubicBezTo>
                      <a:pt x="67" y="30"/>
                      <a:pt x="66" y="16"/>
                      <a:pt x="68" y="2"/>
                    </a:cubicBezTo>
                    <a:cubicBezTo>
                      <a:pt x="68" y="0"/>
                      <a:pt x="70" y="6"/>
                      <a:pt x="70" y="8"/>
                    </a:cubicBezTo>
                    <a:cubicBezTo>
                      <a:pt x="70" y="13"/>
                      <a:pt x="66" y="24"/>
                      <a:pt x="66" y="24"/>
                    </a:cubicBezTo>
                    <a:cubicBezTo>
                      <a:pt x="68" y="58"/>
                      <a:pt x="70" y="95"/>
                      <a:pt x="78" y="128"/>
                    </a:cubicBezTo>
                    <a:cubicBezTo>
                      <a:pt x="87" y="119"/>
                      <a:pt x="88" y="112"/>
                      <a:pt x="90" y="100"/>
                    </a:cubicBezTo>
                    <a:cubicBezTo>
                      <a:pt x="92" y="101"/>
                      <a:pt x="95" y="100"/>
                      <a:pt x="96" y="102"/>
                    </a:cubicBezTo>
                    <a:cubicBezTo>
                      <a:pt x="98" y="105"/>
                      <a:pt x="100" y="114"/>
                      <a:pt x="100" y="114"/>
                    </a:cubicBezTo>
                    <a:cubicBezTo>
                      <a:pt x="105" y="99"/>
                      <a:pt x="100" y="101"/>
                      <a:pt x="112" y="104"/>
                    </a:cubicBezTo>
                    <a:cubicBezTo>
                      <a:pt x="115" y="112"/>
                      <a:pt x="115" y="117"/>
                      <a:pt x="124" y="114"/>
                    </a:cubicBezTo>
                    <a:cubicBezTo>
                      <a:pt x="127" y="106"/>
                      <a:pt x="127" y="101"/>
                      <a:pt x="136" y="104"/>
                    </a:cubicBezTo>
                    <a:cubicBezTo>
                      <a:pt x="137" y="106"/>
                      <a:pt x="138" y="110"/>
                      <a:pt x="138" y="110"/>
                    </a:cubicBezTo>
                  </a:path>
                </a:pathLst>
              </a:custGeom>
              <a:grpFill/>
              <a:ln w="12700">
                <a:solidFill>
                  <a:schemeClr val="tx1"/>
                </a:solidFill>
                <a:round/>
                <a:headEnd/>
                <a:tailEnd/>
              </a:ln>
            </p:spPr>
            <p:txBody>
              <a:bodyPr wrap="none" anchor="ctr"/>
              <a:lstStyle/>
              <a:p>
                <a:endParaRPr lang="en-US"/>
              </a:p>
            </p:txBody>
          </p:sp>
        </p:grpSp>
        <p:sp>
          <p:nvSpPr>
            <p:cNvPr id="15375" name="Text Box 28"/>
            <p:cNvSpPr txBox="1">
              <a:spLocks noChangeArrowheads="1"/>
            </p:cNvSpPr>
            <p:nvPr/>
          </p:nvSpPr>
          <p:spPr bwMode="auto">
            <a:xfrm>
              <a:off x="5531177" y="2188029"/>
              <a:ext cx="209597" cy="303666"/>
            </a:xfrm>
            <a:prstGeom prst="rect">
              <a:avLst/>
            </a:prstGeom>
            <a:noFill/>
            <a:ln w="12700">
              <a:noFill/>
              <a:miter lim="800000"/>
              <a:headEnd/>
              <a:tailEnd/>
            </a:ln>
          </p:spPr>
          <p:txBody>
            <a:bodyPr>
              <a:spAutoFit/>
            </a:bodyPr>
            <a:lstStyle/>
            <a:p>
              <a:pPr algn="ctr"/>
              <a:r>
                <a:rPr lang="en-AU" altLang="en-US" sz="1400" b="1">
                  <a:solidFill>
                    <a:schemeClr val="accent1"/>
                  </a:solidFill>
                  <a:latin typeface="Symbol" pitchFamily="18" charset="2"/>
                  <a:sym typeface="Symbol" pitchFamily="18" charset="2"/>
                </a:rPr>
                <a:t></a:t>
              </a:r>
              <a:endParaRPr lang="en-AU" altLang="en-US" sz="1400" b="1">
                <a:solidFill>
                  <a:schemeClr val="accent1"/>
                </a:solidFill>
                <a:latin typeface="Symbol" pitchFamily="18" charset="2"/>
              </a:endParaRPr>
            </a:p>
          </p:txBody>
        </p:sp>
      </p:grpSp>
      <p:sp>
        <p:nvSpPr>
          <p:cNvPr id="15364" name="AutoShape 29"/>
          <p:cNvSpPr>
            <a:spLocks noChangeArrowheads="1"/>
          </p:cNvSpPr>
          <p:nvPr/>
        </p:nvSpPr>
        <p:spPr bwMode="auto">
          <a:xfrm>
            <a:off x="3048000" y="4953000"/>
            <a:ext cx="1905000" cy="228600"/>
          </a:xfrm>
          <a:prstGeom prst="wedgeRoundRectCallout">
            <a:avLst>
              <a:gd name="adj1" fmla="val -65167"/>
              <a:gd name="adj2" fmla="val -98611"/>
              <a:gd name="adj3" fmla="val 16667"/>
            </a:avLst>
          </a:prstGeom>
          <a:noFill/>
          <a:ln w="19050">
            <a:solidFill>
              <a:schemeClr val="accent1"/>
            </a:solidFill>
            <a:miter lim="800000"/>
            <a:headEnd/>
            <a:tailEnd/>
          </a:ln>
        </p:spPr>
        <p:txBody>
          <a:bodyPr wrap="none" anchor="ctr"/>
          <a:lstStyle/>
          <a:p>
            <a:pPr algn="ctr" eaLnBrk="1" latinLnBrk="1" hangingPunct="1"/>
            <a:r>
              <a:rPr lang="en-US" altLang="ko-KR" sz="1400" b="1" dirty="0"/>
              <a:t>Added parity bit</a:t>
            </a:r>
            <a:endParaRPr lang="ko-KR" altLang="en-US" sz="1400" b="1" dirty="0"/>
          </a:p>
        </p:txBody>
      </p:sp>
      <p:sp>
        <p:nvSpPr>
          <p:cNvPr id="15365" name="AutoShape 30"/>
          <p:cNvSpPr>
            <a:spLocks noChangeArrowheads="1"/>
          </p:cNvSpPr>
          <p:nvPr/>
        </p:nvSpPr>
        <p:spPr bwMode="auto">
          <a:xfrm>
            <a:off x="2514600" y="6400800"/>
            <a:ext cx="1905000" cy="228600"/>
          </a:xfrm>
          <a:prstGeom prst="wedgeRoundRectCallout">
            <a:avLst>
              <a:gd name="adj1" fmla="val -65167"/>
              <a:gd name="adj2" fmla="val -98611"/>
              <a:gd name="adj3" fmla="val 16667"/>
            </a:avLst>
          </a:prstGeom>
          <a:noFill/>
          <a:ln w="19050">
            <a:solidFill>
              <a:schemeClr val="accent1"/>
            </a:solidFill>
            <a:miter lim="800000"/>
            <a:headEnd/>
            <a:tailEnd/>
          </a:ln>
        </p:spPr>
        <p:txBody>
          <a:bodyPr wrap="none" anchor="ctr"/>
          <a:lstStyle/>
          <a:p>
            <a:pPr algn="ctr" eaLnBrk="1" latinLnBrk="1" hangingPunct="1"/>
            <a:r>
              <a:rPr lang="en-US" altLang="ko-KR" sz="1400" b="1" dirty="0"/>
              <a:t>Added parity bit</a:t>
            </a:r>
            <a:endParaRPr lang="ko-KR" altLang="en-US" sz="1400" b="1" dirty="0"/>
          </a:p>
        </p:txBody>
      </p:sp>
      <p:sp>
        <p:nvSpPr>
          <p:cNvPr id="30" name="TextBox 29"/>
          <p:cNvSpPr txBox="1"/>
          <p:nvPr/>
        </p:nvSpPr>
        <p:spPr>
          <a:xfrm>
            <a:off x="838200" y="457200"/>
            <a:ext cx="6705600" cy="584775"/>
          </a:xfrm>
          <a:prstGeom prst="rect">
            <a:avLst/>
          </a:prstGeom>
          <a:noFill/>
        </p:spPr>
        <p:txBody>
          <a:bodyPr wrap="square" rtlCol="0">
            <a:spAutoFit/>
          </a:bodyPr>
          <a:lstStyle/>
          <a:p>
            <a:r>
              <a:rPr lang="en-US" altLang="ko-KR" sz="3200" dirty="0" smtClean="0"/>
              <a:t>11. Error Detection Codes</a:t>
            </a:r>
            <a:endParaRPr lang="en-US" sz="32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457200" y="762000"/>
            <a:ext cx="8229600" cy="5562600"/>
          </a:xfrm>
        </p:spPr>
        <p:txBody>
          <a:bodyPr/>
          <a:lstStyle/>
          <a:p>
            <a:pPr lvl="1"/>
            <a:r>
              <a:rPr lang="en-US" altLang="ko-KR" sz="1800" dirty="0" smtClean="0"/>
              <a:t>Parity Generator/Checker</a:t>
            </a:r>
          </a:p>
          <a:p>
            <a:pPr lvl="2"/>
            <a:r>
              <a:rPr lang="en-US" altLang="ko-KR" dirty="0" smtClean="0"/>
              <a:t>At the sending end, the message is applied to a parity generator</a:t>
            </a:r>
          </a:p>
          <a:p>
            <a:pPr lvl="2"/>
            <a:r>
              <a:rPr lang="en-US" altLang="ko-KR" dirty="0" smtClean="0"/>
              <a:t>At the receiving end, all the incoming bits are applied to a parity checker	 </a:t>
            </a:r>
          </a:p>
          <a:p>
            <a:endParaRPr lang="ko-KR" altLang="en-US" dirty="0" smtClean="0"/>
          </a:p>
          <a:p>
            <a:pPr lvl="2"/>
            <a:endParaRPr lang="en-US" altLang="ko-KR" dirty="0" smtClean="0"/>
          </a:p>
          <a:p>
            <a:pPr lvl="2"/>
            <a:r>
              <a:rPr lang="en-US" altLang="ko-KR" dirty="0" smtClean="0"/>
              <a:t>Can not tell which bit in error</a:t>
            </a:r>
          </a:p>
          <a:p>
            <a:pPr lvl="2"/>
            <a:r>
              <a:rPr lang="en-US" altLang="ko-KR" dirty="0" smtClean="0"/>
              <a:t>Can detect only single bit error(odd number of errors)</a:t>
            </a:r>
            <a:endParaRPr lang="ko-KR" altLang="en-US" dirty="0" smtClean="0"/>
          </a:p>
        </p:txBody>
      </p:sp>
      <p:sp>
        <p:nvSpPr>
          <p:cNvPr id="20484" name="Text Box 4"/>
          <p:cNvSpPr txBox="1">
            <a:spLocks noChangeArrowheads="1"/>
          </p:cNvSpPr>
          <p:nvPr/>
        </p:nvSpPr>
        <p:spPr bwMode="auto">
          <a:xfrm>
            <a:off x="1828800" y="2667000"/>
            <a:ext cx="4876800" cy="630942"/>
          </a:xfrm>
          <a:prstGeom prst="rect">
            <a:avLst/>
          </a:prstGeom>
          <a:noFill/>
          <a:ln w="28575">
            <a:solidFill>
              <a:srgbClr val="FF6600"/>
            </a:solidFill>
            <a:miter lim="800000"/>
            <a:headEnd/>
            <a:tailEnd/>
          </a:ln>
          <a:effectLst/>
        </p:spPr>
        <p:txBody>
          <a:bodyPr wrap="square">
            <a:spAutoFit/>
          </a:bodyPr>
          <a:lstStyle/>
          <a:p>
            <a:pPr eaLnBrk="1" latinLnBrk="1" hangingPunct="1">
              <a:spcBef>
                <a:spcPct val="50000"/>
              </a:spcBef>
              <a:defRPr/>
            </a:pPr>
            <a:r>
              <a:rPr lang="ko-KR" altLang="ko-KR" sz="1400" b="1" dirty="0">
                <a:solidFill>
                  <a:schemeClr val="accent1"/>
                </a:solidFill>
                <a:effectLst>
                  <a:outerShdw blurRad="38100" dist="38100" dir="2700000" algn="tl">
                    <a:srgbClr val="000000"/>
                  </a:outerShdw>
                </a:effectLst>
              </a:rPr>
              <a:t>      1 </a:t>
            </a:r>
            <a:r>
              <a:rPr lang="ko-KR" altLang="ko-KR" sz="1400" b="1" dirty="0"/>
              <a:t>1 0 0 0 0 1 1 </a:t>
            </a:r>
            <a:r>
              <a:rPr lang="en-US" altLang="ko-KR" sz="1400" b="1" dirty="0" smtClean="0"/>
              <a:t>		</a:t>
            </a:r>
            <a:r>
              <a:rPr lang="en-US" altLang="ko-KR" sz="1400" b="1" dirty="0" smtClean="0">
                <a:solidFill>
                  <a:schemeClr val="accent1"/>
                </a:solidFill>
                <a:effectLst>
                  <a:outerShdw blurRad="38100" dist="38100" dir="2700000" algn="tl">
                    <a:srgbClr val="000000"/>
                  </a:outerShdw>
                </a:effectLst>
              </a:rPr>
              <a:t>1 </a:t>
            </a:r>
            <a:r>
              <a:rPr lang="en-US" altLang="ko-KR" sz="1400" b="1" dirty="0"/>
              <a:t>1 0 0 0 0 1 </a:t>
            </a:r>
            <a:r>
              <a:rPr lang="en-US" altLang="ko-KR" sz="1400" b="1" dirty="0" smtClean="0"/>
              <a:t>0</a:t>
            </a:r>
            <a:endParaRPr lang="ko-KR" altLang="en-US" sz="1400" b="1" dirty="0">
              <a:solidFill>
                <a:schemeClr val="accent1"/>
              </a:solidFill>
            </a:endParaRPr>
          </a:p>
          <a:p>
            <a:pPr eaLnBrk="1" latinLnBrk="1" hangingPunct="1">
              <a:spcBef>
                <a:spcPct val="50000"/>
              </a:spcBef>
              <a:defRPr/>
            </a:pPr>
            <a:r>
              <a:rPr lang="en-US" altLang="ko-KR" sz="1400" b="1" dirty="0"/>
              <a:t>(Even-parity Generator)           (Even-parity Checker)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228600"/>
            <a:ext cx="8229600" cy="1143000"/>
          </a:xfrm>
        </p:spPr>
        <p:txBody>
          <a:bodyPr/>
          <a:lstStyle/>
          <a:p>
            <a:r>
              <a:rPr lang="en-US" sz="3200" dirty="0" smtClean="0"/>
              <a:t>1. Computer </a:t>
            </a:r>
            <a:r>
              <a:rPr lang="en-US" sz="3200" dirty="0"/>
              <a:t>types</a:t>
            </a:r>
          </a:p>
        </p:txBody>
      </p:sp>
      <p:sp>
        <p:nvSpPr>
          <p:cNvPr id="5123" name="Rectangle 3"/>
          <p:cNvSpPr>
            <a:spLocks noGrp="1" noChangeArrowheads="1"/>
          </p:cNvSpPr>
          <p:nvPr>
            <p:ph idx="1"/>
          </p:nvPr>
        </p:nvSpPr>
        <p:spPr>
          <a:xfrm>
            <a:off x="304800" y="1371600"/>
            <a:ext cx="8610600" cy="5334000"/>
          </a:xfrm>
        </p:spPr>
        <p:txBody>
          <a:bodyPr>
            <a:normAutofit fontScale="92500" lnSpcReduction="10000"/>
          </a:bodyPr>
          <a:lstStyle/>
          <a:p>
            <a:pPr algn="just">
              <a:lnSpc>
                <a:spcPct val="150000"/>
              </a:lnSpc>
              <a:buNone/>
            </a:pPr>
            <a:r>
              <a:rPr lang="en-US" sz="2000" b="1" u="sng" dirty="0">
                <a:solidFill>
                  <a:srgbClr val="C00000"/>
                </a:solidFill>
              </a:rPr>
              <a:t>Digital computer</a:t>
            </a:r>
            <a:r>
              <a:rPr lang="en-US" sz="2000" b="1" dirty="0">
                <a:solidFill>
                  <a:srgbClr val="C00000"/>
                </a:solidFill>
              </a:rPr>
              <a:t> :</a:t>
            </a:r>
          </a:p>
          <a:p>
            <a:pPr algn="just">
              <a:lnSpc>
                <a:spcPct val="150000"/>
              </a:lnSpc>
              <a:buNone/>
            </a:pPr>
            <a:r>
              <a:rPr lang="en-US" sz="2000" dirty="0"/>
              <a:t>It is a fast electronic calculating machine that accepts digitized input information, processes it according to a list of internally stored instructions, and produces the resulting output information.</a:t>
            </a:r>
          </a:p>
          <a:p>
            <a:pPr algn="just">
              <a:lnSpc>
                <a:spcPct val="150000"/>
              </a:lnSpc>
              <a:buNone/>
            </a:pPr>
            <a:r>
              <a:rPr lang="en-US" sz="2000" dirty="0"/>
              <a:t>(1) </a:t>
            </a:r>
            <a:r>
              <a:rPr lang="en-US" sz="2000" u="sng" dirty="0">
                <a:solidFill>
                  <a:srgbClr val="C00000"/>
                </a:solidFill>
              </a:rPr>
              <a:t>Personal computer</a:t>
            </a:r>
            <a:r>
              <a:rPr lang="en-US" sz="2000" dirty="0">
                <a:solidFill>
                  <a:srgbClr val="C00000"/>
                </a:solidFill>
              </a:rPr>
              <a:t> : </a:t>
            </a:r>
          </a:p>
          <a:p>
            <a:pPr algn="just">
              <a:lnSpc>
                <a:spcPct val="150000"/>
              </a:lnSpc>
            </a:pPr>
            <a:r>
              <a:rPr lang="en-US" sz="2000" dirty="0"/>
              <a:t>It is the most common form of </a:t>
            </a:r>
            <a:r>
              <a:rPr lang="en-US" sz="2000" u="sng" dirty="0"/>
              <a:t>desktop computers</a:t>
            </a:r>
            <a:r>
              <a:rPr lang="en-US" sz="2000" dirty="0"/>
              <a:t>.</a:t>
            </a:r>
          </a:p>
          <a:p>
            <a:pPr algn="just">
              <a:lnSpc>
                <a:spcPct val="150000"/>
              </a:lnSpc>
            </a:pPr>
            <a:r>
              <a:rPr lang="en-US" sz="2000" u="sng" dirty="0"/>
              <a:t>Desk top computers</a:t>
            </a:r>
            <a:r>
              <a:rPr lang="en-US" sz="2000" dirty="0"/>
              <a:t> have processing and storage units, visual display and audio output units, and a keyboard that can all be located easily on a home or office desk. The storage media include hard </a:t>
            </a:r>
            <a:r>
              <a:rPr lang="en-US" sz="2000" dirty="0" smtClean="0"/>
              <a:t>disks, CD-ROMs </a:t>
            </a:r>
            <a:r>
              <a:rPr lang="en-US" sz="2000" dirty="0"/>
              <a:t>and diskettes.</a:t>
            </a:r>
          </a:p>
          <a:p>
            <a:pPr algn="just">
              <a:lnSpc>
                <a:spcPct val="150000"/>
              </a:lnSpc>
            </a:pPr>
            <a:r>
              <a:rPr lang="en-US" sz="2000" u="sng" dirty="0"/>
              <a:t>Portable notebook computers</a:t>
            </a:r>
            <a:r>
              <a:rPr lang="en-US" sz="2000" dirty="0"/>
              <a:t> are a compact version of the personal computers with all of these components packaged into single unit the size of a thin briefcase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blinds(horizontal)">
                                      <p:cBhvr>
                                        <p:cTn id="22" dur="500"/>
                                        <p:tgtEl>
                                          <p:spTgt spid="5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blinds(horizontal)">
                                      <p:cBhvr>
                                        <p:cTn id="27" dur="500"/>
                                        <p:tgtEl>
                                          <p:spTgt spid="51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3">
                                            <p:txEl>
                                              <p:pRg st="5" end="5"/>
                                            </p:txEl>
                                          </p:spTgt>
                                        </p:tgtEl>
                                        <p:attrNameLst>
                                          <p:attrName>style.visibility</p:attrName>
                                        </p:attrNameLst>
                                      </p:cBhvr>
                                      <p:to>
                                        <p:strVal val="visible"/>
                                      </p:to>
                                    </p:set>
                                    <p:animEffect transition="in" filter="blinds(horizontal)">
                                      <p:cBhvr>
                                        <p:cTn id="32" dur="500"/>
                                        <p:tgtEl>
                                          <p:spTgt spid="5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4"/>
          <p:cNvSpPr>
            <a:spLocks noChangeArrowheads="1"/>
          </p:cNvSpPr>
          <p:nvPr/>
        </p:nvSpPr>
        <p:spPr bwMode="auto">
          <a:xfrm>
            <a:off x="381000" y="990600"/>
            <a:ext cx="8242300" cy="5486400"/>
          </a:xfrm>
          <a:prstGeom prst="rect">
            <a:avLst/>
          </a:prstGeom>
          <a:noFill/>
          <a:ln w="12700">
            <a:noFill/>
            <a:miter lim="800000"/>
            <a:headEnd/>
            <a:tailEnd/>
          </a:ln>
        </p:spPr>
        <p:txBody>
          <a:bodyPr lIns="90488" tIns="44450" rIns="90488" bIns="44450"/>
          <a:lstStyle/>
          <a:p>
            <a:pPr marL="342900" indent="-342900">
              <a:spcBef>
                <a:spcPct val="20000"/>
              </a:spcBef>
              <a:buClr>
                <a:schemeClr val="accent1"/>
              </a:buClr>
              <a:buSzPct val="75000"/>
              <a:buFont typeface="Monotype Sorts" pitchFamily="2" charset="2"/>
              <a:buChar char="n"/>
            </a:pPr>
            <a:r>
              <a:rPr lang="en-US" altLang="ko-KR" sz="2000">
                <a:latin typeface="Arial" charset="0"/>
              </a:rPr>
              <a:t>Odd Parity Generator/Checker</a:t>
            </a:r>
          </a:p>
          <a:p>
            <a:pPr marL="742950" lvl="1" indent="-285750">
              <a:spcBef>
                <a:spcPct val="20000"/>
              </a:spcBef>
              <a:buClr>
                <a:schemeClr val="hlink"/>
              </a:buClr>
              <a:buSzPct val="90000"/>
              <a:buFont typeface="Wingdings" pitchFamily="2" charset="2"/>
              <a:buChar char="u"/>
            </a:pPr>
            <a:r>
              <a:rPr lang="ko-KR" altLang="ko-KR" sz="1800">
                <a:solidFill>
                  <a:schemeClr val="accent2"/>
                </a:solidFill>
                <a:latin typeface="Arial" charset="0"/>
              </a:rPr>
              <a:t>Truth Table</a:t>
            </a:r>
          </a:p>
        </p:txBody>
      </p:sp>
      <p:graphicFrame>
        <p:nvGraphicFramePr>
          <p:cNvPr id="1026" name="Object 17"/>
          <p:cNvGraphicFramePr>
            <a:graphicFrameLocks noChangeAspect="1"/>
          </p:cNvGraphicFramePr>
          <p:nvPr/>
        </p:nvGraphicFramePr>
        <p:xfrm>
          <a:off x="2590800" y="1989138"/>
          <a:ext cx="3733800" cy="3954462"/>
        </p:xfrm>
        <a:graphic>
          <a:graphicData uri="http://schemas.openxmlformats.org/presentationml/2006/ole">
            <p:oleObj spid="_x0000_s1026" name="워크시트" r:id="rId4" imgW="1313640" imgH="3105720" progId="Excel.Sheet.8">
              <p:embed/>
            </p:oleObj>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2667000"/>
            <a:ext cx="4417171"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End of Unit-1</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304800"/>
            <a:ext cx="8229600" cy="1143000"/>
          </a:xfrm>
        </p:spPr>
        <p:txBody>
          <a:bodyPr/>
          <a:lstStyle/>
          <a:p>
            <a:r>
              <a:rPr lang="en-US" sz="3200" dirty="0"/>
              <a:t>Computer types (contd.,)</a:t>
            </a:r>
          </a:p>
        </p:txBody>
      </p:sp>
      <p:sp>
        <p:nvSpPr>
          <p:cNvPr id="6147" name="Rectangle 3"/>
          <p:cNvSpPr>
            <a:spLocks noGrp="1" noChangeArrowheads="1"/>
          </p:cNvSpPr>
          <p:nvPr>
            <p:ph idx="1"/>
          </p:nvPr>
        </p:nvSpPr>
        <p:spPr>
          <a:xfrm>
            <a:off x="228600" y="1447800"/>
            <a:ext cx="8686800" cy="5105400"/>
          </a:xfrm>
        </p:spPr>
        <p:txBody>
          <a:bodyPr>
            <a:normAutofit/>
          </a:bodyPr>
          <a:lstStyle/>
          <a:p>
            <a:pPr algn="just">
              <a:lnSpc>
                <a:spcPct val="150000"/>
              </a:lnSpc>
              <a:buNone/>
            </a:pPr>
            <a:r>
              <a:rPr lang="en-US" sz="2000" dirty="0"/>
              <a:t>(2) </a:t>
            </a:r>
            <a:r>
              <a:rPr lang="en-US" sz="2000" u="sng" dirty="0"/>
              <a:t> </a:t>
            </a:r>
            <a:r>
              <a:rPr lang="en-US" sz="2000" u="sng" dirty="0">
                <a:solidFill>
                  <a:srgbClr val="C00000"/>
                </a:solidFill>
              </a:rPr>
              <a:t>Workstations</a:t>
            </a:r>
            <a:r>
              <a:rPr lang="en-US" sz="2000" dirty="0">
                <a:solidFill>
                  <a:srgbClr val="C00000"/>
                </a:solidFill>
              </a:rPr>
              <a:t>: </a:t>
            </a:r>
          </a:p>
          <a:p>
            <a:pPr algn="just">
              <a:lnSpc>
                <a:spcPct val="150000"/>
              </a:lnSpc>
            </a:pPr>
            <a:r>
              <a:rPr lang="en-US" sz="2000" dirty="0"/>
              <a:t>Work stations with high resolution graphics input/output capability, although still retaining the dimensions of desktop computers, have significantly more computational power than personal computers.</a:t>
            </a:r>
          </a:p>
          <a:p>
            <a:pPr algn="just">
              <a:lnSpc>
                <a:spcPct val="150000"/>
              </a:lnSpc>
            </a:pPr>
            <a:r>
              <a:rPr lang="en-US" sz="2000" dirty="0"/>
              <a:t>Workstations are often used in engineering applications, especially for interactive design works.</a:t>
            </a:r>
          </a:p>
          <a:p>
            <a:pPr algn="just">
              <a:lnSpc>
                <a:spcPct val="150000"/>
              </a:lnSpc>
              <a:buNone/>
            </a:pPr>
            <a:r>
              <a:rPr lang="en-US" sz="2000" dirty="0" smtClean="0"/>
              <a:t>(</a:t>
            </a:r>
            <a:r>
              <a:rPr lang="en-US" sz="2000" dirty="0"/>
              <a:t>3) </a:t>
            </a:r>
            <a:r>
              <a:rPr lang="en-US" sz="2000" u="sng" dirty="0">
                <a:solidFill>
                  <a:srgbClr val="C00000"/>
                </a:solidFill>
              </a:rPr>
              <a:t>Enterprise systems or mainframes</a:t>
            </a:r>
            <a:r>
              <a:rPr lang="en-US" sz="2000" dirty="0">
                <a:solidFill>
                  <a:srgbClr val="C00000"/>
                </a:solidFill>
              </a:rPr>
              <a:t>:</a:t>
            </a:r>
          </a:p>
          <a:p>
            <a:pPr algn="just">
              <a:lnSpc>
                <a:spcPct val="150000"/>
              </a:lnSpc>
            </a:pPr>
            <a:r>
              <a:rPr lang="en-US" sz="2000" dirty="0"/>
              <a:t>These are used for business data processing in medium to large corporations that require much more computing power and storage capacity than workstations can provide.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2" dur="500"/>
                                        <p:tgtEl>
                                          <p:spTgt spid="6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7"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304800"/>
            <a:ext cx="8229600" cy="1143000"/>
          </a:xfrm>
        </p:spPr>
        <p:txBody>
          <a:bodyPr/>
          <a:lstStyle/>
          <a:p>
            <a:r>
              <a:rPr lang="en-US" sz="3200" dirty="0"/>
              <a:t>Computer types (contd.,)</a:t>
            </a:r>
          </a:p>
        </p:txBody>
      </p:sp>
      <p:sp>
        <p:nvSpPr>
          <p:cNvPr id="7171" name="Rectangle 3"/>
          <p:cNvSpPr>
            <a:spLocks noGrp="1" noChangeArrowheads="1"/>
          </p:cNvSpPr>
          <p:nvPr>
            <p:ph idx="1"/>
          </p:nvPr>
        </p:nvSpPr>
        <p:spPr>
          <a:xfrm>
            <a:off x="228600" y="1600200"/>
            <a:ext cx="8726488" cy="4953000"/>
          </a:xfrm>
        </p:spPr>
        <p:txBody>
          <a:bodyPr>
            <a:normAutofit/>
          </a:bodyPr>
          <a:lstStyle/>
          <a:p>
            <a:pPr algn="just">
              <a:lnSpc>
                <a:spcPct val="150000"/>
              </a:lnSpc>
              <a:buNone/>
            </a:pPr>
            <a:r>
              <a:rPr lang="en-US" sz="2000" dirty="0"/>
              <a:t>4) </a:t>
            </a:r>
            <a:r>
              <a:rPr lang="en-US" sz="2000" u="sng" dirty="0">
                <a:solidFill>
                  <a:srgbClr val="C00000"/>
                </a:solidFill>
              </a:rPr>
              <a:t>Servers</a:t>
            </a:r>
            <a:r>
              <a:rPr lang="en-US" sz="2000" dirty="0">
                <a:solidFill>
                  <a:srgbClr val="C00000"/>
                </a:solidFill>
              </a:rPr>
              <a:t> :</a:t>
            </a:r>
          </a:p>
          <a:p>
            <a:pPr algn="just">
              <a:lnSpc>
                <a:spcPct val="150000"/>
              </a:lnSpc>
            </a:pPr>
            <a:r>
              <a:rPr lang="en-US" sz="2000" u="sng" dirty="0"/>
              <a:t>Servers </a:t>
            </a:r>
            <a:r>
              <a:rPr lang="en-US" sz="2000" dirty="0"/>
              <a:t>contain sizable database storage units and are capable of handling large volumes of requests to access the data.</a:t>
            </a:r>
          </a:p>
          <a:p>
            <a:pPr algn="just">
              <a:lnSpc>
                <a:spcPct val="150000"/>
              </a:lnSpc>
            </a:pPr>
            <a:r>
              <a:rPr lang="en-US" sz="2000" dirty="0"/>
              <a:t>The Internet and its associated servers have become a dominant world wide source of all types of information.</a:t>
            </a:r>
          </a:p>
          <a:p>
            <a:pPr algn="just">
              <a:lnSpc>
                <a:spcPct val="150000"/>
              </a:lnSpc>
              <a:buNone/>
            </a:pPr>
            <a:r>
              <a:rPr lang="en-US" sz="2000" dirty="0" smtClean="0"/>
              <a:t>5</a:t>
            </a:r>
            <a:r>
              <a:rPr lang="en-US" sz="2000" dirty="0"/>
              <a:t>) </a:t>
            </a:r>
            <a:r>
              <a:rPr lang="en-US" sz="2000" u="sng" dirty="0">
                <a:solidFill>
                  <a:srgbClr val="C00000"/>
                </a:solidFill>
              </a:rPr>
              <a:t>Super Computers</a:t>
            </a:r>
            <a:r>
              <a:rPr lang="en-US" sz="2000" dirty="0">
                <a:solidFill>
                  <a:srgbClr val="C00000"/>
                </a:solidFill>
              </a:rPr>
              <a:t> :</a:t>
            </a:r>
          </a:p>
          <a:p>
            <a:pPr algn="just">
              <a:lnSpc>
                <a:spcPct val="150000"/>
              </a:lnSpc>
            </a:pPr>
            <a:r>
              <a:rPr lang="en-US" sz="2000" dirty="0"/>
              <a:t>Super Computers are used for the large scale numerical calculations required in applications such as  weather forecasting, aircraft design and simulation.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2" dur="500"/>
                                        <p:tgtEl>
                                          <p:spTgt spid="71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7"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238</TotalTime>
  <Words>5745</Words>
  <Application>Microsoft Office PowerPoint</Application>
  <PresentationFormat>On-screen Show (4:3)</PresentationFormat>
  <Paragraphs>678</Paragraphs>
  <Slides>71</Slides>
  <Notes>14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73" baseType="lpstr">
      <vt:lpstr>Flow</vt:lpstr>
      <vt:lpstr>워크시트</vt:lpstr>
      <vt:lpstr>Computer Organization</vt:lpstr>
      <vt:lpstr>Units:</vt:lpstr>
      <vt:lpstr>Books:</vt:lpstr>
      <vt:lpstr>Basic Structure of Computers Unit-1</vt:lpstr>
      <vt:lpstr>Contents:</vt:lpstr>
      <vt:lpstr>Introduction:</vt:lpstr>
      <vt:lpstr>1. Computer types</vt:lpstr>
      <vt:lpstr>Computer types (contd.,)</vt:lpstr>
      <vt:lpstr>Computer types (contd.,)</vt:lpstr>
      <vt:lpstr>2. Functional units</vt:lpstr>
      <vt:lpstr>Slide 11</vt:lpstr>
      <vt:lpstr>Operation of a computer</vt:lpstr>
      <vt:lpstr>Input unit</vt:lpstr>
      <vt:lpstr>Memory unit</vt:lpstr>
      <vt:lpstr>Memory unit (Contd.,)</vt:lpstr>
      <vt:lpstr>Memory unit (Contd.,)</vt:lpstr>
      <vt:lpstr>Arithmetic and logic unit (ALU)</vt:lpstr>
      <vt:lpstr>Output unit</vt:lpstr>
      <vt:lpstr>Control unit</vt:lpstr>
      <vt:lpstr>3. Basic operational concepts</vt:lpstr>
      <vt:lpstr>Basic operational concepts  (Contd.,)</vt:lpstr>
      <vt:lpstr>        Connections between the processor and the memory</vt:lpstr>
      <vt:lpstr>Instruction register (IR)</vt:lpstr>
      <vt:lpstr>Program Counter (PC)</vt:lpstr>
      <vt:lpstr>Memory address register (MAR)  &amp;  Memory data register (MDR)</vt:lpstr>
      <vt:lpstr>Operating steps for Program execution</vt:lpstr>
      <vt:lpstr>Operating steps for Program execution (Contd.,)</vt:lpstr>
      <vt:lpstr>Operating steps for Program execution (Contd.,)</vt:lpstr>
      <vt:lpstr>Operating steps for Program execution (Contd.,)</vt:lpstr>
      <vt:lpstr>Interrupt service routine</vt:lpstr>
      <vt:lpstr>Interrupt service routine (contd.,)</vt:lpstr>
      <vt:lpstr>4. Bus structures</vt:lpstr>
      <vt:lpstr>Bus structures (contd.,)</vt:lpstr>
      <vt:lpstr>How timing differences are smoothed out among processors, memories and I/O devices?.</vt:lpstr>
      <vt:lpstr>Contd.,</vt:lpstr>
      <vt:lpstr>5. Software</vt:lpstr>
      <vt:lpstr>Contd.,</vt:lpstr>
      <vt:lpstr>Various components of system software.</vt:lpstr>
      <vt:lpstr>Contd.,</vt:lpstr>
      <vt:lpstr>6. Performance</vt:lpstr>
      <vt:lpstr>Contd.,</vt:lpstr>
      <vt:lpstr>Contd.,</vt:lpstr>
      <vt:lpstr>Processor clock</vt:lpstr>
      <vt:lpstr>Basic performance equation</vt:lpstr>
      <vt:lpstr>Pipelining and Super scalar operation</vt:lpstr>
      <vt:lpstr>Pipelining (contd.,)</vt:lpstr>
      <vt:lpstr>Super scalar operation</vt:lpstr>
      <vt:lpstr>Clock rate</vt:lpstr>
      <vt:lpstr>Instruction set : CISC and RISC</vt:lpstr>
      <vt:lpstr>Instruction set : CISC and RISC (contd.,)</vt:lpstr>
      <vt:lpstr>Compiler</vt:lpstr>
      <vt:lpstr>Performance measurement</vt:lpstr>
      <vt:lpstr>Contd.,</vt:lpstr>
      <vt:lpstr>7. Multiprocessors and Multi-computers</vt:lpstr>
      <vt:lpstr>Multiprocessors (contd.,)</vt:lpstr>
      <vt:lpstr>Multi-Computers:</vt:lpstr>
      <vt:lpstr>8. Data Representation</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vector>
  </TitlesOfParts>
  <Company>SNIST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dc:title>
  <dc:creator>Student</dc:creator>
  <cp:lastModifiedBy>Admin</cp:lastModifiedBy>
  <cp:revision>60</cp:revision>
  <dcterms:created xsi:type="dcterms:W3CDTF">2013-12-20T06:17:45Z</dcterms:created>
  <dcterms:modified xsi:type="dcterms:W3CDTF">2015-12-28T08:45:23Z</dcterms:modified>
</cp:coreProperties>
</file>