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2" r:id="rId1"/>
  </p:sldMasterIdLst>
  <p:notesMasterIdLst>
    <p:notesMasterId r:id="rId75"/>
  </p:notesMasterIdLst>
  <p:handoutMasterIdLst>
    <p:handoutMasterId r:id="rId76"/>
  </p:handoutMasterIdLst>
  <p:sldIdLst>
    <p:sldId id="764" r:id="rId2"/>
    <p:sldId id="790" r:id="rId3"/>
    <p:sldId id="758" r:id="rId4"/>
    <p:sldId id="759" r:id="rId5"/>
    <p:sldId id="760" r:id="rId6"/>
    <p:sldId id="752" r:id="rId7"/>
    <p:sldId id="748" r:id="rId8"/>
    <p:sldId id="694" r:id="rId9"/>
    <p:sldId id="809" r:id="rId10"/>
    <p:sldId id="810" r:id="rId11"/>
    <p:sldId id="811" r:id="rId12"/>
    <p:sldId id="812" r:id="rId13"/>
    <p:sldId id="813" r:id="rId14"/>
    <p:sldId id="814" r:id="rId15"/>
    <p:sldId id="767" r:id="rId16"/>
    <p:sldId id="761" r:id="rId17"/>
    <p:sldId id="696" r:id="rId18"/>
    <p:sldId id="762" r:id="rId19"/>
    <p:sldId id="698" r:id="rId20"/>
    <p:sldId id="699" r:id="rId21"/>
    <p:sldId id="754" r:id="rId22"/>
    <p:sldId id="700" r:id="rId23"/>
    <p:sldId id="702" r:id="rId24"/>
    <p:sldId id="701" r:id="rId25"/>
    <p:sldId id="791" r:id="rId26"/>
    <p:sldId id="743" r:id="rId27"/>
    <p:sldId id="704" r:id="rId28"/>
    <p:sldId id="705" r:id="rId29"/>
    <p:sldId id="786" r:id="rId30"/>
    <p:sldId id="817" r:id="rId31"/>
    <p:sldId id="706" r:id="rId32"/>
    <p:sldId id="707" r:id="rId33"/>
    <p:sldId id="745" r:id="rId34"/>
    <p:sldId id="792" r:id="rId35"/>
    <p:sldId id="793" r:id="rId36"/>
    <p:sldId id="794" r:id="rId37"/>
    <p:sldId id="795" r:id="rId38"/>
    <p:sldId id="711" r:id="rId39"/>
    <p:sldId id="712" r:id="rId40"/>
    <p:sldId id="816" r:id="rId41"/>
    <p:sldId id="796" r:id="rId42"/>
    <p:sldId id="815" r:id="rId43"/>
    <p:sldId id="713" r:id="rId44"/>
    <p:sldId id="797" r:id="rId45"/>
    <p:sldId id="798" r:id="rId46"/>
    <p:sldId id="799" r:id="rId47"/>
    <p:sldId id="801" r:id="rId48"/>
    <p:sldId id="800" r:id="rId49"/>
    <p:sldId id="802" r:id="rId50"/>
    <p:sldId id="803" r:id="rId51"/>
    <p:sldId id="718" r:id="rId52"/>
    <p:sldId id="719" r:id="rId53"/>
    <p:sldId id="720" r:id="rId54"/>
    <p:sldId id="805" r:id="rId55"/>
    <p:sldId id="804" r:id="rId56"/>
    <p:sldId id="750" r:id="rId57"/>
    <p:sldId id="751" r:id="rId58"/>
    <p:sldId id="755" r:id="rId59"/>
    <p:sldId id="721" r:id="rId60"/>
    <p:sldId id="806" r:id="rId61"/>
    <p:sldId id="722" r:id="rId62"/>
    <p:sldId id="723" r:id="rId63"/>
    <p:sldId id="807" r:id="rId64"/>
    <p:sldId id="747" r:id="rId65"/>
    <p:sldId id="728" r:id="rId66"/>
    <p:sldId id="729" r:id="rId67"/>
    <p:sldId id="730" r:id="rId68"/>
    <p:sldId id="731" r:id="rId69"/>
    <p:sldId id="757" r:id="rId70"/>
    <p:sldId id="734" r:id="rId71"/>
    <p:sldId id="735" r:id="rId72"/>
    <p:sldId id="746" r:id="rId73"/>
    <p:sldId id="737" r:id="rId74"/>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F6E6EA"/>
    <a:srgbClr val="FAE2F6"/>
    <a:srgbClr val="170981"/>
    <a:srgbClr val="121328"/>
    <a:srgbClr val="D7FDF9"/>
    <a:srgbClr val="003366"/>
    <a:srgbClr val="FF7C80"/>
    <a:srgbClr val="66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99" autoAdjust="0"/>
    <p:restoredTop sz="94632" autoAdjust="0"/>
  </p:normalViewPr>
  <p:slideViewPr>
    <p:cSldViewPr>
      <p:cViewPr>
        <p:scale>
          <a:sx n="75" d="100"/>
          <a:sy n="75" d="100"/>
        </p:scale>
        <p:origin x="-972" y="-6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8" d="100"/>
          <a:sy n="38" d="100"/>
        </p:scale>
        <p:origin x="-1530" y="-7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 Type="http://schemas.openxmlformats.org/officeDocument/2006/relationships/slide" Target="slides/slide5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hPercent val="54"/>
      <c:depthPercent val="200"/>
      <c:rAngAx val="1"/>
    </c:view3D>
    <c:floor>
      <c:spPr>
        <a:solidFill>
          <a:srgbClr val="C0C0C0"/>
        </a:solidFill>
        <a:ln w="3175">
          <a:solidFill>
            <a:schemeClr val="tx1"/>
          </a:solidFill>
          <a:prstDash val="solid"/>
        </a:ln>
      </c:spPr>
    </c:floor>
    <c:sideWall>
      <c:spPr>
        <a:noFill/>
        <a:ln w="12700">
          <a:solidFill>
            <a:schemeClr val="tx1"/>
          </a:solidFill>
          <a:prstDash val="solid"/>
        </a:ln>
      </c:spPr>
    </c:sideWall>
    <c:backWall>
      <c:spPr>
        <a:noFill/>
        <a:ln w="12700">
          <a:solidFill>
            <a:schemeClr val="tx1"/>
          </a:solidFill>
          <a:prstDash val="solid"/>
        </a:ln>
      </c:spPr>
    </c:backWall>
    <c:plotArea>
      <c:layout>
        <c:manualLayout>
          <c:layoutTarget val="inner"/>
          <c:xMode val="edge"/>
          <c:yMode val="edge"/>
          <c:x val="5.2375152253349572E-2"/>
          <c:y val="5.8375634517766534E-2"/>
          <c:w val="0.80267965895249727"/>
          <c:h val="0.8324873096446701"/>
        </c:manualLayout>
      </c:layout>
      <c:bar3DChart>
        <c:barDir val="col"/>
        <c:grouping val="clustered"/>
        <c:ser>
          <c:idx val="0"/>
          <c:order val="0"/>
          <c:tx>
            <c:strRef>
              <c:f>Sheet1!$A$2</c:f>
              <c:strCache>
                <c:ptCount val="1"/>
                <c:pt idx="0">
                  <c:v>1000</c:v>
                </c:pt>
              </c:strCache>
            </c:strRef>
          </c:tx>
          <c:spPr>
            <a:solidFill>
              <a:schemeClr val="accent1"/>
            </a:solidFill>
            <a:ln w="10392">
              <a:solidFill>
                <a:srgbClr val="000000"/>
              </a:solidFill>
              <a:prstDash val="solid"/>
            </a:ln>
          </c:spPr>
          <c:cat>
            <c:numRef>
              <c:f>Sheet1!$B$1:$K$1</c:f>
              <c:numCache>
                <c:formatCode>General</c:formatCode>
                <c:ptCount val="10"/>
                <c:pt idx="0">
                  <c:v>10000</c:v>
                </c:pt>
                <c:pt idx="1">
                  <c:v>20000</c:v>
                </c:pt>
                <c:pt idx="2">
                  <c:v>30000</c:v>
                </c:pt>
                <c:pt idx="3">
                  <c:v>40000</c:v>
                </c:pt>
                <c:pt idx="4">
                  <c:v>50000</c:v>
                </c:pt>
                <c:pt idx="5">
                  <c:v>60000</c:v>
                </c:pt>
                <c:pt idx="6">
                  <c:v>70000</c:v>
                </c:pt>
                <c:pt idx="7">
                  <c:v>80000</c:v>
                </c:pt>
                <c:pt idx="8">
                  <c:v>90000</c:v>
                </c:pt>
                <c:pt idx="9">
                  <c:v>100000</c:v>
                </c:pt>
              </c:numCache>
            </c:numRef>
          </c:cat>
          <c:val>
            <c:numRef>
              <c:f>Sheet1!$B$2:$K$2</c:f>
              <c:numCache>
                <c:formatCode>General</c:formatCode>
                <c:ptCount val="10"/>
                <c:pt idx="0">
                  <c:v>0</c:v>
                </c:pt>
                <c:pt idx="1">
                  <c:v>32</c:v>
                </c:pt>
                <c:pt idx="2">
                  <c:v>3</c:v>
                </c:pt>
                <c:pt idx="3">
                  <c:v>6</c:v>
                </c:pt>
                <c:pt idx="4">
                  <c:v>1</c:v>
                </c:pt>
                <c:pt idx="5">
                  <c:v>0</c:v>
                </c:pt>
                <c:pt idx="6">
                  <c:v>0</c:v>
                </c:pt>
                <c:pt idx="7">
                  <c:v>0</c:v>
                </c:pt>
                <c:pt idx="8">
                  <c:v>0</c:v>
                </c:pt>
                <c:pt idx="9">
                  <c:v>0</c:v>
                </c:pt>
              </c:numCache>
            </c:numRef>
          </c:val>
        </c:ser>
        <c:ser>
          <c:idx val="1"/>
          <c:order val="1"/>
          <c:tx>
            <c:strRef>
              <c:f>Sheet1!$A$3</c:f>
              <c:strCache>
                <c:ptCount val="1"/>
                <c:pt idx="0">
                  <c:v>2000</c:v>
                </c:pt>
              </c:strCache>
            </c:strRef>
          </c:tx>
          <c:spPr>
            <a:solidFill>
              <a:schemeClr val="accent2"/>
            </a:solidFill>
            <a:ln w="10392">
              <a:solidFill>
                <a:srgbClr val="000000"/>
              </a:solidFill>
              <a:prstDash val="solid"/>
            </a:ln>
          </c:spPr>
          <c:cat>
            <c:numRef>
              <c:f>Sheet1!$B$1:$K$1</c:f>
              <c:numCache>
                <c:formatCode>General</c:formatCode>
                <c:ptCount val="10"/>
                <c:pt idx="0">
                  <c:v>10000</c:v>
                </c:pt>
                <c:pt idx="1">
                  <c:v>20000</c:v>
                </c:pt>
                <c:pt idx="2">
                  <c:v>30000</c:v>
                </c:pt>
                <c:pt idx="3">
                  <c:v>40000</c:v>
                </c:pt>
                <c:pt idx="4">
                  <c:v>50000</c:v>
                </c:pt>
                <c:pt idx="5">
                  <c:v>60000</c:v>
                </c:pt>
                <c:pt idx="6">
                  <c:v>70000</c:v>
                </c:pt>
                <c:pt idx="7">
                  <c:v>80000</c:v>
                </c:pt>
                <c:pt idx="8">
                  <c:v>90000</c:v>
                </c:pt>
                <c:pt idx="9">
                  <c:v>100000</c:v>
                </c:pt>
              </c:numCache>
            </c:numRef>
          </c:cat>
          <c:val>
            <c:numRef>
              <c:f>Sheet1!$B$3:$K$3</c:f>
              <c:numCache>
                <c:formatCode>General</c:formatCode>
                <c:ptCount val="10"/>
                <c:pt idx="0">
                  <c:v>0</c:v>
                </c:pt>
                <c:pt idx="1">
                  <c:v>14</c:v>
                </c:pt>
                <c:pt idx="2">
                  <c:v>4</c:v>
                </c:pt>
                <c:pt idx="3">
                  <c:v>2</c:v>
                </c:pt>
                <c:pt idx="4">
                  <c:v>1</c:v>
                </c:pt>
                <c:pt idx="5">
                  <c:v>2</c:v>
                </c:pt>
                <c:pt idx="6">
                  <c:v>0</c:v>
                </c:pt>
                <c:pt idx="7">
                  <c:v>0</c:v>
                </c:pt>
                <c:pt idx="8">
                  <c:v>0</c:v>
                </c:pt>
                <c:pt idx="9">
                  <c:v>0</c:v>
                </c:pt>
              </c:numCache>
            </c:numRef>
          </c:val>
        </c:ser>
        <c:ser>
          <c:idx val="2"/>
          <c:order val="2"/>
          <c:tx>
            <c:strRef>
              <c:f>Sheet1!$A$4</c:f>
              <c:strCache>
                <c:ptCount val="1"/>
                <c:pt idx="0">
                  <c:v>3000</c:v>
                </c:pt>
              </c:strCache>
            </c:strRef>
          </c:tx>
          <c:spPr>
            <a:solidFill>
              <a:schemeClr val="hlink"/>
            </a:solidFill>
            <a:ln w="10392">
              <a:solidFill>
                <a:srgbClr val="000000"/>
              </a:solidFill>
              <a:prstDash val="solid"/>
            </a:ln>
          </c:spPr>
          <c:cat>
            <c:numRef>
              <c:f>Sheet1!$B$1:$K$1</c:f>
              <c:numCache>
                <c:formatCode>General</c:formatCode>
                <c:ptCount val="10"/>
                <c:pt idx="0">
                  <c:v>10000</c:v>
                </c:pt>
                <c:pt idx="1">
                  <c:v>20000</c:v>
                </c:pt>
                <c:pt idx="2">
                  <c:v>30000</c:v>
                </c:pt>
                <c:pt idx="3">
                  <c:v>40000</c:v>
                </c:pt>
                <c:pt idx="4">
                  <c:v>50000</c:v>
                </c:pt>
                <c:pt idx="5">
                  <c:v>60000</c:v>
                </c:pt>
                <c:pt idx="6">
                  <c:v>70000</c:v>
                </c:pt>
                <c:pt idx="7">
                  <c:v>80000</c:v>
                </c:pt>
                <c:pt idx="8">
                  <c:v>90000</c:v>
                </c:pt>
                <c:pt idx="9">
                  <c:v>100000</c:v>
                </c:pt>
              </c:numCache>
            </c:numRef>
          </c:cat>
          <c:val>
            <c:numRef>
              <c:f>Sheet1!$B$4:$K$4</c:f>
              <c:numCache>
                <c:formatCode>General</c:formatCode>
                <c:ptCount val="10"/>
                <c:pt idx="0">
                  <c:v>2</c:v>
                </c:pt>
                <c:pt idx="1">
                  <c:v>31</c:v>
                </c:pt>
                <c:pt idx="2">
                  <c:v>4</c:v>
                </c:pt>
                <c:pt idx="3">
                  <c:v>7</c:v>
                </c:pt>
                <c:pt idx="4">
                  <c:v>1</c:v>
                </c:pt>
                <c:pt idx="5">
                  <c:v>1</c:v>
                </c:pt>
                <c:pt idx="6">
                  <c:v>0</c:v>
                </c:pt>
                <c:pt idx="7">
                  <c:v>0</c:v>
                </c:pt>
                <c:pt idx="8">
                  <c:v>0</c:v>
                </c:pt>
                <c:pt idx="9">
                  <c:v>0</c:v>
                </c:pt>
              </c:numCache>
            </c:numRef>
          </c:val>
        </c:ser>
        <c:ser>
          <c:idx val="3"/>
          <c:order val="3"/>
          <c:tx>
            <c:strRef>
              <c:f>Sheet1!$A$5</c:f>
              <c:strCache>
                <c:ptCount val="1"/>
                <c:pt idx="0">
                  <c:v>4000</c:v>
                </c:pt>
              </c:strCache>
            </c:strRef>
          </c:tx>
          <c:spPr>
            <a:solidFill>
              <a:schemeClr val="folHlink"/>
            </a:solidFill>
            <a:ln w="10392">
              <a:solidFill>
                <a:srgbClr val="000000"/>
              </a:solidFill>
              <a:prstDash val="solid"/>
            </a:ln>
          </c:spPr>
          <c:cat>
            <c:numRef>
              <c:f>Sheet1!$B$1:$K$1</c:f>
              <c:numCache>
                <c:formatCode>General</c:formatCode>
                <c:ptCount val="10"/>
                <c:pt idx="0">
                  <c:v>10000</c:v>
                </c:pt>
                <c:pt idx="1">
                  <c:v>20000</c:v>
                </c:pt>
                <c:pt idx="2">
                  <c:v>30000</c:v>
                </c:pt>
                <c:pt idx="3">
                  <c:v>40000</c:v>
                </c:pt>
                <c:pt idx="4">
                  <c:v>50000</c:v>
                </c:pt>
                <c:pt idx="5">
                  <c:v>60000</c:v>
                </c:pt>
                <c:pt idx="6">
                  <c:v>70000</c:v>
                </c:pt>
                <c:pt idx="7">
                  <c:v>80000</c:v>
                </c:pt>
                <c:pt idx="8">
                  <c:v>90000</c:v>
                </c:pt>
                <c:pt idx="9">
                  <c:v>100000</c:v>
                </c:pt>
              </c:numCache>
            </c:numRef>
          </c:cat>
          <c:val>
            <c:numRef>
              <c:f>Sheet1!$B$5:$K$5</c:f>
              <c:numCache>
                <c:formatCode>General</c:formatCode>
                <c:ptCount val="10"/>
                <c:pt idx="0">
                  <c:v>0</c:v>
                </c:pt>
                <c:pt idx="1">
                  <c:v>16</c:v>
                </c:pt>
                <c:pt idx="2">
                  <c:v>1</c:v>
                </c:pt>
                <c:pt idx="3">
                  <c:v>0</c:v>
                </c:pt>
                <c:pt idx="4">
                  <c:v>1</c:v>
                </c:pt>
                <c:pt idx="5">
                  <c:v>0</c:v>
                </c:pt>
                <c:pt idx="6">
                  <c:v>0</c:v>
                </c:pt>
                <c:pt idx="7">
                  <c:v>1</c:v>
                </c:pt>
                <c:pt idx="8">
                  <c:v>0</c:v>
                </c:pt>
                <c:pt idx="9">
                  <c:v>0</c:v>
                </c:pt>
              </c:numCache>
            </c:numRef>
          </c:val>
        </c:ser>
        <c:ser>
          <c:idx val="4"/>
          <c:order val="4"/>
          <c:tx>
            <c:strRef>
              <c:f>Sheet1!$A$6</c:f>
              <c:strCache>
                <c:ptCount val="1"/>
                <c:pt idx="0">
                  <c:v>5000</c:v>
                </c:pt>
              </c:strCache>
            </c:strRef>
          </c:tx>
          <c:spPr>
            <a:solidFill>
              <a:schemeClr val="bg2"/>
            </a:solidFill>
            <a:ln w="10392">
              <a:solidFill>
                <a:srgbClr val="000000"/>
              </a:solidFill>
              <a:prstDash val="solid"/>
            </a:ln>
          </c:spPr>
          <c:cat>
            <c:numRef>
              <c:f>Sheet1!$B$1:$K$1</c:f>
              <c:numCache>
                <c:formatCode>General</c:formatCode>
                <c:ptCount val="10"/>
                <c:pt idx="0">
                  <c:v>10000</c:v>
                </c:pt>
                <c:pt idx="1">
                  <c:v>20000</c:v>
                </c:pt>
                <c:pt idx="2">
                  <c:v>30000</c:v>
                </c:pt>
                <c:pt idx="3">
                  <c:v>40000</c:v>
                </c:pt>
                <c:pt idx="4">
                  <c:v>50000</c:v>
                </c:pt>
                <c:pt idx="5">
                  <c:v>60000</c:v>
                </c:pt>
                <c:pt idx="6">
                  <c:v>70000</c:v>
                </c:pt>
                <c:pt idx="7">
                  <c:v>80000</c:v>
                </c:pt>
                <c:pt idx="8">
                  <c:v>90000</c:v>
                </c:pt>
                <c:pt idx="9">
                  <c:v>100000</c:v>
                </c:pt>
              </c:numCache>
            </c:numRef>
          </c:cat>
          <c:val>
            <c:numRef>
              <c:f>Sheet1!$B$6:$K$6</c:f>
              <c:numCache>
                <c:formatCode>General</c:formatCode>
                <c:ptCount val="10"/>
                <c:pt idx="0">
                  <c:v>2</c:v>
                </c:pt>
                <c:pt idx="1">
                  <c:v>35</c:v>
                </c:pt>
                <c:pt idx="2">
                  <c:v>8</c:v>
                </c:pt>
                <c:pt idx="3">
                  <c:v>0</c:v>
                </c:pt>
                <c:pt idx="4">
                  <c:v>1</c:v>
                </c:pt>
                <c:pt idx="5">
                  <c:v>1</c:v>
                </c:pt>
                <c:pt idx="6">
                  <c:v>0</c:v>
                </c:pt>
                <c:pt idx="7">
                  <c:v>0</c:v>
                </c:pt>
                <c:pt idx="8">
                  <c:v>0</c:v>
                </c:pt>
                <c:pt idx="9">
                  <c:v>0</c:v>
                </c:pt>
              </c:numCache>
            </c:numRef>
          </c:val>
        </c:ser>
        <c:ser>
          <c:idx val="5"/>
          <c:order val="5"/>
          <c:tx>
            <c:strRef>
              <c:f>Sheet1!$A$7</c:f>
              <c:strCache>
                <c:ptCount val="1"/>
                <c:pt idx="0">
                  <c:v>6000</c:v>
                </c:pt>
              </c:strCache>
            </c:strRef>
          </c:tx>
          <c:spPr>
            <a:solidFill>
              <a:schemeClr val="tx2"/>
            </a:solidFill>
            <a:ln w="10392">
              <a:solidFill>
                <a:srgbClr val="000000"/>
              </a:solidFill>
              <a:prstDash val="solid"/>
            </a:ln>
          </c:spPr>
          <c:cat>
            <c:numRef>
              <c:f>Sheet1!$B$1:$K$1</c:f>
              <c:numCache>
                <c:formatCode>General</c:formatCode>
                <c:ptCount val="10"/>
                <c:pt idx="0">
                  <c:v>10000</c:v>
                </c:pt>
                <c:pt idx="1">
                  <c:v>20000</c:v>
                </c:pt>
                <c:pt idx="2">
                  <c:v>30000</c:v>
                </c:pt>
                <c:pt idx="3">
                  <c:v>40000</c:v>
                </c:pt>
                <c:pt idx="4">
                  <c:v>50000</c:v>
                </c:pt>
                <c:pt idx="5">
                  <c:v>60000</c:v>
                </c:pt>
                <c:pt idx="6">
                  <c:v>70000</c:v>
                </c:pt>
                <c:pt idx="7">
                  <c:v>80000</c:v>
                </c:pt>
                <c:pt idx="8">
                  <c:v>90000</c:v>
                </c:pt>
                <c:pt idx="9">
                  <c:v>100000</c:v>
                </c:pt>
              </c:numCache>
            </c:numRef>
          </c:cat>
          <c:val>
            <c:numRef>
              <c:f>Sheet1!$B$7:$K$7</c:f>
              <c:numCache>
                <c:formatCode>General</c:formatCode>
                <c:ptCount val="10"/>
                <c:pt idx="0">
                  <c:v>13</c:v>
                </c:pt>
                <c:pt idx="1">
                  <c:v>38</c:v>
                </c:pt>
                <c:pt idx="2">
                  <c:v>6</c:v>
                </c:pt>
                <c:pt idx="3">
                  <c:v>2</c:v>
                </c:pt>
                <c:pt idx="4">
                  <c:v>3</c:v>
                </c:pt>
                <c:pt idx="5">
                  <c:v>0</c:v>
                </c:pt>
                <c:pt idx="6">
                  <c:v>0</c:v>
                </c:pt>
                <c:pt idx="7">
                  <c:v>0</c:v>
                </c:pt>
                <c:pt idx="8">
                  <c:v>0</c:v>
                </c:pt>
                <c:pt idx="9">
                  <c:v>0</c:v>
                </c:pt>
              </c:numCache>
            </c:numRef>
          </c:val>
        </c:ser>
        <c:ser>
          <c:idx val="6"/>
          <c:order val="6"/>
          <c:tx>
            <c:strRef>
              <c:f>Sheet1!$A$8</c:f>
              <c:strCache>
                <c:ptCount val="1"/>
                <c:pt idx="0">
                  <c:v>7000</c:v>
                </c:pt>
              </c:strCache>
            </c:strRef>
          </c:tx>
          <c:spPr>
            <a:solidFill>
              <a:srgbClr val="0080C0"/>
            </a:solidFill>
            <a:ln w="10392">
              <a:solidFill>
                <a:srgbClr val="000000"/>
              </a:solidFill>
              <a:prstDash val="solid"/>
            </a:ln>
          </c:spPr>
          <c:cat>
            <c:numRef>
              <c:f>Sheet1!$B$1:$K$1</c:f>
              <c:numCache>
                <c:formatCode>General</c:formatCode>
                <c:ptCount val="10"/>
                <c:pt idx="0">
                  <c:v>10000</c:v>
                </c:pt>
                <c:pt idx="1">
                  <c:v>20000</c:v>
                </c:pt>
                <c:pt idx="2">
                  <c:v>30000</c:v>
                </c:pt>
                <c:pt idx="3">
                  <c:v>40000</c:v>
                </c:pt>
                <c:pt idx="4">
                  <c:v>50000</c:v>
                </c:pt>
                <c:pt idx="5">
                  <c:v>60000</c:v>
                </c:pt>
                <c:pt idx="6">
                  <c:v>70000</c:v>
                </c:pt>
                <c:pt idx="7">
                  <c:v>80000</c:v>
                </c:pt>
                <c:pt idx="8">
                  <c:v>90000</c:v>
                </c:pt>
                <c:pt idx="9">
                  <c:v>100000</c:v>
                </c:pt>
              </c:numCache>
            </c:numRef>
          </c:cat>
          <c:val>
            <c:numRef>
              <c:f>Sheet1!$B$8:$K$8</c:f>
              <c:numCache>
                <c:formatCode>General</c:formatCode>
                <c:ptCount val="10"/>
                <c:pt idx="0">
                  <c:v>9</c:v>
                </c:pt>
                <c:pt idx="1">
                  <c:v>21</c:v>
                </c:pt>
                <c:pt idx="2">
                  <c:v>3</c:v>
                </c:pt>
                <c:pt idx="3">
                  <c:v>7</c:v>
                </c:pt>
                <c:pt idx="4">
                  <c:v>2</c:v>
                </c:pt>
                <c:pt idx="5">
                  <c:v>0</c:v>
                </c:pt>
                <c:pt idx="6">
                  <c:v>0</c:v>
                </c:pt>
                <c:pt idx="7">
                  <c:v>0</c:v>
                </c:pt>
                <c:pt idx="8">
                  <c:v>1</c:v>
                </c:pt>
                <c:pt idx="9">
                  <c:v>0</c:v>
                </c:pt>
              </c:numCache>
            </c:numRef>
          </c:val>
        </c:ser>
        <c:ser>
          <c:idx val="7"/>
          <c:order val="7"/>
          <c:tx>
            <c:strRef>
              <c:f>Sheet1!$A$9</c:f>
              <c:strCache>
                <c:ptCount val="1"/>
                <c:pt idx="0">
                  <c:v>8000</c:v>
                </c:pt>
              </c:strCache>
            </c:strRef>
          </c:tx>
          <c:spPr>
            <a:solidFill>
              <a:srgbClr val="C0C0FF"/>
            </a:solidFill>
            <a:ln w="10392">
              <a:solidFill>
                <a:srgbClr val="000000"/>
              </a:solidFill>
              <a:prstDash val="solid"/>
            </a:ln>
          </c:spPr>
          <c:cat>
            <c:numRef>
              <c:f>Sheet1!$B$1:$K$1</c:f>
              <c:numCache>
                <c:formatCode>General</c:formatCode>
                <c:ptCount val="10"/>
                <c:pt idx="0">
                  <c:v>10000</c:v>
                </c:pt>
                <c:pt idx="1">
                  <c:v>20000</c:v>
                </c:pt>
                <c:pt idx="2">
                  <c:v>30000</c:v>
                </c:pt>
                <c:pt idx="3">
                  <c:v>40000</c:v>
                </c:pt>
                <c:pt idx="4">
                  <c:v>50000</c:v>
                </c:pt>
                <c:pt idx="5">
                  <c:v>60000</c:v>
                </c:pt>
                <c:pt idx="6">
                  <c:v>70000</c:v>
                </c:pt>
                <c:pt idx="7">
                  <c:v>80000</c:v>
                </c:pt>
                <c:pt idx="8">
                  <c:v>90000</c:v>
                </c:pt>
                <c:pt idx="9">
                  <c:v>100000</c:v>
                </c:pt>
              </c:numCache>
            </c:numRef>
          </c:cat>
          <c:val>
            <c:numRef>
              <c:f>Sheet1!$B$9:$K$9</c:f>
              <c:numCache>
                <c:formatCode>General</c:formatCode>
                <c:ptCount val="10"/>
                <c:pt idx="0">
                  <c:v>8</c:v>
                </c:pt>
                <c:pt idx="1">
                  <c:v>21</c:v>
                </c:pt>
                <c:pt idx="2">
                  <c:v>0</c:v>
                </c:pt>
                <c:pt idx="3">
                  <c:v>1</c:v>
                </c:pt>
                <c:pt idx="4">
                  <c:v>0</c:v>
                </c:pt>
                <c:pt idx="5">
                  <c:v>2</c:v>
                </c:pt>
                <c:pt idx="6">
                  <c:v>0</c:v>
                </c:pt>
                <c:pt idx="7">
                  <c:v>1</c:v>
                </c:pt>
                <c:pt idx="8">
                  <c:v>0</c:v>
                </c:pt>
                <c:pt idx="9">
                  <c:v>0</c:v>
                </c:pt>
              </c:numCache>
            </c:numRef>
          </c:val>
        </c:ser>
        <c:ser>
          <c:idx val="8"/>
          <c:order val="8"/>
          <c:tx>
            <c:strRef>
              <c:f>Sheet1!$A$10</c:f>
              <c:strCache>
                <c:ptCount val="1"/>
                <c:pt idx="0">
                  <c:v>9000</c:v>
                </c:pt>
              </c:strCache>
            </c:strRef>
          </c:tx>
          <c:spPr>
            <a:solidFill>
              <a:srgbClr val="FF0000"/>
            </a:solidFill>
            <a:ln w="10392">
              <a:solidFill>
                <a:srgbClr val="000000"/>
              </a:solidFill>
              <a:prstDash val="solid"/>
            </a:ln>
          </c:spPr>
          <c:cat>
            <c:numRef>
              <c:f>Sheet1!$B$1:$K$1</c:f>
              <c:numCache>
                <c:formatCode>General</c:formatCode>
                <c:ptCount val="10"/>
                <c:pt idx="0">
                  <c:v>10000</c:v>
                </c:pt>
                <c:pt idx="1">
                  <c:v>20000</c:v>
                </c:pt>
                <c:pt idx="2">
                  <c:v>30000</c:v>
                </c:pt>
                <c:pt idx="3">
                  <c:v>40000</c:v>
                </c:pt>
                <c:pt idx="4">
                  <c:v>50000</c:v>
                </c:pt>
                <c:pt idx="5">
                  <c:v>60000</c:v>
                </c:pt>
                <c:pt idx="6">
                  <c:v>70000</c:v>
                </c:pt>
                <c:pt idx="7">
                  <c:v>80000</c:v>
                </c:pt>
                <c:pt idx="8">
                  <c:v>90000</c:v>
                </c:pt>
                <c:pt idx="9">
                  <c:v>100000</c:v>
                </c:pt>
              </c:numCache>
            </c:numRef>
          </c:cat>
          <c:val>
            <c:numRef>
              <c:f>Sheet1!$B$10:$K$10</c:f>
              <c:numCache>
                <c:formatCode>General</c:formatCode>
                <c:ptCount val="10"/>
                <c:pt idx="0">
                  <c:v>13</c:v>
                </c:pt>
                <c:pt idx="1">
                  <c:v>17</c:v>
                </c:pt>
                <c:pt idx="2">
                  <c:v>8</c:v>
                </c:pt>
                <c:pt idx="3">
                  <c:v>0</c:v>
                </c:pt>
                <c:pt idx="4">
                  <c:v>2</c:v>
                </c:pt>
                <c:pt idx="5">
                  <c:v>0</c:v>
                </c:pt>
                <c:pt idx="6">
                  <c:v>0</c:v>
                </c:pt>
                <c:pt idx="7">
                  <c:v>0</c:v>
                </c:pt>
                <c:pt idx="8">
                  <c:v>0</c:v>
                </c:pt>
                <c:pt idx="9">
                  <c:v>0</c:v>
                </c:pt>
              </c:numCache>
            </c:numRef>
          </c:val>
        </c:ser>
        <c:ser>
          <c:idx val="9"/>
          <c:order val="9"/>
          <c:tx>
            <c:strRef>
              <c:f>Sheet1!$A$11</c:f>
              <c:strCache>
                <c:ptCount val="1"/>
                <c:pt idx="0">
                  <c:v>10000</c:v>
                </c:pt>
              </c:strCache>
            </c:strRef>
          </c:tx>
          <c:spPr>
            <a:solidFill>
              <a:srgbClr val="FFFF00"/>
            </a:solidFill>
            <a:ln w="10392">
              <a:solidFill>
                <a:srgbClr val="000000"/>
              </a:solidFill>
              <a:prstDash val="solid"/>
            </a:ln>
          </c:spPr>
          <c:cat>
            <c:numRef>
              <c:f>Sheet1!$B$1:$K$1</c:f>
              <c:numCache>
                <c:formatCode>General</c:formatCode>
                <c:ptCount val="10"/>
                <c:pt idx="0">
                  <c:v>10000</c:v>
                </c:pt>
                <c:pt idx="1">
                  <c:v>20000</c:v>
                </c:pt>
                <c:pt idx="2">
                  <c:v>30000</c:v>
                </c:pt>
                <c:pt idx="3">
                  <c:v>40000</c:v>
                </c:pt>
                <c:pt idx="4">
                  <c:v>50000</c:v>
                </c:pt>
                <c:pt idx="5">
                  <c:v>60000</c:v>
                </c:pt>
                <c:pt idx="6">
                  <c:v>70000</c:v>
                </c:pt>
                <c:pt idx="7">
                  <c:v>80000</c:v>
                </c:pt>
                <c:pt idx="8">
                  <c:v>90000</c:v>
                </c:pt>
                <c:pt idx="9">
                  <c:v>100000</c:v>
                </c:pt>
              </c:numCache>
            </c:numRef>
          </c:cat>
          <c:val>
            <c:numRef>
              <c:f>Sheet1!$B$11:$K$11</c:f>
              <c:numCache>
                <c:formatCode>General</c:formatCode>
                <c:ptCount val="10"/>
                <c:pt idx="0">
                  <c:v>7</c:v>
                </c:pt>
                <c:pt idx="1">
                  <c:v>17</c:v>
                </c:pt>
                <c:pt idx="2">
                  <c:v>5</c:v>
                </c:pt>
                <c:pt idx="3">
                  <c:v>1</c:v>
                </c:pt>
                <c:pt idx="4">
                  <c:v>1</c:v>
                </c:pt>
                <c:pt idx="5">
                  <c:v>1</c:v>
                </c:pt>
                <c:pt idx="6">
                  <c:v>1</c:v>
                </c:pt>
                <c:pt idx="7">
                  <c:v>0</c:v>
                </c:pt>
                <c:pt idx="8">
                  <c:v>0</c:v>
                </c:pt>
                <c:pt idx="9">
                  <c:v>0</c:v>
                </c:pt>
              </c:numCache>
            </c:numRef>
          </c:val>
        </c:ser>
        <c:gapDepth val="0"/>
        <c:shape val="box"/>
        <c:axId val="104737408"/>
        <c:axId val="104739200"/>
        <c:axId val="0"/>
      </c:bar3DChart>
      <c:catAx>
        <c:axId val="104737408"/>
        <c:scaling>
          <c:orientation val="minMax"/>
        </c:scaling>
        <c:axPos val="b"/>
        <c:numFmt formatCode="General" sourceLinked="1"/>
        <c:tickLblPos val="low"/>
        <c:spPr>
          <a:ln w="2598">
            <a:solidFill>
              <a:schemeClr val="tx1"/>
            </a:solidFill>
            <a:prstDash val="solid"/>
          </a:ln>
        </c:spPr>
        <c:txPr>
          <a:bodyPr rot="0" vert="horz"/>
          <a:lstStyle/>
          <a:p>
            <a:pPr>
              <a:defRPr sz="982" b="1" i="0" u="none" strike="noStrike" baseline="0">
                <a:solidFill>
                  <a:schemeClr val="tx1"/>
                </a:solidFill>
                <a:latin typeface="Arial"/>
                <a:ea typeface="Arial"/>
                <a:cs typeface="Arial"/>
              </a:defRPr>
            </a:pPr>
            <a:endParaRPr lang="en-US"/>
          </a:p>
        </c:txPr>
        <c:crossAx val="104739200"/>
        <c:crosses val="autoZero"/>
        <c:lblAlgn val="ctr"/>
        <c:lblOffset val="100"/>
        <c:tickLblSkip val="2"/>
        <c:tickMarkSkip val="1"/>
      </c:catAx>
      <c:valAx>
        <c:axId val="104739200"/>
        <c:scaling>
          <c:orientation val="minMax"/>
        </c:scaling>
        <c:axPos val="l"/>
        <c:majorGridlines>
          <c:spPr>
            <a:ln w="2598">
              <a:solidFill>
                <a:schemeClr val="tx1"/>
              </a:solidFill>
              <a:prstDash val="solid"/>
            </a:ln>
          </c:spPr>
        </c:majorGridlines>
        <c:numFmt formatCode="General" sourceLinked="1"/>
        <c:tickLblPos val="nextTo"/>
        <c:spPr>
          <a:ln w="2598">
            <a:solidFill>
              <a:schemeClr val="tx1"/>
            </a:solidFill>
            <a:prstDash val="solid"/>
          </a:ln>
        </c:spPr>
        <c:txPr>
          <a:bodyPr rot="0" vert="horz"/>
          <a:lstStyle/>
          <a:p>
            <a:pPr>
              <a:defRPr sz="1309" b="1" i="0" u="none" strike="noStrike" baseline="0">
                <a:solidFill>
                  <a:schemeClr val="tx1"/>
                </a:solidFill>
                <a:latin typeface="Arial"/>
                <a:ea typeface="Arial"/>
                <a:cs typeface="Arial"/>
              </a:defRPr>
            </a:pPr>
            <a:endParaRPr lang="en-US"/>
          </a:p>
        </c:txPr>
        <c:crossAx val="104737408"/>
        <c:crosses val="autoZero"/>
        <c:crossBetween val="between"/>
      </c:valAx>
      <c:spPr>
        <a:noFill/>
        <a:ln w="20783">
          <a:noFill/>
        </a:ln>
      </c:spPr>
    </c:plotArea>
    <c:plotVisOnly val="1"/>
    <c:dispBlanksAs val="gap"/>
  </c:chart>
  <c:spPr>
    <a:noFill/>
    <a:ln>
      <a:noFill/>
    </a:ln>
  </c:spPr>
  <c:txPr>
    <a:bodyPr/>
    <a:lstStyle/>
    <a:p>
      <a:pPr>
        <a:defRPr sz="1473" b="1" i="0" u="none" strike="noStrike" baseline="0">
          <a:solidFill>
            <a:schemeClr val="tx1"/>
          </a:solidFill>
          <a:latin typeface="Tahoma"/>
          <a:ea typeface="Tahoma"/>
          <a:cs typeface="Tahoma"/>
        </a:defRPr>
      </a:pPr>
      <a:endParaRPr lang="en-US"/>
    </a:p>
  </c:txPr>
  <c:externalData r:id="rId1"/>
</c:chartSpace>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endParaRPr lang="en-US"/>
          </a:p>
        </p:txBody>
      </p:sp>
      <p:sp>
        <p:nvSpPr>
          <p:cNvPr id="12390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endParaRPr lang="en-US"/>
          </a:p>
        </p:txBody>
      </p:sp>
      <p:sp>
        <p:nvSpPr>
          <p:cNvPr id="12390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endParaRPr lang="en-US"/>
          </a:p>
        </p:txBody>
      </p:sp>
      <p:sp>
        <p:nvSpPr>
          <p:cNvPr id="12390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itchFamily="18" charset="0"/>
              </a:defRPr>
            </a:lvl1pPr>
          </a:lstStyle>
          <a:p>
            <a:fld id="{A808B596-323A-427A-BCA8-900A46F4A0FD}"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endParaRPr lang="en-US"/>
          </a:p>
        </p:txBody>
      </p:sp>
      <p:sp>
        <p:nvSpPr>
          <p:cNvPr id="133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endParaRPr lang="en-US"/>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endParaRPr lang="en-US"/>
          </a:p>
        </p:txBody>
      </p:sp>
      <p:sp>
        <p:nvSpPr>
          <p:cNvPr id="133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itchFamily="18" charset="0"/>
              </a:defRPr>
            </a:lvl1pPr>
          </a:lstStyle>
          <a:p>
            <a:fld id="{1242CC6C-39E1-4EC3-8B7B-71970810292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35D45E-FD0B-4F0F-9608-D03D21B86AF6}" type="slidenum">
              <a:rPr lang="en-US"/>
              <a:pPr/>
              <a:t>6</a:t>
            </a:fld>
            <a:endParaRPr lang="en-US"/>
          </a:p>
        </p:txBody>
      </p:sp>
      <p:sp>
        <p:nvSpPr>
          <p:cNvPr id="1016834" name="Rectangle 2"/>
          <p:cNvSpPr>
            <a:spLocks noGrp="1" noRot="1" noChangeAspect="1" noChangeArrowheads="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1016835" name="Rectangle 3"/>
          <p:cNvSpPr>
            <a:spLocks noGrp="1" noChangeArrowheads="1"/>
          </p:cNvSpPr>
          <p:nvPr>
            <p:ph type="body" idx="1"/>
          </p:nvPr>
        </p:nvSpPr>
        <p:spPr bwMode="auto">
          <a:xfrm>
            <a:off x="935038" y="4416425"/>
            <a:ext cx="5140325" cy="4183063"/>
          </a:xfrm>
          <a:prstGeom prst="rect">
            <a:avLst/>
          </a:prstGeom>
          <a:solidFill>
            <a:srgbClr val="FFFFFF"/>
          </a:solidFill>
          <a:ln>
            <a:solidFill>
              <a:srgbClr val="000000"/>
            </a:solidFill>
            <a:miter lim="800000"/>
            <a:headEnd/>
            <a:tailEnd/>
          </a:ln>
        </p:spPr>
        <p:txBody>
          <a:bodyPr lIns="93488" tIns="46744" rIns="93488" bIns="46744"/>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5A1792-49FA-4920-955E-E1302664D045}" type="slidenum">
              <a:rPr lang="en-US"/>
              <a:pPr/>
              <a:t>35</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783EA79A-3234-439B-A2D1-AF24D25F2EE6}" type="slidenum">
              <a:rPr lang="en-US"/>
              <a:pPr/>
              <a:t>57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BD19F4-7DAD-4769-94C4-E4DB4D29276F}" type="slidenum">
              <a:rPr lang="en-US"/>
              <a:pPr/>
              <a:t>9</a:t>
            </a:fld>
            <a:endParaRPr lang="en-US"/>
          </a:p>
        </p:txBody>
      </p:sp>
      <p:sp>
        <p:nvSpPr>
          <p:cNvPr id="1112066" name="Rectangle 1"/>
          <p:cNvSpPr>
            <a:spLocks noGrp="1" noRot="1" noChangeAspect="1" noChangeArrowheads="1" noTextEdit="1"/>
          </p:cNvSpPr>
          <p:nvPr>
            <p:ph type="sldImg"/>
          </p:nvPr>
        </p:nvSpPr>
        <p:spPr>
          <a:xfrm>
            <a:off x="1181100" y="696913"/>
            <a:ext cx="4649788" cy="3486150"/>
          </a:xfrm>
          <a:solidFill>
            <a:srgbClr val="FFFFFF"/>
          </a:solidFill>
          <a:ln/>
        </p:spPr>
      </p:sp>
      <p:sp>
        <p:nvSpPr>
          <p:cNvPr id="1112067" name="Text Box 2"/>
          <p:cNvSpPr txBox="1">
            <a:spLocks noGrp="1" noChangeArrowheads="1"/>
          </p:cNvSpPr>
          <p:nvPr>
            <p:ph type="body" idx="1"/>
          </p:nvPr>
        </p:nvSpPr>
        <p:spPr>
          <a:xfrm>
            <a:off x="935038" y="4416425"/>
            <a:ext cx="5141912" cy="4184650"/>
          </a:xfrm>
          <a:noFill/>
          <a:ln/>
        </p:spPr>
        <p:txBody>
          <a:bodyPr wrap="none" lIns="93249" tIns="46445" rIns="93249" bIns="46445"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A16F5-29D0-4F42-BB25-BF22CA266973}" type="slidenum">
              <a:rPr lang="en-US"/>
              <a:pPr/>
              <a:t>10</a:t>
            </a:fld>
            <a:endParaRPr lang="en-US"/>
          </a:p>
        </p:txBody>
      </p:sp>
      <p:sp>
        <p:nvSpPr>
          <p:cNvPr id="1114114" name="Rectangle 1"/>
          <p:cNvSpPr>
            <a:spLocks noGrp="1" noRot="1" noChangeAspect="1" noChangeArrowheads="1" noTextEdit="1"/>
          </p:cNvSpPr>
          <p:nvPr>
            <p:ph type="sldImg"/>
          </p:nvPr>
        </p:nvSpPr>
        <p:spPr>
          <a:xfrm>
            <a:off x="1146175" y="677863"/>
            <a:ext cx="4722813" cy="3541712"/>
          </a:xfrm>
          <a:solidFill>
            <a:srgbClr val="FFFFFF"/>
          </a:solidFill>
          <a:ln/>
        </p:spPr>
      </p:sp>
      <p:sp>
        <p:nvSpPr>
          <p:cNvPr id="1114115" name="Text Box 2"/>
          <p:cNvSpPr txBox="1">
            <a:spLocks noGrp="1" noChangeArrowheads="1"/>
          </p:cNvSpPr>
          <p:nvPr>
            <p:ph type="body" idx="1"/>
          </p:nvPr>
        </p:nvSpPr>
        <p:spPr>
          <a:xfrm>
            <a:off x="935038" y="4416425"/>
            <a:ext cx="5141912" cy="4184650"/>
          </a:xfrm>
          <a:noFill/>
          <a:ln/>
        </p:spPr>
        <p:txBody>
          <a:bodyPr wrap="none" lIns="93249" tIns="46445" rIns="93249" bIns="46445"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F6FB93-BC0B-4384-AD3C-B1DCEC6CFB2B}" type="slidenum">
              <a:rPr lang="en-US"/>
              <a:pPr/>
              <a:t>11</a:t>
            </a:fld>
            <a:endParaRPr lang="en-US"/>
          </a:p>
        </p:txBody>
      </p:sp>
      <p:sp>
        <p:nvSpPr>
          <p:cNvPr id="1116162" name="Rectangle 1"/>
          <p:cNvSpPr>
            <a:spLocks noGrp="1" noRot="1" noChangeAspect="1" noChangeArrowheads="1" noTextEdit="1"/>
          </p:cNvSpPr>
          <p:nvPr>
            <p:ph type="sldImg"/>
          </p:nvPr>
        </p:nvSpPr>
        <p:spPr>
          <a:xfrm>
            <a:off x="1181100" y="696913"/>
            <a:ext cx="4649788" cy="3486150"/>
          </a:xfrm>
          <a:solidFill>
            <a:srgbClr val="FFFFFF"/>
          </a:solidFill>
          <a:ln/>
        </p:spPr>
      </p:sp>
      <p:sp>
        <p:nvSpPr>
          <p:cNvPr id="1116163" name="Text Box 2"/>
          <p:cNvSpPr txBox="1">
            <a:spLocks noGrp="1" noChangeArrowheads="1"/>
          </p:cNvSpPr>
          <p:nvPr>
            <p:ph type="body" idx="1"/>
          </p:nvPr>
        </p:nvSpPr>
        <p:spPr>
          <a:xfrm>
            <a:off x="935038" y="4416425"/>
            <a:ext cx="5141912" cy="4184650"/>
          </a:xfrm>
          <a:noFill/>
          <a:ln/>
        </p:spPr>
        <p:txBody>
          <a:bodyPr wrap="none" lIns="93249" tIns="46445" rIns="93249" bIns="46445"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8C761-FE07-4D35-B80A-1CCDB79E88D9}" type="slidenum">
              <a:rPr lang="en-US"/>
              <a:pPr/>
              <a:t>12</a:t>
            </a:fld>
            <a:endParaRPr lang="en-US"/>
          </a:p>
        </p:txBody>
      </p:sp>
      <p:sp>
        <p:nvSpPr>
          <p:cNvPr id="1118210" name="Rectangle 1"/>
          <p:cNvSpPr>
            <a:spLocks noGrp="1" noRot="1" noChangeAspect="1" noChangeArrowheads="1" noTextEdit="1"/>
          </p:cNvSpPr>
          <p:nvPr>
            <p:ph type="sldImg"/>
          </p:nvPr>
        </p:nvSpPr>
        <p:spPr>
          <a:xfrm>
            <a:off x="1146175" y="677863"/>
            <a:ext cx="4722813" cy="3541712"/>
          </a:xfrm>
          <a:solidFill>
            <a:srgbClr val="FFFFFF"/>
          </a:solidFill>
          <a:ln/>
        </p:spPr>
      </p:sp>
      <p:sp>
        <p:nvSpPr>
          <p:cNvPr id="1118211" name="Text Box 2"/>
          <p:cNvSpPr txBox="1">
            <a:spLocks noGrp="1" noChangeArrowheads="1"/>
          </p:cNvSpPr>
          <p:nvPr>
            <p:ph type="body" idx="1"/>
          </p:nvPr>
        </p:nvSpPr>
        <p:spPr>
          <a:xfrm>
            <a:off x="935038" y="4416425"/>
            <a:ext cx="5141912" cy="4184650"/>
          </a:xfrm>
          <a:noFill/>
          <a:ln/>
        </p:spPr>
        <p:txBody>
          <a:bodyPr wrap="none" lIns="93249" tIns="46445" rIns="93249" bIns="46445"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403ADA-42BA-4B0E-BE51-8227CF23A0DB}" type="slidenum">
              <a:rPr lang="en-US"/>
              <a:pPr/>
              <a:t>13</a:t>
            </a:fld>
            <a:endParaRPr lang="en-US"/>
          </a:p>
        </p:txBody>
      </p:sp>
      <p:sp>
        <p:nvSpPr>
          <p:cNvPr id="1120258" name="Rectangle 1"/>
          <p:cNvSpPr>
            <a:spLocks noGrp="1" noRot="1" noChangeAspect="1" noChangeArrowheads="1" noTextEdit="1"/>
          </p:cNvSpPr>
          <p:nvPr>
            <p:ph type="sldImg"/>
          </p:nvPr>
        </p:nvSpPr>
        <p:spPr>
          <a:xfrm>
            <a:off x="1181100" y="696913"/>
            <a:ext cx="4649788" cy="3486150"/>
          </a:xfrm>
          <a:solidFill>
            <a:srgbClr val="FFFFFF"/>
          </a:solidFill>
          <a:ln/>
        </p:spPr>
      </p:sp>
      <p:sp>
        <p:nvSpPr>
          <p:cNvPr id="1120259" name="Text Box 2"/>
          <p:cNvSpPr txBox="1">
            <a:spLocks noGrp="1" noChangeArrowheads="1"/>
          </p:cNvSpPr>
          <p:nvPr>
            <p:ph type="body" idx="1"/>
          </p:nvPr>
        </p:nvSpPr>
        <p:spPr>
          <a:xfrm>
            <a:off x="935038" y="4416425"/>
            <a:ext cx="5141912" cy="4184650"/>
          </a:xfrm>
          <a:noFill/>
          <a:ln/>
        </p:spPr>
        <p:txBody>
          <a:bodyPr wrap="none" lIns="93249" tIns="46445" rIns="93249" bIns="46445"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89A35E-A245-41F2-84DC-2F33DCC24755}" type="slidenum">
              <a:rPr lang="en-US"/>
              <a:pPr/>
              <a:t>14</a:t>
            </a:fld>
            <a:endParaRPr lang="en-US"/>
          </a:p>
        </p:txBody>
      </p:sp>
      <p:sp>
        <p:nvSpPr>
          <p:cNvPr id="1122306" name="Rectangle 1"/>
          <p:cNvSpPr>
            <a:spLocks noGrp="1" noRot="1" noChangeAspect="1" noChangeArrowheads="1" noTextEdit="1"/>
          </p:cNvSpPr>
          <p:nvPr>
            <p:ph type="sldImg"/>
          </p:nvPr>
        </p:nvSpPr>
        <p:spPr>
          <a:xfrm>
            <a:off x="1181100" y="696913"/>
            <a:ext cx="4649788" cy="3486150"/>
          </a:xfrm>
          <a:solidFill>
            <a:srgbClr val="FFFFFF"/>
          </a:solidFill>
          <a:ln/>
        </p:spPr>
      </p:sp>
      <p:sp>
        <p:nvSpPr>
          <p:cNvPr id="1122307" name="Text Box 2"/>
          <p:cNvSpPr txBox="1">
            <a:spLocks noGrp="1" noChangeArrowheads="1"/>
          </p:cNvSpPr>
          <p:nvPr>
            <p:ph type="body" idx="1"/>
          </p:nvPr>
        </p:nvSpPr>
        <p:spPr>
          <a:xfrm>
            <a:off x="935038" y="4416425"/>
            <a:ext cx="5141912" cy="4184650"/>
          </a:xfrm>
          <a:noFill/>
          <a:ln/>
        </p:spPr>
        <p:txBody>
          <a:bodyPr wrap="none" lIns="93249" tIns="46445" rIns="93249" bIns="46445"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E8D8C8-88AF-437B-8A63-618DA814209B}" type="slidenum">
              <a:rPr lang="en-US"/>
              <a:pPr/>
              <a:t>25</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47D84-93D1-43D4-8012-9D4439652868}" type="slidenum">
              <a:rPr lang="en-US"/>
              <a:pPr/>
              <a:t>34</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35AF6C-3143-42A2-B33F-35E926AE3DA3}" type="datetime10">
              <a:rPr lang="en-US" smtClean="0"/>
              <a:pPr/>
              <a:t>12:27</a:t>
            </a:fld>
            <a:endParaRPr lang="en-US"/>
          </a:p>
        </p:txBody>
      </p:sp>
      <p:sp>
        <p:nvSpPr>
          <p:cNvPr id="5" name="Footer Placeholder 4"/>
          <p:cNvSpPr>
            <a:spLocks noGrp="1"/>
          </p:cNvSpPr>
          <p:nvPr>
            <p:ph type="ftr" sz="quarter" idx="11"/>
          </p:nvPr>
        </p:nvSpPr>
        <p:spPr/>
        <p:txBody>
          <a:bodyPr/>
          <a:lstStyle/>
          <a:p>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fld id="{E32BE2C1-ABF1-4B78-9903-4580EFBF6E4B}"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34303C-EDC6-4557-9FB7-DD2BBD6BF00C}" type="datetimeFigureOut">
              <a:rPr lang="en-US" smtClean="0"/>
              <a:pPr/>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A0F43-199F-46DF-B06A-887830B91710}"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34303C-EDC6-4557-9FB7-DD2BBD6BF00C}" type="datetimeFigureOut">
              <a:rPr lang="en-US" smtClean="0"/>
              <a:pPr/>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0D368-82E3-41C8-B390-1526B1533290}"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9303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990600"/>
            <a:ext cx="4114800" cy="556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0" y="990600"/>
            <a:ext cx="41148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0" y="3848100"/>
            <a:ext cx="41148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7239000" y="6477000"/>
            <a:ext cx="1905000" cy="381000"/>
          </a:xfrm>
        </p:spPr>
        <p:txBody>
          <a:bodyPr/>
          <a:lstStyle>
            <a:lvl1pPr>
              <a:defRPr/>
            </a:lvl1pPr>
          </a:lstStyle>
          <a:p>
            <a:fld id="{EE1E8F3B-DF02-4BC8-B0B0-A74D05AAA1E9}" type="slidenum">
              <a:rPr lang="en-US"/>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34303C-EDC6-4557-9FB7-DD2BBD6BF00C}" type="datetimeFigureOut">
              <a:rPr lang="en-US" smtClean="0"/>
              <a:pPr/>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99AE2-6094-4224-B4CE-9DAD08A86472}"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34303C-EDC6-4557-9FB7-DD2BBD6BF00C}" type="datetimeFigureOut">
              <a:rPr lang="en-US" smtClean="0"/>
              <a:pPr/>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6877D-FDA7-4301-A3DD-14E070D3B616}"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34303C-EDC6-4557-9FB7-DD2BBD6BF00C}" type="datetimeFigureOut">
              <a:rPr lang="en-US" smtClean="0"/>
              <a:pPr/>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D7173-51B5-4572-A64B-6367275BAE7B}"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34303C-EDC6-4557-9FB7-DD2BBD6BF00C}" type="datetimeFigureOut">
              <a:rPr lang="en-US" smtClean="0"/>
              <a:pPr/>
              <a:t>8/8/2019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E1E3A0-B886-4CF7-8285-CBE11C9BEE58}"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34303C-EDC6-4557-9FB7-DD2BBD6BF00C}" type="datetimeFigureOut">
              <a:rPr lang="en-US" smtClean="0"/>
              <a:pPr/>
              <a:t>8/8/2019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51EE1E-74ED-4F59-A5E4-EE3C49C90F57}"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4303C-EDC6-4557-9FB7-DD2BBD6BF00C}" type="datetimeFigureOut">
              <a:rPr lang="en-US" smtClean="0"/>
              <a:pPr/>
              <a:t>8/8/2019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26D78-5234-4371-92BB-38148AC79B1E}"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4303C-EDC6-4557-9FB7-DD2BBD6BF00C}" type="datetimeFigureOut">
              <a:rPr lang="en-US" smtClean="0"/>
              <a:pPr/>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1A5DF-CFE5-44F3-944B-E8B4BEB2B52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34303C-EDC6-4557-9FB7-DD2BBD6BF00C}" type="datetimeFigureOut">
              <a:rPr lang="en-US" smtClean="0"/>
              <a:pPr/>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6B9AE-322D-48D9-8D65-6338AAD9B3BB}"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4303C-EDC6-4557-9FB7-DD2BBD6BF00C}" type="datetimeFigureOut">
              <a:rPr lang="en-US" smtClean="0"/>
              <a:pPr/>
              <a:t>8/8/2019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2AEAB-5B26-4540-8850-3E5CBF4E59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p:zoom/>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3.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9.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1026"/>
          <p:cNvSpPr>
            <a:spLocks noGrp="1" noChangeArrowheads="1"/>
          </p:cNvSpPr>
          <p:nvPr>
            <p:ph type="title"/>
          </p:nvPr>
        </p:nvSpPr>
        <p:spPr>
          <a:xfrm>
            <a:off x="457200" y="2133600"/>
            <a:ext cx="8077200" cy="2743200"/>
          </a:xfrm>
        </p:spPr>
        <p:txBody>
          <a:bodyPr/>
          <a:lstStyle/>
          <a:p>
            <a:r>
              <a:rPr lang="en-US" sz="4800" b="1"/>
              <a:t>Data Mining:</a:t>
            </a:r>
            <a:r>
              <a:rPr lang="en-US" sz="4800"/>
              <a:t> </a:t>
            </a:r>
            <a:br>
              <a:rPr lang="en-US" sz="4800"/>
            </a:br>
            <a:r>
              <a:rPr lang="en-US" sz="4800"/>
              <a:t> </a:t>
            </a:r>
            <a:r>
              <a:rPr lang="en-US" sz="4000" b="1"/>
              <a:t>Concepts and Techniques</a:t>
            </a:r>
            <a:r>
              <a:rPr lang="en-US" sz="4800"/>
              <a:t> </a:t>
            </a:r>
            <a:br>
              <a:rPr lang="en-US" sz="4800"/>
            </a:br>
            <a:r>
              <a:rPr lang="en-US" sz="4800"/>
              <a:t>unit - 1</a:t>
            </a:r>
            <a:br>
              <a:rPr lang="en-US" sz="4800"/>
            </a:br>
            <a:r>
              <a:rPr lang="en-US" sz="2800"/>
              <a:t>— Chapter 2 —</a:t>
            </a:r>
          </a:p>
        </p:txBody>
      </p:sp>
      <p:sp>
        <p:nvSpPr>
          <p:cNvPr id="3" name="Slide Number Placeholder 3"/>
          <p:cNvSpPr>
            <a:spLocks noGrp="1"/>
          </p:cNvSpPr>
          <p:nvPr>
            <p:ph type="sldNum" sz="quarter" idx="12"/>
          </p:nvPr>
        </p:nvSpPr>
        <p:spPr/>
        <p:txBody>
          <a:bodyPr/>
          <a:lstStyle/>
          <a:p>
            <a:fld id="{7BF06C5B-E56C-497F-8FAA-2A97ADAEACCE}" type="slidenum">
              <a:rPr lang="en-US"/>
              <a:pPr/>
              <a:t>1</a:t>
            </a:fld>
            <a:endParaRPr lang="en-US"/>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Slide Number Placeholder 1"/>
          <p:cNvSpPr>
            <a:spLocks noGrp="1"/>
          </p:cNvSpPr>
          <p:nvPr>
            <p:ph type="sldNum" sz="quarter" idx="12"/>
          </p:nvPr>
        </p:nvSpPr>
        <p:spPr/>
        <p:txBody>
          <a:bodyPr/>
          <a:lstStyle/>
          <a:p>
            <a:fld id="{69702585-042D-4A30-B800-275A4D001FC4}" type="slidenum">
              <a:rPr lang="en-US"/>
              <a:pPr/>
              <a:t>10</a:t>
            </a:fld>
            <a:endParaRPr lang="en-US"/>
          </a:p>
        </p:txBody>
      </p:sp>
      <p:sp>
        <p:nvSpPr>
          <p:cNvPr id="1113092" name="Rectangle 3"/>
          <p:cNvSpPr>
            <a:spLocks noGrp="1" noChangeArrowheads="1"/>
          </p:cNvSpPr>
          <p:nvPr>
            <p:ph type="title" idx="4294967295"/>
          </p:nvPr>
        </p:nvSpPr>
        <p:spPr>
          <a:xfrm>
            <a:off x="0" y="71438"/>
            <a:ext cx="7794625" cy="692150"/>
          </a:xfrm>
        </p:spPr>
        <p:txBody>
          <a:bodyPr lIns="90000" tIns="46800" rIns="90000" bIns="4680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Measuring the Central Tendency</a:t>
            </a:r>
          </a:p>
        </p:txBody>
      </p:sp>
      <p:sp>
        <p:nvSpPr>
          <p:cNvPr id="15364" name="Rectangle 4"/>
          <p:cNvSpPr>
            <a:spLocks noGrp="1" noChangeArrowheads="1"/>
          </p:cNvSpPr>
          <p:nvPr>
            <p:ph type="body" idx="4294967295"/>
          </p:nvPr>
        </p:nvSpPr>
        <p:spPr>
          <a:xfrm>
            <a:off x="0" y="1371600"/>
            <a:ext cx="8534400" cy="5470525"/>
          </a:xfrm>
        </p:spPr>
        <p:txBody>
          <a:bodyPr lIns="90000" tIns="46800" rIns="90000" bIns="46800"/>
          <a:lstStyle/>
          <a:p>
            <a:pPr marL="341313" indent="-341313" defTabSz="457200">
              <a:lnSpc>
                <a:spcPts val="2588"/>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u="sng"/>
              <a:t>Mean (algebraic measure) (sample vs. population):</a:t>
            </a:r>
          </a:p>
          <a:p>
            <a:pPr marL="741363" lvl="1" indent="-284163" defTabSz="457200">
              <a:lnSpc>
                <a:spcPct val="13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t>Weighted arithmetic mean:</a:t>
            </a:r>
          </a:p>
          <a:p>
            <a:pPr marL="741363" lvl="1" indent="-284163" defTabSz="457200">
              <a:lnSpc>
                <a:spcPct val="13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t>Trimmed mean: chopping extreme values</a:t>
            </a:r>
          </a:p>
          <a:p>
            <a:pPr marL="341313" indent="-341313" defTabSz="457200">
              <a:lnSpc>
                <a:spcPct val="13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u="sng"/>
              <a:t>Median</a:t>
            </a:r>
            <a:r>
              <a:rPr lang="en-GB" sz="2000" b="1"/>
              <a:t>: A holistic measure</a:t>
            </a:r>
          </a:p>
          <a:p>
            <a:pPr marL="741363" lvl="1" indent="-284163" defTabSz="457200">
              <a:lnSpc>
                <a:spcPct val="13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t>Middle value if odd number of values, or average of the middle two values otherwise</a:t>
            </a:r>
          </a:p>
          <a:p>
            <a:pPr marL="741363" lvl="1" indent="-284163" defTabSz="457200">
              <a:lnSpc>
                <a:spcPct val="13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t>Estimated by interpolation (for </a:t>
            </a:r>
            <a:r>
              <a:rPr lang="en-GB" sz="2000" b="1" i="1">
                <a:solidFill>
                  <a:srgbClr val="333399"/>
                </a:solidFill>
              </a:rPr>
              <a:t>grouped data</a:t>
            </a:r>
            <a:r>
              <a:rPr lang="en-GB" sz="2000" b="1"/>
              <a:t>):</a:t>
            </a:r>
          </a:p>
          <a:p>
            <a:pPr marL="341313" indent="-341313" defTabSz="457200">
              <a:lnSpc>
                <a:spcPct val="13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u="sng"/>
              <a:t>Mode</a:t>
            </a:r>
          </a:p>
          <a:p>
            <a:pPr marL="741363" lvl="1" indent="-284163" defTabSz="457200">
              <a:lnSpc>
                <a:spcPct val="13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t>Value that occurs most frequently in the data</a:t>
            </a:r>
          </a:p>
          <a:p>
            <a:pPr marL="741363" lvl="1" indent="-284163" defTabSz="457200">
              <a:lnSpc>
                <a:spcPct val="13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t>Unimodal, bimodal, trimodal</a:t>
            </a:r>
          </a:p>
          <a:p>
            <a:pPr marL="741363" lvl="1" indent="-284163" defTabSz="457200">
              <a:lnSpc>
                <a:spcPct val="13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t>Empirical formula:</a:t>
            </a:r>
          </a:p>
          <a:p>
            <a:pPr marL="341313" indent="-341313" defTabSz="457200">
              <a:lnSpc>
                <a:spcPct val="130000"/>
              </a:lnSpc>
              <a:spcBef>
                <a:spcPts val="5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b="1"/>
          </a:p>
        </p:txBody>
      </p:sp>
      <p:sp>
        <p:nvSpPr>
          <p:cNvPr id="1113090" name="Text Box 1"/>
          <p:cNvSpPr txBox="1">
            <a:spLocks noChangeArrowheads="1"/>
          </p:cNvSpPr>
          <p:nvPr/>
        </p:nvSpPr>
        <p:spPr bwMode="auto">
          <a:xfrm>
            <a:off x="152400" y="6477000"/>
            <a:ext cx="1905000" cy="381000"/>
          </a:xfrm>
          <a:prstGeom prst="rect">
            <a:avLst/>
          </a:prstGeom>
          <a:noFill/>
          <a:ln w="9525">
            <a:noFill/>
            <a:miter lim="800000"/>
            <a:headEnd/>
            <a:tailEnd/>
          </a:ln>
        </p:spPr>
        <p:txBody>
          <a:bodyPr lIns="90000" tIns="46800" rIns="90000" bIns="46800" anchor="b">
            <a:spAutoFit/>
          </a:bodyPr>
          <a:lstStyle/>
          <a:p>
            <a:pP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ea typeface="ＭＳ Ｐゴシック" charset="-128"/>
              </a:rPr>
              <a:t>February 19, 2008</a:t>
            </a:r>
          </a:p>
        </p:txBody>
      </p:sp>
      <p:sp>
        <p:nvSpPr>
          <p:cNvPr id="1113091" name="Text Box 2"/>
          <p:cNvSpPr txBox="1">
            <a:spLocks noChangeArrowheads="1"/>
          </p:cNvSpPr>
          <p:nvPr/>
        </p:nvSpPr>
        <p:spPr bwMode="auto">
          <a:xfrm>
            <a:off x="7239000" y="6581775"/>
            <a:ext cx="1905000" cy="276225"/>
          </a:xfrm>
          <a:prstGeom prst="rect">
            <a:avLst/>
          </a:prstGeom>
          <a:noFill/>
          <a:ln w="9525">
            <a:noFill/>
            <a:miter lim="800000"/>
            <a:headEnd/>
            <a:tailEnd/>
          </a:ln>
        </p:spPr>
        <p:txBody>
          <a:bodyPr lIns="90000" tIns="46800" rIns="90000" bIns="46800" anchor="b">
            <a:spAutoFit/>
          </a:bodyPr>
          <a:lstStyle/>
          <a:p>
            <a:pPr algn="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D70BC2F-35C3-460D-9088-A077D44D8EDE}" type="slidenum">
              <a:rPr lang="en-GB" sz="1200">
                <a:ea typeface="ＭＳ Ｐゴシック" charset="-128"/>
              </a:rPr>
              <a:pPr algn="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en-GB" sz="1200">
              <a:ea typeface="ＭＳ Ｐゴシック" charset="-128"/>
            </a:endParaRPr>
          </a:p>
        </p:txBody>
      </p:sp>
      <p:graphicFrame>
        <p:nvGraphicFramePr>
          <p:cNvPr id="1113094" name="Object 6"/>
          <p:cNvGraphicFramePr>
            <a:graphicFrameLocks noChangeAspect="1"/>
          </p:cNvGraphicFramePr>
          <p:nvPr/>
        </p:nvGraphicFramePr>
        <p:xfrm>
          <a:off x="6553200" y="1295400"/>
          <a:ext cx="1371600" cy="661988"/>
        </p:xfrm>
        <a:graphic>
          <a:graphicData uri="http://schemas.openxmlformats.org/presentationml/2006/ole">
            <p:oleObj spid="_x0000_s1113094" r:id="rId4" imgW="762120" imgH="523800" progId="Equation.3">
              <p:embed/>
            </p:oleObj>
          </a:graphicData>
        </a:graphic>
      </p:graphicFrame>
      <p:graphicFrame>
        <p:nvGraphicFramePr>
          <p:cNvPr id="1113095" name="Object 7"/>
          <p:cNvGraphicFramePr>
            <a:graphicFrameLocks noChangeAspect="1"/>
          </p:cNvGraphicFramePr>
          <p:nvPr/>
        </p:nvGraphicFramePr>
        <p:xfrm>
          <a:off x="6019800" y="1928813"/>
          <a:ext cx="1219200" cy="1119187"/>
        </p:xfrm>
        <a:graphic>
          <a:graphicData uri="http://schemas.openxmlformats.org/presentationml/2006/ole">
            <p:oleObj spid="_x0000_s1113095" r:id="rId5" imgW="819000" imgH="1066680" progId="Equation.3">
              <p:embed/>
            </p:oleObj>
          </a:graphicData>
        </a:graphic>
      </p:graphicFrame>
      <p:graphicFrame>
        <p:nvGraphicFramePr>
          <p:cNvPr id="1113096" name="Object 8"/>
          <p:cNvGraphicFramePr>
            <a:graphicFrameLocks noChangeAspect="1"/>
          </p:cNvGraphicFramePr>
          <p:nvPr/>
        </p:nvGraphicFramePr>
        <p:xfrm>
          <a:off x="5181600" y="4191000"/>
          <a:ext cx="3783013" cy="914400"/>
        </p:xfrm>
        <a:graphic>
          <a:graphicData uri="http://schemas.openxmlformats.org/presentationml/2006/ole">
            <p:oleObj spid="_x0000_s1113096" r:id="rId6" imgW="2048040" imgH="542880" progId="Equation.3">
              <p:embed/>
            </p:oleObj>
          </a:graphicData>
        </a:graphic>
      </p:graphicFrame>
      <p:graphicFrame>
        <p:nvGraphicFramePr>
          <p:cNvPr id="1113097" name="Object 9"/>
          <p:cNvGraphicFramePr>
            <a:graphicFrameLocks noChangeAspect="1"/>
          </p:cNvGraphicFramePr>
          <p:nvPr/>
        </p:nvGraphicFramePr>
        <p:xfrm>
          <a:off x="4038600" y="5943600"/>
          <a:ext cx="4449763" cy="420688"/>
        </p:xfrm>
        <a:graphic>
          <a:graphicData uri="http://schemas.openxmlformats.org/presentationml/2006/ole">
            <p:oleObj spid="_x0000_s1113097" r:id="rId7" imgW="2276640" imgH="228600" progId="Equation.3">
              <p:embed/>
            </p:oleObj>
          </a:graphicData>
        </a:graphic>
      </p:graphicFrame>
      <p:graphicFrame>
        <p:nvGraphicFramePr>
          <p:cNvPr id="1113098" name="Object 10"/>
          <p:cNvGraphicFramePr>
            <a:graphicFrameLocks noChangeAspect="1"/>
          </p:cNvGraphicFramePr>
          <p:nvPr/>
        </p:nvGraphicFramePr>
        <p:xfrm>
          <a:off x="8077200" y="1295400"/>
          <a:ext cx="838200" cy="606425"/>
        </p:xfrm>
        <a:graphic>
          <a:graphicData uri="http://schemas.openxmlformats.org/presentationml/2006/ole">
            <p:oleObj spid="_x0000_s1113098" r:id="rId8" imgW="2981160" imgH="485640" progId="Equation.3">
              <p:embed/>
            </p:oleObj>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 calcmode="lin" valueType="num">
                                      <p:cBhvr additive="base">
                                        <p:cTn id="7" dur="500" fill="hold"/>
                                        <p:tgtEl>
                                          <p:spTgt spid="153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4">
                                            <p:txEl>
                                              <p:pRg st="1" end="1"/>
                                            </p:txEl>
                                          </p:spTgt>
                                        </p:tgtEl>
                                        <p:attrNameLst>
                                          <p:attrName>style.visibility</p:attrName>
                                        </p:attrNameLst>
                                      </p:cBhvr>
                                      <p:to>
                                        <p:strVal val="visible"/>
                                      </p:to>
                                    </p:set>
                                    <p:anim calcmode="lin" valueType="num">
                                      <p:cBhvr additive="base">
                                        <p:cTn id="11" dur="500" fill="hold"/>
                                        <p:tgtEl>
                                          <p:spTgt spid="1536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64">
                                            <p:txEl>
                                              <p:pRg st="2" end="2"/>
                                            </p:txEl>
                                          </p:spTgt>
                                        </p:tgtEl>
                                        <p:attrNameLst>
                                          <p:attrName>style.visibility</p:attrName>
                                        </p:attrNameLst>
                                      </p:cBhvr>
                                      <p:to>
                                        <p:strVal val="visible"/>
                                      </p:to>
                                    </p:set>
                                    <p:anim calcmode="lin" valueType="num">
                                      <p:cBhvr additive="base">
                                        <p:cTn id="15" dur="500" fill="hold"/>
                                        <p:tgtEl>
                                          <p:spTgt spid="1536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364">
                                            <p:txEl>
                                              <p:pRg st="3" end="3"/>
                                            </p:txEl>
                                          </p:spTgt>
                                        </p:tgtEl>
                                        <p:attrNameLst>
                                          <p:attrName>style.visibility</p:attrName>
                                        </p:attrNameLst>
                                      </p:cBhvr>
                                      <p:to>
                                        <p:strVal val="visible"/>
                                      </p:to>
                                    </p:set>
                                    <p:anim calcmode="lin" valueType="num">
                                      <p:cBhvr additive="base">
                                        <p:cTn id="21" dur="500" fill="hold"/>
                                        <p:tgtEl>
                                          <p:spTgt spid="1536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6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5364">
                                            <p:txEl>
                                              <p:pRg st="4" end="4"/>
                                            </p:txEl>
                                          </p:spTgt>
                                        </p:tgtEl>
                                        <p:attrNameLst>
                                          <p:attrName>style.visibility</p:attrName>
                                        </p:attrNameLst>
                                      </p:cBhvr>
                                      <p:to>
                                        <p:strVal val="visible"/>
                                      </p:to>
                                    </p:set>
                                    <p:anim calcmode="lin" valueType="num">
                                      <p:cBhvr additive="base">
                                        <p:cTn id="25" dur="500" fill="hold"/>
                                        <p:tgtEl>
                                          <p:spTgt spid="1536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364">
                                            <p:txEl>
                                              <p:pRg st="5" end="5"/>
                                            </p:txEl>
                                          </p:spTgt>
                                        </p:tgtEl>
                                        <p:attrNameLst>
                                          <p:attrName>style.visibility</p:attrName>
                                        </p:attrNameLst>
                                      </p:cBhvr>
                                      <p:to>
                                        <p:strVal val="visible"/>
                                      </p:to>
                                    </p:set>
                                    <p:anim calcmode="lin" valueType="num">
                                      <p:cBhvr additive="base">
                                        <p:cTn id="29" dur="500" fill="hold"/>
                                        <p:tgtEl>
                                          <p:spTgt spid="1536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36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364">
                                            <p:txEl>
                                              <p:pRg st="6" end="6"/>
                                            </p:txEl>
                                          </p:spTgt>
                                        </p:tgtEl>
                                        <p:attrNameLst>
                                          <p:attrName>style.visibility</p:attrName>
                                        </p:attrNameLst>
                                      </p:cBhvr>
                                      <p:to>
                                        <p:strVal val="visible"/>
                                      </p:to>
                                    </p:set>
                                    <p:anim calcmode="lin" valueType="num">
                                      <p:cBhvr additive="base">
                                        <p:cTn id="35" dur="500" fill="hold"/>
                                        <p:tgtEl>
                                          <p:spTgt spid="1536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36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364">
                                            <p:txEl>
                                              <p:pRg st="7" end="7"/>
                                            </p:txEl>
                                          </p:spTgt>
                                        </p:tgtEl>
                                        <p:attrNameLst>
                                          <p:attrName>style.visibility</p:attrName>
                                        </p:attrNameLst>
                                      </p:cBhvr>
                                      <p:to>
                                        <p:strVal val="visible"/>
                                      </p:to>
                                    </p:set>
                                    <p:anim calcmode="lin" valueType="num">
                                      <p:cBhvr additive="base">
                                        <p:cTn id="39" dur="500" fill="hold"/>
                                        <p:tgtEl>
                                          <p:spTgt spid="1536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36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364">
                                            <p:txEl>
                                              <p:pRg st="8" end="8"/>
                                            </p:txEl>
                                          </p:spTgt>
                                        </p:tgtEl>
                                        <p:attrNameLst>
                                          <p:attrName>style.visibility</p:attrName>
                                        </p:attrNameLst>
                                      </p:cBhvr>
                                      <p:to>
                                        <p:strVal val="visible"/>
                                      </p:to>
                                    </p:set>
                                    <p:anim calcmode="lin" valueType="num">
                                      <p:cBhvr additive="base">
                                        <p:cTn id="43" dur="500" fill="hold"/>
                                        <p:tgtEl>
                                          <p:spTgt spid="1536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36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364">
                                            <p:txEl>
                                              <p:pRg st="9" end="9"/>
                                            </p:txEl>
                                          </p:spTgt>
                                        </p:tgtEl>
                                        <p:attrNameLst>
                                          <p:attrName>style.visibility</p:attrName>
                                        </p:attrNameLst>
                                      </p:cBhvr>
                                      <p:to>
                                        <p:strVal val="visible"/>
                                      </p:to>
                                    </p:set>
                                    <p:anim calcmode="lin" valueType="num">
                                      <p:cBhvr additive="base">
                                        <p:cTn id="47" dur="500" fill="hold"/>
                                        <p:tgtEl>
                                          <p:spTgt spid="1536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36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a:spLocks noGrp="1"/>
          </p:cNvSpPr>
          <p:nvPr>
            <p:ph type="sldNum" sz="quarter" idx="12"/>
          </p:nvPr>
        </p:nvSpPr>
        <p:spPr/>
        <p:txBody>
          <a:bodyPr/>
          <a:lstStyle/>
          <a:p>
            <a:fld id="{691B023F-ABE2-4A02-9CB1-AC0067162B88}" type="slidenum">
              <a:rPr lang="en-US"/>
              <a:pPr/>
              <a:t>11</a:t>
            </a:fld>
            <a:endParaRPr lang="en-US"/>
          </a:p>
        </p:txBody>
      </p:sp>
      <p:sp>
        <p:nvSpPr>
          <p:cNvPr id="1115140" name="Rectangle 3"/>
          <p:cNvSpPr>
            <a:spLocks noGrp="1" noChangeArrowheads="1"/>
          </p:cNvSpPr>
          <p:nvPr>
            <p:ph type="title" idx="4294967295"/>
          </p:nvPr>
        </p:nvSpPr>
        <p:spPr>
          <a:xfrm>
            <a:off x="0" y="292100"/>
            <a:ext cx="5562600" cy="700088"/>
          </a:xfrm>
        </p:spPr>
        <p:txBody>
          <a:bodyPr lIns="90000" tIns="46800" rIns="90000" bIns="4680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 Symmetric vs. Skewed Data</a:t>
            </a:r>
          </a:p>
        </p:txBody>
      </p:sp>
      <p:sp>
        <p:nvSpPr>
          <p:cNvPr id="1115141" name="Rectangle 4"/>
          <p:cNvSpPr>
            <a:spLocks noGrp="1" noChangeArrowheads="1"/>
          </p:cNvSpPr>
          <p:nvPr>
            <p:ph type="body" idx="4294967295"/>
          </p:nvPr>
        </p:nvSpPr>
        <p:spPr>
          <a:xfrm>
            <a:off x="0" y="990600"/>
            <a:ext cx="5335588" cy="1606550"/>
          </a:xfrm>
        </p:spPr>
        <p:txBody>
          <a:bodyPr lIns="90000" tIns="46800" rIns="90000" bIns="46800"/>
          <a:lstStyle/>
          <a:p>
            <a:pPr marL="341313" indent="-341313" defTabSz="457200">
              <a:lnSpc>
                <a:spcPts val="2863"/>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333399"/>
                </a:solidFill>
              </a:rPr>
              <a:t>Median, mean and mode of symmetric, positively and negatively skewed data</a:t>
            </a:r>
          </a:p>
        </p:txBody>
      </p:sp>
      <p:sp>
        <p:nvSpPr>
          <p:cNvPr id="1115138" name="Text Box 1"/>
          <p:cNvSpPr txBox="1">
            <a:spLocks noChangeArrowheads="1"/>
          </p:cNvSpPr>
          <p:nvPr/>
        </p:nvSpPr>
        <p:spPr bwMode="auto">
          <a:xfrm>
            <a:off x="152400" y="6477000"/>
            <a:ext cx="1905000" cy="381000"/>
          </a:xfrm>
          <a:prstGeom prst="rect">
            <a:avLst/>
          </a:prstGeom>
          <a:noFill/>
          <a:ln w="9525">
            <a:noFill/>
            <a:miter lim="800000"/>
            <a:headEnd/>
            <a:tailEnd/>
          </a:ln>
        </p:spPr>
        <p:txBody>
          <a:bodyPr lIns="90000" tIns="46800" rIns="90000" bIns="46800" anchor="b">
            <a:spAutoFit/>
          </a:bodyPr>
          <a:lstStyle/>
          <a:p>
            <a:pP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ea typeface="ＭＳ Ｐゴシック" charset="-128"/>
              </a:rPr>
              <a:t>February 19, 2008</a:t>
            </a:r>
          </a:p>
        </p:txBody>
      </p:sp>
      <p:sp>
        <p:nvSpPr>
          <p:cNvPr id="1115139" name="Text Box 2"/>
          <p:cNvSpPr txBox="1">
            <a:spLocks noChangeArrowheads="1"/>
          </p:cNvSpPr>
          <p:nvPr/>
        </p:nvSpPr>
        <p:spPr bwMode="auto">
          <a:xfrm>
            <a:off x="7239000" y="6581775"/>
            <a:ext cx="1905000" cy="276225"/>
          </a:xfrm>
          <a:prstGeom prst="rect">
            <a:avLst/>
          </a:prstGeom>
          <a:noFill/>
          <a:ln w="9525">
            <a:noFill/>
            <a:miter lim="800000"/>
            <a:headEnd/>
            <a:tailEnd/>
          </a:ln>
        </p:spPr>
        <p:txBody>
          <a:bodyPr lIns="90000" tIns="46800" rIns="90000" bIns="46800" anchor="b">
            <a:spAutoFit/>
          </a:bodyPr>
          <a:lstStyle/>
          <a:p>
            <a:pPr algn="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9B37B61-AB39-4718-AD5A-1A8943595CFA}" type="slidenum">
              <a:rPr lang="en-GB" sz="1200">
                <a:ea typeface="ＭＳ Ｐゴシック" charset="-128"/>
              </a:rPr>
              <a:pPr algn="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GB" sz="1200">
              <a:ea typeface="ＭＳ Ｐゴシック" charset="-128"/>
            </a:endParaRPr>
          </a:p>
        </p:txBody>
      </p:sp>
      <p:pic>
        <p:nvPicPr>
          <p:cNvPr id="1115142" name="Picture 5"/>
          <p:cNvPicPr>
            <a:picLocks noChangeAspect="1" noChangeArrowheads="1"/>
          </p:cNvPicPr>
          <p:nvPr/>
        </p:nvPicPr>
        <p:blipFill>
          <a:blip r:embed="rId3"/>
          <a:srcRect/>
          <a:stretch>
            <a:fillRect/>
          </a:stretch>
        </p:blipFill>
        <p:spPr bwMode="auto">
          <a:xfrm>
            <a:off x="4343400" y="2819400"/>
            <a:ext cx="4800600" cy="4048125"/>
          </a:xfrm>
          <a:prstGeom prst="rect">
            <a:avLst/>
          </a:prstGeom>
          <a:noFill/>
          <a:ln w="9525">
            <a:noFill/>
            <a:miter lim="800000"/>
            <a:headEnd/>
            <a:tailEnd/>
          </a:ln>
        </p:spPr>
      </p:pic>
      <p:pic>
        <p:nvPicPr>
          <p:cNvPr id="1115143" name="Picture 6"/>
          <p:cNvPicPr>
            <a:picLocks noChangeAspect="1" noChangeArrowheads="1"/>
          </p:cNvPicPr>
          <p:nvPr/>
        </p:nvPicPr>
        <p:blipFill>
          <a:blip r:embed="rId4"/>
          <a:srcRect/>
          <a:stretch>
            <a:fillRect/>
          </a:stretch>
        </p:blipFill>
        <p:spPr bwMode="auto">
          <a:xfrm>
            <a:off x="0" y="3086100"/>
            <a:ext cx="4876800" cy="3771900"/>
          </a:xfrm>
          <a:prstGeom prst="rect">
            <a:avLst/>
          </a:prstGeom>
          <a:noFill/>
          <a:ln w="9525">
            <a:noFill/>
            <a:miter lim="800000"/>
            <a:headEnd/>
            <a:tailEnd/>
          </a:ln>
        </p:spPr>
      </p:pic>
      <p:pic>
        <p:nvPicPr>
          <p:cNvPr id="1115144" name="Picture 7"/>
          <p:cNvPicPr>
            <a:picLocks noChangeAspect="1" noChangeArrowheads="1"/>
          </p:cNvPicPr>
          <p:nvPr/>
        </p:nvPicPr>
        <p:blipFill>
          <a:blip r:embed="rId5"/>
          <a:srcRect/>
          <a:stretch>
            <a:fillRect/>
          </a:stretch>
        </p:blipFill>
        <p:spPr bwMode="auto">
          <a:xfrm>
            <a:off x="5334000" y="0"/>
            <a:ext cx="3810000" cy="3095625"/>
          </a:xfrm>
          <a:prstGeom prst="rect">
            <a:avLst/>
          </a:prstGeom>
          <a:noFill/>
          <a:ln w="9525">
            <a:noFill/>
            <a:miter lim="800000"/>
            <a:headEnd/>
            <a:tailEnd/>
          </a:ln>
        </p:spPr>
      </p:pic>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2"/>
          </p:nvPr>
        </p:nvSpPr>
        <p:spPr/>
        <p:txBody>
          <a:bodyPr/>
          <a:lstStyle/>
          <a:p>
            <a:fld id="{8A8BF43D-C384-48B7-BAFC-34A508C9630C}" type="slidenum">
              <a:rPr lang="en-US"/>
              <a:pPr/>
              <a:t>12</a:t>
            </a:fld>
            <a:endParaRPr lang="en-US"/>
          </a:p>
        </p:txBody>
      </p:sp>
      <p:sp>
        <p:nvSpPr>
          <p:cNvPr id="1117188" name="Rectangle 3"/>
          <p:cNvSpPr>
            <a:spLocks noGrp="1" noChangeArrowheads="1"/>
          </p:cNvSpPr>
          <p:nvPr>
            <p:ph type="title" idx="4294967295"/>
          </p:nvPr>
        </p:nvSpPr>
        <p:spPr>
          <a:xfrm>
            <a:off x="0" y="71438"/>
            <a:ext cx="7794625" cy="692150"/>
          </a:xfrm>
        </p:spPr>
        <p:txBody>
          <a:bodyPr lIns="90000" tIns="46800" rIns="90000" bIns="4680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Measuring the Dispersion of Data</a:t>
            </a:r>
          </a:p>
        </p:txBody>
      </p:sp>
      <p:sp>
        <p:nvSpPr>
          <p:cNvPr id="17412" name="Rectangle 4"/>
          <p:cNvSpPr>
            <a:spLocks noGrp="1" noChangeArrowheads="1"/>
          </p:cNvSpPr>
          <p:nvPr>
            <p:ph type="body" idx="4294967295"/>
          </p:nvPr>
        </p:nvSpPr>
        <p:spPr>
          <a:xfrm>
            <a:off x="533400" y="1143000"/>
            <a:ext cx="8610600" cy="5029200"/>
          </a:xfrm>
        </p:spPr>
        <p:txBody>
          <a:bodyPr lIns="90000" tIns="46800" rIns="90000" bIns="46800"/>
          <a:lstStyle/>
          <a:p>
            <a:pPr marL="341313" indent="-341313" defTabSz="457200">
              <a:lnSpc>
                <a:spcPts val="2325"/>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t>Quartiles, outliers and boxplots</a:t>
            </a:r>
          </a:p>
          <a:p>
            <a:pPr marL="741363" lvl="1" indent="-284163" defTabSz="457200">
              <a:lnSpc>
                <a:spcPct val="13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0000"/>
                </a:solidFill>
              </a:rPr>
              <a:t>Quartiles</a:t>
            </a:r>
            <a:r>
              <a:rPr lang="en-GB" sz="1800" b="1"/>
              <a:t>: Q</a:t>
            </a:r>
            <a:r>
              <a:rPr lang="en-GB" sz="1800" b="1" baseline="-25000"/>
              <a:t>1</a:t>
            </a:r>
            <a:r>
              <a:rPr lang="en-GB" sz="1800" b="1"/>
              <a:t> (25</a:t>
            </a:r>
            <a:r>
              <a:rPr lang="en-GB" sz="1800" b="1" baseline="30000"/>
              <a:t>th</a:t>
            </a:r>
            <a:r>
              <a:rPr lang="en-GB" sz="1800" b="1"/>
              <a:t> percentile), Q</a:t>
            </a:r>
            <a:r>
              <a:rPr lang="en-GB" sz="1800" b="1" baseline="-25000"/>
              <a:t>3</a:t>
            </a:r>
            <a:r>
              <a:rPr lang="en-GB" sz="1800" b="1"/>
              <a:t> (75</a:t>
            </a:r>
            <a:r>
              <a:rPr lang="en-GB" sz="1800" b="1" baseline="30000"/>
              <a:t>th</a:t>
            </a:r>
            <a:r>
              <a:rPr lang="en-GB" sz="1800" b="1"/>
              <a:t> percentile)</a:t>
            </a:r>
          </a:p>
          <a:p>
            <a:pPr marL="741363" lvl="1" indent="-284163" defTabSz="457200">
              <a:lnSpc>
                <a:spcPct val="13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0000"/>
                </a:solidFill>
              </a:rPr>
              <a:t>Inter-quartile range</a:t>
            </a:r>
            <a:r>
              <a:rPr lang="en-GB" sz="1800" b="1"/>
              <a:t>: IQR = Q</a:t>
            </a:r>
            <a:r>
              <a:rPr lang="en-GB" sz="1800" b="1" baseline="-25000"/>
              <a:t>3 </a:t>
            </a:r>
            <a:r>
              <a:rPr lang="en-GB" sz="1800" b="1"/>
              <a:t>–</a:t>
            </a:r>
            <a:r>
              <a:rPr lang="en-GB" sz="1800" b="1" baseline="-25000"/>
              <a:t> </a:t>
            </a:r>
            <a:r>
              <a:rPr lang="en-GB" sz="1800" b="1"/>
              <a:t>Q</a:t>
            </a:r>
            <a:r>
              <a:rPr lang="en-GB" sz="1800" b="1" baseline="-25000"/>
              <a:t>1 </a:t>
            </a:r>
          </a:p>
          <a:p>
            <a:pPr marL="741363" lvl="1" indent="-284163" defTabSz="457200">
              <a:lnSpc>
                <a:spcPct val="13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0000"/>
                </a:solidFill>
              </a:rPr>
              <a:t>Five number summary</a:t>
            </a:r>
            <a:r>
              <a:rPr lang="en-GB" sz="1800" b="1"/>
              <a:t>: min, Q</a:t>
            </a:r>
            <a:r>
              <a:rPr lang="en-GB" sz="1800" b="1" baseline="-25000"/>
              <a:t>1</a:t>
            </a:r>
            <a:r>
              <a:rPr lang="en-GB" sz="1800" b="1"/>
              <a:t>, M,</a:t>
            </a:r>
            <a:r>
              <a:rPr lang="en-GB" sz="1800" b="1" baseline="-25000"/>
              <a:t> </a:t>
            </a:r>
            <a:r>
              <a:rPr lang="en-GB" sz="1800" b="1"/>
              <a:t>Q</a:t>
            </a:r>
            <a:r>
              <a:rPr lang="en-GB" sz="1800" b="1" baseline="-25000"/>
              <a:t>3</a:t>
            </a:r>
            <a:r>
              <a:rPr lang="en-GB" sz="1800" b="1"/>
              <a:t>, max</a:t>
            </a:r>
          </a:p>
          <a:p>
            <a:pPr marL="741363" lvl="1" indent="-284163" defTabSz="457200">
              <a:lnSpc>
                <a:spcPct val="13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0000"/>
                </a:solidFill>
              </a:rPr>
              <a:t>Boxplot</a:t>
            </a:r>
            <a:r>
              <a:rPr lang="en-GB" sz="1800" b="1"/>
              <a:t>: ends of the box are the quartiles, median is marked, whiskers, and plot outlier individually</a:t>
            </a:r>
          </a:p>
          <a:p>
            <a:pPr marL="741363" lvl="1" indent="-284163" defTabSz="457200">
              <a:lnSpc>
                <a:spcPct val="13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0000"/>
                </a:solidFill>
              </a:rPr>
              <a:t>Outlier</a:t>
            </a:r>
            <a:r>
              <a:rPr lang="en-GB" sz="1800" b="1"/>
              <a:t>: usually, a value higher/lower than 1.5 x IQR</a:t>
            </a:r>
          </a:p>
          <a:p>
            <a:pPr marL="341313" indent="-341313" defTabSz="457200">
              <a:lnSpc>
                <a:spcPct val="13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t>Variance and standard deviation (</a:t>
            </a:r>
            <a:r>
              <a:rPr lang="en-GB" sz="1800" b="1" i="1"/>
              <a:t>sample:</a:t>
            </a:r>
            <a:r>
              <a:rPr lang="en-GB" sz="1800" b="1"/>
              <a:t> </a:t>
            </a:r>
            <a:r>
              <a:rPr lang="en-GB" sz="1800" b="1" i="1"/>
              <a:t>s, population: σ)</a:t>
            </a:r>
          </a:p>
          <a:p>
            <a:pPr marL="741363" lvl="1" indent="-284163" defTabSz="457200">
              <a:lnSpc>
                <a:spcPct val="13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0000"/>
                </a:solidFill>
              </a:rPr>
              <a:t>Variance</a:t>
            </a:r>
            <a:r>
              <a:rPr lang="en-GB" sz="1800" b="1"/>
              <a:t>: (algebraic, scalable computation)</a:t>
            </a:r>
          </a:p>
          <a:p>
            <a:pPr marL="741363" lvl="1" indent="-284163" defTabSz="457200">
              <a:lnSpc>
                <a:spcPct val="130000"/>
              </a:lnSpc>
              <a:spcBef>
                <a:spcPts val="45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b="1"/>
          </a:p>
          <a:p>
            <a:pPr marL="741363" lvl="1" indent="-284163" defTabSz="457200">
              <a:lnSpc>
                <a:spcPct val="130000"/>
              </a:lnSpc>
              <a:spcBef>
                <a:spcPts val="45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b="1">
              <a:solidFill>
                <a:srgbClr val="FF0000"/>
              </a:solidFill>
            </a:endParaRPr>
          </a:p>
          <a:p>
            <a:pPr marL="741363" lvl="1" indent="-284163" defTabSz="457200">
              <a:lnSpc>
                <a:spcPct val="13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0000"/>
                </a:solidFill>
              </a:rPr>
              <a:t>Standard deviation</a:t>
            </a:r>
            <a:r>
              <a:rPr lang="en-GB" sz="1800" b="1" i="1"/>
              <a:t> s (or σ) </a:t>
            </a:r>
            <a:r>
              <a:rPr lang="en-GB" sz="1800" b="1"/>
              <a:t>is the square root of variance </a:t>
            </a:r>
            <a:r>
              <a:rPr lang="en-GB" sz="1800" b="1" i="1"/>
              <a:t>s</a:t>
            </a:r>
            <a:r>
              <a:rPr lang="en-GB" sz="1800" b="1" i="1" baseline="30000"/>
              <a:t>2 (</a:t>
            </a:r>
            <a:r>
              <a:rPr lang="en-GB" sz="1800" b="1" i="1"/>
              <a:t>or</a:t>
            </a:r>
            <a:r>
              <a:rPr lang="en-GB" sz="1800" b="1" i="1" baseline="30000"/>
              <a:t> </a:t>
            </a:r>
            <a:r>
              <a:rPr lang="en-GB" sz="1800" b="1" i="1"/>
              <a:t>σ</a:t>
            </a:r>
            <a:r>
              <a:rPr lang="en-GB" sz="1800" b="1" i="1" baseline="30000"/>
              <a:t>2)</a:t>
            </a:r>
          </a:p>
        </p:txBody>
      </p:sp>
      <p:sp>
        <p:nvSpPr>
          <p:cNvPr id="1117186" name="Text Box 1"/>
          <p:cNvSpPr txBox="1">
            <a:spLocks noChangeArrowheads="1"/>
          </p:cNvSpPr>
          <p:nvPr/>
        </p:nvSpPr>
        <p:spPr bwMode="auto">
          <a:xfrm>
            <a:off x="152400" y="6477000"/>
            <a:ext cx="1905000" cy="381000"/>
          </a:xfrm>
          <a:prstGeom prst="rect">
            <a:avLst/>
          </a:prstGeom>
          <a:noFill/>
          <a:ln w="9525">
            <a:noFill/>
            <a:miter lim="800000"/>
            <a:headEnd/>
            <a:tailEnd/>
          </a:ln>
        </p:spPr>
        <p:txBody>
          <a:bodyPr lIns="90000" tIns="46800" rIns="90000" bIns="46800" anchor="b">
            <a:spAutoFit/>
          </a:bodyPr>
          <a:lstStyle/>
          <a:p>
            <a:pP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ea typeface="ＭＳ Ｐゴシック" charset="-128"/>
              </a:rPr>
              <a:t>February 19, 2008</a:t>
            </a:r>
          </a:p>
        </p:txBody>
      </p:sp>
      <p:sp>
        <p:nvSpPr>
          <p:cNvPr id="1117187" name="Text Box 2"/>
          <p:cNvSpPr txBox="1">
            <a:spLocks noChangeArrowheads="1"/>
          </p:cNvSpPr>
          <p:nvPr/>
        </p:nvSpPr>
        <p:spPr bwMode="auto">
          <a:xfrm>
            <a:off x="7239000" y="6581775"/>
            <a:ext cx="1905000" cy="276225"/>
          </a:xfrm>
          <a:prstGeom prst="rect">
            <a:avLst/>
          </a:prstGeom>
          <a:noFill/>
          <a:ln w="9525">
            <a:noFill/>
            <a:miter lim="800000"/>
            <a:headEnd/>
            <a:tailEnd/>
          </a:ln>
        </p:spPr>
        <p:txBody>
          <a:bodyPr lIns="90000" tIns="46800" rIns="90000" bIns="46800" anchor="b">
            <a:spAutoFit/>
          </a:bodyPr>
          <a:lstStyle/>
          <a:p>
            <a:pPr algn="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743DA81-62E2-404B-9399-6CE13EE49BE5}" type="slidenum">
              <a:rPr lang="en-GB" sz="1200">
                <a:ea typeface="ＭＳ Ｐゴシック" charset="-128"/>
              </a:rPr>
              <a:pPr algn="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GB" sz="1200">
              <a:ea typeface="ＭＳ Ｐゴシック" charset="-128"/>
            </a:endParaRPr>
          </a:p>
        </p:txBody>
      </p:sp>
      <p:graphicFrame>
        <p:nvGraphicFramePr>
          <p:cNvPr id="1117190" name="Object 6"/>
          <p:cNvGraphicFramePr>
            <a:graphicFrameLocks noChangeAspect="1"/>
          </p:cNvGraphicFramePr>
          <p:nvPr/>
        </p:nvGraphicFramePr>
        <p:xfrm>
          <a:off x="381000" y="5018088"/>
          <a:ext cx="4267200" cy="696912"/>
        </p:xfrm>
        <a:graphic>
          <a:graphicData uri="http://schemas.openxmlformats.org/presentationml/2006/ole">
            <p:oleObj spid="_x0000_s1117190" r:id="rId4" imgW="3124080" imgH="523800" progId="Equation.3">
              <p:embed/>
            </p:oleObj>
          </a:graphicData>
        </a:graphic>
      </p:graphicFrame>
      <p:graphicFrame>
        <p:nvGraphicFramePr>
          <p:cNvPr id="1117191" name="Object 7"/>
          <p:cNvGraphicFramePr>
            <a:graphicFrameLocks noChangeAspect="1"/>
          </p:cNvGraphicFramePr>
          <p:nvPr/>
        </p:nvGraphicFramePr>
        <p:xfrm>
          <a:off x="5105400" y="5054600"/>
          <a:ext cx="3663950" cy="660400"/>
        </p:xfrm>
        <a:graphic>
          <a:graphicData uri="http://schemas.openxmlformats.org/presentationml/2006/ole">
            <p:oleObj spid="_x0000_s1117191" r:id="rId5" imgW="9286920" imgH="523800" progId="Equation.3">
              <p:embed/>
            </p:oleObj>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 calcmode="lin" valueType="num">
                                      <p:cBhvr additive="base">
                                        <p:cTn id="7" dur="500" fill="hold"/>
                                        <p:tgtEl>
                                          <p:spTgt spid="174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anim calcmode="lin" valueType="num">
                                      <p:cBhvr additive="base">
                                        <p:cTn id="11" dur="500" fill="hold"/>
                                        <p:tgtEl>
                                          <p:spTgt spid="174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412">
                                            <p:txEl>
                                              <p:pRg st="2" end="2"/>
                                            </p:txEl>
                                          </p:spTgt>
                                        </p:tgtEl>
                                        <p:attrNameLst>
                                          <p:attrName>style.visibility</p:attrName>
                                        </p:attrNameLst>
                                      </p:cBhvr>
                                      <p:to>
                                        <p:strVal val="visible"/>
                                      </p:to>
                                    </p:set>
                                    <p:anim calcmode="lin" valueType="num">
                                      <p:cBhvr additive="base">
                                        <p:cTn id="15" dur="500" fill="hold"/>
                                        <p:tgtEl>
                                          <p:spTgt spid="174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412">
                                            <p:txEl>
                                              <p:pRg st="3" end="3"/>
                                            </p:txEl>
                                          </p:spTgt>
                                        </p:tgtEl>
                                        <p:attrNameLst>
                                          <p:attrName>style.visibility</p:attrName>
                                        </p:attrNameLst>
                                      </p:cBhvr>
                                      <p:to>
                                        <p:strVal val="visible"/>
                                      </p:to>
                                    </p:set>
                                    <p:anim calcmode="lin" valueType="num">
                                      <p:cBhvr additive="base">
                                        <p:cTn id="19" dur="500" fill="hold"/>
                                        <p:tgtEl>
                                          <p:spTgt spid="174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412">
                                            <p:txEl>
                                              <p:pRg st="4" end="4"/>
                                            </p:txEl>
                                          </p:spTgt>
                                        </p:tgtEl>
                                        <p:attrNameLst>
                                          <p:attrName>style.visibility</p:attrName>
                                        </p:attrNameLst>
                                      </p:cBhvr>
                                      <p:to>
                                        <p:strVal val="visible"/>
                                      </p:to>
                                    </p:set>
                                    <p:anim calcmode="lin" valueType="num">
                                      <p:cBhvr additive="base">
                                        <p:cTn id="23" dur="500" fill="hold"/>
                                        <p:tgtEl>
                                          <p:spTgt spid="1741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41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412">
                                            <p:txEl>
                                              <p:pRg st="5" end="5"/>
                                            </p:txEl>
                                          </p:spTgt>
                                        </p:tgtEl>
                                        <p:attrNameLst>
                                          <p:attrName>style.visibility</p:attrName>
                                        </p:attrNameLst>
                                      </p:cBhvr>
                                      <p:to>
                                        <p:strVal val="visible"/>
                                      </p:to>
                                    </p:set>
                                    <p:anim calcmode="lin" valueType="num">
                                      <p:cBhvr additive="base">
                                        <p:cTn id="27" dur="500" fill="hold"/>
                                        <p:tgtEl>
                                          <p:spTgt spid="1741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4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412">
                                            <p:txEl>
                                              <p:pRg st="6" end="6"/>
                                            </p:txEl>
                                          </p:spTgt>
                                        </p:tgtEl>
                                        <p:attrNameLst>
                                          <p:attrName>style.visibility</p:attrName>
                                        </p:attrNameLst>
                                      </p:cBhvr>
                                      <p:to>
                                        <p:strVal val="visible"/>
                                      </p:to>
                                    </p:set>
                                    <p:anim calcmode="lin" valueType="num">
                                      <p:cBhvr additive="base">
                                        <p:cTn id="33" dur="500" fill="hold"/>
                                        <p:tgtEl>
                                          <p:spTgt spid="1741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412">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7412">
                                            <p:txEl>
                                              <p:pRg st="7" end="7"/>
                                            </p:txEl>
                                          </p:spTgt>
                                        </p:tgtEl>
                                        <p:attrNameLst>
                                          <p:attrName>style.visibility</p:attrName>
                                        </p:attrNameLst>
                                      </p:cBhvr>
                                      <p:to>
                                        <p:strVal val="visible"/>
                                      </p:to>
                                    </p:set>
                                    <p:anim calcmode="lin" valueType="num">
                                      <p:cBhvr additive="base">
                                        <p:cTn id="37" dur="500" fill="hold"/>
                                        <p:tgtEl>
                                          <p:spTgt spid="1741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2">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412">
                                            <p:txEl>
                                              <p:pRg st="10" end="10"/>
                                            </p:txEl>
                                          </p:spTgt>
                                        </p:tgtEl>
                                        <p:attrNameLst>
                                          <p:attrName>style.visibility</p:attrName>
                                        </p:attrNameLst>
                                      </p:cBhvr>
                                      <p:to>
                                        <p:strVal val="visible"/>
                                      </p:to>
                                    </p:set>
                                    <p:anim calcmode="lin" valueType="num">
                                      <p:cBhvr additive="base">
                                        <p:cTn id="41" dur="500" fill="hold"/>
                                        <p:tgtEl>
                                          <p:spTgt spid="17412">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741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p:txBody>
          <a:bodyPr/>
          <a:lstStyle/>
          <a:p>
            <a:fld id="{971417F8-8340-47DE-92B8-24A0EC9D616B}" type="slidenum">
              <a:rPr lang="en-US"/>
              <a:pPr/>
              <a:t>13</a:t>
            </a:fld>
            <a:endParaRPr lang="en-US"/>
          </a:p>
        </p:txBody>
      </p:sp>
      <p:sp>
        <p:nvSpPr>
          <p:cNvPr id="1119236" name="Rectangle 3"/>
          <p:cNvSpPr>
            <a:spLocks noGrp="1" noChangeArrowheads="1"/>
          </p:cNvSpPr>
          <p:nvPr>
            <p:ph type="title" idx="4294967295"/>
          </p:nvPr>
        </p:nvSpPr>
        <p:spPr>
          <a:xfrm>
            <a:off x="0" y="215900"/>
            <a:ext cx="9144000" cy="700088"/>
          </a:xfrm>
        </p:spPr>
        <p:txBody>
          <a:bodyPr lIns="90000" tIns="46800" rIns="90000" bIns="4680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Visualization of Data Dispersion: Boxplot Analysis</a:t>
            </a:r>
          </a:p>
        </p:txBody>
      </p:sp>
      <p:sp>
        <p:nvSpPr>
          <p:cNvPr id="1119234" name="Text Box 1"/>
          <p:cNvSpPr txBox="1">
            <a:spLocks noChangeArrowheads="1"/>
          </p:cNvSpPr>
          <p:nvPr/>
        </p:nvSpPr>
        <p:spPr bwMode="auto">
          <a:xfrm>
            <a:off x="152400" y="6477000"/>
            <a:ext cx="1905000" cy="381000"/>
          </a:xfrm>
          <a:prstGeom prst="rect">
            <a:avLst/>
          </a:prstGeom>
          <a:noFill/>
          <a:ln w="9525">
            <a:noFill/>
            <a:miter lim="800000"/>
            <a:headEnd/>
            <a:tailEnd/>
          </a:ln>
        </p:spPr>
        <p:txBody>
          <a:bodyPr lIns="90000" tIns="46800" rIns="90000" bIns="46800" anchor="b">
            <a:spAutoFit/>
          </a:bodyPr>
          <a:lstStyle/>
          <a:p>
            <a:pP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ea typeface="ＭＳ Ｐゴシック" charset="-128"/>
              </a:rPr>
              <a:t>February 19, 2008</a:t>
            </a:r>
          </a:p>
        </p:txBody>
      </p:sp>
      <p:sp>
        <p:nvSpPr>
          <p:cNvPr id="1119235" name="Text Box 2"/>
          <p:cNvSpPr txBox="1">
            <a:spLocks noChangeArrowheads="1"/>
          </p:cNvSpPr>
          <p:nvPr/>
        </p:nvSpPr>
        <p:spPr bwMode="auto">
          <a:xfrm>
            <a:off x="7239000" y="6581775"/>
            <a:ext cx="1905000" cy="276225"/>
          </a:xfrm>
          <a:prstGeom prst="rect">
            <a:avLst/>
          </a:prstGeom>
          <a:noFill/>
          <a:ln w="9525">
            <a:noFill/>
            <a:miter lim="800000"/>
            <a:headEnd/>
            <a:tailEnd/>
          </a:ln>
        </p:spPr>
        <p:txBody>
          <a:bodyPr lIns="90000" tIns="46800" rIns="90000" bIns="46800" anchor="b">
            <a:spAutoFit/>
          </a:bodyPr>
          <a:lstStyle/>
          <a:p>
            <a:pPr algn="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D679463-4626-466C-B06F-C7F83F0858F1}" type="slidenum">
              <a:rPr lang="en-GB" sz="1200">
                <a:ea typeface="ＭＳ Ｐゴシック" charset="-128"/>
              </a:rPr>
              <a:pPr algn="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GB" sz="1200">
              <a:ea typeface="ＭＳ Ｐゴシック" charset="-128"/>
            </a:endParaRPr>
          </a:p>
        </p:txBody>
      </p:sp>
      <p:pic>
        <p:nvPicPr>
          <p:cNvPr id="1119237" name="Picture 4"/>
          <p:cNvPicPr>
            <a:picLocks noChangeAspect="1" noChangeArrowheads="1"/>
          </p:cNvPicPr>
          <p:nvPr/>
        </p:nvPicPr>
        <p:blipFill>
          <a:blip r:embed="rId3"/>
          <a:srcRect/>
          <a:stretch>
            <a:fillRect/>
          </a:stretch>
        </p:blipFill>
        <p:spPr bwMode="auto">
          <a:xfrm>
            <a:off x="152400" y="1295400"/>
            <a:ext cx="8991600" cy="5562600"/>
          </a:xfrm>
          <a:prstGeom prst="rect">
            <a:avLst/>
          </a:prstGeom>
          <a:noFill/>
          <a:ln w="9525">
            <a:noFill/>
            <a:miter lim="800000"/>
            <a:headEnd/>
            <a:tailEnd/>
          </a:ln>
        </p:spPr>
      </p:pic>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p:txBody>
          <a:bodyPr/>
          <a:lstStyle/>
          <a:p>
            <a:fld id="{81C4FBDC-92D2-443B-B0D4-B83950E1D635}" type="slidenum">
              <a:rPr lang="en-US"/>
              <a:pPr/>
              <a:t>14</a:t>
            </a:fld>
            <a:endParaRPr lang="en-US"/>
          </a:p>
        </p:txBody>
      </p:sp>
      <p:sp>
        <p:nvSpPr>
          <p:cNvPr id="1121284" name="Rectangle 3"/>
          <p:cNvSpPr>
            <a:spLocks noGrp="1" noChangeArrowheads="1"/>
          </p:cNvSpPr>
          <p:nvPr>
            <p:ph type="title" idx="4294967295"/>
          </p:nvPr>
        </p:nvSpPr>
        <p:spPr>
          <a:xfrm>
            <a:off x="0" y="228600"/>
            <a:ext cx="7467600" cy="914400"/>
          </a:xfrm>
        </p:spPr>
        <p:txBody>
          <a:bodyPr lIns="92160" tIns="46080" rIns="92160" bIns="46080" anchor="ct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Data Preprocessing</a:t>
            </a:r>
          </a:p>
        </p:txBody>
      </p:sp>
      <p:sp>
        <p:nvSpPr>
          <p:cNvPr id="1121285" name="Rectangle 4"/>
          <p:cNvSpPr>
            <a:spLocks noGrp="1" noChangeArrowheads="1"/>
          </p:cNvSpPr>
          <p:nvPr>
            <p:ph type="body" idx="4294967295"/>
          </p:nvPr>
        </p:nvSpPr>
        <p:spPr>
          <a:xfrm>
            <a:off x="914400" y="1600200"/>
            <a:ext cx="8229600" cy="4725988"/>
          </a:xfrm>
        </p:spPr>
        <p:txBody>
          <a:bodyPr lIns="92160" tIns="46080" rIns="92160" bIns="46080">
            <a:normAutofit fontScale="92500" lnSpcReduction="10000"/>
          </a:bodyPr>
          <a:lstStyle/>
          <a:p>
            <a:pPr marL="341313" indent="-341313" defTabSz="457200">
              <a:lnSpc>
                <a:spcPts val="39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Why preprocess the data?</a:t>
            </a:r>
          </a:p>
          <a:p>
            <a:pPr marL="341313" indent="-341313" defTabSz="457200">
              <a:lnSpc>
                <a:spcPct val="14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Descriptive data summarization</a:t>
            </a:r>
          </a:p>
          <a:p>
            <a:pPr marL="341313" indent="-341313" defTabSz="457200">
              <a:lnSpc>
                <a:spcPct val="14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0000"/>
                </a:solidFill>
              </a:rPr>
              <a:t>Data cleaning </a:t>
            </a:r>
          </a:p>
          <a:p>
            <a:pPr marL="341313" indent="-341313" defTabSz="457200">
              <a:lnSpc>
                <a:spcPct val="14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Data integration and transformation</a:t>
            </a:r>
          </a:p>
          <a:p>
            <a:pPr marL="341313" indent="-341313" defTabSz="457200">
              <a:lnSpc>
                <a:spcPct val="14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Data reduction</a:t>
            </a:r>
          </a:p>
          <a:p>
            <a:pPr marL="341313" indent="-341313" defTabSz="457200">
              <a:lnSpc>
                <a:spcPct val="14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Discretization and concept hierarchy generation</a:t>
            </a:r>
          </a:p>
          <a:p>
            <a:pPr marL="341313" indent="-341313" defTabSz="457200">
              <a:lnSpc>
                <a:spcPct val="14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Summary</a:t>
            </a:r>
          </a:p>
        </p:txBody>
      </p:sp>
      <p:sp>
        <p:nvSpPr>
          <p:cNvPr id="1121282" name="Text Box 1"/>
          <p:cNvSpPr txBox="1">
            <a:spLocks noChangeArrowheads="1"/>
          </p:cNvSpPr>
          <p:nvPr/>
        </p:nvSpPr>
        <p:spPr bwMode="auto">
          <a:xfrm>
            <a:off x="152400" y="6477000"/>
            <a:ext cx="1905000" cy="381000"/>
          </a:xfrm>
          <a:prstGeom prst="rect">
            <a:avLst/>
          </a:prstGeom>
          <a:noFill/>
          <a:ln w="9525">
            <a:noFill/>
            <a:miter lim="800000"/>
            <a:headEnd/>
            <a:tailEnd/>
          </a:ln>
        </p:spPr>
        <p:txBody>
          <a:bodyPr lIns="90000" tIns="46800" rIns="90000" bIns="46800" anchor="b">
            <a:spAutoFit/>
          </a:bodyPr>
          <a:lstStyle/>
          <a:p>
            <a:pP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ea typeface="ＭＳ Ｐゴシック" charset="-128"/>
              </a:rPr>
              <a:t>February 19, 2008</a:t>
            </a:r>
          </a:p>
        </p:txBody>
      </p:sp>
      <p:sp>
        <p:nvSpPr>
          <p:cNvPr id="1121283" name="Text Box 2"/>
          <p:cNvSpPr txBox="1">
            <a:spLocks noChangeArrowheads="1"/>
          </p:cNvSpPr>
          <p:nvPr/>
        </p:nvSpPr>
        <p:spPr bwMode="auto">
          <a:xfrm>
            <a:off x="7239000" y="6581775"/>
            <a:ext cx="1905000" cy="276225"/>
          </a:xfrm>
          <a:prstGeom prst="rect">
            <a:avLst/>
          </a:prstGeom>
          <a:noFill/>
          <a:ln w="9525">
            <a:noFill/>
            <a:miter lim="800000"/>
            <a:headEnd/>
            <a:tailEnd/>
          </a:ln>
        </p:spPr>
        <p:txBody>
          <a:bodyPr lIns="90000" tIns="46800" rIns="90000" bIns="46800" anchor="b">
            <a:spAutoFit/>
          </a:bodyPr>
          <a:lstStyle/>
          <a:p>
            <a:pPr algn="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50BD21D-1474-4785-87CD-5FD170313101}" type="slidenum">
              <a:rPr lang="en-GB" sz="1200">
                <a:ea typeface="ＭＳ Ｐゴシック" charset="-128"/>
              </a:rPr>
              <a:pPr algn="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GB" sz="1200">
              <a:ea typeface="ＭＳ Ｐゴシック" charset="-128"/>
            </a:endParaRPr>
          </a:p>
        </p:txBody>
      </p:sp>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Grp="1" noChangeArrowheads="1"/>
          </p:cNvSpPr>
          <p:nvPr>
            <p:ph type="title"/>
          </p:nvPr>
        </p:nvSpPr>
        <p:spPr>
          <a:xfrm>
            <a:off x="762000" y="228600"/>
            <a:ext cx="7467600" cy="914400"/>
          </a:xfrm>
          <a:noFill/>
          <a:ln/>
        </p:spPr>
        <p:txBody>
          <a:bodyPr lIns="92075" tIns="46038" rIns="92075" bIns="46038" anchor="ctr"/>
          <a:lstStyle/>
          <a:p>
            <a:r>
              <a:rPr lang="en-US"/>
              <a:t>Chapter 2: Data Preprocessing</a:t>
            </a:r>
          </a:p>
        </p:txBody>
      </p:sp>
      <p:sp>
        <p:nvSpPr>
          <p:cNvPr id="1036291" name="Rectangle 3"/>
          <p:cNvSpPr>
            <a:spLocks noGrp="1" noChangeArrowheads="1"/>
          </p:cNvSpPr>
          <p:nvPr>
            <p:ph idx="1"/>
          </p:nvPr>
        </p:nvSpPr>
        <p:spPr>
          <a:xfrm>
            <a:off x="533400" y="1600200"/>
            <a:ext cx="8229600" cy="4724400"/>
          </a:xfrm>
          <a:noFill/>
          <a:ln/>
        </p:spPr>
        <p:txBody>
          <a:bodyPr lIns="92075" tIns="46038" rIns="92075" bIns="46038">
            <a:normAutofit fontScale="92500"/>
          </a:bodyPr>
          <a:lstStyle/>
          <a:p>
            <a:pPr>
              <a:lnSpc>
                <a:spcPct val="140000"/>
              </a:lnSpc>
            </a:pPr>
            <a:r>
              <a:rPr lang="en-US"/>
              <a:t>Why preprocess the data?</a:t>
            </a:r>
          </a:p>
          <a:p>
            <a:pPr>
              <a:lnSpc>
                <a:spcPct val="140000"/>
              </a:lnSpc>
            </a:pPr>
            <a:r>
              <a:rPr lang="en-US">
                <a:solidFill>
                  <a:schemeClr val="hlink"/>
                </a:solidFill>
              </a:rPr>
              <a:t>Data cleaning </a:t>
            </a:r>
          </a:p>
          <a:p>
            <a:pPr>
              <a:lnSpc>
                <a:spcPct val="140000"/>
              </a:lnSpc>
            </a:pPr>
            <a:r>
              <a:rPr lang="en-US"/>
              <a:t>Data integration and transformation</a:t>
            </a:r>
          </a:p>
          <a:p>
            <a:pPr>
              <a:lnSpc>
                <a:spcPct val="140000"/>
              </a:lnSpc>
            </a:pPr>
            <a:r>
              <a:rPr lang="en-US"/>
              <a:t>Data reduction</a:t>
            </a:r>
            <a:endParaRPr lang="en-US">
              <a:solidFill>
                <a:schemeClr val="hlink"/>
              </a:solidFill>
            </a:endParaRPr>
          </a:p>
          <a:p>
            <a:pPr>
              <a:lnSpc>
                <a:spcPct val="140000"/>
              </a:lnSpc>
            </a:pPr>
            <a:r>
              <a:rPr lang="en-US"/>
              <a:t>Discretization and concept hierarchy generation</a:t>
            </a:r>
          </a:p>
          <a:p>
            <a:pPr>
              <a:lnSpc>
                <a:spcPct val="140000"/>
              </a:lnSpc>
            </a:pPr>
            <a:r>
              <a:rPr lang="en-US"/>
              <a:t>Summary</a:t>
            </a:r>
          </a:p>
        </p:txBody>
      </p:sp>
      <p:sp>
        <p:nvSpPr>
          <p:cNvPr id="4" name="Slide Number Placeholder 3"/>
          <p:cNvSpPr>
            <a:spLocks noGrp="1"/>
          </p:cNvSpPr>
          <p:nvPr>
            <p:ph type="sldNum" sz="quarter" idx="12"/>
          </p:nvPr>
        </p:nvSpPr>
        <p:spPr/>
        <p:txBody>
          <a:bodyPr/>
          <a:lstStyle/>
          <a:p>
            <a:fld id="{EB5837B5-360E-4B6B-8496-C297365B58D9}" type="slidenum">
              <a:rPr lang="en-US"/>
              <a:pPr/>
              <a:t>15</a:t>
            </a:fld>
            <a:endParaRPr lang="en-US"/>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p:cNvSpPr>
            <a:spLocks noGrp="1" noChangeArrowheads="1"/>
          </p:cNvSpPr>
          <p:nvPr>
            <p:ph type="title"/>
          </p:nvPr>
        </p:nvSpPr>
        <p:spPr>
          <a:xfrm>
            <a:off x="914400" y="304800"/>
            <a:ext cx="7315200" cy="762000"/>
          </a:xfrm>
          <a:noFill/>
          <a:ln/>
        </p:spPr>
        <p:txBody>
          <a:bodyPr lIns="92075" tIns="46038" rIns="92075" bIns="46038" anchor="ctr">
            <a:normAutofit fontScale="90000"/>
          </a:bodyPr>
          <a:lstStyle/>
          <a:p>
            <a:r>
              <a:rPr lang="en-US" dirty="0">
                <a:solidFill>
                  <a:srgbClr val="FF0000"/>
                </a:solidFill>
              </a:rPr>
              <a:t>Data Cleaning</a:t>
            </a:r>
          </a:p>
        </p:txBody>
      </p:sp>
      <p:sp>
        <p:nvSpPr>
          <p:cNvPr id="1028099" name="Rectangle 3"/>
          <p:cNvSpPr>
            <a:spLocks noGrp="1" noChangeArrowheads="1"/>
          </p:cNvSpPr>
          <p:nvPr>
            <p:ph idx="1"/>
          </p:nvPr>
        </p:nvSpPr>
        <p:spPr>
          <a:xfrm>
            <a:off x="381000" y="1074738"/>
            <a:ext cx="8001000" cy="5310187"/>
          </a:xfrm>
          <a:noFill/>
          <a:ln/>
        </p:spPr>
        <p:txBody>
          <a:bodyPr lIns="92075" tIns="46038" rIns="92075" bIns="46038"/>
          <a:lstStyle/>
          <a:p>
            <a:pPr marL="533400" indent="-533400">
              <a:lnSpc>
                <a:spcPct val="90000"/>
              </a:lnSpc>
            </a:pPr>
            <a:r>
              <a:rPr lang="en-US" sz="2400">
                <a:solidFill>
                  <a:schemeClr val="hlink"/>
                </a:solidFill>
              </a:rPr>
              <a:t>Importance</a:t>
            </a:r>
          </a:p>
          <a:p>
            <a:pPr marL="990600" lvl="1" indent="-533400">
              <a:lnSpc>
                <a:spcPct val="90000"/>
              </a:lnSpc>
            </a:pPr>
            <a:r>
              <a:rPr lang="en-US" sz="2400">
                <a:solidFill>
                  <a:srgbClr val="003366"/>
                </a:solidFill>
              </a:rPr>
              <a:t>“Data cleaning is one of the three biggest problems in data warehousing”—Ralph Kimball</a:t>
            </a:r>
          </a:p>
          <a:p>
            <a:pPr marL="990600" lvl="1" indent="-533400">
              <a:lnSpc>
                <a:spcPct val="90000"/>
              </a:lnSpc>
            </a:pPr>
            <a:r>
              <a:rPr lang="en-US" sz="2400"/>
              <a:t>“Data cleaning is the number one problem in data warehousing”—DCI survey</a:t>
            </a:r>
          </a:p>
          <a:p>
            <a:pPr marL="990600" lvl="1" indent="-533400">
              <a:lnSpc>
                <a:spcPct val="90000"/>
              </a:lnSpc>
            </a:pPr>
            <a:endParaRPr lang="en-US" sz="2400"/>
          </a:p>
          <a:p>
            <a:pPr marL="533400" indent="-533400">
              <a:lnSpc>
                <a:spcPct val="140000"/>
              </a:lnSpc>
            </a:pPr>
            <a:r>
              <a:rPr lang="en-US" sz="2400">
                <a:solidFill>
                  <a:schemeClr val="hlink"/>
                </a:solidFill>
              </a:rPr>
              <a:t>Data cleaning tasks</a:t>
            </a:r>
          </a:p>
          <a:p>
            <a:pPr marL="990600" lvl="1" indent="-533400">
              <a:lnSpc>
                <a:spcPct val="140000"/>
              </a:lnSpc>
              <a:buSzPct val="95000"/>
              <a:buFont typeface="Wingdings" pitchFamily="2" charset="2"/>
              <a:buAutoNum type="arabicPeriod"/>
            </a:pPr>
            <a:r>
              <a:rPr lang="en-US" sz="2400">
                <a:solidFill>
                  <a:schemeClr val="folHlink"/>
                </a:solidFill>
              </a:rPr>
              <a:t>Fill in missing values</a:t>
            </a:r>
          </a:p>
          <a:p>
            <a:pPr marL="990600" lvl="1" indent="-533400">
              <a:lnSpc>
                <a:spcPct val="140000"/>
              </a:lnSpc>
              <a:buSzPct val="95000"/>
              <a:buFont typeface="Wingdings" pitchFamily="2" charset="2"/>
              <a:buAutoNum type="arabicPeriod"/>
            </a:pPr>
            <a:r>
              <a:rPr lang="en-US" sz="2400">
                <a:solidFill>
                  <a:schemeClr val="folHlink"/>
                </a:solidFill>
              </a:rPr>
              <a:t>Identify outliers and smooth out noisy data </a:t>
            </a:r>
          </a:p>
          <a:p>
            <a:pPr marL="990600" lvl="1" indent="-533400">
              <a:lnSpc>
                <a:spcPct val="140000"/>
              </a:lnSpc>
              <a:buSzPct val="95000"/>
              <a:buFont typeface="Wingdings" pitchFamily="2" charset="2"/>
              <a:buAutoNum type="arabicPeriod"/>
            </a:pPr>
            <a:r>
              <a:rPr lang="en-US" sz="2400">
                <a:solidFill>
                  <a:schemeClr val="folHlink"/>
                </a:solidFill>
              </a:rPr>
              <a:t>Correct inconsistent data</a:t>
            </a:r>
          </a:p>
          <a:p>
            <a:pPr marL="990600" lvl="1" indent="-533400">
              <a:lnSpc>
                <a:spcPct val="140000"/>
              </a:lnSpc>
              <a:buSzPct val="95000"/>
              <a:buFont typeface="Wingdings" pitchFamily="2" charset="2"/>
              <a:buAutoNum type="arabicPeriod"/>
            </a:pPr>
            <a:r>
              <a:rPr lang="en-US" sz="2400">
                <a:solidFill>
                  <a:schemeClr val="folHlink"/>
                </a:solidFill>
              </a:rPr>
              <a:t>Resolve redundancy caused by data integration</a:t>
            </a:r>
          </a:p>
        </p:txBody>
      </p:sp>
      <p:sp>
        <p:nvSpPr>
          <p:cNvPr id="4" name="Slide Number Placeholder 3"/>
          <p:cNvSpPr>
            <a:spLocks noGrp="1"/>
          </p:cNvSpPr>
          <p:nvPr>
            <p:ph type="sldNum" sz="quarter" idx="12"/>
          </p:nvPr>
        </p:nvSpPr>
        <p:spPr/>
        <p:txBody>
          <a:bodyPr/>
          <a:lstStyle/>
          <a:p>
            <a:fld id="{0930859D-7022-40DC-B10A-FA23EFE33F6E}" type="slidenum">
              <a:rPr lang="en-US"/>
              <a:pPr/>
              <a:t>16</a:t>
            </a:fld>
            <a:endParaRPr lang="en-US"/>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a:xfrm>
            <a:off x="990600" y="0"/>
            <a:ext cx="6858000" cy="685800"/>
          </a:xfrm>
        </p:spPr>
        <p:txBody>
          <a:bodyPr>
            <a:normAutofit fontScale="90000"/>
          </a:bodyPr>
          <a:lstStyle/>
          <a:p>
            <a:r>
              <a:rPr lang="en-US"/>
              <a:t>Missing Data</a:t>
            </a:r>
          </a:p>
        </p:txBody>
      </p:sp>
      <p:sp>
        <p:nvSpPr>
          <p:cNvPr id="955395" name="Rectangle 3"/>
          <p:cNvSpPr>
            <a:spLocks noGrp="1" noChangeArrowheads="1"/>
          </p:cNvSpPr>
          <p:nvPr>
            <p:ph idx="1"/>
          </p:nvPr>
        </p:nvSpPr>
        <p:spPr>
          <a:xfrm>
            <a:off x="0" y="762000"/>
            <a:ext cx="9144000" cy="5867400"/>
          </a:xfrm>
        </p:spPr>
        <p:txBody>
          <a:bodyPr/>
          <a:lstStyle/>
          <a:p>
            <a:pPr>
              <a:lnSpc>
                <a:spcPct val="120000"/>
              </a:lnSpc>
            </a:pPr>
            <a:r>
              <a:rPr lang="en-US" sz="2400">
                <a:solidFill>
                  <a:schemeClr val="hlink"/>
                </a:solidFill>
              </a:rPr>
              <a:t>Data is not always available</a:t>
            </a:r>
          </a:p>
          <a:p>
            <a:pPr lvl="1">
              <a:lnSpc>
                <a:spcPct val="120000"/>
              </a:lnSpc>
            </a:pPr>
            <a:r>
              <a:rPr lang="en-US" sz="2400"/>
              <a:t>E.g., many tuples have no recorded value for several attributes, such as Customer Income in sales data</a:t>
            </a:r>
          </a:p>
          <a:p>
            <a:pPr lvl="1">
              <a:lnSpc>
                <a:spcPct val="120000"/>
              </a:lnSpc>
            </a:pPr>
            <a:endParaRPr lang="en-US" sz="2400"/>
          </a:p>
          <a:p>
            <a:pPr>
              <a:lnSpc>
                <a:spcPct val="120000"/>
              </a:lnSpc>
            </a:pPr>
            <a:r>
              <a:rPr lang="en-US" sz="2400">
                <a:solidFill>
                  <a:schemeClr val="hlink"/>
                </a:solidFill>
              </a:rPr>
              <a:t>Missing data may be due to</a:t>
            </a:r>
            <a:r>
              <a:rPr lang="en-US" sz="2400"/>
              <a:t> </a:t>
            </a:r>
          </a:p>
          <a:p>
            <a:pPr lvl="1">
              <a:lnSpc>
                <a:spcPct val="120000"/>
              </a:lnSpc>
            </a:pPr>
            <a:r>
              <a:rPr lang="en-US" sz="2400"/>
              <a:t>equipment malfunction</a:t>
            </a:r>
          </a:p>
          <a:p>
            <a:pPr lvl="1">
              <a:lnSpc>
                <a:spcPct val="120000"/>
              </a:lnSpc>
            </a:pPr>
            <a:r>
              <a:rPr lang="en-US" sz="2400"/>
              <a:t>inconsistent with other recorded data and thus deleted</a:t>
            </a:r>
          </a:p>
          <a:p>
            <a:pPr lvl="1">
              <a:lnSpc>
                <a:spcPct val="120000"/>
              </a:lnSpc>
            </a:pPr>
            <a:r>
              <a:rPr lang="en-US" sz="2400"/>
              <a:t>data not entered due to misunderstanding</a:t>
            </a:r>
          </a:p>
          <a:p>
            <a:pPr lvl="1">
              <a:lnSpc>
                <a:spcPct val="120000"/>
              </a:lnSpc>
            </a:pPr>
            <a:r>
              <a:rPr lang="en-US" sz="2400"/>
              <a:t>certain data may not be considered imp. at the time of entry</a:t>
            </a:r>
          </a:p>
          <a:p>
            <a:pPr lvl="1">
              <a:lnSpc>
                <a:spcPct val="120000"/>
              </a:lnSpc>
            </a:pPr>
            <a:r>
              <a:rPr lang="en-US" sz="2400"/>
              <a:t>not register history or changes of the data</a:t>
            </a:r>
          </a:p>
          <a:p>
            <a:pPr>
              <a:lnSpc>
                <a:spcPct val="120000"/>
              </a:lnSpc>
            </a:pPr>
            <a:r>
              <a:rPr lang="en-US" sz="2400">
                <a:solidFill>
                  <a:schemeClr val="hlink"/>
                </a:solidFill>
              </a:rPr>
              <a:t>Missing data may need to be inferred.</a:t>
            </a:r>
          </a:p>
        </p:txBody>
      </p:sp>
      <p:sp>
        <p:nvSpPr>
          <p:cNvPr id="4" name="Slide Number Placeholder 3"/>
          <p:cNvSpPr>
            <a:spLocks noGrp="1"/>
          </p:cNvSpPr>
          <p:nvPr>
            <p:ph type="sldNum" sz="quarter" idx="12"/>
          </p:nvPr>
        </p:nvSpPr>
        <p:spPr/>
        <p:txBody>
          <a:bodyPr/>
          <a:lstStyle/>
          <a:p>
            <a:fld id="{855E7A06-33E6-4625-B7BC-5079A5A2EAAB}" type="slidenum">
              <a:rPr lang="en-US"/>
              <a:pPr/>
              <a:t>17</a:t>
            </a:fld>
            <a:endParaRPr lang="en-US"/>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Rectangle 1026"/>
          <p:cNvSpPr>
            <a:spLocks noGrp="1" noChangeArrowheads="1"/>
          </p:cNvSpPr>
          <p:nvPr>
            <p:ph type="title"/>
          </p:nvPr>
        </p:nvSpPr>
        <p:spPr>
          <a:xfrm>
            <a:off x="762000" y="0"/>
            <a:ext cx="7543800" cy="609600"/>
          </a:xfrm>
        </p:spPr>
        <p:txBody>
          <a:bodyPr/>
          <a:lstStyle/>
          <a:p>
            <a:r>
              <a:rPr lang="en-US" sz="3200"/>
              <a:t>How to Handle Missing Data?</a:t>
            </a:r>
          </a:p>
        </p:txBody>
      </p:sp>
      <p:sp>
        <p:nvSpPr>
          <p:cNvPr id="1029123" name="Rectangle 1027"/>
          <p:cNvSpPr>
            <a:spLocks noGrp="1" noChangeArrowheads="1"/>
          </p:cNvSpPr>
          <p:nvPr>
            <p:ph idx="1"/>
          </p:nvPr>
        </p:nvSpPr>
        <p:spPr>
          <a:xfrm>
            <a:off x="0" y="685800"/>
            <a:ext cx="9144000" cy="6172200"/>
          </a:xfrm>
        </p:spPr>
        <p:txBody>
          <a:bodyPr/>
          <a:lstStyle/>
          <a:p>
            <a:pPr marL="533400" indent="-533400">
              <a:buFont typeface="Wingdings" pitchFamily="2" charset="2"/>
              <a:buAutoNum type="arabicPeriod"/>
            </a:pPr>
            <a:r>
              <a:rPr lang="en-US" sz="2400">
                <a:solidFill>
                  <a:schemeClr val="hlink"/>
                </a:solidFill>
                <a:latin typeface="Arial" charset="0"/>
              </a:rPr>
              <a:t>Ignore the tuple:</a:t>
            </a:r>
            <a:r>
              <a:rPr lang="en-US" sz="2400">
                <a:latin typeface="Arial" charset="0"/>
              </a:rPr>
              <a:t> usually done when class label is missing (assuming the tasks in classification) not effective when the percentage of missing values per attribute varies considerably.</a:t>
            </a:r>
          </a:p>
          <a:p>
            <a:pPr marL="533400" indent="-533400">
              <a:buFont typeface="Wingdings" pitchFamily="2" charset="2"/>
              <a:buAutoNum type="arabicPeriod"/>
            </a:pPr>
            <a:r>
              <a:rPr lang="en-US" sz="2400">
                <a:solidFill>
                  <a:schemeClr val="hlink"/>
                </a:solidFill>
                <a:latin typeface="Arial" charset="0"/>
              </a:rPr>
              <a:t>Fill in the missing value manually: </a:t>
            </a:r>
            <a:r>
              <a:rPr lang="en-US" sz="2400">
                <a:latin typeface="Arial" charset="0"/>
              </a:rPr>
              <a:t>time-consuming + infeasible in large data sets?</a:t>
            </a:r>
          </a:p>
          <a:p>
            <a:pPr marL="533400" indent="-533400">
              <a:buFont typeface="Wingdings" pitchFamily="2" charset="2"/>
              <a:buAutoNum type="arabicPeriod"/>
            </a:pPr>
            <a:r>
              <a:rPr lang="en-US" sz="2400">
                <a:solidFill>
                  <a:schemeClr val="hlink"/>
                </a:solidFill>
                <a:latin typeface="Arial" charset="0"/>
              </a:rPr>
              <a:t>Fill in it automatically with</a:t>
            </a:r>
          </a:p>
          <a:p>
            <a:pPr marL="990600" lvl="1" indent="-533400"/>
            <a:r>
              <a:rPr lang="en-US" sz="2400">
                <a:latin typeface="Arial" charset="0"/>
              </a:rPr>
              <a:t>a global constant : e.g., “unknown”, a new class? </a:t>
            </a:r>
          </a:p>
          <a:p>
            <a:pPr marL="990600" lvl="1" indent="-533400">
              <a:buFont typeface="Wingdings" pitchFamily="2" charset="2"/>
              <a:buNone/>
            </a:pPr>
            <a:r>
              <a:rPr lang="en-US" sz="1800">
                <a:latin typeface="Arial" charset="0"/>
              </a:rPr>
              <a:t>(if so, the mining prog may mistakenly think that they form an interesting concept, since they all have a value in common as “unknown”- it Is simple but foolproof.</a:t>
            </a:r>
          </a:p>
          <a:p>
            <a:pPr marL="990600" lvl="1" indent="-533400"/>
            <a:r>
              <a:rPr lang="en-US" sz="2400">
                <a:latin typeface="Arial" charset="0"/>
              </a:rPr>
              <a:t>the attribute mean or median</a:t>
            </a:r>
          </a:p>
          <a:p>
            <a:pPr marL="990600" lvl="1" indent="-533400"/>
            <a:r>
              <a:rPr lang="en-US" sz="2400">
                <a:latin typeface="Arial" charset="0"/>
              </a:rPr>
              <a:t>the attribute mean for all samples belonging to the same class: smarter</a:t>
            </a:r>
          </a:p>
          <a:p>
            <a:pPr marL="990600" lvl="1" indent="-533400">
              <a:buFont typeface="Wingdings" pitchFamily="2" charset="2"/>
              <a:buNone/>
            </a:pPr>
            <a:r>
              <a:rPr lang="en-US" sz="1400">
                <a:latin typeface="Arial" charset="0"/>
              </a:rPr>
              <a:t>( ex: if classifying custmoers acc. To credit-risk, we may replace the missing value with the mean income value for customers in the same credit risk category as that of the given tuple.</a:t>
            </a:r>
          </a:p>
          <a:p>
            <a:pPr marL="990600" lvl="1" indent="-533400"/>
            <a:r>
              <a:rPr lang="en-US" sz="2400">
                <a:solidFill>
                  <a:schemeClr val="hlink"/>
                </a:solidFill>
                <a:latin typeface="Arial" charset="0"/>
              </a:rPr>
              <a:t>the most probable value: inference-based such as Bayesian formula or decision tree</a:t>
            </a:r>
            <a:endParaRPr lang="en-US">
              <a:solidFill>
                <a:schemeClr val="hlink"/>
              </a:solidFill>
              <a:latin typeface="Arial" charset="0"/>
            </a:endParaRPr>
          </a:p>
        </p:txBody>
      </p:sp>
      <p:sp>
        <p:nvSpPr>
          <p:cNvPr id="4" name="Slide Number Placeholder 3"/>
          <p:cNvSpPr>
            <a:spLocks noGrp="1"/>
          </p:cNvSpPr>
          <p:nvPr>
            <p:ph type="sldNum" sz="quarter" idx="12"/>
          </p:nvPr>
        </p:nvSpPr>
        <p:spPr/>
        <p:txBody>
          <a:bodyPr/>
          <a:lstStyle/>
          <a:p>
            <a:fld id="{CA779F1A-0305-46E5-B67E-3986238A22A8}" type="slidenum">
              <a:rPr lang="en-US"/>
              <a:pPr/>
              <a:t>18</a:t>
            </a:fld>
            <a:endParaRPr lang="en-US"/>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a:xfrm>
            <a:off x="1676400" y="0"/>
            <a:ext cx="5638800" cy="762000"/>
          </a:xfrm>
        </p:spPr>
        <p:txBody>
          <a:bodyPr/>
          <a:lstStyle/>
          <a:p>
            <a:r>
              <a:rPr lang="en-US"/>
              <a:t>Noisy Data</a:t>
            </a:r>
          </a:p>
        </p:txBody>
      </p:sp>
      <p:sp>
        <p:nvSpPr>
          <p:cNvPr id="957443" name="Rectangle 3"/>
          <p:cNvSpPr>
            <a:spLocks noGrp="1" noChangeArrowheads="1"/>
          </p:cNvSpPr>
          <p:nvPr>
            <p:ph idx="1"/>
          </p:nvPr>
        </p:nvSpPr>
        <p:spPr>
          <a:xfrm>
            <a:off x="304800" y="1066800"/>
            <a:ext cx="8382000" cy="5332413"/>
          </a:xfrm>
        </p:spPr>
        <p:txBody>
          <a:bodyPr/>
          <a:lstStyle/>
          <a:p>
            <a:pPr>
              <a:lnSpc>
                <a:spcPct val="90000"/>
              </a:lnSpc>
            </a:pPr>
            <a:r>
              <a:rPr lang="en-US" sz="2400">
                <a:solidFill>
                  <a:schemeClr val="folHlink"/>
                </a:solidFill>
              </a:rPr>
              <a:t>Noise: random error or variance in a measured variable</a:t>
            </a:r>
          </a:p>
          <a:p>
            <a:pPr>
              <a:lnSpc>
                <a:spcPct val="90000"/>
              </a:lnSpc>
            </a:pPr>
            <a:endParaRPr lang="en-US" sz="2400">
              <a:solidFill>
                <a:schemeClr val="folHlink"/>
              </a:solidFill>
            </a:endParaRPr>
          </a:p>
          <a:p>
            <a:pPr>
              <a:lnSpc>
                <a:spcPct val="90000"/>
              </a:lnSpc>
            </a:pPr>
            <a:r>
              <a:rPr lang="en-US" sz="2400">
                <a:solidFill>
                  <a:schemeClr val="hlink"/>
                </a:solidFill>
              </a:rPr>
              <a:t>Incorrect attribute values may due to</a:t>
            </a:r>
          </a:p>
          <a:p>
            <a:pPr lvl="1">
              <a:lnSpc>
                <a:spcPct val="90000"/>
              </a:lnSpc>
            </a:pPr>
            <a:r>
              <a:rPr lang="en-US" sz="2400"/>
              <a:t>faulty data collection instruments</a:t>
            </a:r>
          </a:p>
          <a:p>
            <a:pPr lvl="1">
              <a:lnSpc>
                <a:spcPct val="90000"/>
              </a:lnSpc>
            </a:pPr>
            <a:r>
              <a:rPr lang="en-US" sz="2400"/>
              <a:t>data entry problems</a:t>
            </a:r>
          </a:p>
          <a:p>
            <a:pPr lvl="1">
              <a:lnSpc>
                <a:spcPct val="90000"/>
              </a:lnSpc>
            </a:pPr>
            <a:r>
              <a:rPr lang="en-US" sz="2400"/>
              <a:t>data transmission problems</a:t>
            </a:r>
          </a:p>
          <a:p>
            <a:pPr lvl="1">
              <a:lnSpc>
                <a:spcPct val="90000"/>
              </a:lnSpc>
            </a:pPr>
            <a:r>
              <a:rPr lang="en-US" sz="2400"/>
              <a:t>technology limitation</a:t>
            </a:r>
          </a:p>
          <a:p>
            <a:pPr lvl="1">
              <a:lnSpc>
                <a:spcPct val="90000"/>
              </a:lnSpc>
            </a:pPr>
            <a:r>
              <a:rPr lang="en-US" sz="2400"/>
              <a:t>inconsistency in naming convention </a:t>
            </a:r>
          </a:p>
          <a:p>
            <a:pPr lvl="1">
              <a:lnSpc>
                <a:spcPct val="90000"/>
              </a:lnSpc>
            </a:pPr>
            <a:endParaRPr lang="en-US" sz="2400"/>
          </a:p>
          <a:p>
            <a:pPr>
              <a:lnSpc>
                <a:spcPct val="90000"/>
              </a:lnSpc>
            </a:pPr>
            <a:r>
              <a:rPr lang="en-US" sz="2400">
                <a:solidFill>
                  <a:schemeClr val="hlink"/>
                </a:solidFill>
              </a:rPr>
              <a:t>Other data problems which requires data cleaning</a:t>
            </a:r>
          </a:p>
          <a:p>
            <a:pPr lvl="1">
              <a:lnSpc>
                <a:spcPct val="90000"/>
              </a:lnSpc>
            </a:pPr>
            <a:r>
              <a:rPr lang="en-US" sz="2400"/>
              <a:t>duplicate records</a:t>
            </a:r>
          </a:p>
          <a:p>
            <a:pPr lvl="1">
              <a:lnSpc>
                <a:spcPct val="90000"/>
              </a:lnSpc>
            </a:pPr>
            <a:r>
              <a:rPr lang="en-US" sz="2400"/>
              <a:t>incomplete data</a:t>
            </a:r>
          </a:p>
          <a:p>
            <a:pPr lvl="1">
              <a:lnSpc>
                <a:spcPct val="90000"/>
              </a:lnSpc>
            </a:pPr>
            <a:r>
              <a:rPr lang="en-US" sz="2400"/>
              <a:t>inconsistent data</a:t>
            </a:r>
          </a:p>
        </p:txBody>
      </p:sp>
      <p:sp>
        <p:nvSpPr>
          <p:cNvPr id="4" name="Slide Number Placeholder 3"/>
          <p:cNvSpPr>
            <a:spLocks noGrp="1"/>
          </p:cNvSpPr>
          <p:nvPr>
            <p:ph type="sldNum" sz="quarter" idx="12"/>
          </p:nvPr>
        </p:nvSpPr>
        <p:spPr/>
        <p:txBody>
          <a:bodyPr/>
          <a:lstStyle/>
          <a:p>
            <a:fld id="{7B6E4931-A190-4235-8A8E-1A2497650140}" type="slidenum">
              <a:rPr lang="en-US"/>
              <a:pPr/>
              <a:t>19</a:t>
            </a:fld>
            <a:endParaRPr lang="en-US"/>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a:xfrm>
            <a:off x="1219200" y="304800"/>
            <a:ext cx="7467600" cy="914400"/>
          </a:xfrm>
          <a:noFill/>
          <a:ln/>
        </p:spPr>
        <p:txBody>
          <a:bodyPr lIns="92075" tIns="46038" rIns="92075" bIns="46038" anchor="ctr"/>
          <a:lstStyle/>
          <a:p>
            <a:r>
              <a:rPr lang="en-US"/>
              <a:t>Data Preprocessing</a:t>
            </a:r>
          </a:p>
        </p:txBody>
      </p:sp>
      <p:sp>
        <p:nvSpPr>
          <p:cNvPr id="1076227" name="Rectangle 3"/>
          <p:cNvSpPr>
            <a:spLocks noGrp="1" noChangeArrowheads="1"/>
          </p:cNvSpPr>
          <p:nvPr>
            <p:ph idx="1"/>
          </p:nvPr>
        </p:nvSpPr>
        <p:spPr>
          <a:xfrm>
            <a:off x="533400" y="1600200"/>
            <a:ext cx="8229600" cy="5029200"/>
          </a:xfrm>
          <a:noFill/>
          <a:ln/>
        </p:spPr>
        <p:txBody>
          <a:bodyPr lIns="92075" tIns="46038" rIns="92075" bIns="46038">
            <a:normAutofit fontScale="92500" lnSpcReduction="10000"/>
          </a:bodyPr>
          <a:lstStyle/>
          <a:p>
            <a:pPr>
              <a:lnSpc>
                <a:spcPct val="140000"/>
              </a:lnSpc>
            </a:pPr>
            <a:r>
              <a:rPr lang="en-US">
                <a:solidFill>
                  <a:schemeClr val="hlink"/>
                </a:solidFill>
              </a:rPr>
              <a:t>Why preprocess the data?</a:t>
            </a:r>
          </a:p>
          <a:p>
            <a:pPr>
              <a:lnSpc>
                <a:spcPct val="140000"/>
              </a:lnSpc>
            </a:pPr>
            <a:r>
              <a:rPr lang="en-GB"/>
              <a:t>Descriptive data summarization</a:t>
            </a:r>
            <a:endParaRPr lang="en-US"/>
          </a:p>
          <a:p>
            <a:pPr>
              <a:lnSpc>
                <a:spcPct val="140000"/>
              </a:lnSpc>
            </a:pPr>
            <a:r>
              <a:rPr lang="en-US"/>
              <a:t>Data cleaning </a:t>
            </a:r>
          </a:p>
          <a:p>
            <a:pPr>
              <a:lnSpc>
                <a:spcPct val="140000"/>
              </a:lnSpc>
            </a:pPr>
            <a:r>
              <a:rPr lang="en-US"/>
              <a:t>Data integration and transformation</a:t>
            </a:r>
          </a:p>
          <a:p>
            <a:pPr>
              <a:lnSpc>
                <a:spcPct val="140000"/>
              </a:lnSpc>
            </a:pPr>
            <a:r>
              <a:rPr lang="en-US"/>
              <a:t>Data reduction</a:t>
            </a:r>
            <a:endParaRPr lang="en-US">
              <a:solidFill>
                <a:schemeClr val="hlink"/>
              </a:solidFill>
            </a:endParaRPr>
          </a:p>
          <a:p>
            <a:pPr>
              <a:lnSpc>
                <a:spcPct val="140000"/>
              </a:lnSpc>
            </a:pPr>
            <a:r>
              <a:rPr lang="en-US"/>
              <a:t>Discretization and concept hierarchy generation</a:t>
            </a:r>
          </a:p>
          <a:p>
            <a:pPr>
              <a:lnSpc>
                <a:spcPct val="140000"/>
              </a:lnSpc>
            </a:pPr>
            <a:r>
              <a:rPr lang="en-US"/>
              <a:t>Summary</a:t>
            </a:r>
          </a:p>
        </p:txBody>
      </p:sp>
      <p:sp>
        <p:nvSpPr>
          <p:cNvPr id="4" name="Slide Number Placeholder 3"/>
          <p:cNvSpPr>
            <a:spLocks noGrp="1"/>
          </p:cNvSpPr>
          <p:nvPr>
            <p:ph type="sldNum" sz="quarter" idx="12"/>
          </p:nvPr>
        </p:nvSpPr>
        <p:spPr/>
        <p:txBody>
          <a:bodyPr/>
          <a:lstStyle/>
          <a:p>
            <a:fld id="{29DB7D09-B162-457E-B0E9-981B38D6C7FE}" type="slidenum">
              <a:rPr lang="en-US"/>
              <a:pPr/>
              <a:t>2</a:t>
            </a:fld>
            <a:endParaRPr lang="en-US"/>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a:xfrm>
            <a:off x="762000" y="0"/>
            <a:ext cx="7640638" cy="762000"/>
          </a:xfrm>
        </p:spPr>
        <p:txBody>
          <a:bodyPr/>
          <a:lstStyle/>
          <a:p>
            <a:r>
              <a:rPr lang="en-US"/>
              <a:t>How to Handle Noisy Data?</a:t>
            </a:r>
          </a:p>
        </p:txBody>
      </p:sp>
      <p:sp>
        <p:nvSpPr>
          <p:cNvPr id="958467" name="Rectangle 3"/>
          <p:cNvSpPr>
            <a:spLocks noGrp="1" noChangeArrowheads="1"/>
          </p:cNvSpPr>
          <p:nvPr>
            <p:ph idx="1"/>
          </p:nvPr>
        </p:nvSpPr>
        <p:spPr>
          <a:xfrm>
            <a:off x="304800" y="1376363"/>
            <a:ext cx="8382000" cy="5099050"/>
          </a:xfrm>
        </p:spPr>
        <p:txBody>
          <a:bodyPr/>
          <a:lstStyle/>
          <a:p>
            <a:r>
              <a:rPr lang="en-US" sz="2400">
                <a:solidFill>
                  <a:schemeClr val="folHlink"/>
                </a:solidFill>
              </a:rPr>
              <a:t>Binning</a:t>
            </a:r>
          </a:p>
          <a:p>
            <a:pPr lvl="1"/>
            <a:r>
              <a:rPr lang="en-US" sz="2400"/>
              <a:t>first sort data and partition into (equal-frequency) bins</a:t>
            </a:r>
          </a:p>
          <a:p>
            <a:pPr lvl="1"/>
            <a:r>
              <a:rPr lang="en-US" sz="2400"/>
              <a:t>then one can </a:t>
            </a:r>
            <a:r>
              <a:rPr lang="en-US" sz="2400">
                <a:solidFill>
                  <a:schemeClr val="hlink"/>
                </a:solidFill>
              </a:rPr>
              <a:t>smooth by bin means,  smooth by bin median, smooth by bin boundaries</a:t>
            </a:r>
            <a:r>
              <a:rPr lang="en-US" sz="2400"/>
              <a:t>, etc.</a:t>
            </a:r>
          </a:p>
          <a:p>
            <a:r>
              <a:rPr lang="en-US" sz="2400">
                <a:solidFill>
                  <a:schemeClr val="folHlink"/>
                </a:solidFill>
              </a:rPr>
              <a:t>Regression</a:t>
            </a:r>
          </a:p>
          <a:p>
            <a:pPr lvl="1"/>
            <a:r>
              <a:rPr lang="en-US" sz="2400"/>
              <a:t>smooth by fitting the data into regression functions</a:t>
            </a:r>
          </a:p>
          <a:p>
            <a:r>
              <a:rPr lang="en-US" sz="2400">
                <a:solidFill>
                  <a:schemeClr val="folHlink"/>
                </a:solidFill>
              </a:rPr>
              <a:t>Clustering</a:t>
            </a:r>
          </a:p>
          <a:p>
            <a:pPr lvl="1"/>
            <a:r>
              <a:rPr lang="en-US" sz="2400"/>
              <a:t>detect and remove outliers</a:t>
            </a:r>
          </a:p>
          <a:p>
            <a:r>
              <a:rPr lang="en-US" sz="2400">
                <a:solidFill>
                  <a:schemeClr val="folHlink"/>
                </a:solidFill>
              </a:rPr>
              <a:t>Semi-automated method</a:t>
            </a:r>
            <a:r>
              <a:rPr lang="en-US" sz="2400"/>
              <a:t>: combined computer and human inspection</a:t>
            </a:r>
          </a:p>
          <a:p>
            <a:pPr lvl="1"/>
            <a:r>
              <a:rPr lang="en-US" sz="2400"/>
              <a:t>detect suspicious values and check manually</a:t>
            </a:r>
          </a:p>
        </p:txBody>
      </p:sp>
      <p:sp>
        <p:nvSpPr>
          <p:cNvPr id="4" name="Slide Number Placeholder 3"/>
          <p:cNvSpPr>
            <a:spLocks noGrp="1"/>
          </p:cNvSpPr>
          <p:nvPr>
            <p:ph type="sldNum" sz="quarter" idx="12"/>
          </p:nvPr>
        </p:nvSpPr>
        <p:spPr/>
        <p:txBody>
          <a:bodyPr/>
          <a:lstStyle/>
          <a:p>
            <a:fld id="{FC8D8DB3-A1B6-4211-9836-7F98A6C3BEDE}" type="slidenum">
              <a:rPr lang="en-US"/>
              <a:pPr/>
              <a:t>20</a:t>
            </a:fld>
            <a:endParaRPr lang="en-US"/>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type="title"/>
          </p:nvPr>
        </p:nvSpPr>
        <p:spPr/>
        <p:txBody>
          <a:bodyPr/>
          <a:lstStyle/>
          <a:p>
            <a:r>
              <a:rPr lang="en-US" sz="3200"/>
              <a:t>Simple Discretization Methods: Binning</a:t>
            </a:r>
            <a:endParaRPr lang="en-US"/>
          </a:p>
        </p:txBody>
      </p:sp>
      <p:sp>
        <p:nvSpPr>
          <p:cNvPr id="1018883" name="Rectangle 3"/>
          <p:cNvSpPr>
            <a:spLocks noGrp="1" noChangeArrowheads="1"/>
          </p:cNvSpPr>
          <p:nvPr>
            <p:ph idx="1"/>
          </p:nvPr>
        </p:nvSpPr>
        <p:spPr>
          <a:xfrm>
            <a:off x="304800" y="990600"/>
            <a:ext cx="8839200" cy="5410200"/>
          </a:xfrm>
        </p:spPr>
        <p:txBody>
          <a:bodyPr/>
          <a:lstStyle/>
          <a:p>
            <a:pPr>
              <a:lnSpc>
                <a:spcPct val="150000"/>
              </a:lnSpc>
            </a:pPr>
            <a:r>
              <a:rPr lang="en-US" sz="2000" b="1">
                <a:solidFill>
                  <a:schemeClr val="hlink"/>
                </a:solidFill>
                <a:latin typeface="Arial" charset="0"/>
              </a:rPr>
              <a:t>Equal-width</a:t>
            </a:r>
            <a:r>
              <a:rPr lang="en-US" sz="2000" b="1">
                <a:latin typeface="Arial" charset="0"/>
              </a:rPr>
              <a:t> (distance) partitioning</a:t>
            </a:r>
          </a:p>
          <a:p>
            <a:pPr lvl="1">
              <a:lnSpc>
                <a:spcPct val="150000"/>
              </a:lnSpc>
              <a:spcBef>
                <a:spcPct val="0"/>
              </a:spcBef>
            </a:pPr>
            <a:r>
              <a:rPr lang="en-US" sz="2000" b="1">
                <a:latin typeface="Arial" charset="0"/>
              </a:rPr>
              <a:t>Divides the range into </a:t>
            </a:r>
            <a:r>
              <a:rPr lang="en-US" sz="2000" b="1" i="1">
                <a:latin typeface="Arial" charset="0"/>
              </a:rPr>
              <a:t>N</a:t>
            </a:r>
            <a:r>
              <a:rPr lang="en-US" sz="2000" b="1">
                <a:latin typeface="Arial" charset="0"/>
              </a:rPr>
              <a:t> intervals of equal size: </a:t>
            </a:r>
            <a:r>
              <a:rPr lang="en-US" sz="2000" b="1">
                <a:solidFill>
                  <a:srgbClr val="39513E"/>
                </a:solidFill>
                <a:latin typeface="Arial" charset="0"/>
              </a:rPr>
              <a:t>uniform grid</a:t>
            </a:r>
            <a:endParaRPr lang="en-US" sz="2000" b="1">
              <a:solidFill>
                <a:schemeClr val="hlink"/>
              </a:solidFill>
              <a:latin typeface="Arial" charset="0"/>
            </a:endParaRPr>
          </a:p>
          <a:p>
            <a:pPr lvl="1">
              <a:lnSpc>
                <a:spcPct val="150000"/>
              </a:lnSpc>
              <a:spcBef>
                <a:spcPct val="0"/>
              </a:spcBef>
            </a:pPr>
            <a:r>
              <a:rPr lang="en-US" sz="2000">
                <a:latin typeface="Arial" charset="0"/>
              </a:rPr>
              <a:t>if </a:t>
            </a:r>
            <a:r>
              <a:rPr lang="en-US" sz="2000" i="1">
                <a:latin typeface="Arial" charset="0"/>
              </a:rPr>
              <a:t>A</a:t>
            </a:r>
            <a:r>
              <a:rPr lang="en-US" sz="2000">
                <a:latin typeface="Arial" charset="0"/>
              </a:rPr>
              <a:t> and </a:t>
            </a:r>
            <a:r>
              <a:rPr lang="en-US" sz="2000" i="1">
                <a:latin typeface="Arial" charset="0"/>
              </a:rPr>
              <a:t>B</a:t>
            </a:r>
            <a:r>
              <a:rPr lang="en-US" sz="2000">
                <a:latin typeface="Arial" charset="0"/>
              </a:rPr>
              <a:t> are the lowest and highest values of the attribute, the width of intervals will be: </a:t>
            </a:r>
            <a:r>
              <a:rPr lang="en-US" sz="2000" i="1">
                <a:latin typeface="Arial" charset="0"/>
              </a:rPr>
              <a:t>W </a:t>
            </a:r>
            <a:r>
              <a:rPr lang="en-US" sz="2000">
                <a:latin typeface="Arial" charset="0"/>
              </a:rPr>
              <a:t>= (</a:t>
            </a:r>
            <a:r>
              <a:rPr lang="en-US" sz="2000" i="1">
                <a:latin typeface="Arial" charset="0"/>
              </a:rPr>
              <a:t>B </a:t>
            </a:r>
            <a:r>
              <a:rPr lang="en-US" sz="2000">
                <a:latin typeface="Arial" charset="0"/>
              </a:rPr>
              <a:t>–</a:t>
            </a:r>
            <a:r>
              <a:rPr lang="en-US" sz="2000" i="1">
                <a:latin typeface="Arial" charset="0"/>
              </a:rPr>
              <a:t>A</a:t>
            </a:r>
            <a:r>
              <a:rPr lang="en-US" sz="2000">
                <a:latin typeface="Arial" charset="0"/>
              </a:rPr>
              <a:t>)/</a:t>
            </a:r>
            <a:r>
              <a:rPr lang="en-US" sz="2000" i="1">
                <a:latin typeface="Arial" charset="0"/>
              </a:rPr>
              <a:t>N.</a:t>
            </a:r>
            <a:endParaRPr lang="en-US" sz="2000">
              <a:latin typeface="Arial" charset="0"/>
            </a:endParaRPr>
          </a:p>
          <a:p>
            <a:pPr lvl="1">
              <a:lnSpc>
                <a:spcPct val="150000"/>
              </a:lnSpc>
              <a:spcBef>
                <a:spcPct val="0"/>
              </a:spcBef>
            </a:pPr>
            <a:r>
              <a:rPr lang="en-US" sz="2000">
                <a:latin typeface="Arial" charset="0"/>
              </a:rPr>
              <a:t>The most straightforward, but outliers may dominate presentation</a:t>
            </a:r>
          </a:p>
          <a:p>
            <a:pPr lvl="1">
              <a:lnSpc>
                <a:spcPct val="150000"/>
              </a:lnSpc>
              <a:spcBef>
                <a:spcPct val="0"/>
              </a:spcBef>
            </a:pPr>
            <a:r>
              <a:rPr lang="en-US" sz="2000">
                <a:latin typeface="Arial" charset="0"/>
              </a:rPr>
              <a:t>Skewed data is not handled well</a:t>
            </a:r>
            <a:endParaRPr lang="en-US" sz="2000" i="1">
              <a:latin typeface="Arial" charset="0"/>
            </a:endParaRPr>
          </a:p>
          <a:p>
            <a:pPr>
              <a:lnSpc>
                <a:spcPct val="150000"/>
              </a:lnSpc>
            </a:pPr>
            <a:r>
              <a:rPr lang="en-US" sz="2000" b="1">
                <a:solidFill>
                  <a:schemeClr val="hlink"/>
                </a:solidFill>
                <a:latin typeface="Arial" charset="0"/>
              </a:rPr>
              <a:t>Equal-depth</a:t>
            </a:r>
            <a:r>
              <a:rPr lang="en-US" sz="2000" b="1">
                <a:latin typeface="Arial" charset="0"/>
              </a:rPr>
              <a:t> (frequency) partitioning</a:t>
            </a:r>
          </a:p>
          <a:p>
            <a:pPr lvl="1">
              <a:lnSpc>
                <a:spcPct val="150000"/>
              </a:lnSpc>
              <a:spcBef>
                <a:spcPct val="0"/>
              </a:spcBef>
            </a:pPr>
            <a:r>
              <a:rPr lang="en-US" sz="2000" b="1">
                <a:latin typeface="Arial" charset="0"/>
              </a:rPr>
              <a:t>Divides the range into </a:t>
            </a:r>
            <a:r>
              <a:rPr lang="en-US" sz="2000" b="1" i="1">
                <a:latin typeface="Arial" charset="0"/>
              </a:rPr>
              <a:t>N</a:t>
            </a:r>
            <a:r>
              <a:rPr lang="en-US" sz="2000" b="1">
                <a:latin typeface="Arial" charset="0"/>
              </a:rPr>
              <a:t> intervals, each containing approximately same number of samples</a:t>
            </a:r>
          </a:p>
          <a:p>
            <a:pPr lvl="1">
              <a:lnSpc>
                <a:spcPct val="150000"/>
              </a:lnSpc>
              <a:spcBef>
                <a:spcPct val="0"/>
              </a:spcBef>
            </a:pPr>
            <a:r>
              <a:rPr lang="en-US" sz="2000">
                <a:latin typeface="Arial" charset="0"/>
              </a:rPr>
              <a:t>Good data scaling</a:t>
            </a:r>
          </a:p>
          <a:p>
            <a:pPr lvl="1">
              <a:lnSpc>
                <a:spcPct val="150000"/>
              </a:lnSpc>
              <a:spcBef>
                <a:spcPct val="0"/>
              </a:spcBef>
            </a:pPr>
            <a:r>
              <a:rPr lang="en-US" sz="2000">
                <a:latin typeface="Arial" charset="0"/>
              </a:rPr>
              <a:t>Managing categorical attributes can be tricky</a:t>
            </a:r>
          </a:p>
        </p:txBody>
      </p:sp>
      <p:sp>
        <p:nvSpPr>
          <p:cNvPr id="4" name="Slide Number Placeholder 3"/>
          <p:cNvSpPr>
            <a:spLocks noGrp="1"/>
          </p:cNvSpPr>
          <p:nvPr>
            <p:ph type="sldNum" sz="quarter" idx="12"/>
          </p:nvPr>
        </p:nvSpPr>
        <p:spPr/>
        <p:txBody>
          <a:bodyPr/>
          <a:lstStyle/>
          <a:p>
            <a:fld id="{284DD41D-B857-4B35-A0DC-29BFCCE3CF98}" type="slidenum">
              <a:rPr lang="en-US"/>
              <a:pPr/>
              <a:t>21</a:t>
            </a:fld>
            <a:endParaRPr lang="en-US"/>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a:normAutofit fontScale="90000"/>
          </a:bodyPr>
          <a:lstStyle/>
          <a:p>
            <a:r>
              <a:rPr lang="en-US"/>
              <a:t>Binning Methods for Data Smoothing</a:t>
            </a:r>
          </a:p>
        </p:txBody>
      </p:sp>
      <p:sp>
        <p:nvSpPr>
          <p:cNvPr id="959491" name="Rectangle 3"/>
          <p:cNvSpPr>
            <a:spLocks noGrp="1" noChangeArrowheads="1"/>
          </p:cNvSpPr>
          <p:nvPr>
            <p:ph idx="1"/>
          </p:nvPr>
        </p:nvSpPr>
        <p:spPr>
          <a:xfrm>
            <a:off x="457200" y="990600"/>
            <a:ext cx="8077200" cy="5484813"/>
          </a:xfrm>
        </p:spPr>
        <p:txBody>
          <a:bodyPr>
            <a:normAutofit lnSpcReduction="10000"/>
          </a:bodyPr>
          <a:lstStyle/>
          <a:p>
            <a:pPr>
              <a:buFont typeface="Wingdings" pitchFamily="2" charset="2"/>
              <a:buChar char="q"/>
            </a:pPr>
            <a:r>
              <a:rPr lang="en-US" sz="2000" b="1">
                <a:solidFill>
                  <a:srgbClr val="170981"/>
                </a:solidFill>
              </a:rPr>
              <a:t>Sorted data for price (in dollars): 4, 8, 9, 15, 21, 21, 24, 25, 26, 28, 29, 34</a:t>
            </a:r>
          </a:p>
          <a:p>
            <a:pPr>
              <a:buFontTx/>
              <a:buNone/>
            </a:pPr>
            <a:r>
              <a:rPr lang="en-US" sz="2000" b="1"/>
              <a:t>*  </a:t>
            </a:r>
            <a:r>
              <a:rPr lang="en-US" sz="2000" b="1">
                <a:solidFill>
                  <a:schemeClr val="hlink"/>
                </a:solidFill>
              </a:rPr>
              <a:t>Partition into equal-frequency (equi-depth) bins:</a:t>
            </a:r>
          </a:p>
          <a:p>
            <a:pPr>
              <a:buFontTx/>
              <a:buNone/>
            </a:pPr>
            <a:r>
              <a:rPr lang="en-US" sz="2000" b="1"/>
              <a:t>      - Bin 1: 4, 8, 9, 15</a:t>
            </a:r>
          </a:p>
          <a:p>
            <a:pPr>
              <a:buFontTx/>
              <a:buNone/>
            </a:pPr>
            <a:r>
              <a:rPr lang="en-US" sz="2000" b="1"/>
              <a:t>      - Bin 2: 21, 21, 24, 25</a:t>
            </a:r>
          </a:p>
          <a:p>
            <a:pPr>
              <a:buFontTx/>
              <a:buNone/>
            </a:pPr>
            <a:r>
              <a:rPr lang="en-US" sz="2000" b="1"/>
              <a:t>      - Bin 3: 26, 28, 29, 34</a:t>
            </a:r>
          </a:p>
          <a:p>
            <a:pPr>
              <a:buFontTx/>
              <a:buNone/>
            </a:pPr>
            <a:endParaRPr lang="en-US" sz="2000" b="1"/>
          </a:p>
          <a:p>
            <a:pPr>
              <a:buFontTx/>
              <a:buNone/>
            </a:pPr>
            <a:r>
              <a:rPr lang="en-US" sz="2000" b="1"/>
              <a:t>*  </a:t>
            </a:r>
            <a:r>
              <a:rPr lang="en-US" sz="2000" b="1">
                <a:solidFill>
                  <a:schemeClr val="hlink"/>
                </a:solidFill>
              </a:rPr>
              <a:t>Smoothing by bin means:</a:t>
            </a:r>
          </a:p>
          <a:p>
            <a:pPr>
              <a:buFontTx/>
              <a:buNone/>
            </a:pPr>
            <a:r>
              <a:rPr lang="en-US" sz="2000" b="1"/>
              <a:t>      - Bin 1: 9, 9, 9, 9</a:t>
            </a:r>
          </a:p>
          <a:p>
            <a:pPr>
              <a:buFontTx/>
              <a:buNone/>
            </a:pPr>
            <a:r>
              <a:rPr lang="en-US" sz="2000" b="1"/>
              <a:t>      - Bin 2: 23, 23, 23, 23</a:t>
            </a:r>
          </a:p>
          <a:p>
            <a:pPr>
              <a:buFontTx/>
              <a:buNone/>
            </a:pPr>
            <a:r>
              <a:rPr lang="en-US" sz="2000" b="1"/>
              <a:t>      - Bin 3: 29, 29, 29, 29</a:t>
            </a:r>
          </a:p>
          <a:p>
            <a:pPr>
              <a:buFontTx/>
              <a:buNone/>
            </a:pPr>
            <a:endParaRPr lang="en-US" sz="2000" b="1"/>
          </a:p>
          <a:p>
            <a:pPr>
              <a:buFontTx/>
              <a:buNone/>
            </a:pPr>
            <a:r>
              <a:rPr lang="en-US" sz="2000" b="1"/>
              <a:t>*  </a:t>
            </a:r>
            <a:r>
              <a:rPr lang="en-US" sz="2000" b="1">
                <a:solidFill>
                  <a:schemeClr val="hlink"/>
                </a:solidFill>
              </a:rPr>
              <a:t>Smoothing by bin boundaries:</a:t>
            </a:r>
          </a:p>
          <a:p>
            <a:pPr>
              <a:buFontTx/>
              <a:buNone/>
            </a:pPr>
            <a:r>
              <a:rPr lang="en-US" sz="2000" b="1"/>
              <a:t>      - Bin 1: 4, 4, 4, 15</a:t>
            </a:r>
          </a:p>
          <a:p>
            <a:pPr>
              <a:buFontTx/>
              <a:buNone/>
            </a:pPr>
            <a:r>
              <a:rPr lang="en-US" sz="2000" b="1"/>
              <a:t>      - Bin 2: 21, 21, 25, 25</a:t>
            </a:r>
          </a:p>
          <a:p>
            <a:pPr>
              <a:buFontTx/>
              <a:buNone/>
            </a:pPr>
            <a:r>
              <a:rPr lang="en-US" sz="2000" b="1"/>
              <a:t>      - Bin 3: 26, 26, 26, 34</a:t>
            </a:r>
          </a:p>
        </p:txBody>
      </p:sp>
      <p:sp>
        <p:nvSpPr>
          <p:cNvPr id="4" name="Slide Number Placeholder 3"/>
          <p:cNvSpPr>
            <a:spLocks noGrp="1"/>
          </p:cNvSpPr>
          <p:nvPr>
            <p:ph type="sldNum" sz="quarter" idx="12"/>
          </p:nvPr>
        </p:nvSpPr>
        <p:spPr/>
        <p:txBody>
          <a:bodyPr/>
          <a:lstStyle/>
          <a:p>
            <a:fld id="{92E22AC3-9152-4442-838B-746225A292A0}" type="slidenum">
              <a:rPr lang="en-US"/>
              <a:pPr/>
              <a:t>22</a:t>
            </a:fld>
            <a:endParaRPr lang="en-US"/>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a:xfrm>
            <a:off x="914400" y="0"/>
            <a:ext cx="6400800" cy="762000"/>
          </a:xfrm>
        </p:spPr>
        <p:txBody>
          <a:bodyPr/>
          <a:lstStyle/>
          <a:p>
            <a:r>
              <a:rPr lang="en-US"/>
              <a:t>Regression</a:t>
            </a:r>
          </a:p>
        </p:txBody>
      </p:sp>
      <p:sp>
        <p:nvSpPr>
          <p:cNvPr id="32" name="Slide Number Placeholder 2"/>
          <p:cNvSpPr>
            <a:spLocks noGrp="1"/>
          </p:cNvSpPr>
          <p:nvPr>
            <p:ph type="sldNum" sz="quarter" idx="12"/>
          </p:nvPr>
        </p:nvSpPr>
        <p:spPr/>
        <p:txBody>
          <a:bodyPr/>
          <a:lstStyle/>
          <a:p>
            <a:fld id="{F63B2FDB-F7B7-4F0A-896C-C7E1A5BC484E}" type="slidenum">
              <a:rPr lang="en-US"/>
              <a:pPr/>
              <a:t>23</a:t>
            </a:fld>
            <a:endParaRPr lang="en-US"/>
          </a:p>
        </p:txBody>
      </p:sp>
      <p:sp>
        <p:nvSpPr>
          <p:cNvPr id="961539" name="Line 3"/>
          <p:cNvSpPr>
            <a:spLocks noChangeShapeType="1"/>
          </p:cNvSpPr>
          <p:nvPr/>
        </p:nvSpPr>
        <p:spPr bwMode="auto">
          <a:xfrm>
            <a:off x="1306513" y="4392613"/>
            <a:ext cx="6923087" cy="0"/>
          </a:xfrm>
          <a:prstGeom prst="line">
            <a:avLst/>
          </a:prstGeom>
          <a:noFill/>
          <a:ln w="9525">
            <a:solidFill>
              <a:schemeClr val="tx1"/>
            </a:solidFill>
            <a:round/>
            <a:headEnd/>
            <a:tailEnd type="triangle" w="med" len="med"/>
          </a:ln>
          <a:effectLst/>
        </p:spPr>
        <p:txBody>
          <a:bodyPr/>
          <a:lstStyle/>
          <a:p>
            <a:endParaRPr lang="en-US"/>
          </a:p>
        </p:txBody>
      </p:sp>
      <p:sp>
        <p:nvSpPr>
          <p:cNvPr id="961540" name="Line 4"/>
          <p:cNvSpPr>
            <a:spLocks noChangeShapeType="1"/>
          </p:cNvSpPr>
          <p:nvPr/>
        </p:nvSpPr>
        <p:spPr bwMode="auto">
          <a:xfrm flipV="1">
            <a:off x="4556125" y="1633538"/>
            <a:ext cx="0" cy="4702175"/>
          </a:xfrm>
          <a:prstGeom prst="line">
            <a:avLst/>
          </a:prstGeom>
          <a:noFill/>
          <a:ln w="9525">
            <a:solidFill>
              <a:schemeClr val="tx1"/>
            </a:solidFill>
            <a:round/>
            <a:headEnd/>
            <a:tailEnd type="triangle" w="med" len="med"/>
          </a:ln>
          <a:effectLst/>
        </p:spPr>
        <p:txBody>
          <a:bodyPr/>
          <a:lstStyle/>
          <a:p>
            <a:endParaRPr lang="en-US"/>
          </a:p>
        </p:txBody>
      </p:sp>
      <p:sp>
        <p:nvSpPr>
          <p:cNvPr id="961541" name="Oval 5"/>
          <p:cNvSpPr>
            <a:spLocks noChangeArrowheads="1"/>
          </p:cNvSpPr>
          <p:nvPr/>
        </p:nvSpPr>
        <p:spPr bwMode="auto">
          <a:xfrm flipV="1">
            <a:off x="5942013" y="3303588"/>
            <a:ext cx="42862"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42" name="Oval 6"/>
          <p:cNvSpPr>
            <a:spLocks noChangeArrowheads="1"/>
          </p:cNvSpPr>
          <p:nvPr/>
        </p:nvSpPr>
        <p:spPr bwMode="auto">
          <a:xfrm flipV="1">
            <a:off x="5524500" y="3408363"/>
            <a:ext cx="42863"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43" name="Oval 7"/>
          <p:cNvSpPr>
            <a:spLocks noChangeArrowheads="1"/>
          </p:cNvSpPr>
          <p:nvPr/>
        </p:nvSpPr>
        <p:spPr bwMode="auto">
          <a:xfrm flipV="1">
            <a:off x="5349875" y="2484438"/>
            <a:ext cx="42863"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44" name="Oval 8"/>
          <p:cNvSpPr>
            <a:spLocks noChangeArrowheads="1"/>
          </p:cNvSpPr>
          <p:nvPr/>
        </p:nvSpPr>
        <p:spPr bwMode="auto">
          <a:xfrm flipV="1">
            <a:off x="5175250" y="3876675"/>
            <a:ext cx="42863" cy="4286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45" name="Oval 9"/>
          <p:cNvSpPr>
            <a:spLocks noChangeArrowheads="1"/>
          </p:cNvSpPr>
          <p:nvPr/>
        </p:nvSpPr>
        <p:spPr bwMode="auto">
          <a:xfrm flipV="1">
            <a:off x="6046788" y="2951163"/>
            <a:ext cx="42862"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46" name="Oval 10"/>
          <p:cNvSpPr>
            <a:spLocks noChangeArrowheads="1"/>
          </p:cNvSpPr>
          <p:nvPr/>
        </p:nvSpPr>
        <p:spPr bwMode="auto">
          <a:xfrm flipV="1">
            <a:off x="6248400" y="2678113"/>
            <a:ext cx="42863"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47" name="Oval 11"/>
          <p:cNvSpPr>
            <a:spLocks noChangeArrowheads="1"/>
          </p:cNvSpPr>
          <p:nvPr/>
        </p:nvSpPr>
        <p:spPr bwMode="auto">
          <a:xfrm flipV="1">
            <a:off x="4816475" y="3973513"/>
            <a:ext cx="42863"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48" name="Oval 12"/>
          <p:cNvSpPr>
            <a:spLocks noChangeArrowheads="1"/>
          </p:cNvSpPr>
          <p:nvPr/>
        </p:nvSpPr>
        <p:spPr bwMode="auto">
          <a:xfrm flipV="1">
            <a:off x="6569075" y="2673350"/>
            <a:ext cx="42863" cy="4286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49" name="Oval 13"/>
          <p:cNvSpPr>
            <a:spLocks noChangeArrowheads="1"/>
          </p:cNvSpPr>
          <p:nvPr/>
        </p:nvSpPr>
        <p:spPr bwMode="auto">
          <a:xfrm flipV="1">
            <a:off x="6589713" y="2433638"/>
            <a:ext cx="42862"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50" name="Oval 14"/>
          <p:cNvSpPr>
            <a:spLocks noChangeArrowheads="1"/>
          </p:cNvSpPr>
          <p:nvPr/>
        </p:nvSpPr>
        <p:spPr bwMode="auto">
          <a:xfrm flipV="1">
            <a:off x="7004050" y="2406650"/>
            <a:ext cx="42863" cy="4286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51" name="Oval 15"/>
          <p:cNvSpPr>
            <a:spLocks noChangeArrowheads="1"/>
          </p:cNvSpPr>
          <p:nvPr/>
        </p:nvSpPr>
        <p:spPr bwMode="auto">
          <a:xfrm flipV="1">
            <a:off x="4772025" y="4240213"/>
            <a:ext cx="42863"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52" name="Oval 16"/>
          <p:cNvSpPr>
            <a:spLocks noChangeArrowheads="1"/>
          </p:cNvSpPr>
          <p:nvPr/>
        </p:nvSpPr>
        <p:spPr bwMode="auto">
          <a:xfrm flipV="1">
            <a:off x="6983413" y="2155825"/>
            <a:ext cx="42862" cy="4286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53" name="Oval 17"/>
          <p:cNvSpPr>
            <a:spLocks noChangeArrowheads="1"/>
          </p:cNvSpPr>
          <p:nvPr/>
        </p:nvSpPr>
        <p:spPr bwMode="auto">
          <a:xfrm flipV="1">
            <a:off x="7313613" y="2030413"/>
            <a:ext cx="42862" cy="428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61554" name="Line 18"/>
          <p:cNvSpPr>
            <a:spLocks noChangeShapeType="1"/>
          </p:cNvSpPr>
          <p:nvPr/>
        </p:nvSpPr>
        <p:spPr bwMode="auto">
          <a:xfrm flipV="1">
            <a:off x="4538663" y="1943100"/>
            <a:ext cx="2906712" cy="2270125"/>
          </a:xfrm>
          <a:prstGeom prst="line">
            <a:avLst/>
          </a:prstGeom>
          <a:noFill/>
          <a:ln w="9525">
            <a:solidFill>
              <a:schemeClr val="tx2"/>
            </a:solidFill>
            <a:round/>
            <a:headEnd/>
            <a:tailEnd/>
          </a:ln>
          <a:effectLst/>
        </p:spPr>
        <p:txBody>
          <a:bodyPr/>
          <a:lstStyle/>
          <a:p>
            <a:endParaRPr lang="en-US"/>
          </a:p>
        </p:txBody>
      </p:sp>
      <p:sp>
        <p:nvSpPr>
          <p:cNvPr id="961555" name="Text Box 19"/>
          <p:cNvSpPr txBox="1">
            <a:spLocks noChangeArrowheads="1"/>
          </p:cNvSpPr>
          <p:nvPr/>
        </p:nvSpPr>
        <p:spPr bwMode="auto">
          <a:xfrm>
            <a:off x="8104188" y="4379913"/>
            <a:ext cx="3365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x</a:t>
            </a:r>
          </a:p>
        </p:txBody>
      </p:sp>
      <p:sp>
        <p:nvSpPr>
          <p:cNvPr id="961556" name="Text Box 20"/>
          <p:cNvSpPr txBox="1">
            <a:spLocks noChangeArrowheads="1"/>
          </p:cNvSpPr>
          <p:nvPr/>
        </p:nvSpPr>
        <p:spPr bwMode="auto">
          <a:xfrm>
            <a:off x="4757738" y="1455738"/>
            <a:ext cx="3365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y</a:t>
            </a:r>
          </a:p>
        </p:txBody>
      </p:sp>
      <p:sp>
        <p:nvSpPr>
          <p:cNvPr id="961557" name="Text Box 21"/>
          <p:cNvSpPr txBox="1">
            <a:spLocks noChangeArrowheads="1"/>
          </p:cNvSpPr>
          <p:nvPr/>
        </p:nvSpPr>
        <p:spPr bwMode="auto">
          <a:xfrm>
            <a:off x="6324600" y="3219450"/>
            <a:ext cx="12890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y = x + 1</a:t>
            </a:r>
          </a:p>
        </p:txBody>
      </p:sp>
      <p:sp>
        <p:nvSpPr>
          <p:cNvPr id="961558" name="Line 22"/>
          <p:cNvSpPr>
            <a:spLocks noChangeShapeType="1"/>
          </p:cNvSpPr>
          <p:nvPr/>
        </p:nvSpPr>
        <p:spPr bwMode="auto">
          <a:xfrm>
            <a:off x="5372100" y="2498725"/>
            <a:ext cx="0" cy="1909763"/>
          </a:xfrm>
          <a:prstGeom prst="line">
            <a:avLst/>
          </a:prstGeom>
          <a:noFill/>
          <a:ln w="9525">
            <a:solidFill>
              <a:srgbClr val="006666"/>
            </a:solidFill>
            <a:prstDash val="dash"/>
            <a:round/>
            <a:headEnd/>
            <a:tailEnd/>
          </a:ln>
          <a:effectLst/>
        </p:spPr>
        <p:txBody>
          <a:bodyPr/>
          <a:lstStyle/>
          <a:p>
            <a:endParaRPr lang="en-US"/>
          </a:p>
        </p:txBody>
      </p:sp>
      <p:sp>
        <p:nvSpPr>
          <p:cNvPr id="961559" name="Line 23"/>
          <p:cNvSpPr>
            <a:spLocks noChangeShapeType="1"/>
          </p:cNvSpPr>
          <p:nvPr/>
        </p:nvSpPr>
        <p:spPr bwMode="auto">
          <a:xfrm flipH="1">
            <a:off x="4556125" y="2514600"/>
            <a:ext cx="800100" cy="0"/>
          </a:xfrm>
          <a:prstGeom prst="line">
            <a:avLst/>
          </a:prstGeom>
          <a:noFill/>
          <a:ln w="9525">
            <a:solidFill>
              <a:srgbClr val="006666"/>
            </a:solidFill>
            <a:prstDash val="dash"/>
            <a:round/>
            <a:headEnd/>
            <a:tailEnd/>
          </a:ln>
          <a:effectLst/>
        </p:spPr>
        <p:txBody>
          <a:bodyPr/>
          <a:lstStyle/>
          <a:p>
            <a:endParaRPr lang="en-US"/>
          </a:p>
        </p:txBody>
      </p:sp>
      <p:sp>
        <p:nvSpPr>
          <p:cNvPr id="961560" name="Line 24"/>
          <p:cNvSpPr>
            <a:spLocks noChangeShapeType="1"/>
          </p:cNvSpPr>
          <p:nvPr/>
        </p:nvSpPr>
        <p:spPr bwMode="auto">
          <a:xfrm flipH="1">
            <a:off x="4540250" y="3525838"/>
            <a:ext cx="815975" cy="0"/>
          </a:xfrm>
          <a:prstGeom prst="line">
            <a:avLst/>
          </a:prstGeom>
          <a:noFill/>
          <a:ln w="9525">
            <a:solidFill>
              <a:srgbClr val="006666"/>
            </a:solidFill>
            <a:prstDash val="dash"/>
            <a:round/>
            <a:headEnd/>
            <a:tailEnd/>
          </a:ln>
          <a:effectLst/>
        </p:spPr>
        <p:txBody>
          <a:bodyPr/>
          <a:lstStyle/>
          <a:p>
            <a:endParaRPr lang="en-US"/>
          </a:p>
        </p:txBody>
      </p:sp>
      <p:sp>
        <p:nvSpPr>
          <p:cNvPr id="961561" name="Text Box 25"/>
          <p:cNvSpPr txBox="1">
            <a:spLocks noChangeArrowheads="1"/>
          </p:cNvSpPr>
          <p:nvPr/>
        </p:nvSpPr>
        <p:spPr bwMode="auto">
          <a:xfrm>
            <a:off x="5295900" y="4411663"/>
            <a:ext cx="49530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X1</a:t>
            </a:r>
          </a:p>
        </p:txBody>
      </p:sp>
      <p:sp>
        <p:nvSpPr>
          <p:cNvPr id="961562" name="Text Box 26"/>
          <p:cNvSpPr txBox="1">
            <a:spLocks noChangeArrowheads="1"/>
          </p:cNvSpPr>
          <p:nvPr/>
        </p:nvSpPr>
        <p:spPr bwMode="auto">
          <a:xfrm>
            <a:off x="4071938" y="2322513"/>
            <a:ext cx="495300"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Y1</a:t>
            </a:r>
          </a:p>
        </p:txBody>
      </p:sp>
      <p:sp>
        <p:nvSpPr>
          <p:cNvPr id="961563" name="Text Box 27"/>
          <p:cNvSpPr txBox="1">
            <a:spLocks noChangeArrowheads="1"/>
          </p:cNvSpPr>
          <p:nvPr/>
        </p:nvSpPr>
        <p:spPr bwMode="auto">
          <a:xfrm>
            <a:off x="4071938" y="3268663"/>
            <a:ext cx="579437" cy="396875"/>
          </a:xfrm>
          <a:prstGeom prst="rect">
            <a:avLst/>
          </a:prstGeom>
          <a:noFill/>
          <a:ln w="9525">
            <a:noFill/>
            <a:miter lim="800000"/>
            <a:headEnd/>
            <a:tailEnd/>
          </a:ln>
          <a:effectLst/>
        </p:spPr>
        <p:txBody>
          <a:bodyPr wrap="none">
            <a:spAutoFit/>
          </a:bodyPr>
          <a:lstStyle/>
          <a:p>
            <a:pPr eaLnBrk="0" hangingPunct="0"/>
            <a:r>
              <a:rPr lang="en-US" sz="2000">
                <a:latin typeface="Times New Roman" pitchFamily="18" charset="0"/>
              </a:rPr>
              <a:t>Y1’</a:t>
            </a:r>
          </a:p>
        </p:txBody>
      </p:sp>
      <p:sp>
        <p:nvSpPr>
          <p:cNvPr id="961564" name="Text Box 28"/>
          <p:cNvSpPr txBox="1">
            <a:spLocks noChangeArrowheads="1"/>
          </p:cNvSpPr>
          <p:nvPr/>
        </p:nvSpPr>
        <p:spPr bwMode="auto">
          <a:xfrm>
            <a:off x="0" y="1581150"/>
            <a:ext cx="4038600" cy="1552575"/>
          </a:xfrm>
          <a:prstGeom prst="rect">
            <a:avLst/>
          </a:prstGeom>
          <a:noFill/>
          <a:ln w="9525">
            <a:noFill/>
            <a:miter lim="800000"/>
            <a:headEnd/>
            <a:tailEnd/>
          </a:ln>
          <a:effectLst/>
        </p:spPr>
        <p:txBody>
          <a:bodyPr>
            <a:spAutoFit/>
          </a:bodyPr>
          <a:lstStyle/>
          <a:p>
            <a:pPr algn="just"/>
            <a:r>
              <a:rPr lang="en-US" b="1"/>
              <a:t>Data can be smoothed by fitting the data to a function, such as with regression.</a:t>
            </a:r>
          </a:p>
        </p:txBody>
      </p:sp>
      <p:sp>
        <p:nvSpPr>
          <p:cNvPr id="961571" name="Text Box 35"/>
          <p:cNvSpPr txBox="1">
            <a:spLocks noChangeArrowheads="1"/>
          </p:cNvSpPr>
          <p:nvPr/>
        </p:nvSpPr>
        <p:spPr bwMode="auto">
          <a:xfrm>
            <a:off x="2117725" y="1404938"/>
            <a:ext cx="184150" cy="457200"/>
          </a:xfrm>
          <a:prstGeom prst="rect">
            <a:avLst/>
          </a:prstGeom>
          <a:noFill/>
          <a:ln w="9525">
            <a:noFill/>
            <a:miter lim="800000"/>
            <a:headEnd/>
            <a:tailEnd/>
          </a:ln>
          <a:effectLst/>
        </p:spPr>
        <p:txBody>
          <a:bodyPr wrap="none">
            <a:spAutoFit/>
          </a:bodyPr>
          <a:lstStyle/>
          <a:p>
            <a:endParaRPr lang="en-US"/>
          </a:p>
        </p:txBody>
      </p:sp>
      <p:sp>
        <p:nvSpPr>
          <p:cNvPr id="961577" name="Text Box 41"/>
          <p:cNvSpPr txBox="1">
            <a:spLocks noChangeArrowheads="1"/>
          </p:cNvSpPr>
          <p:nvPr/>
        </p:nvSpPr>
        <p:spPr bwMode="auto">
          <a:xfrm>
            <a:off x="228600" y="4648200"/>
            <a:ext cx="4324350" cy="1917700"/>
          </a:xfrm>
          <a:prstGeom prst="rect">
            <a:avLst/>
          </a:prstGeom>
          <a:noFill/>
          <a:ln w="9525">
            <a:noFill/>
            <a:miter lim="800000"/>
            <a:headEnd/>
            <a:tailEnd/>
          </a:ln>
          <a:effectLst/>
        </p:spPr>
        <p:txBody>
          <a:bodyPr wrap="none">
            <a:spAutoFit/>
          </a:bodyPr>
          <a:lstStyle/>
          <a:p>
            <a:pPr>
              <a:buFontTx/>
              <a:buChar char="•"/>
            </a:pPr>
            <a:r>
              <a:rPr lang="en-US">
                <a:solidFill>
                  <a:schemeClr val="hlink"/>
                </a:solidFill>
                <a:latin typeface="Times New Roman" pitchFamily="18" charset="0"/>
              </a:rPr>
              <a:t>Linear</a:t>
            </a:r>
            <a:r>
              <a:rPr lang="en-US">
                <a:latin typeface="Times New Roman" pitchFamily="18" charset="0"/>
              </a:rPr>
              <a:t> regression (</a:t>
            </a:r>
            <a:r>
              <a:rPr lang="en-US" b="1">
                <a:solidFill>
                  <a:schemeClr val="hlink"/>
                </a:solidFill>
                <a:latin typeface="Times New Roman" pitchFamily="18" charset="0"/>
              </a:rPr>
              <a:t>best line</a:t>
            </a:r>
            <a:r>
              <a:rPr lang="en-US">
                <a:latin typeface="Times New Roman" pitchFamily="18" charset="0"/>
              </a:rPr>
              <a:t> to fit</a:t>
            </a:r>
          </a:p>
          <a:p>
            <a:r>
              <a:rPr lang="en-US">
                <a:latin typeface="Times New Roman" pitchFamily="18" charset="0"/>
              </a:rPr>
              <a:t>		       </a:t>
            </a:r>
            <a:r>
              <a:rPr lang="en-US">
                <a:solidFill>
                  <a:schemeClr val="hlink"/>
                </a:solidFill>
                <a:latin typeface="Times New Roman" pitchFamily="18" charset="0"/>
              </a:rPr>
              <a:t>two</a:t>
            </a:r>
            <a:r>
              <a:rPr lang="en-US">
                <a:latin typeface="Times New Roman" pitchFamily="18" charset="0"/>
              </a:rPr>
              <a:t> variables)</a:t>
            </a:r>
          </a:p>
          <a:p>
            <a:pPr>
              <a:buFontTx/>
              <a:buChar char="•"/>
            </a:pPr>
            <a:r>
              <a:rPr lang="en-US">
                <a:solidFill>
                  <a:schemeClr val="hlink"/>
                </a:solidFill>
                <a:latin typeface="Times New Roman" pitchFamily="18" charset="0"/>
              </a:rPr>
              <a:t>Multiple</a:t>
            </a:r>
            <a:r>
              <a:rPr lang="en-US">
                <a:latin typeface="Times New Roman" pitchFamily="18" charset="0"/>
              </a:rPr>
              <a:t> linear regression (</a:t>
            </a:r>
            <a:r>
              <a:rPr lang="en-US">
                <a:solidFill>
                  <a:schemeClr val="hlink"/>
                </a:solidFill>
                <a:latin typeface="Times New Roman" pitchFamily="18" charset="0"/>
              </a:rPr>
              <a:t>more </a:t>
            </a:r>
          </a:p>
          <a:p>
            <a:r>
              <a:rPr lang="en-US">
                <a:solidFill>
                  <a:schemeClr val="hlink"/>
                </a:solidFill>
                <a:latin typeface="Times New Roman" pitchFamily="18" charset="0"/>
              </a:rPr>
              <a:t>           than two variables</a:t>
            </a:r>
            <a:r>
              <a:rPr lang="en-US">
                <a:latin typeface="Times New Roman" pitchFamily="18" charset="0"/>
              </a:rPr>
              <a:t>, fit to a </a:t>
            </a:r>
          </a:p>
          <a:p>
            <a:r>
              <a:rPr lang="en-US">
                <a:latin typeface="Times New Roman" pitchFamily="18" charset="0"/>
              </a:rPr>
              <a:t>             multidimensional surface</a:t>
            </a:r>
          </a:p>
        </p:txBody>
      </p:sp>
      <p:sp>
        <p:nvSpPr>
          <p:cNvPr id="961579" name="Text Box 43"/>
          <p:cNvSpPr txBox="1">
            <a:spLocks noChangeArrowheads="1"/>
          </p:cNvSpPr>
          <p:nvPr/>
        </p:nvSpPr>
        <p:spPr bwMode="auto">
          <a:xfrm>
            <a:off x="5956300" y="-76200"/>
            <a:ext cx="2578100" cy="2282825"/>
          </a:xfrm>
          <a:prstGeom prst="rect">
            <a:avLst/>
          </a:prstGeom>
          <a:noFill/>
          <a:ln w="12700">
            <a:noFill/>
            <a:miter lim="800000"/>
            <a:headEnd type="none" w="sm" len="sm"/>
            <a:tailEnd type="none" w="sm" len="sm"/>
          </a:ln>
          <a:effectLst/>
        </p:spPr>
        <p:txBody>
          <a:bodyPr>
            <a:spAutoFit/>
          </a:bodyPr>
          <a:lstStyle/>
          <a:p>
            <a:pPr eaLnBrk="0" hangingPunct="0"/>
            <a:r>
              <a:rPr lang="en-US">
                <a:solidFill>
                  <a:schemeClr val="folHlink"/>
                </a:solidFill>
                <a:latin typeface="Times" pitchFamily="18" charset="0"/>
              </a:rPr>
              <a:t>Linear regression – </a:t>
            </a:r>
            <a:r>
              <a:rPr lang="en-US">
                <a:latin typeface="Times" pitchFamily="18" charset="0"/>
              </a:rPr>
              <a:t>find the best line to fit two variables and use regression function to smooth data</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1579"/>
                                        </p:tgtEl>
                                        <p:attrNameLst>
                                          <p:attrName>style.visibility</p:attrName>
                                        </p:attrNameLst>
                                      </p:cBhvr>
                                      <p:to>
                                        <p:strVal val="visible"/>
                                      </p:to>
                                    </p:set>
                                    <p:animEffect transition="in" filter="blinds(horizontal)">
                                      <p:cBhvr>
                                        <p:cTn id="7" dur="500"/>
                                        <p:tgtEl>
                                          <p:spTgt spid="9615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1577"/>
                                        </p:tgtEl>
                                        <p:attrNameLst>
                                          <p:attrName>style.visibility</p:attrName>
                                        </p:attrNameLst>
                                      </p:cBhvr>
                                      <p:to>
                                        <p:strVal val="visible"/>
                                      </p:to>
                                    </p:set>
                                    <p:animEffect transition="in" filter="blinds(horizontal)">
                                      <p:cBhvr>
                                        <p:cTn id="12" dur="500"/>
                                        <p:tgtEl>
                                          <p:spTgt spid="961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577" grpId="0"/>
      <p:bldP spid="9615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a:xfrm>
            <a:off x="1524000" y="0"/>
            <a:ext cx="5486400" cy="762000"/>
          </a:xfrm>
        </p:spPr>
        <p:txBody>
          <a:bodyPr/>
          <a:lstStyle/>
          <a:p>
            <a:r>
              <a:rPr lang="en-US"/>
              <a:t>Cluster Analysis</a:t>
            </a:r>
          </a:p>
        </p:txBody>
      </p:sp>
      <p:sp>
        <p:nvSpPr>
          <p:cNvPr id="48" name="Slide Number Placeholder 2"/>
          <p:cNvSpPr>
            <a:spLocks noGrp="1"/>
          </p:cNvSpPr>
          <p:nvPr>
            <p:ph type="sldNum" sz="quarter" idx="12"/>
          </p:nvPr>
        </p:nvSpPr>
        <p:spPr/>
        <p:txBody>
          <a:bodyPr/>
          <a:lstStyle/>
          <a:p>
            <a:fld id="{820C79F5-0336-4304-8FB1-C087C287F33E}" type="slidenum">
              <a:rPr lang="en-US"/>
              <a:pPr/>
              <a:t>24</a:t>
            </a:fld>
            <a:endParaRPr lang="en-US"/>
          </a:p>
        </p:txBody>
      </p:sp>
      <p:sp>
        <p:nvSpPr>
          <p:cNvPr id="960515" name="AutoShape 3"/>
          <p:cNvSpPr>
            <a:spLocks noChangeArrowheads="1"/>
          </p:cNvSpPr>
          <p:nvPr/>
        </p:nvSpPr>
        <p:spPr bwMode="auto">
          <a:xfrm>
            <a:off x="6629400" y="5334000"/>
            <a:ext cx="142875" cy="14605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16" name="AutoShape 4"/>
          <p:cNvSpPr>
            <a:spLocks noChangeArrowheads="1"/>
          </p:cNvSpPr>
          <p:nvPr/>
        </p:nvSpPr>
        <p:spPr bwMode="auto">
          <a:xfrm>
            <a:off x="3276600" y="5257800"/>
            <a:ext cx="142875" cy="14605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17" name="AutoShape 5"/>
          <p:cNvSpPr>
            <a:spLocks noChangeArrowheads="1"/>
          </p:cNvSpPr>
          <p:nvPr/>
        </p:nvSpPr>
        <p:spPr bwMode="auto">
          <a:xfrm>
            <a:off x="6248400" y="2362200"/>
            <a:ext cx="142875" cy="146050"/>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grpSp>
        <p:nvGrpSpPr>
          <p:cNvPr id="960518" name="Group 6"/>
          <p:cNvGrpSpPr>
            <a:grpSpLocks/>
          </p:cNvGrpSpPr>
          <p:nvPr/>
        </p:nvGrpSpPr>
        <p:grpSpPr bwMode="auto">
          <a:xfrm>
            <a:off x="4141788" y="4845050"/>
            <a:ext cx="173037" cy="173038"/>
            <a:chOff x="1900" y="3589"/>
            <a:chExt cx="109" cy="109"/>
          </a:xfrm>
        </p:grpSpPr>
        <p:sp>
          <p:nvSpPr>
            <p:cNvPr id="960519" name="Line 7"/>
            <p:cNvSpPr>
              <a:spLocks noChangeShapeType="1"/>
            </p:cNvSpPr>
            <p:nvPr/>
          </p:nvSpPr>
          <p:spPr bwMode="auto">
            <a:xfrm>
              <a:off x="1900" y="3637"/>
              <a:ext cx="109" cy="0"/>
            </a:xfrm>
            <a:prstGeom prst="line">
              <a:avLst/>
            </a:prstGeom>
            <a:noFill/>
            <a:ln w="9525">
              <a:solidFill>
                <a:schemeClr val="tx1"/>
              </a:solidFill>
              <a:round/>
              <a:headEnd/>
              <a:tailEnd/>
            </a:ln>
            <a:effectLst/>
          </p:spPr>
          <p:txBody>
            <a:bodyPr wrap="none" anchor="ctr"/>
            <a:lstStyle/>
            <a:p>
              <a:endParaRPr lang="en-US"/>
            </a:p>
          </p:txBody>
        </p:sp>
        <p:sp>
          <p:nvSpPr>
            <p:cNvPr id="960520" name="Line 8"/>
            <p:cNvSpPr>
              <a:spLocks noChangeShapeType="1"/>
            </p:cNvSpPr>
            <p:nvPr/>
          </p:nvSpPr>
          <p:spPr bwMode="auto">
            <a:xfrm rot="-5400000">
              <a:off x="1896" y="3644"/>
              <a:ext cx="109" cy="0"/>
            </a:xfrm>
            <a:prstGeom prst="line">
              <a:avLst/>
            </a:prstGeom>
            <a:noFill/>
            <a:ln w="9525">
              <a:solidFill>
                <a:schemeClr val="tx1"/>
              </a:solidFill>
              <a:round/>
              <a:headEnd/>
              <a:tailEnd/>
            </a:ln>
            <a:effectLst/>
          </p:spPr>
          <p:txBody>
            <a:bodyPr wrap="none" anchor="ctr"/>
            <a:lstStyle/>
            <a:p>
              <a:endParaRPr lang="en-US"/>
            </a:p>
          </p:txBody>
        </p:sp>
      </p:grpSp>
      <p:grpSp>
        <p:nvGrpSpPr>
          <p:cNvPr id="960521" name="Group 9"/>
          <p:cNvGrpSpPr>
            <a:grpSpLocks/>
          </p:cNvGrpSpPr>
          <p:nvPr/>
        </p:nvGrpSpPr>
        <p:grpSpPr bwMode="auto">
          <a:xfrm>
            <a:off x="5160963" y="3625850"/>
            <a:ext cx="173037" cy="173038"/>
            <a:chOff x="1900" y="3589"/>
            <a:chExt cx="109" cy="109"/>
          </a:xfrm>
        </p:grpSpPr>
        <p:sp>
          <p:nvSpPr>
            <p:cNvPr id="960522" name="Line 10"/>
            <p:cNvSpPr>
              <a:spLocks noChangeShapeType="1"/>
            </p:cNvSpPr>
            <p:nvPr/>
          </p:nvSpPr>
          <p:spPr bwMode="auto">
            <a:xfrm>
              <a:off x="1900" y="3637"/>
              <a:ext cx="109" cy="0"/>
            </a:xfrm>
            <a:prstGeom prst="line">
              <a:avLst/>
            </a:prstGeom>
            <a:noFill/>
            <a:ln w="9525">
              <a:solidFill>
                <a:schemeClr val="tx1"/>
              </a:solidFill>
              <a:round/>
              <a:headEnd/>
              <a:tailEnd/>
            </a:ln>
            <a:effectLst/>
          </p:spPr>
          <p:txBody>
            <a:bodyPr wrap="none" anchor="ctr"/>
            <a:lstStyle/>
            <a:p>
              <a:endParaRPr lang="en-US"/>
            </a:p>
          </p:txBody>
        </p:sp>
        <p:sp>
          <p:nvSpPr>
            <p:cNvPr id="960523" name="Line 11"/>
            <p:cNvSpPr>
              <a:spLocks noChangeShapeType="1"/>
            </p:cNvSpPr>
            <p:nvPr/>
          </p:nvSpPr>
          <p:spPr bwMode="auto">
            <a:xfrm rot="-5400000">
              <a:off x="1896" y="3644"/>
              <a:ext cx="109" cy="0"/>
            </a:xfrm>
            <a:prstGeom prst="line">
              <a:avLst/>
            </a:prstGeom>
            <a:noFill/>
            <a:ln w="9525">
              <a:solidFill>
                <a:schemeClr val="tx1"/>
              </a:solidFill>
              <a:round/>
              <a:headEnd/>
              <a:tailEnd/>
            </a:ln>
            <a:effectLst/>
          </p:spPr>
          <p:txBody>
            <a:bodyPr wrap="none" anchor="ctr"/>
            <a:lstStyle/>
            <a:p>
              <a:endParaRPr lang="en-US"/>
            </a:p>
          </p:txBody>
        </p:sp>
      </p:grpSp>
      <p:grpSp>
        <p:nvGrpSpPr>
          <p:cNvPr id="960524" name="Group 12"/>
          <p:cNvGrpSpPr>
            <a:grpSpLocks/>
          </p:cNvGrpSpPr>
          <p:nvPr/>
        </p:nvGrpSpPr>
        <p:grpSpPr bwMode="auto">
          <a:xfrm>
            <a:off x="2924175" y="3959225"/>
            <a:ext cx="173038" cy="173038"/>
            <a:chOff x="1900" y="3589"/>
            <a:chExt cx="109" cy="109"/>
          </a:xfrm>
        </p:grpSpPr>
        <p:sp>
          <p:nvSpPr>
            <p:cNvPr id="960525" name="Line 13"/>
            <p:cNvSpPr>
              <a:spLocks noChangeShapeType="1"/>
            </p:cNvSpPr>
            <p:nvPr/>
          </p:nvSpPr>
          <p:spPr bwMode="auto">
            <a:xfrm>
              <a:off x="1900" y="3637"/>
              <a:ext cx="109" cy="0"/>
            </a:xfrm>
            <a:prstGeom prst="line">
              <a:avLst/>
            </a:prstGeom>
            <a:noFill/>
            <a:ln w="9525">
              <a:solidFill>
                <a:schemeClr val="tx1"/>
              </a:solidFill>
              <a:round/>
              <a:headEnd/>
              <a:tailEnd/>
            </a:ln>
            <a:effectLst/>
          </p:spPr>
          <p:txBody>
            <a:bodyPr wrap="none" anchor="ctr"/>
            <a:lstStyle/>
            <a:p>
              <a:endParaRPr lang="en-US"/>
            </a:p>
          </p:txBody>
        </p:sp>
        <p:sp>
          <p:nvSpPr>
            <p:cNvPr id="960526" name="Line 14"/>
            <p:cNvSpPr>
              <a:spLocks noChangeShapeType="1"/>
            </p:cNvSpPr>
            <p:nvPr/>
          </p:nvSpPr>
          <p:spPr bwMode="auto">
            <a:xfrm rot="-5400000">
              <a:off x="1896" y="3644"/>
              <a:ext cx="109" cy="0"/>
            </a:xfrm>
            <a:prstGeom prst="line">
              <a:avLst/>
            </a:prstGeom>
            <a:noFill/>
            <a:ln w="9525">
              <a:solidFill>
                <a:schemeClr val="tx1"/>
              </a:solidFill>
              <a:round/>
              <a:headEnd/>
              <a:tailEnd/>
            </a:ln>
            <a:effectLst/>
          </p:spPr>
          <p:txBody>
            <a:bodyPr wrap="none" anchor="ctr"/>
            <a:lstStyle/>
            <a:p>
              <a:endParaRPr lang="en-US"/>
            </a:p>
          </p:txBody>
        </p:sp>
      </p:grpSp>
      <p:grpSp>
        <p:nvGrpSpPr>
          <p:cNvPr id="960527" name="Group 15"/>
          <p:cNvGrpSpPr>
            <a:grpSpLocks/>
          </p:cNvGrpSpPr>
          <p:nvPr/>
        </p:nvGrpSpPr>
        <p:grpSpPr bwMode="auto">
          <a:xfrm>
            <a:off x="1527175" y="2362200"/>
            <a:ext cx="6016625" cy="4113213"/>
            <a:chOff x="1028" y="1418"/>
            <a:chExt cx="3790" cy="2591"/>
          </a:xfrm>
        </p:grpSpPr>
        <p:sp>
          <p:nvSpPr>
            <p:cNvPr id="960528" name="AutoShape 16"/>
            <p:cNvSpPr>
              <a:spLocks noChangeArrowheads="1"/>
            </p:cNvSpPr>
            <p:nvPr/>
          </p:nvSpPr>
          <p:spPr bwMode="auto">
            <a:xfrm>
              <a:off x="1755" y="2737"/>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29" name="AutoShape 17"/>
            <p:cNvSpPr>
              <a:spLocks noChangeArrowheads="1"/>
            </p:cNvSpPr>
            <p:nvPr/>
          </p:nvSpPr>
          <p:spPr bwMode="auto">
            <a:xfrm>
              <a:off x="1633" y="2615"/>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0" name="AutoShape 18"/>
            <p:cNvSpPr>
              <a:spLocks noChangeArrowheads="1"/>
            </p:cNvSpPr>
            <p:nvPr/>
          </p:nvSpPr>
          <p:spPr bwMode="auto">
            <a:xfrm>
              <a:off x="1948" y="2630"/>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1" name="AutoShape 19"/>
            <p:cNvSpPr>
              <a:spLocks noChangeArrowheads="1"/>
            </p:cNvSpPr>
            <p:nvPr/>
          </p:nvSpPr>
          <p:spPr bwMode="auto">
            <a:xfrm>
              <a:off x="1797" y="2416"/>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2" name="AutoShape 20"/>
            <p:cNvSpPr>
              <a:spLocks noChangeArrowheads="1"/>
            </p:cNvSpPr>
            <p:nvPr/>
          </p:nvSpPr>
          <p:spPr bwMode="auto">
            <a:xfrm>
              <a:off x="1575" y="2757"/>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3" name="AutoShape 21"/>
            <p:cNvSpPr>
              <a:spLocks noChangeArrowheads="1"/>
            </p:cNvSpPr>
            <p:nvPr/>
          </p:nvSpPr>
          <p:spPr bwMode="auto">
            <a:xfrm>
              <a:off x="1662" y="2462"/>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4" name="AutoShape 22"/>
            <p:cNvSpPr>
              <a:spLocks noChangeArrowheads="1"/>
            </p:cNvSpPr>
            <p:nvPr/>
          </p:nvSpPr>
          <p:spPr bwMode="auto">
            <a:xfrm>
              <a:off x="3169" y="2124"/>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5" name="AutoShape 23"/>
            <p:cNvSpPr>
              <a:spLocks noChangeArrowheads="1"/>
            </p:cNvSpPr>
            <p:nvPr/>
          </p:nvSpPr>
          <p:spPr bwMode="auto">
            <a:xfrm>
              <a:off x="3100" y="2521"/>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6" name="AutoShape 24"/>
            <p:cNvSpPr>
              <a:spLocks noChangeArrowheads="1"/>
            </p:cNvSpPr>
            <p:nvPr/>
          </p:nvSpPr>
          <p:spPr bwMode="auto">
            <a:xfrm>
              <a:off x="3333" y="2298"/>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7" name="AutoShape 25"/>
            <p:cNvSpPr>
              <a:spLocks noChangeArrowheads="1"/>
            </p:cNvSpPr>
            <p:nvPr/>
          </p:nvSpPr>
          <p:spPr bwMode="auto">
            <a:xfrm>
              <a:off x="3010" y="2339"/>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8" name="AutoShape 26"/>
            <p:cNvSpPr>
              <a:spLocks noChangeArrowheads="1"/>
            </p:cNvSpPr>
            <p:nvPr/>
          </p:nvSpPr>
          <p:spPr bwMode="auto">
            <a:xfrm>
              <a:off x="3706" y="2372"/>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39" name="AutoShape 27"/>
            <p:cNvSpPr>
              <a:spLocks noChangeArrowheads="1"/>
            </p:cNvSpPr>
            <p:nvPr/>
          </p:nvSpPr>
          <p:spPr bwMode="auto">
            <a:xfrm>
              <a:off x="3594" y="2568"/>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0" name="Rectangle 28"/>
            <p:cNvSpPr>
              <a:spLocks noChangeArrowheads="1"/>
            </p:cNvSpPr>
            <p:nvPr/>
          </p:nvSpPr>
          <p:spPr bwMode="auto">
            <a:xfrm>
              <a:off x="1028" y="1418"/>
              <a:ext cx="3790" cy="2591"/>
            </a:xfrm>
            <a:prstGeom prst="rect">
              <a:avLst/>
            </a:prstGeom>
            <a:noFill/>
            <a:ln w="9525">
              <a:solidFill>
                <a:schemeClr val="tx1"/>
              </a:solidFill>
              <a:miter lim="800000"/>
              <a:headEnd/>
              <a:tailEnd/>
            </a:ln>
            <a:effectLst/>
          </p:spPr>
          <p:txBody>
            <a:bodyPr wrap="none" anchor="ctr"/>
            <a:lstStyle/>
            <a:p>
              <a:endParaRPr lang="en-US"/>
            </a:p>
          </p:txBody>
        </p:sp>
        <p:sp>
          <p:nvSpPr>
            <p:cNvPr id="960541" name="AutoShape 29"/>
            <p:cNvSpPr>
              <a:spLocks noChangeArrowheads="1"/>
            </p:cNvSpPr>
            <p:nvPr/>
          </p:nvSpPr>
          <p:spPr bwMode="auto">
            <a:xfrm>
              <a:off x="1963" y="2828"/>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2" name="AutoShape 30"/>
            <p:cNvSpPr>
              <a:spLocks noChangeArrowheads="1"/>
            </p:cNvSpPr>
            <p:nvPr/>
          </p:nvSpPr>
          <p:spPr bwMode="auto">
            <a:xfrm>
              <a:off x="2359" y="2851"/>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3" name="AutoShape 31"/>
            <p:cNvSpPr>
              <a:spLocks noChangeArrowheads="1"/>
            </p:cNvSpPr>
            <p:nvPr/>
          </p:nvSpPr>
          <p:spPr bwMode="auto">
            <a:xfrm>
              <a:off x="3380" y="2616"/>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4" name="AutoShape 32"/>
            <p:cNvSpPr>
              <a:spLocks noChangeArrowheads="1"/>
            </p:cNvSpPr>
            <p:nvPr/>
          </p:nvSpPr>
          <p:spPr bwMode="auto">
            <a:xfrm>
              <a:off x="2819" y="2928"/>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5" name="AutoShape 33"/>
            <p:cNvSpPr>
              <a:spLocks noChangeArrowheads="1"/>
            </p:cNvSpPr>
            <p:nvPr/>
          </p:nvSpPr>
          <p:spPr bwMode="auto">
            <a:xfrm>
              <a:off x="2651" y="3242"/>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6" name="AutoShape 34"/>
            <p:cNvSpPr>
              <a:spLocks noChangeArrowheads="1"/>
            </p:cNvSpPr>
            <p:nvPr/>
          </p:nvSpPr>
          <p:spPr bwMode="auto">
            <a:xfrm>
              <a:off x="2746" y="3110"/>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7" name="AutoShape 35"/>
            <p:cNvSpPr>
              <a:spLocks noChangeArrowheads="1"/>
            </p:cNvSpPr>
            <p:nvPr/>
          </p:nvSpPr>
          <p:spPr bwMode="auto">
            <a:xfrm>
              <a:off x="2070" y="2452"/>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8" name="AutoShape 36"/>
            <p:cNvSpPr>
              <a:spLocks noChangeArrowheads="1"/>
            </p:cNvSpPr>
            <p:nvPr/>
          </p:nvSpPr>
          <p:spPr bwMode="auto">
            <a:xfrm>
              <a:off x="2466" y="3057"/>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49" name="AutoShape 37"/>
            <p:cNvSpPr>
              <a:spLocks noChangeArrowheads="1"/>
            </p:cNvSpPr>
            <p:nvPr/>
          </p:nvSpPr>
          <p:spPr bwMode="auto">
            <a:xfrm>
              <a:off x="2462" y="3208"/>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50" name="AutoShape 38"/>
            <p:cNvSpPr>
              <a:spLocks noChangeArrowheads="1"/>
            </p:cNvSpPr>
            <p:nvPr/>
          </p:nvSpPr>
          <p:spPr bwMode="auto">
            <a:xfrm>
              <a:off x="2082" y="2246"/>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51" name="AutoShape 39"/>
            <p:cNvSpPr>
              <a:spLocks noChangeArrowheads="1"/>
            </p:cNvSpPr>
            <p:nvPr/>
          </p:nvSpPr>
          <p:spPr bwMode="auto">
            <a:xfrm>
              <a:off x="2887" y="1942"/>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52" name="AutoShape 40"/>
            <p:cNvSpPr>
              <a:spLocks noChangeArrowheads="1"/>
            </p:cNvSpPr>
            <p:nvPr/>
          </p:nvSpPr>
          <p:spPr bwMode="auto">
            <a:xfrm>
              <a:off x="2001" y="2066"/>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53" name="AutoShape 41"/>
            <p:cNvSpPr>
              <a:spLocks noChangeArrowheads="1"/>
            </p:cNvSpPr>
            <p:nvPr/>
          </p:nvSpPr>
          <p:spPr bwMode="auto">
            <a:xfrm>
              <a:off x="2552" y="2752"/>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54" name="AutoShape 42"/>
            <p:cNvSpPr>
              <a:spLocks noChangeArrowheads="1"/>
            </p:cNvSpPr>
            <p:nvPr/>
          </p:nvSpPr>
          <p:spPr bwMode="auto">
            <a:xfrm>
              <a:off x="2656" y="2904"/>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55" name="AutoShape 43"/>
            <p:cNvSpPr>
              <a:spLocks noChangeArrowheads="1"/>
            </p:cNvSpPr>
            <p:nvPr/>
          </p:nvSpPr>
          <p:spPr bwMode="auto">
            <a:xfrm>
              <a:off x="2880" y="3217"/>
              <a:ext cx="90" cy="92"/>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960556" name="Freeform 44"/>
            <p:cNvSpPr>
              <a:spLocks/>
            </p:cNvSpPr>
            <p:nvPr/>
          </p:nvSpPr>
          <p:spPr bwMode="auto">
            <a:xfrm>
              <a:off x="2795" y="1842"/>
              <a:ext cx="1101" cy="1077"/>
            </a:xfrm>
            <a:custGeom>
              <a:avLst/>
              <a:gdLst/>
              <a:ahLst/>
              <a:cxnLst>
                <a:cxn ang="0">
                  <a:pos x="1041" y="294"/>
                </a:cxn>
                <a:cxn ang="0">
                  <a:pos x="1077" y="485"/>
                </a:cxn>
                <a:cxn ang="0">
                  <a:pos x="1013" y="930"/>
                </a:cxn>
                <a:cxn ang="0">
                  <a:pos x="950" y="1040"/>
                </a:cxn>
                <a:cxn ang="0">
                  <a:pos x="850" y="1076"/>
                </a:cxn>
                <a:cxn ang="0">
                  <a:pos x="595" y="1040"/>
                </a:cxn>
                <a:cxn ang="0">
                  <a:pos x="486" y="994"/>
                </a:cxn>
                <a:cxn ang="0">
                  <a:pos x="459" y="985"/>
                </a:cxn>
                <a:cxn ang="0">
                  <a:pos x="322" y="876"/>
                </a:cxn>
                <a:cxn ang="0">
                  <a:pos x="232" y="803"/>
                </a:cxn>
                <a:cxn ang="0">
                  <a:pos x="104" y="685"/>
                </a:cxn>
                <a:cxn ang="0">
                  <a:pos x="4" y="449"/>
                </a:cxn>
                <a:cxn ang="0">
                  <a:pos x="13" y="130"/>
                </a:cxn>
                <a:cxn ang="0">
                  <a:pos x="186" y="21"/>
                </a:cxn>
                <a:cxn ang="0">
                  <a:pos x="222" y="12"/>
                </a:cxn>
                <a:cxn ang="0">
                  <a:pos x="422" y="30"/>
                </a:cxn>
                <a:cxn ang="0">
                  <a:pos x="577" y="103"/>
                </a:cxn>
                <a:cxn ang="0">
                  <a:pos x="695" y="176"/>
                </a:cxn>
                <a:cxn ang="0">
                  <a:pos x="768" y="203"/>
                </a:cxn>
                <a:cxn ang="0">
                  <a:pos x="1041" y="294"/>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p:spPr>
          <p:txBody>
            <a:bodyPr wrap="none" anchor="ctr"/>
            <a:lstStyle/>
            <a:p>
              <a:endParaRPr lang="en-US"/>
            </a:p>
          </p:txBody>
        </p:sp>
        <p:sp>
          <p:nvSpPr>
            <p:cNvPr id="960557" name="Freeform 45"/>
            <p:cNvSpPr>
              <a:spLocks/>
            </p:cNvSpPr>
            <p:nvPr/>
          </p:nvSpPr>
          <p:spPr bwMode="auto">
            <a:xfrm>
              <a:off x="2291" y="2591"/>
              <a:ext cx="918" cy="965"/>
            </a:xfrm>
            <a:custGeom>
              <a:avLst/>
              <a:gdLst/>
              <a:ahLst/>
              <a:cxnLst>
                <a:cxn ang="0">
                  <a:pos x="227" y="818"/>
                </a:cxn>
                <a:cxn ang="0">
                  <a:pos x="191" y="782"/>
                </a:cxn>
                <a:cxn ang="0">
                  <a:pos x="118" y="737"/>
                </a:cxn>
                <a:cxn ang="0">
                  <a:pos x="81" y="700"/>
                </a:cxn>
                <a:cxn ang="0">
                  <a:pos x="45" y="646"/>
                </a:cxn>
                <a:cxn ang="0">
                  <a:pos x="0" y="464"/>
                </a:cxn>
                <a:cxn ang="0">
                  <a:pos x="9" y="200"/>
                </a:cxn>
                <a:cxn ang="0">
                  <a:pos x="81" y="136"/>
                </a:cxn>
                <a:cxn ang="0">
                  <a:pos x="291" y="0"/>
                </a:cxn>
                <a:cxn ang="0">
                  <a:pos x="391" y="18"/>
                </a:cxn>
                <a:cxn ang="0">
                  <a:pos x="491" y="55"/>
                </a:cxn>
                <a:cxn ang="0">
                  <a:pos x="691" y="164"/>
                </a:cxn>
                <a:cxn ang="0">
                  <a:pos x="718" y="218"/>
                </a:cxn>
                <a:cxn ang="0">
                  <a:pos x="745" y="246"/>
                </a:cxn>
                <a:cxn ang="0">
                  <a:pos x="809" y="346"/>
                </a:cxn>
                <a:cxn ang="0">
                  <a:pos x="845" y="427"/>
                </a:cxn>
                <a:cxn ang="0">
                  <a:pos x="863" y="518"/>
                </a:cxn>
                <a:cxn ang="0">
                  <a:pos x="890" y="609"/>
                </a:cxn>
                <a:cxn ang="0">
                  <a:pos x="918" y="773"/>
                </a:cxn>
                <a:cxn ang="0">
                  <a:pos x="827" y="927"/>
                </a:cxn>
                <a:cxn ang="0">
                  <a:pos x="754" y="946"/>
                </a:cxn>
                <a:cxn ang="0">
                  <a:pos x="718" y="955"/>
                </a:cxn>
                <a:cxn ang="0">
                  <a:pos x="354" y="937"/>
                </a:cxn>
                <a:cxn ang="0">
                  <a:pos x="245" y="864"/>
                </a:cxn>
                <a:cxn ang="0">
                  <a:pos x="227" y="818"/>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p:spPr>
          <p:txBody>
            <a:bodyPr wrap="none" anchor="ctr"/>
            <a:lstStyle/>
            <a:p>
              <a:endParaRPr lang="en-US"/>
            </a:p>
          </p:txBody>
        </p:sp>
        <p:sp>
          <p:nvSpPr>
            <p:cNvPr id="960558" name="Freeform 46"/>
            <p:cNvSpPr>
              <a:spLocks/>
            </p:cNvSpPr>
            <p:nvPr/>
          </p:nvSpPr>
          <p:spPr bwMode="auto">
            <a:xfrm>
              <a:off x="1473" y="1882"/>
              <a:ext cx="869" cy="1173"/>
            </a:xfrm>
            <a:custGeom>
              <a:avLst/>
              <a:gdLst/>
              <a:ahLst/>
              <a:cxnLst>
                <a:cxn ang="0">
                  <a:pos x="754" y="791"/>
                </a:cxn>
                <a:cxn ang="0">
                  <a:pos x="699" y="945"/>
                </a:cxn>
                <a:cxn ang="0">
                  <a:pos x="654" y="1082"/>
                </a:cxn>
                <a:cxn ang="0">
                  <a:pos x="636" y="1136"/>
                </a:cxn>
                <a:cxn ang="0">
                  <a:pos x="618" y="1155"/>
                </a:cxn>
                <a:cxn ang="0">
                  <a:pos x="563" y="1173"/>
                </a:cxn>
                <a:cxn ang="0">
                  <a:pos x="290" y="1145"/>
                </a:cxn>
                <a:cxn ang="0">
                  <a:pos x="127" y="1073"/>
                </a:cxn>
                <a:cxn ang="0">
                  <a:pos x="36" y="1009"/>
                </a:cxn>
                <a:cxn ang="0">
                  <a:pos x="0" y="955"/>
                </a:cxn>
                <a:cxn ang="0">
                  <a:pos x="81" y="500"/>
                </a:cxn>
                <a:cxn ang="0">
                  <a:pos x="109" y="236"/>
                </a:cxn>
                <a:cxn ang="0">
                  <a:pos x="154" y="164"/>
                </a:cxn>
                <a:cxn ang="0">
                  <a:pos x="200" y="136"/>
                </a:cxn>
                <a:cxn ang="0">
                  <a:pos x="309" y="73"/>
                </a:cxn>
                <a:cxn ang="0">
                  <a:pos x="354" y="45"/>
                </a:cxn>
                <a:cxn ang="0">
                  <a:pos x="427" y="0"/>
                </a:cxn>
                <a:cxn ang="0">
                  <a:pos x="709" y="82"/>
                </a:cxn>
                <a:cxn ang="0">
                  <a:pos x="809" y="200"/>
                </a:cxn>
                <a:cxn ang="0">
                  <a:pos x="845" y="255"/>
                </a:cxn>
                <a:cxn ang="0">
                  <a:pos x="863" y="309"/>
                </a:cxn>
                <a:cxn ang="0">
                  <a:pos x="790" y="709"/>
                </a:cxn>
                <a:cxn ang="0">
                  <a:pos x="754" y="791"/>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p:spPr>
          <p:txBody>
            <a:bodyPr wrap="none" anchor="ctr"/>
            <a:lstStyle/>
            <a:p>
              <a:endParaRPr lang="en-US"/>
            </a:p>
          </p:txBody>
        </p:sp>
      </p:grpSp>
      <p:sp>
        <p:nvSpPr>
          <p:cNvPr id="960559" name="Text Box 47"/>
          <p:cNvSpPr txBox="1">
            <a:spLocks noChangeArrowheads="1"/>
          </p:cNvSpPr>
          <p:nvPr/>
        </p:nvSpPr>
        <p:spPr bwMode="auto">
          <a:xfrm>
            <a:off x="0" y="947738"/>
            <a:ext cx="8458200" cy="1187450"/>
          </a:xfrm>
          <a:prstGeom prst="rect">
            <a:avLst/>
          </a:prstGeom>
          <a:noFill/>
          <a:ln w="9525">
            <a:noFill/>
            <a:miter lim="800000"/>
            <a:headEnd/>
            <a:tailEnd/>
          </a:ln>
          <a:effectLst/>
        </p:spPr>
        <p:txBody>
          <a:bodyPr>
            <a:spAutoFit/>
          </a:bodyPr>
          <a:lstStyle/>
          <a:p>
            <a:pPr lvl="1">
              <a:spcBef>
                <a:spcPct val="20000"/>
              </a:spcBef>
              <a:buClr>
                <a:schemeClr val="hlink"/>
              </a:buClr>
              <a:buSzPct val="55000"/>
              <a:buFont typeface="Wingdings" pitchFamily="2" charset="2"/>
              <a:buChar char="n"/>
            </a:pPr>
            <a:r>
              <a:rPr lang="en-US"/>
              <a:t>     detect and remove outliers, Where similar values are organized into groups or “clusters”</a:t>
            </a:r>
          </a:p>
          <a:p>
            <a:endParaRPr lang="en-US"/>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2"/>
          <p:cNvSpPr>
            <a:spLocks noGrp="1" noChangeArrowheads="1"/>
          </p:cNvSpPr>
          <p:nvPr>
            <p:ph type="title"/>
          </p:nvPr>
        </p:nvSpPr>
        <p:spPr>
          <a:xfrm>
            <a:off x="457200" y="-152400"/>
            <a:ext cx="8001000" cy="914400"/>
          </a:xfrm>
        </p:spPr>
        <p:txBody>
          <a:bodyPr/>
          <a:lstStyle/>
          <a:p>
            <a:r>
              <a:rPr lang="en-US">
                <a:solidFill>
                  <a:schemeClr val="folHlink"/>
                </a:solidFill>
              </a:rPr>
              <a:t>How to Handle Inconsistent Data?</a:t>
            </a:r>
          </a:p>
        </p:txBody>
      </p:sp>
      <p:sp>
        <p:nvSpPr>
          <p:cNvPr id="1088515" name="Rectangle 3"/>
          <p:cNvSpPr>
            <a:spLocks noGrp="1" noChangeArrowheads="1"/>
          </p:cNvSpPr>
          <p:nvPr>
            <p:ph idx="1"/>
          </p:nvPr>
        </p:nvSpPr>
        <p:spPr>
          <a:xfrm>
            <a:off x="304800" y="1447800"/>
            <a:ext cx="8401050" cy="5029200"/>
          </a:xfrm>
        </p:spPr>
        <p:txBody>
          <a:bodyPr/>
          <a:lstStyle/>
          <a:p>
            <a:r>
              <a:rPr lang="en-US" b="1"/>
              <a:t>Manual correction</a:t>
            </a:r>
            <a:r>
              <a:rPr lang="en-US"/>
              <a:t> using external references</a:t>
            </a:r>
          </a:p>
          <a:p>
            <a:endParaRPr lang="en-US"/>
          </a:p>
          <a:p>
            <a:endParaRPr lang="en-US"/>
          </a:p>
          <a:p>
            <a:r>
              <a:rPr lang="en-US" b="1"/>
              <a:t>Semi-automatic</a:t>
            </a:r>
            <a:r>
              <a:rPr lang="en-US"/>
              <a:t> using various tools</a:t>
            </a:r>
          </a:p>
          <a:p>
            <a:pPr lvl="1"/>
            <a:r>
              <a:rPr lang="en-US"/>
              <a:t>To detect violation of known functional dependencies and data constraints</a:t>
            </a:r>
          </a:p>
          <a:p>
            <a:pPr lvl="1"/>
            <a:endParaRPr lang="en-US"/>
          </a:p>
          <a:p>
            <a:pPr lvl="1"/>
            <a:r>
              <a:rPr lang="en-US"/>
              <a:t>To correct redundant data</a:t>
            </a:r>
          </a:p>
        </p:txBody>
      </p:sp>
      <p:sp>
        <p:nvSpPr>
          <p:cNvPr id="4" name="Slide Number Placeholder 3"/>
          <p:cNvSpPr>
            <a:spLocks noGrp="1"/>
          </p:cNvSpPr>
          <p:nvPr>
            <p:ph type="sldNum" sz="quarter" idx="12"/>
          </p:nvPr>
        </p:nvSpPr>
        <p:spPr/>
        <p:txBody>
          <a:bodyPr/>
          <a:lstStyle/>
          <a:p>
            <a:fld id="{56C41ECC-C4EB-4A6A-9990-1A0A6EC43DAA}" type="slidenum">
              <a:rPr lang="en-US"/>
              <a:pPr/>
              <a:t>25</a:t>
            </a:fld>
            <a:endParaRPr lang="en-US"/>
          </a:p>
        </p:txBody>
      </p:sp>
    </p:spTree>
  </p:cSld>
  <p:clrMapOvr>
    <a:masterClrMapping/>
  </p:clrMapOvr>
  <p:transition>
    <p:checke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1026"/>
          <p:cNvSpPr>
            <a:spLocks noGrp="1" noChangeArrowheads="1"/>
          </p:cNvSpPr>
          <p:nvPr>
            <p:ph type="title"/>
          </p:nvPr>
        </p:nvSpPr>
        <p:spPr>
          <a:xfrm>
            <a:off x="990600" y="228600"/>
            <a:ext cx="7467600" cy="914400"/>
          </a:xfrm>
          <a:noFill/>
          <a:ln/>
        </p:spPr>
        <p:txBody>
          <a:bodyPr lIns="92075" tIns="46038" rIns="92075" bIns="46038" anchor="ctr"/>
          <a:lstStyle/>
          <a:p>
            <a:r>
              <a:rPr lang="en-US"/>
              <a:t>Data Preprocessing</a:t>
            </a:r>
          </a:p>
        </p:txBody>
      </p:sp>
      <p:sp>
        <p:nvSpPr>
          <p:cNvPr id="1004547" name="Rectangle 1027"/>
          <p:cNvSpPr>
            <a:spLocks noGrp="1" noChangeArrowheads="1"/>
          </p:cNvSpPr>
          <p:nvPr>
            <p:ph idx="1"/>
          </p:nvPr>
        </p:nvSpPr>
        <p:spPr>
          <a:xfrm>
            <a:off x="533400" y="1074738"/>
            <a:ext cx="8077200" cy="4973637"/>
          </a:xfrm>
          <a:noFill/>
          <a:ln/>
        </p:spPr>
        <p:txBody>
          <a:bodyPr lIns="92075" tIns="46038" rIns="92075" bIns="46038">
            <a:normAutofit fontScale="92500"/>
          </a:bodyPr>
          <a:lstStyle/>
          <a:p>
            <a:pPr>
              <a:lnSpc>
                <a:spcPct val="140000"/>
              </a:lnSpc>
            </a:pPr>
            <a:r>
              <a:rPr lang="en-US" dirty="0"/>
              <a:t>Why preprocess the data?</a:t>
            </a:r>
          </a:p>
          <a:p>
            <a:pPr>
              <a:lnSpc>
                <a:spcPct val="140000"/>
              </a:lnSpc>
            </a:pPr>
            <a:r>
              <a:rPr lang="en-US" dirty="0"/>
              <a:t>Data cleaning </a:t>
            </a:r>
          </a:p>
          <a:p>
            <a:pPr>
              <a:lnSpc>
                <a:spcPct val="140000"/>
              </a:lnSpc>
            </a:pPr>
            <a:r>
              <a:rPr lang="en-US" dirty="0">
                <a:solidFill>
                  <a:srgbClr val="FF0000"/>
                </a:solidFill>
              </a:rPr>
              <a:t>Data integration and transformation</a:t>
            </a:r>
          </a:p>
          <a:p>
            <a:pPr>
              <a:lnSpc>
                <a:spcPct val="140000"/>
              </a:lnSpc>
            </a:pPr>
            <a:r>
              <a:rPr lang="en-US" dirty="0"/>
              <a:t>Data reduction</a:t>
            </a:r>
            <a:endParaRPr lang="en-US" dirty="0">
              <a:solidFill>
                <a:schemeClr val="hlink"/>
              </a:solidFill>
            </a:endParaRPr>
          </a:p>
          <a:p>
            <a:pPr>
              <a:lnSpc>
                <a:spcPct val="140000"/>
              </a:lnSpc>
            </a:pPr>
            <a:r>
              <a:rPr lang="en-US" dirty="0" err="1"/>
              <a:t>Discretization</a:t>
            </a:r>
            <a:r>
              <a:rPr lang="en-US" dirty="0"/>
              <a:t> and concept hierarchy generation</a:t>
            </a:r>
          </a:p>
          <a:p>
            <a:pPr>
              <a:lnSpc>
                <a:spcPct val="140000"/>
              </a:lnSpc>
            </a:pPr>
            <a:r>
              <a:rPr lang="en-US" dirty="0"/>
              <a:t>Summary</a:t>
            </a:r>
          </a:p>
        </p:txBody>
      </p:sp>
      <p:sp>
        <p:nvSpPr>
          <p:cNvPr id="4" name="Slide Number Placeholder 3"/>
          <p:cNvSpPr>
            <a:spLocks noGrp="1"/>
          </p:cNvSpPr>
          <p:nvPr>
            <p:ph type="sldNum" sz="quarter" idx="12"/>
          </p:nvPr>
        </p:nvSpPr>
        <p:spPr/>
        <p:txBody>
          <a:bodyPr/>
          <a:lstStyle/>
          <a:p>
            <a:fld id="{481D8DAD-6751-4307-A97C-4B383C3FEC4E}" type="slidenum">
              <a:rPr lang="en-US"/>
              <a:pPr/>
              <a:t>26</a:t>
            </a:fld>
            <a:endParaRPr lang="en-US"/>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a:xfrm>
            <a:off x="1447800" y="0"/>
            <a:ext cx="5943600" cy="762000"/>
          </a:xfrm>
        </p:spPr>
        <p:txBody>
          <a:bodyPr/>
          <a:lstStyle/>
          <a:p>
            <a:r>
              <a:rPr lang="en-US" dirty="0">
                <a:solidFill>
                  <a:srgbClr val="FF0000"/>
                </a:solidFill>
              </a:rPr>
              <a:t>Data Integration</a:t>
            </a:r>
          </a:p>
        </p:txBody>
      </p:sp>
      <p:sp>
        <p:nvSpPr>
          <p:cNvPr id="963587" name="Rectangle 3"/>
          <p:cNvSpPr>
            <a:spLocks noGrp="1" noChangeArrowheads="1"/>
          </p:cNvSpPr>
          <p:nvPr>
            <p:ph idx="1"/>
          </p:nvPr>
        </p:nvSpPr>
        <p:spPr>
          <a:xfrm>
            <a:off x="304800" y="990600"/>
            <a:ext cx="8534400" cy="5867400"/>
          </a:xfrm>
        </p:spPr>
        <p:txBody>
          <a:bodyPr/>
          <a:lstStyle/>
          <a:p>
            <a:r>
              <a:rPr lang="en-US" sz="2000" dirty="0">
                <a:latin typeface="Times New Roman" pitchFamily="18" charset="0"/>
                <a:cs typeface="Times New Roman" pitchFamily="18" charset="0"/>
              </a:rPr>
              <a:t>Data integration: </a:t>
            </a:r>
          </a:p>
          <a:p>
            <a:pPr lvl="1"/>
            <a:r>
              <a:rPr lang="en-US" sz="2000" dirty="0">
                <a:latin typeface="Times New Roman" pitchFamily="18" charset="0"/>
                <a:cs typeface="Times New Roman" pitchFamily="18" charset="0"/>
              </a:rPr>
              <a:t>Combines data from multiple sources into a coherent store</a:t>
            </a:r>
          </a:p>
          <a:p>
            <a:pPr>
              <a:buFont typeface="Wingdings" pitchFamily="2" charset="2"/>
              <a:buNone/>
            </a:pPr>
            <a:r>
              <a:rPr lang="en-US" sz="2000" dirty="0" smtClean="0">
                <a:solidFill>
                  <a:srgbClr val="660066"/>
                </a:solidFill>
                <a:latin typeface="Times New Roman" pitchFamily="18" charset="0"/>
                <a:cs typeface="Times New Roman" pitchFamily="18" charset="0"/>
              </a:rPr>
              <a:t>Issues </a:t>
            </a:r>
            <a:r>
              <a:rPr lang="en-US" sz="2000" dirty="0">
                <a:solidFill>
                  <a:srgbClr val="660066"/>
                </a:solidFill>
                <a:latin typeface="Times New Roman" pitchFamily="18" charset="0"/>
                <a:cs typeface="Times New Roman" pitchFamily="18" charset="0"/>
              </a:rPr>
              <a:t>to be considered</a:t>
            </a:r>
          </a:p>
          <a:p>
            <a:r>
              <a:rPr lang="en-US" sz="2000" dirty="0">
                <a:solidFill>
                  <a:schemeClr val="hlink"/>
                </a:solidFill>
                <a:latin typeface="Times New Roman" pitchFamily="18" charset="0"/>
                <a:cs typeface="Times New Roman" pitchFamily="18" charset="0"/>
              </a:rPr>
              <a:t>Schema integration:</a:t>
            </a:r>
            <a:r>
              <a:rPr lang="en-US" sz="2000" dirty="0">
                <a:latin typeface="Times New Roman" pitchFamily="18" charset="0"/>
                <a:cs typeface="Times New Roman" pitchFamily="18" charset="0"/>
              </a:rPr>
              <a:t> e.g., </a:t>
            </a:r>
            <a:r>
              <a:rPr lang="en-US" sz="2000" dirty="0" err="1">
                <a:latin typeface="Times New Roman" pitchFamily="18" charset="0"/>
                <a:cs typeface="Times New Roman" pitchFamily="18" charset="0"/>
              </a:rPr>
              <a:t>A.cust</a:t>
            </a:r>
            <a:r>
              <a:rPr lang="en-US" sz="2000" dirty="0">
                <a:latin typeface="Times New Roman" pitchFamily="18" charset="0"/>
                <a:cs typeface="Times New Roman" pitchFamily="18" charset="0"/>
              </a:rPr>
              <a:t>-id </a:t>
            </a:r>
            <a:r>
              <a:rPr lang="en-US" sz="2000" dirty="0">
                <a:latin typeface="Times New Roman" pitchFamily="18" charset="0"/>
                <a:cs typeface="Times New Roman" pitchFamily="18" charset="0"/>
                <a:sym typeface="Symbol" pitchFamily="18" charset="2"/>
              </a:rPr>
              <a:t> </a:t>
            </a:r>
            <a:r>
              <a:rPr lang="en-US" sz="2000" dirty="0" err="1">
                <a:latin typeface="Times New Roman" pitchFamily="18" charset="0"/>
                <a:cs typeface="Times New Roman" pitchFamily="18" charset="0"/>
                <a:sym typeface="Symbol" pitchFamily="18" charset="2"/>
              </a:rPr>
              <a:t>B.</a:t>
            </a:r>
            <a:r>
              <a:rPr lang="en-US" sz="2000" dirty="0" err="1">
                <a:latin typeface="Times New Roman" pitchFamily="18" charset="0"/>
                <a:cs typeface="Times New Roman" pitchFamily="18" charset="0"/>
              </a:rPr>
              <a:t>cust</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Integrate metadata from different </a:t>
            </a:r>
            <a:r>
              <a:rPr lang="en-US" sz="2000" dirty="0" smtClean="0">
                <a:latin typeface="Times New Roman" pitchFamily="18" charset="0"/>
                <a:cs typeface="Times New Roman" pitchFamily="18" charset="0"/>
              </a:rPr>
              <a:t>sources</a:t>
            </a:r>
          </a:p>
          <a:p>
            <a:pPr lvl="1" eaLnBrk="1" hangingPunct="1">
              <a:lnSpc>
                <a:spcPct val="90000"/>
              </a:lnSpc>
            </a:pPr>
            <a:r>
              <a:rPr lang="en-US" sz="2000" b="1"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sym typeface="Wingdings" pitchFamily="2" charset="2"/>
              </a:rPr>
              <a:t> &gt;</a:t>
            </a:r>
            <a:r>
              <a:rPr lang="en-US" sz="2000" dirty="0" smtClean="0">
                <a:latin typeface="Times New Roman" pitchFamily="18" charset="0"/>
                <a:cs typeface="Times New Roman" pitchFamily="18" charset="0"/>
                <a:sym typeface="Wingdings" pitchFamily="2" charset="2"/>
              </a:rPr>
              <a:t>   </a:t>
            </a:r>
            <a:r>
              <a:rPr lang="en-US" sz="2000" dirty="0" smtClean="0">
                <a:latin typeface="Times New Roman" pitchFamily="18" charset="0"/>
                <a:cs typeface="Times New Roman" pitchFamily="18" charset="0"/>
              </a:rPr>
              <a:t>Solution is the metadata.</a:t>
            </a:r>
          </a:p>
          <a:p>
            <a:pPr lvl="1"/>
            <a:r>
              <a:rPr lang="en-US" sz="2000" dirty="0" smtClean="0">
                <a:solidFill>
                  <a:schemeClr val="hlink"/>
                </a:solidFill>
                <a:latin typeface="Times New Roman" pitchFamily="18" charset="0"/>
                <a:cs typeface="Times New Roman" pitchFamily="18" charset="0"/>
              </a:rPr>
              <a:t>Entity </a:t>
            </a:r>
            <a:r>
              <a:rPr lang="en-US" sz="2000" dirty="0">
                <a:solidFill>
                  <a:schemeClr val="hlink"/>
                </a:solidFill>
                <a:latin typeface="Times New Roman" pitchFamily="18" charset="0"/>
                <a:cs typeface="Times New Roman" pitchFamily="18" charset="0"/>
              </a:rPr>
              <a:t>identification problem</a:t>
            </a:r>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Identify real world entities from multiple data sources, e.g., Bill Clinton = William Clinton</a:t>
            </a:r>
          </a:p>
          <a:p>
            <a:pPr lvl="1"/>
            <a:r>
              <a:rPr lang="en-US" sz="2000" dirty="0">
                <a:solidFill>
                  <a:schemeClr val="hlink"/>
                </a:solidFill>
                <a:latin typeface="Times New Roman" pitchFamily="18" charset="0"/>
                <a:cs typeface="Times New Roman" pitchFamily="18" charset="0"/>
              </a:rPr>
              <a:t>Detecting and resolving data value conflicts</a:t>
            </a:r>
          </a:p>
          <a:p>
            <a:pPr lvl="2"/>
            <a:r>
              <a:rPr lang="en-US" sz="2000" dirty="0">
                <a:latin typeface="Times New Roman" pitchFamily="18" charset="0"/>
                <a:cs typeface="Times New Roman" pitchFamily="18" charset="0"/>
              </a:rPr>
              <a:t>For the same real world entity, attribute values from different sources are different</a:t>
            </a:r>
          </a:p>
          <a:p>
            <a:pPr lvl="1" eaLnBrk="1" hangingPunct="1">
              <a:lnSpc>
                <a:spcPct val="90000"/>
              </a:lnSpc>
            </a:pPr>
            <a:r>
              <a:rPr lang="en-US" sz="2000" dirty="0">
                <a:latin typeface="Times New Roman" pitchFamily="18" charset="0"/>
                <a:cs typeface="Times New Roman" pitchFamily="18" charset="0"/>
              </a:rPr>
              <a:t>Possible reasons: different representations, different scales, e.g., metric vs. British </a:t>
            </a:r>
            <a:r>
              <a:rPr lang="en-US" sz="2000" dirty="0" smtClean="0">
                <a:latin typeface="Times New Roman" pitchFamily="18" charset="0"/>
                <a:cs typeface="Times New Roman" pitchFamily="18" charset="0"/>
              </a:rPr>
              <a:t>units. </a:t>
            </a:r>
          </a:p>
          <a:p>
            <a:pPr lvl="1" eaLnBrk="1" hangingPunct="1">
              <a:lnSpc>
                <a:spcPct val="90000"/>
              </a:lnSpc>
            </a:pPr>
            <a:r>
              <a:rPr lang="en-US" sz="2000" dirty="0" smtClean="0">
                <a:latin typeface="Times New Roman" pitchFamily="18" charset="0"/>
                <a:cs typeface="Times New Roman" pitchFamily="18" charset="0"/>
              </a:rPr>
              <a:t>Price (dollars, euro), (kg, gram), total sales  etc.,</a:t>
            </a:r>
          </a:p>
          <a:p>
            <a:pPr lvl="1">
              <a:lnSpc>
                <a:spcPct val="90000"/>
              </a:lnSpc>
              <a:buNone/>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sym typeface="Wingdings" pitchFamily="2" charset="2"/>
              </a:rPr>
              <a:t>&gt; </a:t>
            </a:r>
            <a:r>
              <a:rPr lang="en-US" sz="2000" dirty="0" smtClean="0">
                <a:latin typeface="Times New Roman" pitchFamily="18" charset="0"/>
                <a:cs typeface="Times New Roman" pitchFamily="18" charset="0"/>
                <a:sym typeface="Wingdings" pitchFamily="2" charset="2"/>
              </a:rPr>
              <a:t>Solution is the structure of the Data</a:t>
            </a:r>
            <a:endParaRPr lang="en-US" sz="2000" dirty="0" smtClean="0">
              <a:latin typeface="Times New Roman" pitchFamily="18" charset="0"/>
              <a:cs typeface="Times New Roman" pitchFamily="18" charset="0"/>
            </a:endParaRPr>
          </a:p>
          <a:p>
            <a:pPr lvl="2"/>
            <a:endParaRPr lang="en-US" sz="2000" dirty="0"/>
          </a:p>
        </p:txBody>
      </p:sp>
      <p:sp>
        <p:nvSpPr>
          <p:cNvPr id="4" name="Slide Number Placeholder 3"/>
          <p:cNvSpPr>
            <a:spLocks noGrp="1"/>
          </p:cNvSpPr>
          <p:nvPr>
            <p:ph type="sldNum" sz="quarter" idx="12"/>
          </p:nvPr>
        </p:nvSpPr>
        <p:spPr/>
        <p:txBody>
          <a:bodyPr/>
          <a:lstStyle/>
          <a:p>
            <a:fld id="{FCCA55F3-AEE4-4D19-BA12-42F555A8AD5D}" type="slidenum">
              <a:rPr lang="en-US"/>
              <a:pPr/>
              <a:t>27</a:t>
            </a:fld>
            <a:endParaRPr lang="en-US"/>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a:xfrm>
            <a:off x="381000" y="152400"/>
            <a:ext cx="8153400" cy="762000"/>
          </a:xfrm>
        </p:spPr>
        <p:txBody>
          <a:bodyPr/>
          <a:lstStyle/>
          <a:p>
            <a:r>
              <a:rPr lang="en-US" sz="3200"/>
              <a:t>Handling Redundancy in Data Integration</a:t>
            </a:r>
          </a:p>
        </p:txBody>
      </p:sp>
      <p:sp>
        <p:nvSpPr>
          <p:cNvPr id="964611" name="Rectangle 3"/>
          <p:cNvSpPr>
            <a:spLocks noGrp="1" noChangeArrowheads="1"/>
          </p:cNvSpPr>
          <p:nvPr>
            <p:ph idx="1"/>
          </p:nvPr>
        </p:nvSpPr>
        <p:spPr>
          <a:xfrm>
            <a:off x="381000" y="1300163"/>
            <a:ext cx="8305800" cy="5557837"/>
          </a:xfrm>
        </p:spPr>
        <p:txBody>
          <a:bodyPr/>
          <a:lstStyle/>
          <a:p>
            <a:pPr>
              <a:lnSpc>
                <a:spcPct val="110000"/>
              </a:lnSpc>
            </a:pPr>
            <a:r>
              <a:rPr lang="en-US" sz="2400" dirty="0">
                <a:latin typeface="Times New Roman" pitchFamily="18" charset="0"/>
                <a:cs typeface="Times New Roman" pitchFamily="18" charset="0"/>
              </a:rPr>
              <a:t>Redundant data occur often when integration of multiple databases is done.</a:t>
            </a:r>
          </a:p>
          <a:p>
            <a:pPr lvl="1">
              <a:lnSpc>
                <a:spcPct val="110000"/>
              </a:lnSpc>
            </a:pPr>
            <a:r>
              <a:rPr lang="en-US" sz="2400" i="1" dirty="0">
                <a:solidFill>
                  <a:srgbClr val="660066"/>
                </a:solidFill>
                <a:latin typeface="Times New Roman" pitchFamily="18" charset="0"/>
                <a:cs typeface="Times New Roman" pitchFamily="18" charset="0"/>
              </a:rPr>
              <a:t>Object identification</a:t>
            </a:r>
            <a:r>
              <a:rPr lang="en-US" sz="2400" dirty="0">
                <a:latin typeface="Times New Roman" pitchFamily="18" charset="0"/>
                <a:cs typeface="Times New Roman" pitchFamily="18" charset="0"/>
              </a:rPr>
              <a:t>:  The same attribute or object may have different names in different databases</a:t>
            </a:r>
          </a:p>
          <a:p>
            <a:pPr lvl="1">
              <a:lnSpc>
                <a:spcPct val="110000"/>
              </a:lnSpc>
            </a:pPr>
            <a:r>
              <a:rPr lang="en-US" sz="2400" i="1" dirty="0">
                <a:solidFill>
                  <a:srgbClr val="660066"/>
                </a:solidFill>
                <a:latin typeface="Times New Roman" pitchFamily="18" charset="0"/>
                <a:cs typeface="Times New Roman" pitchFamily="18" charset="0"/>
              </a:rPr>
              <a:t>Derivable data</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One attribute may be a “derived” attribute in another table, e.g., annual revenue</a:t>
            </a:r>
          </a:p>
          <a:p>
            <a:pPr>
              <a:lnSpc>
                <a:spcPct val="110000"/>
              </a:lnSpc>
            </a:pPr>
            <a:r>
              <a:rPr lang="en-US" sz="2400" dirty="0">
                <a:solidFill>
                  <a:schemeClr val="folHlink"/>
                </a:solidFill>
                <a:latin typeface="Times New Roman" pitchFamily="18" charset="0"/>
                <a:cs typeface="Times New Roman" pitchFamily="18" charset="0"/>
              </a:rPr>
              <a:t>Redundant attributes can be detected by </a:t>
            </a:r>
            <a:r>
              <a:rPr lang="en-US" sz="2400" i="1" dirty="0">
                <a:solidFill>
                  <a:schemeClr val="folHlink"/>
                </a:solidFill>
                <a:latin typeface="Times New Roman" pitchFamily="18" charset="0"/>
                <a:cs typeface="Times New Roman" pitchFamily="18" charset="0"/>
              </a:rPr>
              <a:t>correlation analysis</a:t>
            </a:r>
          </a:p>
          <a:p>
            <a:pPr>
              <a:lnSpc>
                <a:spcPct val="110000"/>
              </a:lnSpc>
            </a:pPr>
            <a:r>
              <a:rPr lang="en-US" sz="2400" dirty="0" smtClean="0">
                <a:solidFill>
                  <a:srgbClr val="660066"/>
                </a:solidFill>
                <a:latin typeface="Times New Roman" pitchFamily="18" charset="0"/>
                <a:cs typeface="Times New Roman" pitchFamily="18" charset="0"/>
              </a:rPr>
              <a:t>Careful </a:t>
            </a:r>
            <a:r>
              <a:rPr lang="en-US" sz="2400" dirty="0">
                <a:solidFill>
                  <a:srgbClr val="660066"/>
                </a:solidFill>
                <a:latin typeface="Times New Roman" pitchFamily="18" charset="0"/>
                <a:cs typeface="Times New Roman" pitchFamily="18" charset="0"/>
              </a:rPr>
              <a:t>integration of the data from multiple sources may help reduce/avoid redundancies and inconsistencies and improve mining speed and quality</a:t>
            </a:r>
          </a:p>
        </p:txBody>
      </p:sp>
      <p:sp>
        <p:nvSpPr>
          <p:cNvPr id="4" name="Slide Number Placeholder 3"/>
          <p:cNvSpPr>
            <a:spLocks noGrp="1"/>
          </p:cNvSpPr>
          <p:nvPr>
            <p:ph type="sldNum" sz="quarter" idx="12"/>
          </p:nvPr>
        </p:nvSpPr>
        <p:spPr/>
        <p:txBody>
          <a:bodyPr/>
          <a:lstStyle/>
          <a:p>
            <a:fld id="{63CBBBF6-C78A-4DBF-89FF-B357AB608311}" type="slidenum">
              <a:rPr lang="en-US"/>
              <a:pPr/>
              <a:t>28</a:t>
            </a:fld>
            <a:endParaRPr lang="en-US"/>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a:xfrm>
            <a:off x="609600" y="304800"/>
            <a:ext cx="7793038" cy="609600"/>
          </a:xfrm>
        </p:spPr>
        <p:txBody>
          <a:bodyPr/>
          <a:lstStyle/>
          <a:p>
            <a:r>
              <a:rPr lang="en-US" sz="3200"/>
              <a:t>Correlation Analysis (Numerical Data)</a:t>
            </a:r>
          </a:p>
        </p:txBody>
      </p:sp>
      <p:sp>
        <p:nvSpPr>
          <p:cNvPr id="1068035" name="Rectangle 3"/>
          <p:cNvSpPr>
            <a:spLocks noGrp="1" noChangeArrowheads="1"/>
          </p:cNvSpPr>
          <p:nvPr>
            <p:ph type="body" sz="half" idx="1"/>
          </p:nvPr>
        </p:nvSpPr>
        <p:spPr>
          <a:xfrm>
            <a:off x="304800" y="1447800"/>
            <a:ext cx="8534400" cy="5029200"/>
          </a:xfrm>
        </p:spPr>
        <p:txBody>
          <a:bodyPr/>
          <a:lstStyle/>
          <a:p>
            <a:pPr>
              <a:lnSpc>
                <a:spcPct val="110000"/>
              </a:lnSpc>
            </a:pPr>
            <a:r>
              <a:rPr lang="en-US" sz="2400" dirty="0">
                <a:latin typeface="Times New Roman" pitchFamily="18" charset="0"/>
                <a:cs typeface="Times New Roman" pitchFamily="18" charset="0"/>
              </a:rPr>
              <a:t>Correlation coefficient (also called </a:t>
            </a:r>
            <a:r>
              <a:rPr lang="en-US" sz="2400" dirty="0">
                <a:solidFill>
                  <a:schemeClr val="folHlink"/>
                </a:solidFill>
                <a:latin typeface="Times New Roman" pitchFamily="18" charset="0"/>
                <a:cs typeface="Times New Roman" pitchFamily="18" charset="0"/>
              </a:rPr>
              <a:t>Pearson’s product moment coefficient</a:t>
            </a:r>
            <a:r>
              <a:rPr lang="en-US" sz="2400" dirty="0">
                <a:latin typeface="Times New Roman" pitchFamily="18" charset="0"/>
                <a:cs typeface="Times New Roman" pitchFamily="18" charset="0"/>
              </a:rPr>
              <a:t>)</a:t>
            </a:r>
          </a:p>
          <a:p>
            <a:pPr>
              <a:lnSpc>
                <a:spcPct val="110000"/>
              </a:lnSpc>
            </a:pPr>
            <a:endParaRPr lang="en-US" sz="2400" dirty="0">
              <a:latin typeface="Times New Roman" pitchFamily="18" charset="0"/>
              <a:cs typeface="Times New Roman" pitchFamily="18" charset="0"/>
            </a:endParaRPr>
          </a:p>
          <a:p>
            <a:pPr>
              <a:lnSpc>
                <a:spcPct val="110000"/>
              </a:lnSpc>
            </a:pPr>
            <a:endParaRPr lang="en-US" sz="2400" dirty="0">
              <a:latin typeface="Times New Roman" pitchFamily="18" charset="0"/>
              <a:cs typeface="Times New Roman" pitchFamily="18" charset="0"/>
            </a:endParaRPr>
          </a:p>
          <a:p>
            <a:pPr>
              <a:lnSpc>
                <a:spcPct val="110000"/>
              </a:lnSpc>
            </a:pPr>
            <a:endParaRPr lang="en-US" sz="2400" dirty="0">
              <a:latin typeface="Times New Roman" pitchFamily="18" charset="0"/>
              <a:cs typeface="Times New Roman" pitchFamily="18" charset="0"/>
            </a:endParaRPr>
          </a:p>
          <a:p>
            <a:pPr lvl="1">
              <a:lnSpc>
                <a:spcPct val="110000"/>
              </a:lnSpc>
              <a:buFont typeface="Wingdings" pitchFamily="2" charset="2"/>
              <a:buNone/>
            </a:pPr>
            <a:r>
              <a:rPr lang="en-US" sz="2000" dirty="0">
                <a:latin typeface="Times New Roman" pitchFamily="18" charset="0"/>
                <a:cs typeface="Times New Roman" pitchFamily="18" charset="0"/>
              </a:rPr>
              <a:t>where n is the number of </a:t>
            </a:r>
            <a:r>
              <a:rPr lang="en-US" sz="2000" dirty="0" err="1">
                <a:latin typeface="Times New Roman" pitchFamily="18" charset="0"/>
                <a:cs typeface="Times New Roman" pitchFamily="18" charset="0"/>
              </a:rPr>
              <a:t>tuples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 are the     respective </a:t>
            </a:r>
            <a:r>
              <a:rPr lang="en-US" sz="2000" dirty="0">
                <a:latin typeface="Times New Roman" pitchFamily="18" charset="0"/>
                <a:cs typeface="Times New Roman" pitchFamily="18" charset="0"/>
              </a:rPr>
              <a:t>means of A and B, </a:t>
            </a:r>
            <a:r>
              <a:rPr lang="el-GR" sz="2000" dirty="0">
                <a:latin typeface="Times New Roman" pitchFamily="18" charset="0"/>
                <a:cs typeface="Times New Roman" pitchFamily="18" charset="0"/>
              </a:rPr>
              <a:t>σ</a:t>
            </a:r>
            <a:r>
              <a:rPr lang="en-US" sz="2000" baseline="-25000" dirty="0">
                <a:latin typeface="Times New Roman" pitchFamily="18" charset="0"/>
                <a:cs typeface="Times New Roman" pitchFamily="18" charset="0"/>
              </a:rPr>
              <a:t>A </a:t>
            </a:r>
            <a:r>
              <a:rPr lang="en-US" sz="2000" dirty="0">
                <a:latin typeface="Times New Roman" pitchFamily="18" charset="0"/>
                <a:cs typeface="Times New Roman" pitchFamily="18" charset="0"/>
              </a:rPr>
              <a:t>and </a:t>
            </a:r>
            <a:r>
              <a:rPr lang="el-GR" sz="2000" dirty="0">
                <a:latin typeface="Times New Roman" pitchFamily="18" charset="0"/>
                <a:cs typeface="Times New Roman" pitchFamily="18" charset="0"/>
              </a:rPr>
              <a:t>σ</a:t>
            </a:r>
            <a:r>
              <a:rPr lang="en-US" sz="2000" baseline="-25000" dirty="0">
                <a:latin typeface="Times New Roman" pitchFamily="18" charset="0"/>
                <a:cs typeface="Times New Roman" pitchFamily="18" charset="0"/>
              </a:rPr>
              <a:t>B </a:t>
            </a:r>
            <a:r>
              <a:rPr lang="en-US" sz="2000" dirty="0">
                <a:latin typeface="Times New Roman" pitchFamily="18" charset="0"/>
                <a:cs typeface="Times New Roman" pitchFamily="18" charset="0"/>
              </a:rPr>
              <a:t>are the respective standard deviation of A and B, and </a:t>
            </a:r>
            <a:r>
              <a:rPr lang="el-GR" sz="2000" dirty="0">
                <a:latin typeface="Times New Roman" pitchFamily="18" charset="0"/>
                <a:cs typeface="Times New Roman" pitchFamily="18" charset="0"/>
              </a:rPr>
              <a:t>Σ</a:t>
            </a:r>
            <a:r>
              <a:rPr lang="en-US" sz="2000" dirty="0">
                <a:latin typeface="Times New Roman" pitchFamily="18" charset="0"/>
                <a:cs typeface="Times New Roman" pitchFamily="18" charset="0"/>
              </a:rPr>
              <a:t>(AB) is the sum of the AB cross-product.</a:t>
            </a:r>
          </a:p>
          <a:p>
            <a:pPr>
              <a:lnSpc>
                <a:spcPct val="110000"/>
              </a:lnSpc>
            </a:pPr>
            <a:r>
              <a:rPr lang="en-US" sz="2400" dirty="0">
                <a:latin typeface="Times New Roman" pitchFamily="18" charset="0"/>
                <a:cs typeface="Times New Roman" pitchFamily="18" charset="0"/>
              </a:rPr>
              <a:t>If </a:t>
            </a:r>
            <a:r>
              <a:rPr lang="en-US" sz="2400" dirty="0" err="1">
                <a:latin typeface="Times New Roman" pitchFamily="18" charset="0"/>
                <a:cs typeface="Times New Roman" pitchFamily="18" charset="0"/>
              </a:rPr>
              <a:t>r</a:t>
            </a:r>
            <a:r>
              <a:rPr lang="en-US" sz="2400" baseline="-25000" dirty="0" err="1">
                <a:latin typeface="Times New Roman" pitchFamily="18" charset="0"/>
                <a:cs typeface="Times New Roman" pitchFamily="18" charset="0"/>
              </a:rPr>
              <a:t>A,B</a:t>
            </a:r>
            <a:r>
              <a:rPr lang="en-US" sz="2400" dirty="0">
                <a:latin typeface="Times New Roman" pitchFamily="18" charset="0"/>
                <a:cs typeface="Times New Roman" pitchFamily="18" charset="0"/>
              </a:rPr>
              <a:t> &gt; 0, A and B are positively correlated (A’s values increase as B’s).  The higher, the stronger correlation.</a:t>
            </a:r>
          </a:p>
          <a:p>
            <a:pPr>
              <a:lnSpc>
                <a:spcPct val="110000"/>
              </a:lnSpc>
            </a:pPr>
            <a:r>
              <a:rPr lang="en-US" sz="2400" dirty="0" err="1">
                <a:latin typeface="Times New Roman" pitchFamily="18" charset="0"/>
                <a:cs typeface="Times New Roman" pitchFamily="18" charset="0"/>
              </a:rPr>
              <a:t>r</a:t>
            </a:r>
            <a:r>
              <a:rPr lang="en-US" sz="2400" baseline="-25000" dirty="0" err="1">
                <a:latin typeface="Times New Roman" pitchFamily="18" charset="0"/>
                <a:cs typeface="Times New Roman" pitchFamily="18" charset="0"/>
              </a:rPr>
              <a:t>A,B</a:t>
            </a:r>
            <a:r>
              <a:rPr lang="en-US" sz="2400" dirty="0">
                <a:latin typeface="Times New Roman" pitchFamily="18" charset="0"/>
                <a:cs typeface="Times New Roman" pitchFamily="18" charset="0"/>
              </a:rPr>
              <a:t> = 0: independent;  </a:t>
            </a:r>
            <a:r>
              <a:rPr lang="en-US" sz="2400" dirty="0" err="1">
                <a:latin typeface="Times New Roman" pitchFamily="18" charset="0"/>
                <a:cs typeface="Times New Roman" pitchFamily="18" charset="0"/>
              </a:rPr>
              <a:t>r</a:t>
            </a:r>
            <a:r>
              <a:rPr lang="en-US" sz="2400" baseline="-25000" dirty="0" err="1">
                <a:latin typeface="Times New Roman" pitchFamily="18" charset="0"/>
                <a:cs typeface="Times New Roman" pitchFamily="18" charset="0"/>
              </a:rPr>
              <a:t>A,B</a:t>
            </a:r>
            <a:r>
              <a:rPr lang="en-US" sz="2400" dirty="0">
                <a:latin typeface="Times New Roman" pitchFamily="18" charset="0"/>
                <a:cs typeface="Times New Roman" pitchFamily="18" charset="0"/>
              </a:rPr>
              <a:t> &lt; 0: negatively correlated</a:t>
            </a:r>
          </a:p>
        </p:txBody>
      </p:sp>
      <p:graphicFrame>
        <p:nvGraphicFramePr>
          <p:cNvPr id="1068038" name="Object 6"/>
          <p:cNvGraphicFramePr>
            <a:graphicFrameLocks noChangeAspect="1"/>
          </p:cNvGraphicFramePr>
          <p:nvPr>
            <p:ph sz="quarter" idx="2"/>
          </p:nvPr>
        </p:nvGraphicFramePr>
        <p:xfrm>
          <a:off x="4633913" y="3735388"/>
          <a:ext cx="242887" cy="323850"/>
        </p:xfrm>
        <a:graphic>
          <a:graphicData uri="http://schemas.openxmlformats.org/presentationml/2006/ole">
            <p:oleObj spid="_x0000_s1068038" name="Equation" r:id="rId3" imgW="152280" imgH="203040" progId="Equation.3">
              <p:embed/>
            </p:oleObj>
          </a:graphicData>
        </a:graphic>
      </p:graphicFrame>
      <p:sp>
        <p:nvSpPr>
          <p:cNvPr id="7" name="Slide Number Placeholder 5"/>
          <p:cNvSpPr>
            <a:spLocks noGrp="1"/>
          </p:cNvSpPr>
          <p:nvPr>
            <p:ph type="sldNum" sz="quarter" idx="10"/>
          </p:nvPr>
        </p:nvSpPr>
        <p:spPr/>
        <p:txBody>
          <a:bodyPr/>
          <a:lstStyle/>
          <a:p>
            <a:fld id="{E774226A-6E86-43B6-8C15-F9D0B7F4E812}" type="slidenum">
              <a:rPr lang="en-US"/>
              <a:pPr/>
              <a:t>29</a:t>
            </a:fld>
            <a:endParaRPr lang="en-US"/>
          </a:p>
        </p:txBody>
      </p:sp>
      <p:graphicFrame>
        <p:nvGraphicFramePr>
          <p:cNvPr id="1068040" name="Object 8"/>
          <p:cNvGraphicFramePr>
            <a:graphicFrameLocks noChangeAspect="1"/>
          </p:cNvGraphicFramePr>
          <p:nvPr/>
        </p:nvGraphicFramePr>
        <p:xfrm>
          <a:off x="5638800" y="3733800"/>
          <a:ext cx="295275" cy="393700"/>
        </p:xfrm>
        <a:graphic>
          <a:graphicData uri="http://schemas.openxmlformats.org/presentationml/2006/ole">
            <p:oleObj spid="_x0000_s1068040" name="Equation" r:id="rId4" imgW="152280" imgH="203040" progId="Equation.3">
              <p:embed/>
            </p:oleObj>
          </a:graphicData>
        </a:graphic>
      </p:graphicFrame>
      <p:graphicFrame>
        <p:nvGraphicFramePr>
          <p:cNvPr id="1068041" name="Object 9"/>
          <p:cNvGraphicFramePr>
            <a:graphicFrameLocks noGrp="1" noChangeAspect="1"/>
          </p:cNvGraphicFramePr>
          <p:nvPr/>
        </p:nvGraphicFramePr>
        <p:xfrm>
          <a:off x="1295400" y="2336800"/>
          <a:ext cx="6324600" cy="1079500"/>
        </p:xfrm>
        <a:graphic>
          <a:graphicData uri="http://schemas.openxmlformats.org/presentationml/2006/ole">
            <p:oleObj spid="_x0000_s1068041" name="Equation" r:id="rId5" imgW="2590800" imgH="469900" progId="Equation.3">
              <p:embed/>
            </p:oleObj>
          </a:graphicData>
        </a:graphic>
      </p:graphicFrame>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a:xfrm>
            <a:off x="304800" y="0"/>
            <a:ext cx="8458200" cy="762000"/>
          </a:xfrm>
        </p:spPr>
        <p:txBody>
          <a:bodyPr/>
          <a:lstStyle/>
          <a:p>
            <a:r>
              <a:rPr lang="en-US"/>
              <a:t>Why Data Preprocessing? </a:t>
            </a:r>
          </a:p>
        </p:txBody>
      </p:sp>
      <p:sp>
        <p:nvSpPr>
          <p:cNvPr id="1025027" name="Rectangle 3"/>
          <p:cNvSpPr>
            <a:spLocks noGrp="1" noChangeArrowheads="1"/>
          </p:cNvSpPr>
          <p:nvPr>
            <p:ph idx="1"/>
          </p:nvPr>
        </p:nvSpPr>
        <p:spPr>
          <a:xfrm>
            <a:off x="457200" y="1371600"/>
            <a:ext cx="8305800" cy="5181600"/>
          </a:xfrm>
        </p:spPr>
        <p:txBody>
          <a:bodyPr/>
          <a:lstStyle/>
          <a:p>
            <a:pPr>
              <a:lnSpc>
                <a:spcPct val="90000"/>
              </a:lnSpc>
            </a:pPr>
            <a:r>
              <a:rPr lang="en-US" sz="2400"/>
              <a:t>Data in the real world is dirty</a:t>
            </a:r>
          </a:p>
          <a:p>
            <a:pPr lvl="1">
              <a:lnSpc>
                <a:spcPct val="90000"/>
              </a:lnSpc>
            </a:pPr>
            <a:r>
              <a:rPr lang="en-US" sz="2400">
                <a:solidFill>
                  <a:schemeClr val="hlink"/>
                </a:solidFill>
              </a:rPr>
              <a:t>incomplete</a:t>
            </a:r>
            <a:r>
              <a:rPr lang="en-US" sz="2400"/>
              <a:t>: lacking attribute values, lacking certain attributes of interest, or containing only aggregate data</a:t>
            </a:r>
          </a:p>
          <a:p>
            <a:pPr lvl="2">
              <a:lnSpc>
                <a:spcPct val="90000"/>
              </a:lnSpc>
            </a:pPr>
            <a:r>
              <a:rPr lang="en-US" sz="2000"/>
              <a:t>e.g., occupation=“ ”</a:t>
            </a:r>
          </a:p>
          <a:p>
            <a:pPr lvl="2">
              <a:lnSpc>
                <a:spcPct val="90000"/>
              </a:lnSpc>
            </a:pPr>
            <a:endParaRPr lang="en-US" sz="2000"/>
          </a:p>
          <a:p>
            <a:pPr lvl="1">
              <a:lnSpc>
                <a:spcPct val="90000"/>
              </a:lnSpc>
            </a:pPr>
            <a:r>
              <a:rPr lang="en-US" sz="2400">
                <a:solidFill>
                  <a:schemeClr val="hlink"/>
                </a:solidFill>
              </a:rPr>
              <a:t>noisy</a:t>
            </a:r>
            <a:r>
              <a:rPr lang="en-US" sz="2400"/>
              <a:t>: containing errors or outliers</a:t>
            </a:r>
          </a:p>
          <a:p>
            <a:pPr lvl="2">
              <a:lnSpc>
                <a:spcPct val="90000"/>
              </a:lnSpc>
            </a:pPr>
            <a:r>
              <a:rPr lang="en-US" sz="2000"/>
              <a:t>e.g., Salary=“-10”</a:t>
            </a:r>
          </a:p>
          <a:p>
            <a:pPr lvl="2">
              <a:lnSpc>
                <a:spcPct val="90000"/>
              </a:lnSpc>
            </a:pPr>
            <a:endParaRPr lang="en-US" sz="2000"/>
          </a:p>
          <a:p>
            <a:pPr lvl="1">
              <a:lnSpc>
                <a:spcPct val="90000"/>
              </a:lnSpc>
            </a:pPr>
            <a:r>
              <a:rPr lang="en-US" sz="2400">
                <a:solidFill>
                  <a:schemeClr val="hlink"/>
                </a:solidFill>
              </a:rPr>
              <a:t>inconsistent</a:t>
            </a:r>
            <a:r>
              <a:rPr lang="en-US" sz="2400"/>
              <a:t>: containing discrepancies in codes or names</a:t>
            </a:r>
          </a:p>
          <a:p>
            <a:pPr lvl="2">
              <a:lnSpc>
                <a:spcPct val="90000"/>
              </a:lnSpc>
            </a:pPr>
            <a:r>
              <a:rPr lang="en-US" sz="2000"/>
              <a:t>e.g., Age=“42” Birthday=“03/07/1997”</a:t>
            </a:r>
          </a:p>
          <a:p>
            <a:pPr lvl="2">
              <a:lnSpc>
                <a:spcPct val="90000"/>
              </a:lnSpc>
            </a:pPr>
            <a:r>
              <a:rPr lang="en-US" sz="2000"/>
              <a:t>e.g., Was rating “1,2,3”, now rating “A, B, C”</a:t>
            </a:r>
          </a:p>
          <a:p>
            <a:pPr lvl="2">
              <a:lnSpc>
                <a:spcPct val="90000"/>
              </a:lnSpc>
            </a:pPr>
            <a:r>
              <a:rPr lang="en-US" sz="2000"/>
              <a:t>e.g., discrepancy between duplicate records</a:t>
            </a:r>
          </a:p>
        </p:txBody>
      </p:sp>
      <p:sp>
        <p:nvSpPr>
          <p:cNvPr id="4" name="Slide Number Placeholder 3"/>
          <p:cNvSpPr>
            <a:spLocks noGrp="1"/>
          </p:cNvSpPr>
          <p:nvPr>
            <p:ph type="sldNum" sz="quarter" idx="12"/>
          </p:nvPr>
        </p:nvSpPr>
        <p:spPr/>
        <p:txBody>
          <a:bodyPr/>
          <a:lstStyle/>
          <a:p>
            <a:fld id="{62B65147-EB20-4BBF-983E-30A6803BB7E8}" type="slidenum">
              <a:rPr lang="en-US"/>
              <a:pPr/>
              <a:t>3</a:t>
            </a:fld>
            <a:endParaRPr lang="en-US"/>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990600"/>
            <a:ext cx="8153400" cy="5562600"/>
          </a:xfrm>
        </p:spPr>
        <p:txBody>
          <a:bodyPr/>
          <a:lstStyle/>
          <a:p>
            <a:r>
              <a:rPr lang="en-US" dirty="0" smtClean="0"/>
              <a:t>The mean of A is</a:t>
            </a:r>
          </a:p>
          <a:p>
            <a:endParaRPr lang="en-US" dirty="0"/>
          </a:p>
          <a:p>
            <a:endParaRPr lang="en-US" dirty="0" smtClean="0"/>
          </a:p>
          <a:p>
            <a:endParaRPr lang="en-US" dirty="0"/>
          </a:p>
          <a:p>
            <a:r>
              <a:rPr lang="en-US" dirty="0" smtClean="0"/>
              <a:t>The Standard deviation of A is</a:t>
            </a:r>
          </a:p>
          <a:p>
            <a:pPr>
              <a:buNone/>
            </a:pPr>
            <a:endParaRPr lang="en-US" dirty="0" smtClean="0"/>
          </a:p>
          <a:p>
            <a:pPr>
              <a:buNone/>
            </a:pPr>
            <a:endParaRPr lang="en-US" dirty="0"/>
          </a:p>
        </p:txBody>
      </p:sp>
      <p:sp>
        <p:nvSpPr>
          <p:cNvPr id="6" name="Slide Number Placeholder 5"/>
          <p:cNvSpPr>
            <a:spLocks noGrp="1"/>
          </p:cNvSpPr>
          <p:nvPr>
            <p:ph type="sldNum" sz="quarter" idx="10"/>
          </p:nvPr>
        </p:nvSpPr>
        <p:spPr/>
        <p:txBody>
          <a:bodyPr/>
          <a:lstStyle/>
          <a:p>
            <a:fld id="{EE1E8F3B-DF02-4BC8-B0B0-A74D05AAA1E9}" type="slidenum">
              <a:rPr lang="en-US" smtClean="0"/>
              <a:pPr/>
              <a:t>30</a:t>
            </a:fld>
            <a:endParaRPr lang="en-US"/>
          </a:p>
        </p:txBody>
      </p:sp>
      <p:graphicFrame>
        <p:nvGraphicFramePr>
          <p:cNvPr id="1128450" name="Object 2"/>
          <p:cNvGraphicFramePr>
            <a:graphicFrameLocks noChangeAspect="1"/>
          </p:cNvGraphicFramePr>
          <p:nvPr/>
        </p:nvGraphicFramePr>
        <p:xfrm>
          <a:off x="2743200" y="1752600"/>
          <a:ext cx="1676400" cy="1066800"/>
        </p:xfrm>
        <a:graphic>
          <a:graphicData uri="http://schemas.openxmlformats.org/presentationml/2006/ole">
            <p:oleObj spid="_x0000_s1128450" name="Equation" r:id="rId3" imgW="609480" imgH="431640" progId="Equation.3">
              <p:embed/>
            </p:oleObj>
          </a:graphicData>
        </a:graphic>
      </p:graphicFrame>
      <p:pic>
        <p:nvPicPr>
          <p:cNvPr id="1128452" name="Picture 4" descr="C:\Users\Admin\Desktop\Untitled.png"/>
          <p:cNvPicPr>
            <a:picLocks noChangeAspect="1" noChangeArrowheads="1"/>
          </p:cNvPicPr>
          <p:nvPr/>
        </p:nvPicPr>
        <p:blipFill>
          <a:blip r:embed="rId4"/>
          <a:srcRect/>
          <a:stretch>
            <a:fillRect/>
          </a:stretch>
        </p:blipFill>
        <p:spPr bwMode="auto">
          <a:xfrm>
            <a:off x="2514600" y="3657600"/>
            <a:ext cx="4410691" cy="1829055"/>
          </a:xfrm>
          <a:prstGeom prst="rect">
            <a:avLst/>
          </a:prstGeom>
          <a:noFill/>
        </p:spPr>
      </p:pic>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914400" y="0"/>
            <a:ext cx="7162800" cy="762000"/>
          </a:xfrm>
        </p:spPr>
        <p:txBody>
          <a:bodyPr/>
          <a:lstStyle/>
          <a:p>
            <a:r>
              <a:rPr lang="en-US" dirty="0">
                <a:solidFill>
                  <a:srgbClr val="FF0000"/>
                </a:solidFill>
              </a:rPr>
              <a:t>Data Transformation</a:t>
            </a:r>
          </a:p>
        </p:txBody>
      </p:sp>
      <p:sp>
        <p:nvSpPr>
          <p:cNvPr id="965635" name="Rectangle 3"/>
          <p:cNvSpPr>
            <a:spLocks noGrp="1" noChangeArrowheads="1"/>
          </p:cNvSpPr>
          <p:nvPr>
            <p:ph idx="1"/>
          </p:nvPr>
        </p:nvSpPr>
        <p:spPr>
          <a:xfrm>
            <a:off x="457200" y="1074738"/>
            <a:ext cx="8229600" cy="5310187"/>
          </a:xfrm>
        </p:spPr>
        <p:txBody>
          <a:bodyPr/>
          <a:lstStyle/>
          <a:p>
            <a:pPr>
              <a:lnSpc>
                <a:spcPct val="110000"/>
              </a:lnSpc>
            </a:pPr>
            <a:r>
              <a:rPr lang="en-US" sz="2400">
                <a:solidFill>
                  <a:srgbClr val="660066"/>
                </a:solidFill>
              </a:rPr>
              <a:t>Smoothing</a:t>
            </a:r>
            <a:r>
              <a:rPr lang="en-US" sz="2400"/>
              <a:t>: remove noise from data</a:t>
            </a:r>
          </a:p>
          <a:p>
            <a:pPr>
              <a:lnSpc>
                <a:spcPct val="110000"/>
              </a:lnSpc>
            </a:pPr>
            <a:r>
              <a:rPr lang="en-US" sz="2400">
                <a:solidFill>
                  <a:srgbClr val="660066"/>
                </a:solidFill>
              </a:rPr>
              <a:t>Aggregation</a:t>
            </a:r>
            <a:r>
              <a:rPr lang="en-US" sz="2400"/>
              <a:t>: summarization, data cube construction</a:t>
            </a:r>
          </a:p>
          <a:p>
            <a:pPr>
              <a:lnSpc>
                <a:spcPct val="110000"/>
              </a:lnSpc>
            </a:pPr>
            <a:r>
              <a:rPr lang="en-US" sz="2400">
                <a:solidFill>
                  <a:srgbClr val="660066"/>
                </a:solidFill>
              </a:rPr>
              <a:t>Generalization</a:t>
            </a:r>
            <a:r>
              <a:rPr lang="en-US" sz="2400"/>
              <a:t>: concept hierarchy climbing</a:t>
            </a:r>
          </a:p>
          <a:p>
            <a:pPr>
              <a:lnSpc>
                <a:spcPct val="110000"/>
              </a:lnSpc>
            </a:pPr>
            <a:r>
              <a:rPr lang="en-US" sz="2400">
                <a:solidFill>
                  <a:srgbClr val="660066"/>
                </a:solidFill>
              </a:rPr>
              <a:t>Normalization</a:t>
            </a:r>
            <a:r>
              <a:rPr lang="en-US" sz="2400"/>
              <a:t>: scaled to fall within a small, specified range</a:t>
            </a:r>
          </a:p>
          <a:p>
            <a:pPr lvl="1">
              <a:lnSpc>
                <a:spcPct val="110000"/>
              </a:lnSpc>
            </a:pPr>
            <a:r>
              <a:rPr lang="en-US" sz="2400">
                <a:solidFill>
                  <a:schemeClr val="folHlink"/>
                </a:solidFill>
              </a:rPr>
              <a:t>min-max normalization</a:t>
            </a:r>
          </a:p>
          <a:p>
            <a:pPr lvl="1">
              <a:lnSpc>
                <a:spcPct val="110000"/>
              </a:lnSpc>
            </a:pPr>
            <a:r>
              <a:rPr lang="en-US" sz="2400">
                <a:solidFill>
                  <a:schemeClr val="folHlink"/>
                </a:solidFill>
              </a:rPr>
              <a:t>z-score normalization</a:t>
            </a:r>
          </a:p>
          <a:p>
            <a:pPr lvl="1">
              <a:lnSpc>
                <a:spcPct val="110000"/>
              </a:lnSpc>
            </a:pPr>
            <a:r>
              <a:rPr lang="en-US" sz="2400">
                <a:solidFill>
                  <a:schemeClr val="folHlink"/>
                </a:solidFill>
              </a:rPr>
              <a:t>normalization by decimal scaling</a:t>
            </a:r>
          </a:p>
          <a:p>
            <a:pPr>
              <a:lnSpc>
                <a:spcPct val="110000"/>
              </a:lnSpc>
            </a:pPr>
            <a:r>
              <a:rPr lang="en-US" sz="2400">
                <a:solidFill>
                  <a:srgbClr val="660066"/>
                </a:solidFill>
              </a:rPr>
              <a:t>Attribute/feature construction</a:t>
            </a:r>
          </a:p>
          <a:p>
            <a:pPr lvl="1">
              <a:lnSpc>
                <a:spcPct val="110000"/>
              </a:lnSpc>
            </a:pPr>
            <a:r>
              <a:rPr lang="en-US" sz="2400"/>
              <a:t>New attributes constructed from the given ones</a:t>
            </a:r>
          </a:p>
        </p:txBody>
      </p:sp>
      <p:sp>
        <p:nvSpPr>
          <p:cNvPr id="4" name="Slide Number Placeholder 3"/>
          <p:cNvSpPr>
            <a:spLocks noGrp="1"/>
          </p:cNvSpPr>
          <p:nvPr>
            <p:ph type="sldNum" sz="quarter" idx="12"/>
          </p:nvPr>
        </p:nvSpPr>
        <p:spPr/>
        <p:txBody>
          <a:bodyPr/>
          <a:lstStyle/>
          <a:p>
            <a:fld id="{7A7EF9F7-D9A2-4E91-BB53-1A49F931DED2}" type="slidenum">
              <a:rPr lang="en-US"/>
              <a:pPr/>
              <a:t>31</a:t>
            </a:fld>
            <a:endParaRPr lang="en-US"/>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p:txBody>
          <a:bodyPr>
            <a:normAutofit fontScale="90000"/>
          </a:bodyPr>
          <a:lstStyle/>
          <a:p>
            <a:r>
              <a:rPr lang="en-US" dirty="0">
                <a:solidFill>
                  <a:srgbClr val="FF0000"/>
                </a:solidFill>
              </a:rPr>
              <a:t>Data Transformation: Normalization</a:t>
            </a:r>
          </a:p>
        </p:txBody>
      </p:sp>
      <p:sp>
        <p:nvSpPr>
          <p:cNvPr id="966659" name="Rectangle 3"/>
          <p:cNvSpPr>
            <a:spLocks noGrp="1" noChangeArrowheads="1"/>
          </p:cNvSpPr>
          <p:nvPr>
            <p:ph type="body" sz="half" idx="1"/>
          </p:nvPr>
        </p:nvSpPr>
        <p:spPr>
          <a:xfrm>
            <a:off x="304800" y="914400"/>
            <a:ext cx="8305800" cy="5484813"/>
          </a:xfrm>
        </p:spPr>
        <p:txBody>
          <a:bodyPr/>
          <a:lstStyle/>
          <a:p>
            <a:pPr>
              <a:lnSpc>
                <a:spcPct val="120000"/>
              </a:lnSpc>
            </a:pPr>
            <a:r>
              <a:rPr lang="en-US" sz="2400" dirty="0"/>
              <a:t>Min-max normalization: to [</a:t>
            </a:r>
            <a:r>
              <a:rPr lang="en-US" sz="2400" dirty="0" err="1"/>
              <a:t>new_min</a:t>
            </a:r>
            <a:r>
              <a:rPr lang="en-US" sz="2400" baseline="-25000" dirty="0" err="1"/>
              <a:t>A</a:t>
            </a:r>
            <a:r>
              <a:rPr lang="en-US" sz="2400" dirty="0"/>
              <a:t>, </a:t>
            </a:r>
            <a:r>
              <a:rPr lang="en-US" sz="2400" dirty="0" err="1"/>
              <a:t>new_max</a:t>
            </a:r>
            <a:r>
              <a:rPr lang="en-US" sz="2400" baseline="-25000" dirty="0" err="1"/>
              <a:t>A</a:t>
            </a:r>
            <a:r>
              <a:rPr lang="en-US" sz="2400" dirty="0"/>
              <a:t>]</a:t>
            </a:r>
          </a:p>
          <a:p>
            <a:pPr lvl="1">
              <a:lnSpc>
                <a:spcPct val="120000"/>
              </a:lnSpc>
            </a:pPr>
            <a:endParaRPr lang="en-US" sz="2400" dirty="0"/>
          </a:p>
          <a:p>
            <a:pPr lvl="1">
              <a:lnSpc>
                <a:spcPct val="120000"/>
              </a:lnSpc>
            </a:pPr>
            <a:endParaRPr lang="en-US" sz="2400" dirty="0"/>
          </a:p>
          <a:p>
            <a:pPr>
              <a:lnSpc>
                <a:spcPct val="120000"/>
              </a:lnSpc>
              <a:buFont typeface="Wingdings" pitchFamily="2" charset="2"/>
              <a:buNone/>
            </a:pPr>
            <a:r>
              <a:rPr lang="en-US" sz="2000" dirty="0"/>
              <a:t>Ex.  Let income range $12,000 to $98,000 normalized to [0.0, 1.0].  Then $73,600 is mapped to  </a:t>
            </a:r>
          </a:p>
          <a:p>
            <a:pPr>
              <a:lnSpc>
                <a:spcPct val="120000"/>
              </a:lnSpc>
            </a:pPr>
            <a:endParaRPr lang="en-US" sz="2400" dirty="0"/>
          </a:p>
          <a:p>
            <a:pPr>
              <a:lnSpc>
                <a:spcPct val="120000"/>
              </a:lnSpc>
            </a:pPr>
            <a:r>
              <a:rPr lang="en-US" sz="2400" dirty="0"/>
              <a:t>Z-score normalization (</a:t>
            </a:r>
            <a:r>
              <a:rPr lang="el-GR" sz="2400" dirty="0"/>
              <a:t>μ</a:t>
            </a:r>
            <a:r>
              <a:rPr lang="en-US" sz="2400" dirty="0"/>
              <a:t>: mean, </a:t>
            </a:r>
            <a:r>
              <a:rPr lang="el-GR" sz="2400" dirty="0"/>
              <a:t>σ</a:t>
            </a:r>
            <a:r>
              <a:rPr lang="en-US" sz="2400" dirty="0"/>
              <a:t>: standard deviation):</a:t>
            </a:r>
          </a:p>
          <a:p>
            <a:pPr>
              <a:lnSpc>
                <a:spcPct val="120000"/>
              </a:lnSpc>
            </a:pPr>
            <a:endParaRPr lang="en-US" sz="2400" dirty="0"/>
          </a:p>
          <a:p>
            <a:pPr lvl="1">
              <a:lnSpc>
                <a:spcPct val="120000"/>
              </a:lnSpc>
            </a:pPr>
            <a:r>
              <a:rPr lang="en-US" sz="2400" dirty="0"/>
              <a:t>Ex. Let </a:t>
            </a:r>
            <a:r>
              <a:rPr lang="el-GR" sz="2400" dirty="0"/>
              <a:t>μ</a:t>
            </a:r>
            <a:r>
              <a:rPr lang="en-US" sz="2400" dirty="0"/>
              <a:t> = 54,000, </a:t>
            </a:r>
            <a:r>
              <a:rPr lang="el-GR" sz="2400" dirty="0"/>
              <a:t>σ</a:t>
            </a:r>
            <a:r>
              <a:rPr lang="en-US" sz="2400" dirty="0"/>
              <a:t> = 16,000.  Then</a:t>
            </a:r>
            <a:endParaRPr lang="el-GR" sz="2400" dirty="0"/>
          </a:p>
          <a:p>
            <a:pPr>
              <a:lnSpc>
                <a:spcPct val="120000"/>
              </a:lnSpc>
            </a:pPr>
            <a:r>
              <a:rPr lang="en-US" sz="2400" dirty="0"/>
              <a:t>Normalization by decimal scaling</a:t>
            </a:r>
          </a:p>
        </p:txBody>
      </p:sp>
      <p:graphicFrame>
        <p:nvGraphicFramePr>
          <p:cNvPr id="966666" name="Object 10"/>
          <p:cNvGraphicFramePr>
            <a:graphicFrameLocks noChangeAspect="1"/>
          </p:cNvGraphicFramePr>
          <p:nvPr>
            <p:ph sz="quarter" idx="2"/>
          </p:nvPr>
        </p:nvGraphicFramePr>
        <p:xfrm>
          <a:off x="4116388" y="3128963"/>
          <a:ext cx="3578225" cy="674687"/>
        </p:xfrm>
        <a:graphic>
          <a:graphicData uri="http://schemas.openxmlformats.org/presentationml/2006/ole">
            <p:oleObj spid="_x0000_s966666" name="Equation" r:id="rId3" imgW="2222280" imgH="419040" progId="Equation.3">
              <p:embed/>
            </p:oleObj>
          </a:graphicData>
        </a:graphic>
      </p:graphicFrame>
      <p:graphicFrame>
        <p:nvGraphicFramePr>
          <p:cNvPr id="966668" name="Object 12"/>
          <p:cNvGraphicFramePr>
            <a:graphicFrameLocks noChangeAspect="1"/>
          </p:cNvGraphicFramePr>
          <p:nvPr>
            <p:ph sz="quarter" idx="3"/>
          </p:nvPr>
        </p:nvGraphicFramePr>
        <p:xfrm>
          <a:off x="4114800" y="4295775"/>
          <a:ext cx="1952625" cy="546100"/>
        </p:xfrm>
        <a:graphic>
          <a:graphicData uri="http://schemas.openxmlformats.org/presentationml/2006/ole">
            <p:oleObj spid="_x0000_s966668" name="Equation" r:id="rId4" imgW="1498320" imgH="419040" progId="Equation.3">
              <p:embed/>
            </p:oleObj>
          </a:graphicData>
        </a:graphic>
      </p:graphicFrame>
      <p:sp>
        <p:nvSpPr>
          <p:cNvPr id="11" name="Slide Number Placeholder 5"/>
          <p:cNvSpPr>
            <a:spLocks noGrp="1"/>
          </p:cNvSpPr>
          <p:nvPr>
            <p:ph type="sldNum" sz="quarter" idx="10"/>
          </p:nvPr>
        </p:nvSpPr>
        <p:spPr/>
        <p:txBody>
          <a:bodyPr/>
          <a:lstStyle/>
          <a:p>
            <a:fld id="{8AFE92FD-81CD-46CD-A2EE-9AC5EF31C8D4}" type="slidenum">
              <a:rPr lang="en-US"/>
              <a:pPr/>
              <a:t>32</a:t>
            </a:fld>
            <a:endParaRPr lang="en-US"/>
          </a:p>
        </p:txBody>
      </p:sp>
      <p:graphicFrame>
        <p:nvGraphicFramePr>
          <p:cNvPr id="966660" name="Object 4"/>
          <p:cNvGraphicFramePr>
            <a:graphicFrameLocks noChangeAspect="1"/>
          </p:cNvGraphicFramePr>
          <p:nvPr/>
        </p:nvGraphicFramePr>
        <p:xfrm>
          <a:off x="1447800" y="1447800"/>
          <a:ext cx="6248400" cy="709613"/>
        </p:xfrm>
        <a:graphic>
          <a:graphicData uri="http://schemas.openxmlformats.org/presentationml/2006/ole">
            <p:oleObj spid="_x0000_s966660" name="Equation" r:id="rId5" imgW="3340080" imgH="393480" progId="Equation.3">
              <p:embed/>
            </p:oleObj>
          </a:graphicData>
        </a:graphic>
      </p:graphicFrame>
      <p:graphicFrame>
        <p:nvGraphicFramePr>
          <p:cNvPr id="966661" name="Object 5"/>
          <p:cNvGraphicFramePr>
            <a:graphicFrameLocks noChangeAspect="1"/>
          </p:cNvGraphicFramePr>
          <p:nvPr/>
        </p:nvGraphicFramePr>
        <p:xfrm>
          <a:off x="1143000" y="4191000"/>
          <a:ext cx="1447800" cy="679450"/>
        </p:xfrm>
        <a:graphic>
          <a:graphicData uri="http://schemas.openxmlformats.org/presentationml/2006/ole">
            <p:oleObj spid="_x0000_s966661" name="Equation" r:id="rId6" imgW="634680" imgH="393480" progId="Equation.3">
              <p:embed/>
            </p:oleObj>
          </a:graphicData>
        </a:graphic>
      </p:graphicFrame>
      <p:graphicFrame>
        <p:nvGraphicFramePr>
          <p:cNvPr id="966662" name="Object 6"/>
          <p:cNvGraphicFramePr>
            <a:graphicFrameLocks noChangeAspect="1"/>
          </p:cNvGraphicFramePr>
          <p:nvPr/>
        </p:nvGraphicFramePr>
        <p:xfrm>
          <a:off x="5410200" y="5638800"/>
          <a:ext cx="1066800" cy="847725"/>
        </p:xfrm>
        <a:graphic>
          <a:graphicData uri="http://schemas.openxmlformats.org/presentationml/2006/ole">
            <p:oleObj spid="_x0000_s966662" name="Equation" r:id="rId7" imgW="495000" imgH="393480" progId="Equation.3">
              <p:embed/>
            </p:oleObj>
          </a:graphicData>
        </a:graphic>
      </p:graphicFrame>
      <p:graphicFrame>
        <p:nvGraphicFramePr>
          <p:cNvPr id="966663" name="Object 7"/>
          <p:cNvGraphicFramePr>
            <a:graphicFrameLocks noChangeAspect="1"/>
          </p:cNvGraphicFramePr>
          <p:nvPr/>
        </p:nvGraphicFramePr>
        <p:xfrm>
          <a:off x="4514850" y="3321050"/>
          <a:ext cx="112713" cy="214313"/>
        </p:xfrm>
        <a:graphic>
          <a:graphicData uri="http://schemas.openxmlformats.org/presentationml/2006/ole">
            <p:oleObj spid="_x0000_s966663" name="Equation" r:id="rId8" imgW="114120" imgH="215640" progId="Equation.3">
              <p:embed/>
            </p:oleObj>
          </a:graphicData>
        </a:graphic>
      </p:graphicFrame>
      <p:sp>
        <p:nvSpPr>
          <p:cNvPr id="966664" name="Text Box 8"/>
          <p:cNvSpPr txBox="1">
            <a:spLocks noChangeArrowheads="1"/>
          </p:cNvSpPr>
          <p:nvPr/>
        </p:nvSpPr>
        <p:spPr bwMode="auto">
          <a:xfrm>
            <a:off x="1981200" y="6400800"/>
            <a:ext cx="6126163" cy="457200"/>
          </a:xfrm>
          <a:prstGeom prst="rect">
            <a:avLst/>
          </a:prstGeom>
          <a:noFill/>
          <a:ln w="9525">
            <a:noFill/>
            <a:miter lim="800000"/>
            <a:headEnd/>
            <a:tailEnd/>
          </a:ln>
          <a:effectLst/>
        </p:spPr>
        <p:txBody>
          <a:bodyPr>
            <a:spAutoFit/>
          </a:bodyPr>
          <a:lstStyle/>
          <a:p>
            <a:pPr eaLnBrk="0" hangingPunct="0"/>
            <a:r>
              <a:rPr lang="en-US" sz="2000">
                <a:latin typeface="Times New Roman" pitchFamily="18" charset="0"/>
              </a:rPr>
              <a:t>Where </a:t>
            </a:r>
            <a:r>
              <a:rPr lang="en-US" i="1">
                <a:latin typeface="Times New Roman" pitchFamily="18" charset="0"/>
              </a:rPr>
              <a:t>j</a:t>
            </a:r>
            <a:r>
              <a:rPr lang="en-US" sz="2000">
                <a:latin typeface="Times New Roman" pitchFamily="18" charset="0"/>
              </a:rPr>
              <a:t> is the smallest integer such that Max(|</a:t>
            </a:r>
            <a:r>
              <a:rPr lang="el-GR" sz="2000">
                <a:latin typeface="Times New Roman" pitchFamily="18" charset="0"/>
                <a:cs typeface="Times New Roman" pitchFamily="18" charset="0"/>
              </a:rPr>
              <a:t>ν</a:t>
            </a:r>
            <a:r>
              <a:rPr lang="en-US" sz="2000">
                <a:latin typeface="Times New Roman" pitchFamily="18" charset="0"/>
                <a:cs typeface="Times New Roman" pitchFamily="18" charset="0"/>
              </a:rPr>
              <a:t>’</a:t>
            </a:r>
            <a:r>
              <a:rPr lang="en-US" sz="2000">
                <a:latin typeface="Times New Roman" pitchFamily="18" charset="0"/>
              </a:rPr>
              <a:t>|) &lt; 1</a:t>
            </a:r>
            <a:endParaRPr lang="en-US">
              <a:latin typeface="Times New Roman" pitchFamily="18" charset="0"/>
            </a:endParaRP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Grp="1" noChangeArrowheads="1"/>
          </p:cNvSpPr>
          <p:nvPr>
            <p:ph type="title"/>
          </p:nvPr>
        </p:nvSpPr>
        <p:spPr>
          <a:xfrm>
            <a:off x="838200" y="228600"/>
            <a:ext cx="7467600" cy="914400"/>
          </a:xfrm>
          <a:noFill/>
          <a:ln/>
        </p:spPr>
        <p:txBody>
          <a:bodyPr lIns="92075" tIns="46038" rIns="92075" bIns="46038" anchor="ctr"/>
          <a:lstStyle/>
          <a:p>
            <a:r>
              <a:rPr lang="en-US"/>
              <a:t>Data Preprocessing</a:t>
            </a:r>
          </a:p>
        </p:txBody>
      </p:sp>
      <p:sp>
        <p:nvSpPr>
          <p:cNvPr id="1006595" name="Rectangle 3"/>
          <p:cNvSpPr>
            <a:spLocks noGrp="1" noChangeArrowheads="1"/>
          </p:cNvSpPr>
          <p:nvPr>
            <p:ph idx="1"/>
          </p:nvPr>
        </p:nvSpPr>
        <p:spPr>
          <a:xfrm>
            <a:off x="533400" y="1600200"/>
            <a:ext cx="8305800" cy="4876800"/>
          </a:xfrm>
          <a:noFill/>
          <a:ln/>
        </p:spPr>
        <p:txBody>
          <a:bodyPr lIns="92075" tIns="46038" rIns="92075" bIns="46038">
            <a:normAutofit fontScale="92500"/>
          </a:bodyPr>
          <a:lstStyle/>
          <a:p>
            <a:pPr>
              <a:lnSpc>
                <a:spcPct val="140000"/>
              </a:lnSpc>
            </a:pPr>
            <a:r>
              <a:rPr lang="en-US" dirty="0"/>
              <a:t>Why preprocess the data?</a:t>
            </a:r>
          </a:p>
          <a:p>
            <a:pPr>
              <a:lnSpc>
                <a:spcPct val="140000"/>
              </a:lnSpc>
            </a:pPr>
            <a:r>
              <a:rPr lang="en-US" dirty="0"/>
              <a:t>Data cleaning </a:t>
            </a:r>
          </a:p>
          <a:p>
            <a:pPr>
              <a:lnSpc>
                <a:spcPct val="140000"/>
              </a:lnSpc>
            </a:pPr>
            <a:r>
              <a:rPr lang="en-US" dirty="0"/>
              <a:t>Data integration and transformation</a:t>
            </a:r>
          </a:p>
          <a:p>
            <a:pPr>
              <a:lnSpc>
                <a:spcPct val="140000"/>
              </a:lnSpc>
            </a:pPr>
            <a:r>
              <a:rPr lang="en-US" dirty="0">
                <a:solidFill>
                  <a:srgbClr val="FF0000"/>
                </a:solidFill>
              </a:rPr>
              <a:t>Data reduction</a:t>
            </a:r>
          </a:p>
          <a:p>
            <a:pPr>
              <a:lnSpc>
                <a:spcPct val="140000"/>
              </a:lnSpc>
            </a:pPr>
            <a:r>
              <a:rPr lang="en-US" dirty="0" err="1"/>
              <a:t>Discretization</a:t>
            </a:r>
            <a:r>
              <a:rPr lang="en-US" dirty="0"/>
              <a:t> and concept hierarchy generation</a:t>
            </a:r>
          </a:p>
          <a:p>
            <a:pPr>
              <a:lnSpc>
                <a:spcPct val="140000"/>
              </a:lnSpc>
            </a:pPr>
            <a:r>
              <a:rPr lang="en-US" dirty="0"/>
              <a:t>Summary</a:t>
            </a:r>
          </a:p>
        </p:txBody>
      </p:sp>
      <p:sp>
        <p:nvSpPr>
          <p:cNvPr id="4" name="Slide Number Placeholder 3"/>
          <p:cNvSpPr>
            <a:spLocks noGrp="1"/>
          </p:cNvSpPr>
          <p:nvPr>
            <p:ph type="sldNum" sz="quarter" idx="12"/>
          </p:nvPr>
        </p:nvSpPr>
        <p:spPr/>
        <p:txBody>
          <a:bodyPr/>
          <a:lstStyle/>
          <a:p>
            <a:fld id="{82CFBD3F-90C8-4881-ABC4-99DA508B6129}" type="slidenum">
              <a:rPr lang="en-US"/>
              <a:pPr/>
              <a:t>33</a:t>
            </a:fld>
            <a:endParaRPr lang="en-US"/>
          </a:p>
        </p:txBody>
      </p:sp>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Rectangle 2"/>
          <p:cNvSpPr>
            <a:spLocks noGrp="1" noChangeArrowheads="1"/>
          </p:cNvSpPr>
          <p:nvPr>
            <p:ph type="title"/>
          </p:nvPr>
        </p:nvSpPr>
        <p:spPr>
          <a:xfrm>
            <a:off x="1371600" y="76200"/>
            <a:ext cx="6781800" cy="762000"/>
          </a:xfrm>
        </p:spPr>
        <p:txBody>
          <a:bodyPr/>
          <a:lstStyle/>
          <a:p>
            <a:r>
              <a:rPr lang="en-US" sz="3200" dirty="0">
                <a:solidFill>
                  <a:srgbClr val="FF0000"/>
                </a:solidFill>
              </a:rPr>
              <a:t>Data Reduction</a:t>
            </a:r>
            <a:endParaRPr lang="en-US" dirty="0">
              <a:solidFill>
                <a:srgbClr val="FF0000"/>
              </a:solidFill>
            </a:endParaRPr>
          </a:p>
        </p:txBody>
      </p:sp>
      <p:sp>
        <p:nvSpPr>
          <p:cNvPr id="1090563" name="Rectangle 3"/>
          <p:cNvSpPr>
            <a:spLocks noGrp="1" noChangeArrowheads="1"/>
          </p:cNvSpPr>
          <p:nvPr>
            <p:ph idx="1"/>
          </p:nvPr>
        </p:nvSpPr>
        <p:spPr>
          <a:xfrm>
            <a:off x="304800" y="1447800"/>
            <a:ext cx="8610600" cy="3810000"/>
          </a:xfrm>
        </p:spPr>
        <p:txBody>
          <a:bodyPr/>
          <a:lstStyle/>
          <a:p>
            <a:pPr>
              <a:lnSpc>
                <a:spcPct val="90000"/>
              </a:lnSpc>
            </a:pPr>
            <a:r>
              <a:rPr lang="en-US" sz="3200">
                <a:solidFill>
                  <a:schemeClr val="accent2"/>
                </a:solidFill>
              </a:rPr>
              <a:t>Problem:</a:t>
            </a:r>
            <a:r>
              <a:rPr lang="en-US"/>
              <a:t> </a:t>
            </a:r>
          </a:p>
          <a:p>
            <a:pPr>
              <a:lnSpc>
                <a:spcPct val="90000"/>
              </a:lnSpc>
              <a:buFontTx/>
              <a:buChar char="•"/>
            </a:pPr>
            <a:r>
              <a:rPr lang="en-US"/>
              <a:t> Data Warehouse may store terabytes of data .</a:t>
            </a:r>
          </a:p>
          <a:p>
            <a:pPr>
              <a:lnSpc>
                <a:spcPct val="90000"/>
              </a:lnSpc>
              <a:buFontTx/>
              <a:buChar char="•"/>
            </a:pPr>
            <a:r>
              <a:rPr lang="en-US"/>
              <a:t> Complex data analysis/mining may take a very long time to run on the complete data set</a:t>
            </a:r>
          </a:p>
          <a:p>
            <a:pPr>
              <a:lnSpc>
                <a:spcPct val="90000"/>
              </a:lnSpc>
              <a:buFont typeface="Wingdings" pitchFamily="2" charset="2"/>
              <a:buNone/>
            </a:pPr>
            <a:endParaRPr lang="en-US"/>
          </a:p>
          <a:p>
            <a:pPr>
              <a:lnSpc>
                <a:spcPct val="90000"/>
              </a:lnSpc>
            </a:pPr>
            <a:r>
              <a:rPr lang="en-US" sz="3200">
                <a:solidFill>
                  <a:srgbClr val="CC3300"/>
                </a:solidFill>
              </a:rPr>
              <a:t>Solution?</a:t>
            </a:r>
          </a:p>
          <a:p>
            <a:pPr lvl="1">
              <a:lnSpc>
                <a:spcPct val="90000"/>
              </a:lnSpc>
            </a:pPr>
            <a:r>
              <a:rPr lang="en-US"/>
              <a:t>Data reduction… </a:t>
            </a:r>
          </a:p>
        </p:txBody>
      </p:sp>
      <p:sp>
        <p:nvSpPr>
          <p:cNvPr id="4" name="Slide Number Placeholder 3"/>
          <p:cNvSpPr>
            <a:spLocks noGrp="1"/>
          </p:cNvSpPr>
          <p:nvPr>
            <p:ph type="sldNum" sz="quarter" idx="12"/>
          </p:nvPr>
        </p:nvSpPr>
        <p:spPr/>
        <p:txBody>
          <a:bodyPr/>
          <a:lstStyle/>
          <a:p>
            <a:fld id="{50A89929-AE1C-4451-8E1E-5A6EE96CDA4E}" type="slidenum">
              <a:rPr lang="en-US"/>
              <a:pPr/>
              <a:t>34</a:t>
            </a:fld>
            <a:endParaRPr lang="en-US"/>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0563">
                                            <p:txEl>
                                              <p:pRg st="5" end="5"/>
                                            </p:txEl>
                                          </p:spTgt>
                                        </p:tgtEl>
                                        <p:attrNameLst>
                                          <p:attrName>style.visibility</p:attrName>
                                        </p:attrNameLst>
                                      </p:cBhvr>
                                      <p:to>
                                        <p:strVal val="visible"/>
                                      </p:to>
                                    </p:set>
                                    <p:animEffect transition="in" filter="blinds(horizontal)">
                                      <p:cBhvr>
                                        <p:cTn id="7" dur="500"/>
                                        <p:tgtEl>
                                          <p:spTgt spid="10905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42FC86B7-2646-401C-BAB3-E986580E97A9}" type="slidenum">
              <a:rPr lang="en-US"/>
              <a:pPr/>
              <a:t>35</a:t>
            </a:fld>
            <a:endParaRPr lang="en-US"/>
          </a:p>
        </p:txBody>
      </p:sp>
      <p:sp>
        <p:nvSpPr>
          <p:cNvPr id="1092610" name="Rectangle 2"/>
          <p:cNvSpPr>
            <a:spLocks noChangeArrowheads="1"/>
          </p:cNvSpPr>
          <p:nvPr/>
        </p:nvSpPr>
        <p:spPr bwMode="auto">
          <a:xfrm>
            <a:off x="0" y="1143000"/>
            <a:ext cx="9144000" cy="5081588"/>
          </a:xfrm>
          <a:prstGeom prst="rect">
            <a:avLst/>
          </a:prstGeom>
          <a:noFill/>
          <a:ln w="9525">
            <a:noFill/>
            <a:miter lim="800000"/>
            <a:headEnd/>
            <a:tailEnd/>
          </a:ln>
          <a:effectLst/>
        </p:spPr>
        <p:txBody>
          <a:bodyPr>
            <a:spAutoFit/>
          </a:bodyPr>
          <a:lstStyle/>
          <a:p>
            <a:pPr>
              <a:lnSpc>
                <a:spcPct val="90000"/>
              </a:lnSpc>
              <a:spcBef>
                <a:spcPct val="50000"/>
              </a:spcBef>
              <a:buFontTx/>
              <a:buChar char="•"/>
            </a:pPr>
            <a:r>
              <a:rPr lang="en-US" sz="3200" b="1">
                <a:latin typeface="Times New Roman" pitchFamily="18" charset="0"/>
              </a:rPr>
              <a:t>Obtains a reduced representation of the data set that is much smaller in volume but yet produces the same (or almost the same) analytical results</a:t>
            </a:r>
          </a:p>
          <a:p>
            <a:pPr>
              <a:lnSpc>
                <a:spcPct val="90000"/>
              </a:lnSpc>
              <a:spcBef>
                <a:spcPct val="50000"/>
              </a:spcBef>
              <a:buFontTx/>
              <a:buChar char="•"/>
            </a:pPr>
            <a:r>
              <a:rPr lang="en-US" sz="3200" b="1">
                <a:solidFill>
                  <a:schemeClr val="hlink"/>
                </a:solidFill>
                <a:latin typeface="Times New Roman" pitchFamily="18" charset="0"/>
              </a:rPr>
              <a:t>Data reduction strategies</a:t>
            </a:r>
          </a:p>
          <a:p>
            <a:pPr lvl="1">
              <a:lnSpc>
                <a:spcPct val="90000"/>
              </a:lnSpc>
              <a:spcBef>
                <a:spcPct val="50000"/>
              </a:spcBef>
              <a:buFontTx/>
              <a:buChar char="–"/>
            </a:pPr>
            <a:r>
              <a:rPr lang="en-US" sz="2800" b="1">
                <a:solidFill>
                  <a:schemeClr val="tx2"/>
                </a:solidFill>
                <a:latin typeface="Times New Roman" pitchFamily="18" charset="0"/>
              </a:rPr>
              <a:t>Data cube aggregation</a:t>
            </a:r>
          </a:p>
          <a:p>
            <a:pPr lvl="1">
              <a:lnSpc>
                <a:spcPct val="90000"/>
              </a:lnSpc>
              <a:spcBef>
                <a:spcPct val="50000"/>
              </a:spcBef>
              <a:buFontTx/>
              <a:buChar char="–"/>
            </a:pPr>
            <a:r>
              <a:rPr lang="en-US" sz="2800" b="1">
                <a:solidFill>
                  <a:schemeClr val="tx2"/>
                </a:solidFill>
                <a:latin typeface="Times New Roman" pitchFamily="18" charset="0"/>
              </a:rPr>
              <a:t>Dimensionality reduction: </a:t>
            </a:r>
            <a:r>
              <a:rPr lang="en-US" sz="1800" b="1"/>
              <a:t>e.g.,</a:t>
            </a:r>
            <a:r>
              <a:rPr lang="en-US" sz="1800" b="1">
                <a:solidFill>
                  <a:schemeClr val="folHlink"/>
                </a:solidFill>
              </a:rPr>
              <a:t> </a:t>
            </a:r>
            <a:r>
              <a:rPr lang="en-US" sz="1800" b="1"/>
              <a:t>remove unimportant attributes</a:t>
            </a:r>
            <a:endParaRPr lang="en-US" sz="2000" b="1">
              <a:solidFill>
                <a:schemeClr val="tx2"/>
              </a:solidFill>
              <a:latin typeface="Times New Roman" pitchFamily="18" charset="0"/>
            </a:endParaRPr>
          </a:p>
          <a:p>
            <a:pPr lvl="1">
              <a:lnSpc>
                <a:spcPct val="90000"/>
              </a:lnSpc>
              <a:spcBef>
                <a:spcPct val="50000"/>
              </a:spcBef>
              <a:buFontTx/>
              <a:buChar char="–"/>
            </a:pPr>
            <a:r>
              <a:rPr lang="en-US" sz="2800" b="1">
                <a:solidFill>
                  <a:schemeClr val="tx2"/>
                </a:solidFill>
                <a:latin typeface="Times New Roman" pitchFamily="18" charset="0"/>
              </a:rPr>
              <a:t>Data compression</a:t>
            </a:r>
          </a:p>
          <a:p>
            <a:pPr lvl="1">
              <a:lnSpc>
                <a:spcPct val="90000"/>
              </a:lnSpc>
              <a:spcBef>
                <a:spcPct val="50000"/>
              </a:spcBef>
              <a:buFontTx/>
              <a:buChar char="–"/>
            </a:pPr>
            <a:r>
              <a:rPr lang="en-US" sz="2800" b="1">
                <a:solidFill>
                  <a:schemeClr val="tx2"/>
                </a:solidFill>
                <a:latin typeface="Times New Roman" pitchFamily="18" charset="0"/>
              </a:rPr>
              <a:t>Numerosity reduction: </a:t>
            </a:r>
            <a:r>
              <a:rPr lang="en-US" b="1"/>
              <a:t>e.g.,</a:t>
            </a:r>
            <a:r>
              <a:rPr lang="en-US" b="1">
                <a:solidFill>
                  <a:schemeClr val="folHlink"/>
                </a:solidFill>
              </a:rPr>
              <a:t> </a:t>
            </a:r>
            <a:r>
              <a:rPr lang="en-US" b="1"/>
              <a:t>fit data into models</a:t>
            </a:r>
            <a:endParaRPr lang="en-US" sz="2800" b="1">
              <a:solidFill>
                <a:schemeClr val="tx2"/>
              </a:solidFill>
              <a:latin typeface="Times New Roman" pitchFamily="18" charset="0"/>
            </a:endParaRPr>
          </a:p>
          <a:p>
            <a:pPr lvl="1">
              <a:lnSpc>
                <a:spcPct val="90000"/>
              </a:lnSpc>
              <a:spcBef>
                <a:spcPct val="50000"/>
              </a:spcBef>
              <a:buFontTx/>
              <a:buChar char="–"/>
            </a:pPr>
            <a:r>
              <a:rPr lang="en-US" sz="2800" b="1">
                <a:solidFill>
                  <a:schemeClr val="tx2"/>
                </a:solidFill>
                <a:latin typeface="Times New Roman" pitchFamily="18" charset="0"/>
              </a:rPr>
              <a:t>Discretization and concept hierarchy generation</a:t>
            </a:r>
          </a:p>
        </p:txBody>
      </p:sp>
      <p:sp>
        <p:nvSpPr>
          <p:cNvPr id="1092611" name="Rectangle 3"/>
          <p:cNvSpPr>
            <a:spLocks noChangeArrowheads="1"/>
          </p:cNvSpPr>
          <p:nvPr/>
        </p:nvSpPr>
        <p:spPr bwMode="auto">
          <a:xfrm>
            <a:off x="2819400" y="304800"/>
            <a:ext cx="3357563" cy="701675"/>
          </a:xfrm>
          <a:prstGeom prst="rect">
            <a:avLst/>
          </a:prstGeom>
          <a:noFill/>
          <a:ln w="9525">
            <a:noFill/>
            <a:miter lim="800000"/>
            <a:headEnd/>
            <a:tailEnd/>
          </a:ln>
          <a:effectLst/>
        </p:spPr>
        <p:txBody>
          <a:bodyPr wrap="none">
            <a:spAutoFit/>
          </a:bodyPr>
          <a:lstStyle/>
          <a:p>
            <a:r>
              <a:rPr lang="en-US" sz="4000" dirty="0">
                <a:solidFill>
                  <a:srgbClr val="FF0000"/>
                </a:solidFill>
                <a:latin typeface="Times New Roman" pitchFamily="18" charset="0"/>
              </a:rPr>
              <a:t>Data Reduction</a:t>
            </a:r>
          </a:p>
        </p:txBody>
      </p:sp>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8" name="Rectangle 2"/>
          <p:cNvSpPr>
            <a:spLocks noGrp="1" noChangeArrowheads="1"/>
          </p:cNvSpPr>
          <p:nvPr>
            <p:ph type="title"/>
          </p:nvPr>
        </p:nvSpPr>
        <p:spPr/>
        <p:txBody>
          <a:bodyPr/>
          <a:lstStyle/>
          <a:p>
            <a:r>
              <a:rPr lang="en-US"/>
              <a:t>2- Dimensional  Aggregation</a:t>
            </a:r>
          </a:p>
        </p:txBody>
      </p:sp>
      <p:sp>
        <p:nvSpPr>
          <p:cNvPr id="1094659" name="Rectangle 3"/>
          <p:cNvSpPr>
            <a:spLocks noGrp="1" noChangeArrowheads="1"/>
          </p:cNvSpPr>
          <p:nvPr>
            <p:ph idx="1"/>
          </p:nvPr>
        </p:nvSpPr>
        <p:spPr/>
        <p:txBody>
          <a:bodyPr/>
          <a:lstStyle/>
          <a:p>
            <a:pPr>
              <a:buFont typeface="Wingdings" pitchFamily="2" charset="2"/>
              <a:buNone/>
            </a:pPr>
            <a:r>
              <a:rPr lang="en-US"/>
              <a:t> </a:t>
            </a:r>
          </a:p>
        </p:txBody>
      </p:sp>
      <p:sp>
        <p:nvSpPr>
          <p:cNvPr id="6" name="Slide Number Placeholder 3"/>
          <p:cNvSpPr>
            <a:spLocks noGrp="1"/>
          </p:cNvSpPr>
          <p:nvPr>
            <p:ph type="sldNum" sz="quarter" idx="12"/>
          </p:nvPr>
        </p:nvSpPr>
        <p:spPr/>
        <p:txBody>
          <a:bodyPr/>
          <a:lstStyle/>
          <a:p>
            <a:fld id="{D5AE42A4-301B-44D6-BD3D-EE1B26D53198}" type="slidenum">
              <a:rPr lang="en-US"/>
              <a:pPr/>
              <a:t>36</a:t>
            </a:fld>
            <a:endParaRPr lang="en-US"/>
          </a:p>
        </p:txBody>
      </p:sp>
      <p:sp>
        <p:nvSpPr>
          <p:cNvPr id="1094660" name="Rectangle 4"/>
          <p:cNvSpPr>
            <a:spLocks noChangeArrowheads="1"/>
          </p:cNvSpPr>
          <p:nvPr/>
        </p:nvSpPr>
        <p:spPr bwMode="auto">
          <a:xfrm>
            <a:off x="0" y="1009650"/>
            <a:ext cx="9144000" cy="3013075"/>
          </a:xfrm>
          <a:prstGeom prst="rect">
            <a:avLst/>
          </a:prstGeom>
          <a:noFill/>
          <a:ln w="9525">
            <a:noFill/>
            <a:miter lim="800000"/>
            <a:headEnd/>
            <a:tailEnd/>
          </a:ln>
          <a:effectLst/>
        </p:spPr>
        <p:txBody>
          <a:bodyPr>
            <a:spAutoFit/>
          </a:bodyPr>
          <a:lstStyle/>
          <a:p>
            <a:r>
              <a:rPr lang="en-US"/>
              <a:t>Imagine that you have collected the data for your analysis. </a:t>
            </a:r>
          </a:p>
          <a:p>
            <a:endParaRPr lang="en-US"/>
          </a:p>
          <a:p>
            <a:r>
              <a:rPr lang="en-US"/>
              <a:t>These data consist of the </a:t>
            </a:r>
            <a:r>
              <a:rPr lang="en-US" i="1"/>
              <a:t>AllElectronics </a:t>
            </a:r>
            <a:r>
              <a:rPr lang="en-US">
                <a:solidFill>
                  <a:schemeClr val="hlink"/>
                </a:solidFill>
              </a:rPr>
              <a:t>sales per quarter</a:t>
            </a:r>
            <a:r>
              <a:rPr lang="en-US"/>
              <a:t>, for the years 2002 to 2004. You are, however, </a:t>
            </a:r>
            <a:r>
              <a:rPr lang="en-US">
                <a:solidFill>
                  <a:schemeClr val="hlink"/>
                </a:solidFill>
              </a:rPr>
              <a:t>interested in the annual sales (total per year),</a:t>
            </a:r>
            <a:r>
              <a:rPr lang="en-US"/>
              <a:t> rather than the total per quarter. </a:t>
            </a:r>
          </a:p>
          <a:p>
            <a:endParaRPr lang="en-US"/>
          </a:p>
          <a:p>
            <a:r>
              <a:rPr lang="en-US"/>
              <a:t>Thus the data can be </a:t>
            </a:r>
            <a:r>
              <a:rPr lang="en-US" i="1">
                <a:solidFill>
                  <a:schemeClr val="hlink"/>
                </a:solidFill>
              </a:rPr>
              <a:t>aggregated </a:t>
            </a:r>
            <a:r>
              <a:rPr lang="en-US"/>
              <a:t>so that the resulting data summarize the total sales per year instead of per quarter.</a:t>
            </a:r>
          </a:p>
        </p:txBody>
      </p:sp>
      <p:pic>
        <p:nvPicPr>
          <p:cNvPr id="1094661" name="Picture 5"/>
          <p:cNvPicPr>
            <a:picLocks noChangeAspect="1" noChangeArrowheads="1"/>
          </p:cNvPicPr>
          <p:nvPr/>
        </p:nvPicPr>
        <p:blipFill>
          <a:blip r:embed="rId2"/>
          <a:srcRect/>
          <a:stretch>
            <a:fillRect/>
          </a:stretch>
        </p:blipFill>
        <p:spPr bwMode="auto">
          <a:xfrm>
            <a:off x="1066800" y="4038600"/>
            <a:ext cx="7391400" cy="2514600"/>
          </a:xfrm>
          <a:prstGeom prst="rect">
            <a:avLst/>
          </a:prstGeom>
          <a:noFill/>
        </p:spPr>
      </p:pic>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p:txBody>
          <a:bodyPr/>
          <a:lstStyle/>
          <a:p>
            <a:r>
              <a:rPr lang="en-US"/>
              <a:t>Data cube </a:t>
            </a:r>
          </a:p>
        </p:txBody>
      </p:sp>
      <p:sp>
        <p:nvSpPr>
          <p:cNvPr id="1095683" name="Rectangle 3"/>
          <p:cNvSpPr>
            <a:spLocks noGrp="1" noChangeArrowheads="1"/>
          </p:cNvSpPr>
          <p:nvPr>
            <p:ph idx="1"/>
          </p:nvPr>
        </p:nvSpPr>
        <p:spPr/>
        <p:txBody>
          <a:bodyPr/>
          <a:lstStyle/>
          <a:p>
            <a:r>
              <a:rPr lang="en-US"/>
              <a:t>Data cubes store multidimensional aggregated information.</a:t>
            </a:r>
          </a:p>
        </p:txBody>
      </p:sp>
      <p:sp>
        <p:nvSpPr>
          <p:cNvPr id="6" name="Slide Number Placeholder 3"/>
          <p:cNvSpPr>
            <a:spLocks noGrp="1"/>
          </p:cNvSpPr>
          <p:nvPr>
            <p:ph type="sldNum" sz="quarter" idx="12"/>
          </p:nvPr>
        </p:nvSpPr>
        <p:spPr/>
        <p:txBody>
          <a:bodyPr/>
          <a:lstStyle/>
          <a:p>
            <a:fld id="{127F3EFE-AAC4-4608-A7A2-C6A6C5469AC3}" type="slidenum">
              <a:rPr lang="en-US"/>
              <a:pPr/>
              <a:t>37</a:t>
            </a:fld>
            <a:endParaRPr lang="en-US"/>
          </a:p>
        </p:txBody>
      </p:sp>
      <p:pic>
        <p:nvPicPr>
          <p:cNvPr id="1095685" name="Picture 5"/>
          <p:cNvPicPr>
            <a:picLocks noChangeAspect="1" noChangeArrowheads="1"/>
          </p:cNvPicPr>
          <p:nvPr/>
        </p:nvPicPr>
        <p:blipFill>
          <a:blip r:embed="rId2"/>
          <a:srcRect/>
          <a:stretch>
            <a:fillRect/>
          </a:stretch>
        </p:blipFill>
        <p:spPr bwMode="auto">
          <a:xfrm>
            <a:off x="4038600" y="2362200"/>
            <a:ext cx="4738830" cy="3886200"/>
          </a:xfrm>
          <a:prstGeom prst="rect">
            <a:avLst/>
          </a:prstGeom>
          <a:noFill/>
        </p:spPr>
      </p:pic>
      <p:sp>
        <p:nvSpPr>
          <p:cNvPr id="1095686" name="Rectangle 6"/>
          <p:cNvSpPr>
            <a:spLocks noChangeArrowheads="1"/>
          </p:cNvSpPr>
          <p:nvPr/>
        </p:nvSpPr>
        <p:spPr bwMode="auto">
          <a:xfrm>
            <a:off x="0" y="2895600"/>
            <a:ext cx="4572000" cy="2585323"/>
          </a:xfrm>
          <a:prstGeom prst="rect">
            <a:avLst/>
          </a:prstGeom>
          <a:noFill/>
          <a:ln w="9525">
            <a:noFill/>
            <a:miter lim="800000"/>
            <a:headEnd/>
            <a:tailEnd/>
          </a:ln>
          <a:effectLst/>
        </p:spPr>
        <p:txBody>
          <a:bodyPr wrap="square">
            <a:spAutoFit/>
          </a:bodyPr>
          <a:lstStyle/>
          <a:p>
            <a:r>
              <a:rPr lang="en-US" sz="1800" b="1" dirty="0"/>
              <a:t>Each cell holds an aggregate data value, corresponding to the data point in multidimensional space.</a:t>
            </a:r>
          </a:p>
          <a:p>
            <a:endParaRPr lang="en-US" sz="1800" b="1" dirty="0"/>
          </a:p>
          <a:p>
            <a:r>
              <a:rPr lang="en-US" sz="1800" b="1" dirty="0"/>
              <a:t>Data cubes provide fast access to </a:t>
            </a:r>
            <a:r>
              <a:rPr lang="en-US" sz="1800" b="1" dirty="0" err="1"/>
              <a:t>precomputed</a:t>
            </a:r>
            <a:r>
              <a:rPr lang="en-US" sz="1800" b="1" dirty="0"/>
              <a:t>, summarized data, thereby benefiting on-line analytical processing as well as data mining.</a:t>
            </a:r>
          </a:p>
          <a:p>
            <a:endParaRPr lang="en-US" sz="1800" b="1" dirty="0"/>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a:xfrm>
            <a:off x="838200" y="228600"/>
            <a:ext cx="7162800" cy="685800"/>
          </a:xfrm>
        </p:spPr>
        <p:txBody>
          <a:bodyPr>
            <a:normAutofit fontScale="90000"/>
          </a:bodyPr>
          <a:lstStyle/>
          <a:p>
            <a:r>
              <a:rPr lang="en-US"/>
              <a:t>Data Cube Aggregation</a:t>
            </a:r>
          </a:p>
        </p:txBody>
      </p:sp>
      <p:sp>
        <p:nvSpPr>
          <p:cNvPr id="970755" name="Rectangle 3"/>
          <p:cNvSpPr>
            <a:spLocks noGrp="1" noChangeArrowheads="1"/>
          </p:cNvSpPr>
          <p:nvPr>
            <p:ph idx="1"/>
          </p:nvPr>
        </p:nvSpPr>
        <p:spPr>
          <a:xfrm>
            <a:off x="304800" y="1371600"/>
            <a:ext cx="8458200" cy="5238750"/>
          </a:xfrm>
        </p:spPr>
        <p:txBody>
          <a:bodyPr/>
          <a:lstStyle/>
          <a:p>
            <a:pPr>
              <a:lnSpc>
                <a:spcPct val="120000"/>
              </a:lnSpc>
            </a:pPr>
            <a:r>
              <a:rPr lang="en-US" sz="2000" b="1">
                <a:solidFill>
                  <a:schemeClr val="folHlink"/>
                </a:solidFill>
              </a:rPr>
              <a:t>The lowest level of a data cube (base cuboid)</a:t>
            </a:r>
          </a:p>
          <a:p>
            <a:pPr lvl="1">
              <a:lnSpc>
                <a:spcPct val="90000"/>
              </a:lnSpc>
            </a:pPr>
            <a:r>
              <a:rPr lang="en-US" sz="2000" b="1"/>
              <a:t>The cube created at the lowest level of abstraction is referred to as the base cuboid.</a:t>
            </a:r>
          </a:p>
          <a:p>
            <a:pPr lvl="1">
              <a:lnSpc>
                <a:spcPct val="120000"/>
              </a:lnSpc>
            </a:pPr>
            <a:r>
              <a:rPr lang="en-US" sz="2000" b="1"/>
              <a:t>The aggregated data for an </a:t>
            </a:r>
            <a:r>
              <a:rPr lang="en-US" sz="2000" b="1">
                <a:solidFill>
                  <a:schemeClr val="hlink"/>
                </a:solidFill>
              </a:rPr>
              <a:t>individual entity of interest</a:t>
            </a:r>
          </a:p>
          <a:p>
            <a:pPr lvl="1">
              <a:lnSpc>
                <a:spcPct val="120000"/>
              </a:lnSpc>
            </a:pPr>
            <a:r>
              <a:rPr lang="en-US" sz="2000" b="1"/>
              <a:t>E.g., a customer in a phone calling data warehouse</a:t>
            </a:r>
          </a:p>
          <a:p>
            <a:pPr>
              <a:lnSpc>
                <a:spcPct val="120000"/>
              </a:lnSpc>
            </a:pPr>
            <a:r>
              <a:rPr lang="en-US" sz="2000" b="1">
                <a:solidFill>
                  <a:schemeClr val="folHlink"/>
                </a:solidFill>
              </a:rPr>
              <a:t>A cube at the highest level of abstraction is the </a:t>
            </a:r>
            <a:r>
              <a:rPr lang="en-US" sz="2000" b="1" i="1">
                <a:solidFill>
                  <a:schemeClr val="folHlink"/>
                </a:solidFill>
              </a:rPr>
              <a:t>apex cuboid.</a:t>
            </a:r>
            <a:endParaRPr lang="en-US" sz="2000" b="1">
              <a:solidFill>
                <a:schemeClr val="folHlink"/>
              </a:solidFill>
            </a:endParaRPr>
          </a:p>
          <a:p>
            <a:pPr lvl="1">
              <a:lnSpc>
                <a:spcPct val="120000"/>
              </a:lnSpc>
            </a:pPr>
            <a:endParaRPr lang="en-US" sz="2000" b="1">
              <a:solidFill>
                <a:schemeClr val="folHlink"/>
              </a:solidFill>
            </a:endParaRPr>
          </a:p>
          <a:p>
            <a:pPr>
              <a:lnSpc>
                <a:spcPct val="120000"/>
              </a:lnSpc>
            </a:pPr>
            <a:r>
              <a:rPr lang="en-US" sz="2000" b="1">
                <a:solidFill>
                  <a:schemeClr val="folHlink"/>
                </a:solidFill>
              </a:rPr>
              <a:t>Multiple levels of aggregation in data cubes</a:t>
            </a:r>
          </a:p>
          <a:p>
            <a:pPr lvl="1">
              <a:lnSpc>
                <a:spcPct val="120000"/>
              </a:lnSpc>
            </a:pPr>
            <a:r>
              <a:rPr lang="en-US" sz="2000" b="1"/>
              <a:t>Further reduce the size of data to deal with</a:t>
            </a:r>
          </a:p>
          <a:p>
            <a:pPr>
              <a:lnSpc>
                <a:spcPct val="120000"/>
              </a:lnSpc>
            </a:pPr>
            <a:r>
              <a:rPr lang="en-US" sz="2000" b="1">
                <a:solidFill>
                  <a:schemeClr val="folHlink"/>
                </a:solidFill>
              </a:rPr>
              <a:t>Queries regarding aggregated information should be answered using data cube, when possible</a:t>
            </a:r>
          </a:p>
        </p:txBody>
      </p:sp>
      <p:sp>
        <p:nvSpPr>
          <p:cNvPr id="4" name="Slide Number Placeholder 3"/>
          <p:cNvSpPr>
            <a:spLocks noGrp="1"/>
          </p:cNvSpPr>
          <p:nvPr>
            <p:ph type="sldNum" sz="quarter" idx="12"/>
          </p:nvPr>
        </p:nvSpPr>
        <p:spPr/>
        <p:txBody>
          <a:bodyPr/>
          <a:lstStyle/>
          <a:p>
            <a:fld id="{A698790E-B704-4D9A-A3FE-0EF9AFBE636D}" type="slidenum">
              <a:rPr lang="en-US"/>
              <a:pPr/>
              <a:t>38</a:t>
            </a:fld>
            <a:endParaRPr lang="en-US"/>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609600" y="228600"/>
            <a:ext cx="7772400" cy="685800"/>
          </a:xfrm>
        </p:spPr>
        <p:txBody>
          <a:bodyPr>
            <a:normAutofit fontScale="90000"/>
          </a:bodyPr>
          <a:lstStyle/>
          <a:p>
            <a:r>
              <a:rPr lang="en-US" sz="3200" b="1" dirty="0">
                <a:solidFill>
                  <a:srgbClr val="FF0000"/>
                </a:solidFill>
              </a:rPr>
              <a:t>Dimensionality reduction: </a:t>
            </a:r>
            <a:r>
              <a:rPr lang="en-US" sz="3200" dirty="0">
                <a:solidFill>
                  <a:srgbClr val="FF0000"/>
                </a:solidFill>
              </a:rPr>
              <a:t/>
            </a:r>
            <a:br>
              <a:rPr lang="en-US" sz="3200" dirty="0">
                <a:solidFill>
                  <a:srgbClr val="FF0000"/>
                </a:solidFill>
              </a:rPr>
            </a:br>
            <a:r>
              <a:rPr lang="en-US" sz="3200" dirty="0"/>
              <a:t>Attribute Subset Selection</a:t>
            </a:r>
          </a:p>
        </p:txBody>
      </p:sp>
      <p:sp>
        <p:nvSpPr>
          <p:cNvPr id="971779" name="Rectangle 3"/>
          <p:cNvSpPr>
            <a:spLocks noGrp="1" noChangeArrowheads="1"/>
          </p:cNvSpPr>
          <p:nvPr>
            <p:ph idx="1"/>
          </p:nvPr>
        </p:nvSpPr>
        <p:spPr>
          <a:xfrm>
            <a:off x="304800" y="1371600"/>
            <a:ext cx="8610600" cy="5086350"/>
          </a:xfrm>
        </p:spPr>
        <p:txBody>
          <a:bodyPr/>
          <a:lstStyle/>
          <a:p>
            <a:r>
              <a:rPr lang="en-US" sz="2400" dirty="0">
                <a:solidFill>
                  <a:srgbClr val="660066"/>
                </a:solidFill>
              </a:rPr>
              <a:t>Feature selection (i.e., attribute subset selection):</a:t>
            </a:r>
          </a:p>
          <a:p>
            <a:pPr lvl="1"/>
            <a:r>
              <a:rPr lang="en-US" sz="2400" dirty="0">
                <a:solidFill>
                  <a:schemeClr val="folHlink"/>
                </a:solidFill>
              </a:rPr>
              <a:t>Select a minimum set of features</a:t>
            </a:r>
            <a:r>
              <a:rPr lang="en-US" sz="2400" dirty="0"/>
              <a:t> </a:t>
            </a:r>
            <a:r>
              <a:rPr lang="en-US" sz="2400" dirty="0">
                <a:sym typeface="Symbol" pitchFamily="18" charset="2"/>
              </a:rPr>
              <a:t>such that the probability distribution of different classes given the values for those features is as close as possible to the original distribution given the values of all features</a:t>
            </a:r>
          </a:p>
          <a:p>
            <a:pPr lvl="1"/>
            <a:r>
              <a:rPr lang="en-US" sz="2400" dirty="0">
                <a:solidFill>
                  <a:schemeClr val="folHlink"/>
                </a:solidFill>
                <a:sym typeface="Symbol" pitchFamily="18" charset="2"/>
              </a:rPr>
              <a:t>reduce # of </a:t>
            </a:r>
            <a:r>
              <a:rPr lang="en-US" sz="2400" dirty="0" smtClean="0">
                <a:solidFill>
                  <a:schemeClr val="folHlink"/>
                </a:solidFill>
                <a:sym typeface="Symbol" pitchFamily="18" charset="2"/>
              </a:rPr>
              <a:t>attributes </a:t>
            </a:r>
            <a:r>
              <a:rPr lang="en-US" sz="2400" dirty="0">
                <a:solidFill>
                  <a:schemeClr val="folHlink"/>
                </a:solidFill>
                <a:sym typeface="Symbol" pitchFamily="18" charset="2"/>
              </a:rPr>
              <a:t>in </a:t>
            </a:r>
            <a:r>
              <a:rPr lang="en-US" sz="2400" dirty="0" smtClean="0">
                <a:solidFill>
                  <a:schemeClr val="folHlink"/>
                </a:solidFill>
                <a:sym typeface="Symbol" pitchFamily="18" charset="2"/>
              </a:rPr>
              <a:t>the discovered </a:t>
            </a:r>
            <a:r>
              <a:rPr lang="en-US" sz="2400" dirty="0">
                <a:solidFill>
                  <a:schemeClr val="folHlink"/>
                </a:solidFill>
                <a:sym typeface="Symbol" pitchFamily="18" charset="2"/>
              </a:rPr>
              <a:t>patterns, easier to understand</a:t>
            </a:r>
          </a:p>
          <a:p>
            <a:r>
              <a:rPr lang="en-US" sz="2400" dirty="0">
                <a:solidFill>
                  <a:srgbClr val="660066"/>
                </a:solidFill>
                <a:sym typeface="Symbol" pitchFamily="18" charset="2"/>
              </a:rPr>
              <a:t>Heuristic methods (due to exponential # of choices):</a:t>
            </a:r>
          </a:p>
          <a:p>
            <a:pPr lvl="1"/>
            <a:r>
              <a:rPr lang="en-US" sz="2400" dirty="0">
                <a:solidFill>
                  <a:schemeClr val="folHlink"/>
                </a:solidFill>
                <a:sym typeface="Symbol" pitchFamily="18" charset="2"/>
              </a:rPr>
              <a:t>Step-wise forward selection</a:t>
            </a:r>
          </a:p>
          <a:p>
            <a:pPr lvl="1"/>
            <a:r>
              <a:rPr lang="en-US" sz="2400" dirty="0">
                <a:solidFill>
                  <a:schemeClr val="folHlink"/>
                </a:solidFill>
                <a:sym typeface="Symbol" pitchFamily="18" charset="2"/>
              </a:rPr>
              <a:t>Step-wise backward elimination</a:t>
            </a:r>
          </a:p>
          <a:p>
            <a:pPr lvl="1"/>
            <a:r>
              <a:rPr lang="en-US" sz="2400" dirty="0">
                <a:solidFill>
                  <a:schemeClr val="folHlink"/>
                </a:solidFill>
                <a:sym typeface="Symbol" pitchFamily="18" charset="2"/>
              </a:rPr>
              <a:t>Combining forward selection and backward elimination</a:t>
            </a:r>
          </a:p>
          <a:p>
            <a:pPr lvl="1"/>
            <a:r>
              <a:rPr lang="en-US" sz="2400" dirty="0">
                <a:solidFill>
                  <a:schemeClr val="folHlink"/>
                </a:solidFill>
                <a:sym typeface="Symbol" pitchFamily="18" charset="2"/>
              </a:rPr>
              <a:t>Decision-tree induction</a:t>
            </a:r>
          </a:p>
        </p:txBody>
      </p:sp>
      <p:sp>
        <p:nvSpPr>
          <p:cNvPr id="4" name="Slide Number Placeholder 3"/>
          <p:cNvSpPr>
            <a:spLocks noGrp="1"/>
          </p:cNvSpPr>
          <p:nvPr>
            <p:ph type="sldNum" sz="quarter" idx="12"/>
          </p:nvPr>
        </p:nvSpPr>
        <p:spPr/>
        <p:txBody>
          <a:bodyPr/>
          <a:lstStyle/>
          <a:p>
            <a:fld id="{2FFE465C-A7B9-479E-831C-5F81606B275C}" type="slidenum">
              <a:rPr lang="en-US"/>
              <a:pPr/>
              <a:t>39</a:t>
            </a:fld>
            <a:endParaRPr lang="en-US"/>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a:xfrm>
            <a:off x="381000" y="228600"/>
            <a:ext cx="8402638" cy="609600"/>
          </a:xfrm>
        </p:spPr>
        <p:txBody>
          <a:bodyPr>
            <a:normAutofit fontScale="90000"/>
          </a:bodyPr>
          <a:lstStyle/>
          <a:p>
            <a:r>
              <a:rPr lang="en-US"/>
              <a:t>Why Is Data Dirty?</a:t>
            </a:r>
          </a:p>
        </p:txBody>
      </p:sp>
      <p:sp>
        <p:nvSpPr>
          <p:cNvPr id="1026051" name="Rectangle 3"/>
          <p:cNvSpPr>
            <a:spLocks noGrp="1" noChangeArrowheads="1"/>
          </p:cNvSpPr>
          <p:nvPr>
            <p:ph idx="1"/>
          </p:nvPr>
        </p:nvSpPr>
        <p:spPr>
          <a:xfrm>
            <a:off x="381000" y="990600"/>
            <a:ext cx="8382000" cy="5486400"/>
          </a:xfrm>
        </p:spPr>
        <p:txBody>
          <a:bodyPr>
            <a:normAutofit lnSpcReduction="10000"/>
          </a:bodyPr>
          <a:lstStyle/>
          <a:p>
            <a:pPr>
              <a:lnSpc>
                <a:spcPct val="80000"/>
              </a:lnSpc>
            </a:pPr>
            <a:r>
              <a:rPr lang="en-US" sz="2400">
                <a:solidFill>
                  <a:schemeClr val="hlink"/>
                </a:solidFill>
                <a:latin typeface="Arial" charset="0"/>
              </a:rPr>
              <a:t>Incomplete data may come from</a:t>
            </a:r>
          </a:p>
          <a:p>
            <a:pPr lvl="1">
              <a:lnSpc>
                <a:spcPct val="80000"/>
              </a:lnSpc>
            </a:pPr>
            <a:r>
              <a:rPr lang="en-US" sz="2400">
                <a:latin typeface="Arial" charset="0"/>
              </a:rPr>
              <a:t>“Not applicable” data value when collected</a:t>
            </a:r>
          </a:p>
          <a:p>
            <a:pPr lvl="1">
              <a:lnSpc>
                <a:spcPct val="80000"/>
              </a:lnSpc>
            </a:pPr>
            <a:r>
              <a:rPr lang="en-US" sz="2400">
                <a:latin typeface="Arial" charset="0"/>
              </a:rPr>
              <a:t>Different considerations between the time when the data was collected and when it is analyzed.</a:t>
            </a:r>
          </a:p>
          <a:p>
            <a:pPr lvl="1">
              <a:lnSpc>
                <a:spcPct val="80000"/>
              </a:lnSpc>
            </a:pPr>
            <a:r>
              <a:rPr lang="en-US" sz="2400">
                <a:latin typeface="Arial" charset="0"/>
              </a:rPr>
              <a:t>Human/hardware/software problems</a:t>
            </a:r>
          </a:p>
          <a:p>
            <a:pPr lvl="1">
              <a:lnSpc>
                <a:spcPct val="80000"/>
              </a:lnSpc>
            </a:pPr>
            <a:endParaRPr lang="en-US" sz="2400">
              <a:latin typeface="Arial" charset="0"/>
            </a:endParaRPr>
          </a:p>
          <a:p>
            <a:pPr>
              <a:lnSpc>
                <a:spcPct val="80000"/>
              </a:lnSpc>
            </a:pPr>
            <a:r>
              <a:rPr lang="en-US" sz="2400">
                <a:solidFill>
                  <a:schemeClr val="hlink"/>
                </a:solidFill>
                <a:latin typeface="Arial" charset="0"/>
              </a:rPr>
              <a:t>Noisy data (incorrect values) may come from</a:t>
            </a:r>
          </a:p>
          <a:p>
            <a:pPr lvl="1">
              <a:lnSpc>
                <a:spcPct val="80000"/>
              </a:lnSpc>
            </a:pPr>
            <a:r>
              <a:rPr lang="en-US" sz="2400">
                <a:latin typeface="Arial" charset="0"/>
              </a:rPr>
              <a:t>Faulty data collection instruments</a:t>
            </a:r>
          </a:p>
          <a:p>
            <a:pPr lvl="1">
              <a:lnSpc>
                <a:spcPct val="80000"/>
              </a:lnSpc>
            </a:pPr>
            <a:r>
              <a:rPr lang="en-US" sz="2400">
                <a:latin typeface="Arial" charset="0"/>
              </a:rPr>
              <a:t>Human or computer error at data entry</a:t>
            </a:r>
          </a:p>
          <a:p>
            <a:pPr lvl="1">
              <a:lnSpc>
                <a:spcPct val="80000"/>
              </a:lnSpc>
            </a:pPr>
            <a:r>
              <a:rPr lang="en-US" sz="2400">
                <a:latin typeface="Arial" charset="0"/>
              </a:rPr>
              <a:t>Errors in data transmission</a:t>
            </a:r>
          </a:p>
          <a:p>
            <a:pPr lvl="1">
              <a:lnSpc>
                <a:spcPct val="80000"/>
              </a:lnSpc>
            </a:pPr>
            <a:endParaRPr lang="en-US" sz="2400">
              <a:latin typeface="Arial" charset="0"/>
            </a:endParaRPr>
          </a:p>
          <a:p>
            <a:pPr>
              <a:lnSpc>
                <a:spcPct val="80000"/>
              </a:lnSpc>
            </a:pPr>
            <a:r>
              <a:rPr lang="en-US" sz="2400">
                <a:solidFill>
                  <a:schemeClr val="hlink"/>
                </a:solidFill>
                <a:latin typeface="Arial" charset="0"/>
              </a:rPr>
              <a:t>Inconsistent data may come from</a:t>
            </a:r>
          </a:p>
          <a:p>
            <a:pPr lvl="1">
              <a:lnSpc>
                <a:spcPct val="80000"/>
              </a:lnSpc>
            </a:pPr>
            <a:r>
              <a:rPr lang="en-US" sz="2400">
                <a:latin typeface="Arial" charset="0"/>
              </a:rPr>
              <a:t>Different data sources</a:t>
            </a:r>
          </a:p>
          <a:p>
            <a:pPr lvl="1">
              <a:lnSpc>
                <a:spcPct val="80000"/>
              </a:lnSpc>
            </a:pPr>
            <a:r>
              <a:rPr lang="en-US" sz="2400">
                <a:latin typeface="Arial" charset="0"/>
              </a:rPr>
              <a:t>Functional dependency violation (e.g., modify some linked data)</a:t>
            </a:r>
          </a:p>
          <a:p>
            <a:pPr>
              <a:lnSpc>
                <a:spcPct val="80000"/>
              </a:lnSpc>
            </a:pPr>
            <a:r>
              <a:rPr lang="en-US" sz="2400">
                <a:solidFill>
                  <a:schemeClr val="hlink"/>
                </a:solidFill>
                <a:latin typeface="Arial" charset="0"/>
              </a:rPr>
              <a:t>Duplicate records also need data cleaning</a:t>
            </a:r>
          </a:p>
        </p:txBody>
      </p:sp>
      <p:sp>
        <p:nvSpPr>
          <p:cNvPr id="4" name="Slide Number Placeholder 3"/>
          <p:cNvSpPr>
            <a:spLocks noGrp="1"/>
          </p:cNvSpPr>
          <p:nvPr>
            <p:ph type="sldNum" sz="quarter" idx="12"/>
          </p:nvPr>
        </p:nvSpPr>
        <p:spPr/>
        <p:txBody>
          <a:bodyPr/>
          <a:lstStyle/>
          <a:p>
            <a:fld id="{73E3C418-E545-4B8F-B7AB-B93921962801}" type="slidenum">
              <a:rPr lang="en-US"/>
              <a:pPr/>
              <a:t>4</a:t>
            </a:fld>
            <a:endParaRPr lang="en-US"/>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a:xfrm>
            <a:off x="381000" y="0"/>
            <a:ext cx="8534400" cy="1066800"/>
          </a:xfrm>
        </p:spPr>
        <p:txBody>
          <a:bodyPr/>
          <a:lstStyle/>
          <a:p>
            <a:r>
              <a:rPr lang="en-US" sz="3200" i="1" dirty="0"/>
              <a:t>“How can we find a ‘good’ subset of the original attributes?”</a:t>
            </a:r>
          </a:p>
        </p:txBody>
      </p:sp>
      <p:sp>
        <p:nvSpPr>
          <p:cNvPr id="1125379" name="Rectangle 3"/>
          <p:cNvSpPr>
            <a:spLocks noGrp="1" noChangeArrowheads="1"/>
          </p:cNvSpPr>
          <p:nvPr>
            <p:ph idx="1"/>
          </p:nvPr>
        </p:nvSpPr>
        <p:spPr>
          <a:xfrm>
            <a:off x="228600" y="1295400"/>
            <a:ext cx="8382000" cy="5562600"/>
          </a:xfrm>
        </p:spPr>
        <p:txBody>
          <a:bodyPr/>
          <a:lstStyle/>
          <a:p>
            <a:pPr>
              <a:lnSpc>
                <a:spcPct val="90000"/>
              </a:lnSpc>
            </a:pPr>
            <a:r>
              <a:rPr lang="en-US" sz="2200" dirty="0">
                <a:latin typeface="Times New Roman" pitchFamily="18" charset="0"/>
                <a:cs typeface="Times New Roman" pitchFamily="18" charset="0"/>
              </a:rPr>
              <a:t>For </a:t>
            </a:r>
            <a:r>
              <a:rPr lang="en-US" sz="2200" i="1" dirty="0">
                <a:latin typeface="Times New Roman" pitchFamily="18" charset="0"/>
                <a:cs typeface="Times New Roman" pitchFamily="18" charset="0"/>
              </a:rPr>
              <a:t>n </a:t>
            </a:r>
            <a:r>
              <a:rPr lang="en-US" sz="2200" dirty="0">
                <a:latin typeface="Times New Roman" pitchFamily="18" charset="0"/>
                <a:cs typeface="Times New Roman" pitchFamily="18" charset="0"/>
              </a:rPr>
              <a:t>attributes, there are 2</a:t>
            </a:r>
            <a:r>
              <a:rPr lang="en-US" sz="2200" i="1" baseline="30000" dirty="0">
                <a:latin typeface="Times New Roman" pitchFamily="18" charset="0"/>
                <a:cs typeface="Times New Roman" pitchFamily="18" charset="0"/>
              </a:rPr>
              <a:t>n</a:t>
            </a:r>
            <a:r>
              <a:rPr lang="en-US" sz="2200" i="1" dirty="0">
                <a:latin typeface="Times New Roman" pitchFamily="18" charset="0"/>
                <a:cs typeface="Times New Roman" pitchFamily="18" charset="0"/>
              </a:rPr>
              <a:t> </a:t>
            </a:r>
            <a:r>
              <a:rPr lang="en-US" sz="2200" dirty="0">
                <a:latin typeface="Times New Roman" pitchFamily="18" charset="0"/>
                <a:cs typeface="Times New Roman" pitchFamily="18" charset="0"/>
              </a:rPr>
              <a:t>possible subsets. </a:t>
            </a:r>
          </a:p>
          <a:p>
            <a:pPr>
              <a:lnSpc>
                <a:spcPct val="90000"/>
              </a:lnSpc>
            </a:pPr>
            <a:r>
              <a:rPr lang="en-US" sz="2200" dirty="0">
                <a:latin typeface="Times New Roman" pitchFamily="18" charset="0"/>
                <a:cs typeface="Times New Roman" pitchFamily="18" charset="0"/>
              </a:rPr>
              <a:t>An exhaustive search for the optimal subset of attributes can be prohibitively expensive, especially as </a:t>
            </a:r>
            <a:r>
              <a:rPr lang="en-US" sz="2200" i="1" dirty="0">
                <a:latin typeface="Times New Roman" pitchFamily="18" charset="0"/>
                <a:cs typeface="Times New Roman" pitchFamily="18" charset="0"/>
              </a:rPr>
              <a:t>n </a:t>
            </a:r>
            <a:r>
              <a:rPr lang="en-US" sz="2200" dirty="0">
                <a:latin typeface="Times New Roman" pitchFamily="18" charset="0"/>
                <a:cs typeface="Times New Roman" pitchFamily="18" charset="0"/>
              </a:rPr>
              <a:t>and the number of data classes increase.</a:t>
            </a:r>
          </a:p>
          <a:p>
            <a:pPr>
              <a:lnSpc>
                <a:spcPct val="90000"/>
              </a:lnSpc>
            </a:pPr>
            <a:r>
              <a:rPr lang="en-US" sz="2200" dirty="0">
                <a:latin typeface="Times New Roman" pitchFamily="18" charset="0"/>
                <a:cs typeface="Times New Roman" pitchFamily="18" charset="0"/>
              </a:rPr>
              <a:t> Therefore, heuristic methods that explore a reduced search space are commonly used for attribute subset selection. </a:t>
            </a:r>
          </a:p>
          <a:p>
            <a:pPr>
              <a:lnSpc>
                <a:spcPct val="90000"/>
              </a:lnSpc>
            </a:pPr>
            <a:r>
              <a:rPr lang="en-US" sz="2200" dirty="0">
                <a:latin typeface="Times New Roman" pitchFamily="18" charset="0"/>
                <a:cs typeface="Times New Roman" pitchFamily="18" charset="0"/>
              </a:rPr>
              <a:t>These methods are typically greedy in that, while searching through attribute space, they always make what looks to be the best choice at the time. </a:t>
            </a:r>
          </a:p>
          <a:p>
            <a:pPr>
              <a:lnSpc>
                <a:spcPct val="90000"/>
              </a:lnSpc>
            </a:pPr>
            <a:r>
              <a:rPr lang="en-US" sz="2200" dirty="0">
                <a:latin typeface="Times New Roman" pitchFamily="18" charset="0"/>
                <a:cs typeface="Times New Roman" pitchFamily="18" charset="0"/>
              </a:rPr>
              <a:t>Their strategy is to make a locally optimal choice in the hope that this will lead to a globally optimal solution.</a:t>
            </a:r>
          </a:p>
          <a:p>
            <a:pPr>
              <a:lnSpc>
                <a:spcPct val="90000"/>
              </a:lnSpc>
            </a:pPr>
            <a:r>
              <a:rPr lang="en-US" sz="2200" dirty="0">
                <a:latin typeface="Times New Roman" pitchFamily="18" charset="0"/>
                <a:cs typeface="Times New Roman" pitchFamily="18" charset="0"/>
              </a:rPr>
              <a:t> Such greedy methods are effective in practice and may come close to estimating an optimal solution.</a:t>
            </a:r>
          </a:p>
          <a:p>
            <a:pPr>
              <a:lnSpc>
                <a:spcPct val="90000"/>
              </a:lnSpc>
            </a:pPr>
            <a:r>
              <a:rPr lang="en-US" sz="2200" dirty="0">
                <a:latin typeface="Times New Roman" pitchFamily="18" charset="0"/>
                <a:cs typeface="Times New Roman" pitchFamily="18" charset="0"/>
              </a:rPr>
              <a:t>The “best” (and “worst”) attributes are typically determined using tests of statistical significance, which assume that the attributes are independent of one another.</a:t>
            </a:r>
          </a:p>
          <a:p>
            <a:pPr>
              <a:lnSpc>
                <a:spcPct val="90000"/>
              </a:lnSpc>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900169F-874A-49CF-A866-0D0651FA9A03}" type="slidenum">
              <a:rPr lang="en-US"/>
              <a:pPr/>
              <a:t>40</a:t>
            </a:fld>
            <a:endParaRPr lang="en-US"/>
          </a:p>
        </p:txBody>
      </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Rectangle 2"/>
          <p:cNvSpPr>
            <a:spLocks noGrp="1" noChangeArrowheads="1"/>
          </p:cNvSpPr>
          <p:nvPr>
            <p:ph type="title"/>
          </p:nvPr>
        </p:nvSpPr>
        <p:spPr>
          <a:xfrm>
            <a:off x="685800" y="0"/>
            <a:ext cx="7696200" cy="762000"/>
          </a:xfrm>
        </p:spPr>
        <p:txBody>
          <a:bodyPr>
            <a:normAutofit fontScale="90000"/>
          </a:bodyPr>
          <a:lstStyle/>
          <a:p>
            <a:r>
              <a:rPr lang="en-US"/>
              <a:t>Heuristic Feature Selection Methods</a:t>
            </a:r>
          </a:p>
        </p:txBody>
      </p:sp>
      <p:sp>
        <p:nvSpPr>
          <p:cNvPr id="1096707" name="Rectangle 3"/>
          <p:cNvSpPr>
            <a:spLocks noGrp="1" noChangeArrowheads="1"/>
          </p:cNvSpPr>
          <p:nvPr>
            <p:ph idx="1"/>
          </p:nvPr>
        </p:nvSpPr>
        <p:spPr>
          <a:xfrm>
            <a:off x="0" y="914400"/>
            <a:ext cx="9144000" cy="5695950"/>
          </a:xfrm>
        </p:spPr>
        <p:txBody>
          <a:bodyPr/>
          <a:lstStyle/>
          <a:p>
            <a:pPr marL="533400" indent="-533400">
              <a:lnSpc>
                <a:spcPct val="80000"/>
              </a:lnSpc>
            </a:pPr>
            <a:r>
              <a:rPr lang="en-US" sz="2400" dirty="0"/>
              <a:t>Several heuristic feature selection methods:</a:t>
            </a:r>
          </a:p>
          <a:p>
            <a:pPr marL="990600" lvl="1" indent="-533400">
              <a:lnSpc>
                <a:spcPct val="80000"/>
              </a:lnSpc>
              <a:buNone/>
            </a:pPr>
            <a:endParaRPr lang="en-US" sz="2400" b="1" dirty="0"/>
          </a:p>
          <a:p>
            <a:pPr marL="990600" lvl="1" indent="-533400">
              <a:lnSpc>
                <a:spcPct val="80000"/>
              </a:lnSpc>
              <a:buFont typeface="Wingdings" pitchFamily="2" charset="2"/>
              <a:buAutoNum type="arabicPeriod"/>
            </a:pPr>
            <a:r>
              <a:rPr lang="en-US" sz="2400" dirty="0">
                <a:solidFill>
                  <a:schemeClr val="folHlink"/>
                </a:solidFill>
              </a:rPr>
              <a:t>Best step-wise forward selection:</a:t>
            </a:r>
            <a:r>
              <a:rPr lang="en-US" sz="2400" dirty="0"/>
              <a:t> </a:t>
            </a:r>
          </a:p>
          <a:p>
            <a:pPr marL="1371600" lvl="2" indent="-457200">
              <a:lnSpc>
                <a:spcPct val="80000"/>
              </a:lnSpc>
              <a:buFont typeface="Wingdings" pitchFamily="2" charset="2"/>
              <a:buAutoNum type="arabicPeriod"/>
            </a:pPr>
            <a:r>
              <a:rPr lang="en-US" dirty="0"/>
              <a:t>The best single-feature is picked first</a:t>
            </a:r>
          </a:p>
          <a:p>
            <a:pPr marL="1371600" lvl="2" indent="-457200">
              <a:lnSpc>
                <a:spcPct val="80000"/>
              </a:lnSpc>
              <a:buFont typeface="Wingdings" pitchFamily="2" charset="2"/>
              <a:buAutoNum type="arabicPeriod"/>
            </a:pPr>
            <a:r>
              <a:rPr lang="en-US" dirty="0"/>
              <a:t>Then next best feature condition to the first, ...</a:t>
            </a:r>
          </a:p>
          <a:p>
            <a:pPr marL="1371600" lvl="2" indent="-457200">
              <a:lnSpc>
                <a:spcPct val="80000"/>
              </a:lnSpc>
              <a:buFont typeface="Wingdings" pitchFamily="2" charset="2"/>
              <a:buAutoNum type="arabicPeriod"/>
            </a:pPr>
            <a:endParaRPr lang="en-US" dirty="0"/>
          </a:p>
          <a:p>
            <a:pPr marL="990600" lvl="1" indent="-533400">
              <a:lnSpc>
                <a:spcPct val="80000"/>
              </a:lnSpc>
              <a:buFont typeface="Wingdings" pitchFamily="2" charset="2"/>
              <a:buAutoNum type="arabicPeriod"/>
            </a:pPr>
            <a:r>
              <a:rPr lang="en-US" sz="2400" dirty="0">
                <a:solidFill>
                  <a:schemeClr val="folHlink"/>
                </a:solidFill>
              </a:rPr>
              <a:t>Step-wise backward elimination:</a:t>
            </a:r>
          </a:p>
          <a:p>
            <a:pPr marL="1371600" lvl="2" indent="-457200">
              <a:lnSpc>
                <a:spcPct val="80000"/>
              </a:lnSpc>
              <a:buFont typeface="Wingdings" pitchFamily="2" charset="2"/>
              <a:buAutoNum type="arabicPeriod"/>
            </a:pPr>
            <a:r>
              <a:rPr lang="en-US" dirty="0"/>
              <a:t>Repeatedly eliminate the worst feature</a:t>
            </a:r>
          </a:p>
          <a:p>
            <a:pPr marL="1371600" lvl="2" indent="-457200">
              <a:lnSpc>
                <a:spcPct val="80000"/>
              </a:lnSpc>
              <a:buFont typeface="Wingdings" pitchFamily="2" charset="2"/>
              <a:buAutoNum type="arabicPeriod"/>
            </a:pPr>
            <a:endParaRPr lang="en-US" dirty="0"/>
          </a:p>
          <a:p>
            <a:pPr marL="990600" lvl="1" indent="-533400">
              <a:lnSpc>
                <a:spcPct val="80000"/>
              </a:lnSpc>
              <a:buFont typeface="Wingdings" pitchFamily="2" charset="2"/>
              <a:buAutoNum type="arabicPeriod"/>
            </a:pPr>
            <a:r>
              <a:rPr lang="en-US" sz="2400" dirty="0">
                <a:solidFill>
                  <a:schemeClr val="folHlink"/>
                </a:solidFill>
              </a:rPr>
              <a:t>Best combined forward selection and backward elimination</a:t>
            </a:r>
          </a:p>
          <a:p>
            <a:pPr marL="990600" lvl="1" indent="-533400">
              <a:lnSpc>
                <a:spcPct val="80000"/>
              </a:lnSpc>
              <a:buFont typeface="Wingdings" pitchFamily="2" charset="2"/>
              <a:buAutoNum type="arabicPeriod"/>
            </a:pPr>
            <a:endParaRPr lang="en-US" sz="2400" dirty="0">
              <a:solidFill>
                <a:schemeClr val="folHlink"/>
              </a:solidFill>
            </a:endParaRPr>
          </a:p>
          <a:p>
            <a:pPr marL="990600" lvl="1" indent="-533400">
              <a:lnSpc>
                <a:spcPct val="80000"/>
              </a:lnSpc>
              <a:buFont typeface="Wingdings" pitchFamily="2" charset="2"/>
              <a:buAutoNum type="arabicPeriod"/>
            </a:pPr>
            <a:r>
              <a:rPr lang="en-US" sz="2400" dirty="0">
                <a:solidFill>
                  <a:schemeClr val="folHlink"/>
                </a:solidFill>
              </a:rPr>
              <a:t>Optimal branch and bound:</a:t>
            </a:r>
          </a:p>
          <a:p>
            <a:pPr marL="1371600" lvl="2" indent="-457200">
              <a:lnSpc>
                <a:spcPct val="80000"/>
              </a:lnSpc>
              <a:buFont typeface="Wingdings" pitchFamily="2" charset="2"/>
              <a:buAutoNum type="arabicPeriod"/>
            </a:pPr>
            <a:r>
              <a:rPr lang="en-US" dirty="0">
                <a:sym typeface="Symbol" pitchFamily="18" charset="2"/>
              </a:rPr>
              <a:t>Use feature elimination and backtracking</a:t>
            </a:r>
          </a:p>
        </p:txBody>
      </p:sp>
      <p:sp>
        <p:nvSpPr>
          <p:cNvPr id="4" name="Slide Number Placeholder 3"/>
          <p:cNvSpPr>
            <a:spLocks noGrp="1"/>
          </p:cNvSpPr>
          <p:nvPr>
            <p:ph type="sldNum" sz="quarter" idx="12"/>
          </p:nvPr>
        </p:nvSpPr>
        <p:spPr/>
        <p:txBody>
          <a:bodyPr/>
          <a:lstStyle/>
          <a:p>
            <a:fld id="{502FC9F5-83BF-40A1-B31F-AF559BB716A5}" type="slidenum">
              <a:rPr lang="en-US"/>
              <a:pPr/>
              <a:t>41</a:t>
            </a:fld>
            <a:endParaRPr lang="en-US"/>
          </a:p>
        </p:txBody>
      </p:sp>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ChangeArrowheads="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0AEFB6A-BCC2-4344-BD86-9D0918439A60}" type="slidenum">
              <a:rPr lang="en-US"/>
              <a:pPr/>
              <a:t>42</a:t>
            </a:fld>
            <a:endParaRPr lang="en-US"/>
          </a:p>
        </p:txBody>
      </p:sp>
      <p:pic>
        <p:nvPicPr>
          <p:cNvPr id="1124357" name="Picture 5"/>
          <p:cNvPicPr>
            <a:picLocks noChangeAspect="1" noChangeArrowheads="1"/>
          </p:cNvPicPr>
          <p:nvPr/>
        </p:nvPicPr>
        <p:blipFill>
          <a:blip r:embed="rId2"/>
          <a:srcRect/>
          <a:stretch>
            <a:fillRect/>
          </a:stretch>
        </p:blipFill>
        <p:spPr bwMode="auto">
          <a:xfrm>
            <a:off x="552450" y="990600"/>
            <a:ext cx="8591550" cy="5314950"/>
          </a:xfrm>
          <a:prstGeom prst="rect">
            <a:avLst/>
          </a:prstGeom>
          <a:noFill/>
          <a:ln w="9525">
            <a:noFill/>
            <a:miter lim="800000"/>
            <a:headEnd/>
            <a:tailEnd/>
          </a:ln>
          <a:effectLst/>
        </p:spPr>
      </p:pic>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1"/>
          <p:cNvSpPr>
            <a:spLocks noGrp="1"/>
          </p:cNvSpPr>
          <p:nvPr>
            <p:ph type="sldNum" sz="quarter" idx="12"/>
          </p:nvPr>
        </p:nvSpPr>
        <p:spPr/>
        <p:txBody>
          <a:bodyPr/>
          <a:lstStyle/>
          <a:p>
            <a:fld id="{BDCB6727-1306-485B-A0B2-694285667242}" type="slidenum">
              <a:rPr lang="en-US"/>
              <a:pPr/>
              <a:t>43</a:t>
            </a:fld>
            <a:endParaRPr lang="en-US"/>
          </a:p>
        </p:txBody>
      </p:sp>
      <p:sp>
        <p:nvSpPr>
          <p:cNvPr id="972802" name="Text Box 2"/>
          <p:cNvSpPr txBox="1">
            <a:spLocks noChangeArrowheads="1"/>
          </p:cNvSpPr>
          <p:nvPr/>
        </p:nvSpPr>
        <p:spPr bwMode="auto">
          <a:xfrm>
            <a:off x="762000" y="304800"/>
            <a:ext cx="7696200" cy="641350"/>
          </a:xfrm>
          <a:prstGeom prst="rect">
            <a:avLst/>
          </a:prstGeom>
          <a:noFill/>
          <a:ln w="9525">
            <a:noFill/>
            <a:miter lim="800000"/>
            <a:headEnd/>
            <a:tailEnd/>
          </a:ln>
          <a:effectLst/>
        </p:spPr>
        <p:txBody>
          <a:bodyPr>
            <a:spAutoFit/>
          </a:bodyPr>
          <a:lstStyle/>
          <a:p>
            <a:pPr algn="ctr" eaLnBrk="0" hangingPunct="0"/>
            <a:r>
              <a:rPr lang="en-US" sz="3600">
                <a:solidFill>
                  <a:schemeClr val="tx2"/>
                </a:solidFill>
              </a:rPr>
              <a:t>Example of Decision Tree Induction</a:t>
            </a:r>
          </a:p>
        </p:txBody>
      </p:sp>
      <p:sp>
        <p:nvSpPr>
          <p:cNvPr id="972803" name="Text Box 3"/>
          <p:cNvSpPr txBox="1">
            <a:spLocks noChangeArrowheads="1"/>
          </p:cNvSpPr>
          <p:nvPr/>
        </p:nvSpPr>
        <p:spPr bwMode="auto">
          <a:xfrm>
            <a:off x="1219200" y="1447800"/>
            <a:ext cx="3476625" cy="822325"/>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Initial attribute set:</a:t>
            </a:r>
          </a:p>
          <a:p>
            <a:pPr eaLnBrk="0" hangingPunct="0"/>
            <a:r>
              <a:rPr lang="en-US">
                <a:latin typeface="Times New Roman" pitchFamily="18" charset="0"/>
              </a:rPr>
              <a:t>{A1, A2, A3, A4, A5, A6}</a:t>
            </a:r>
          </a:p>
        </p:txBody>
      </p:sp>
      <p:sp>
        <p:nvSpPr>
          <p:cNvPr id="972804" name="Rectangle 4"/>
          <p:cNvSpPr>
            <a:spLocks noChangeArrowheads="1"/>
          </p:cNvSpPr>
          <p:nvPr/>
        </p:nvSpPr>
        <p:spPr bwMode="auto">
          <a:xfrm>
            <a:off x="3881438" y="2598738"/>
            <a:ext cx="865187" cy="519112"/>
          </a:xfrm>
          <a:prstGeom prst="rect">
            <a:avLst/>
          </a:prstGeom>
          <a:noFill/>
          <a:ln w="9525">
            <a:solidFill>
              <a:schemeClr val="tx1"/>
            </a:solidFill>
            <a:miter lim="800000"/>
            <a:headEnd/>
            <a:tailEnd/>
          </a:ln>
          <a:effectLst/>
        </p:spPr>
        <p:txBody>
          <a:bodyPr wrap="none" anchor="ctr"/>
          <a:lstStyle/>
          <a:p>
            <a:endParaRPr lang="en-US"/>
          </a:p>
        </p:txBody>
      </p:sp>
      <p:sp>
        <p:nvSpPr>
          <p:cNvPr id="972805" name="Text Box 5"/>
          <p:cNvSpPr txBox="1">
            <a:spLocks noChangeArrowheads="1"/>
          </p:cNvSpPr>
          <p:nvPr/>
        </p:nvSpPr>
        <p:spPr bwMode="auto">
          <a:xfrm>
            <a:off x="3963988" y="2619375"/>
            <a:ext cx="882650" cy="457200"/>
          </a:xfrm>
          <a:prstGeom prst="rect">
            <a:avLst/>
          </a:prstGeom>
          <a:noFill/>
          <a:ln w="9525">
            <a:noFill/>
            <a:miter lim="800000"/>
            <a:headEnd/>
            <a:tailEnd/>
          </a:ln>
          <a:effectLst/>
        </p:spPr>
        <p:txBody>
          <a:bodyPr>
            <a:spAutoFit/>
          </a:bodyPr>
          <a:lstStyle/>
          <a:p>
            <a:pPr eaLnBrk="0" hangingPunct="0"/>
            <a:r>
              <a:rPr lang="en-US">
                <a:latin typeface="Times New Roman" pitchFamily="18" charset="0"/>
              </a:rPr>
              <a:t>A4 ?</a:t>
            </a:r>
          </a:p>
        </p:txBody>
      </p:sp>
      <p:sp>
        <p:nvSpPr>
          <p:cNvPr id="972806" name="Rectangle 6"/>
          <p:cNvSpPr>
            <a:spLocks noChangeArrowheads="1"/>
          </p:cNvSpPr>
          <p:nvPr/>
        </p:nvSpPr>
        <p:spPr bwMode="auto">
          <a:xfrm>
            <a:off x="2462213" y="3616325"/>
            <a:ext cx="777875" cy="519113"/>
          </a:xfrm>
          <a:prstGeom prst="rect">
            <a:avLst/>
          </a:prstGeom>
          <a:noFill/>
          <a:ln w="9525">
            <a:solidFill>
              <a:schemeClr val="tx1"/>
            </a:solidFill>
            <a:miter lim="800000"/>
            <a:headEnd/>
            <a:tailEnd/>
          </a:ln>
          <a:effectLst/>
        </p:spPr>
        <p:txBody>
          <a:bodyPr wrap="none" anchor="ctr"/>
          <a:lstStyle/>
          <a:p>
            <a:endParaRPr lang="en-US"/>
          </a:p>
        </p:txBody>
      </p:sp>
      <p:sp>
        <p:nvSpPr>
          <p:cNvPr id="972807" name="Rectangle 7"/>
          <p:cNvSpPr>
            <a:spLocks noChangeArrowheads="1"/>
          </p:cNvSpPr>
          <p:nvPr/>
        </p:nvSpPr>
        <p:spPr bwMode="auto">
          <a:xfrm>
            <a:off x="5281613" y="3551238"/>
            <a:ext cx="808037" cy="547687"/>
          </a:xfrm>
          <a:prstGeom prst="rect">
            <a:avLst/>
          </a:prstGeom>
          <a:noFill/>
          <a:ln w="9525">
            <a:solidFill>
              <a:schemeClr val="tx1"/>
            </a:solidFill>
            <a:miter lim="800000"/>
            <a:headEnd/>
            <a:tailEnd/>
          </a:ln>
          <a:effectLst/>
        </p:spPr>
        <p:txBody>
          <a:bodyPr wrap="none" anchor="ctr"/>
          <a:lstStyle/>
          <a:p>
            <a:endParaRPr lang="en-US"/>
          </a:p>
        </p:txBody>
      </p:sp>
      <p:sp>
        <p:nvSpPr>
          <p:cNvPr id="972808" name="Text Box 8"/>
          <p:cNvSpPr txBox="1">
            <a:spLocks noChangeArrowheads="1"/>
          </p:cNvSpPr>
          <p:nvPr/>
        </p:nvSpPr>
        <p:spPr bwMode="auto">
          <a:xfrm>
            <a:off x="2460625" y="3643313"/>
            <a:ext cx="692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A1?</a:t>
            </a:r>
          </a:p>
        </p:txBody>
      </p:sp>
      <p:sp>
        <p:nvSpPr>
          <p:cNvPr id="972809" name="Text Box 9"/>
          <p:cNvSpPr txBox="1">
            <a:spLocks noChangeArrowheads="1"/>
          </p:cNvSpPr>
          <p:nvPr/>
        </p:nvSpPr>
        <p:spPr bwMode="auto">
          <a:xfrm>
            <a:off x="5305425" y="3614738"/>
            <a:ext cx="692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A6?</a:t>
            </a:r>
          </a:p>
        </p:txBody>
      </p:sp>
      <p:sp>
        <p:nvSpPr>
          <p:cNvPr id="972810" name="Oval 10"/>
          <p:cNvSpPr>
            <a:spLocks noChangeArrowheads="1"/>
          </p:cNvSpPr>
          <p:nvPr/>
        </p:nvSpPr>
        <p:spPr bwMode="auto">
          <a:xfrm>
            <a:off x="1443038" y="4935538"/>
            <a:ext cx="1139825" cy="606425"/>
          </a:xfrm>
          <a:prstGeom prst="ellipse">
            <a:avLst/>
          </a:prstGeom>
          <a:noFill/>
          <a:ln w="9525">
            <a:solidFill>
              <a:schemeClr val="accent1"/>
            </a:solidFill>
            <a:round/>
            <a:headEnd/>
            <a:tailEnd/>
          </a:ln>
          <a:effectLst/>
        </p:spPr>
        <p:txBody>
          <a:bodyPr wrap="none" anchor="ctr"/>
          <a:lstStyle/>
          <a:p>
            <a:endParaRPr lang="en-US"/>
          </a:p>
        </p:txBody>
      </p:sp>
      <p:sp>
        <p:nvSpPr>
          <p:cNvPr id="972811" name="Text Box 11"/>
          <p:cNvSpPr txBox="1">
            <a:spLocks noChangeArrowheads="1"/>
          </p:cNvSpPr>
          <p:nvPr/>
        </p:nvSpPr>
        <p:spPr bwMode="auto">
          <a:xfrm>
            <a:off x="1509713" y="5030788"/>
            <a:ext cx="1073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Class 1</a:t>
            </a:r>
          </a:p>
        </p:txBody>
      </p:sp>
      <p:sp>
        <p:nvSpPr>
          <p:cNvPr id="972812" name="Rectangle 12"/>
          <p:cNvSpPr>
            <a:spLocks noChangeArrowheads="1"/>
          </p:cNvSpPr>
          <p:nvPr/>
        </p:nvSpPr>
        <p:spPr bwMode="auto">
          <a:xfrm>
            <a:off x="3127375" y="4983163"/>
            <a:ext cx="1073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Class 2</a:t>
            </a:r>
          </a:p>
        </p:txBody>
      </p:sp>
      <p:sp>
        <p:nvSpPr>
          <p:cNvPr id="972813" name="Rectangle 13"/>
          <p:cNvSpPr>
            <a:spLocks noChangeArrowheads="1"/>
          </p:cNvSpPr>
          <p:nvPr/>
        </p:nvSpPr>
        <p:spPr bwMode="auto">
          <a:xfrm>
            <a:off x="4654550" y="5024438"/>
            <a:ext cx="1073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Class 1</a:t>
            </a:r>
          </a:p>
        </p:txBody>
      </p:sp>
      <p:sp>
        <p:nvSpPr>
          <p:cNvPr id="972814" name="Rectangle 14"/>
          <p:cNvSpPr>
            <a:spLocks noChangeArrowheads="1"/>
          </p:cNvSpPr>
          <p:nvPr/>
        </p:nvSpPr>
        <p:spPr bwMode="auto">
          <a:xfrm>
            <a:off x="6056313" y="4954588"/>
            <a:ext cx="10731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Class 2</a:t>
            </a:r>
          </a:p>
        </p:txBody>
      </p:sp>
      <p:sp>
        <p:nvSpPr>
          <p:cNvPr id="972815" name="Oval 15"/>
          <p:cNvSpPr>
            <a:spLocks noChangeArrowheads="1"/>
          </p:cNvSpPr>
          <p:nvPr/>
        </p:nvSpPr>
        <p:spPr bwMode="auto">
          <a:xfrm>
            <a:off x="3052763" y="4929188"/>
            <a:ext cx="1139825" cy="606425"/>
          </a:xfrm>
          <a:prstGeom prst="ellipse">
            <a:avLst/>
          </a:prstGeom>
          <a:noFill/>
          <a:ln w="9525">
            <a:solidFill>
              <a:schemeClr val="tx2"/>
            </a:solidFill>
            <a:round/>
            <a:headEnd/>
            <a:tailEnd/>
          </a:ln>
          <a:effectLst/>
        </p:spPr>
        <p:txBody>
          <a:bodyPr wrap="none" anchor="ctr"/>
          <a:lstStyle/>
          <a:p>
            <a:endParaRPr lang="en-US"/>
          </a:p>
        </p:txBody>
      </p:sp>
      <p:sp>
        <p:nvSpPr>
          <p:cNvPr id="972816" name="Oval 16"/>
          <p:cNvSpPr>
            <a:spLocks noChangeArrowheads="1"/>
          </p:cNvSpPr>
          <p:nvPr/>
        </p:nvSpPr>
        <p:spPr bwMode="auto">
          <a:xfrm>
            <a:off x="4625975" y="4943475"/>
            <a:ext cx="1139825" cy="606425"/>
          </a:xfrm>
          <a:prstGeom prst="ellipse">
            <a:avLst/>
          </a:prstGeom>
          <a:noFill/>
          <a:ln w="9525">
            <a:solidFill>
              <a:schemeClr val="accent1"/>
            </a:solidFill>
            <a:round/>
            <a:headEnd/>
            <a:tailEnd/>
          </a:ln>
          <a:effectLst/>
        </p:spPr>
        <p:txBody>
          <a:bodyPr wrap="none" anchor="ctr"/>
          <a:lstStyle/>
          <a:p>
            <a:endParaRPr lang="en-US"/>
          </a:p>
        </p:txBody>
      </p:sp>
      <p:sp>
        <p:nvSpPr>
          <p:cNvPr id="972817" name="Oval 17"/>
          <p:cNvSpPr>
            <a:spLocks noChangeArrowheads="1"/>
          </p:cNvSpPr>
          <p:nvPr/>
        </p:nvSpPr>
        <p:spPr bwMode="auto">
          <a:xfrm>
            <a:off x="5953125" y="4899025"/>
            <a:ext cx="1139825" cy="606425"/>
          </a:xfrm>
          <a:prstGeom prst="ellipse">
            <a:avLst/>
          </a:prstGeom>
          <a:noFill/>
          <a:ln w="9525">
            <a:solidFill>
              <a:schemeClr val="tx2"/>
            </a:solidFill>
            <a:round/>
            <a:headEnd/>
            <a:tailEnd/>
          </a:ln>
          <a:effectLst/>
        </p:spPr>
        <p:txBody>
          <a:bodyPr wrap="none" anchor="ctr"/>
          <a:lstStyle/>
          <a:p>
            <a:endParaRPr lang="en-US"/>
          </a:p>
        </p:txBody>
      </p:sp>
      <p:sp>
        <p:nvSpPr>
          <p:cNvPr id="972818" name="Line 18"/>
          <p:cNvSpPr>
            <a:spLocks noChangeShapeType="1"/>
          </p:cNvSpPr>
          <p:nvPr/>
        </p:nvSpPr>
        <p:spPr bwMode="auto">
          <a:xfrm flipH="1">
            <a:off x="2843213" y="3132138"/>
            <a:ext cx="1414462" cy="476250"/>
          </a:xfrm>
          <a:prstGeom prst="line">
            <a:avLst/>
          </a:prstGeom>
          <a:noFill/>
          <a:ln w="9525">
            <a:solidFill>
              <a:schemeClr val="tx1"/>
            </a:solidFill>
            <a:round/>
            <a:headEnd/>
            <a:tailEnd/>
          </a:ln>
          <a:effectLst/>
        </p:spPr>
        <p:txBody>
          <a:bodyPr wrap="none" anchor="ctr"/>
          <a:lstStyle/>
          <a:p>
            <a:endParaRPr lang="en-US"/>
          </a:p>
        </p:txBody>
      </p:sp>
      <p:sp>
        <p:nvSpPr>
          <p:cNvPr id="972819" name="Line 19"/>
          <p:cNvSpPr>
            <a:spLocks noChangeShapeType="1"/>
          </p:cNvSpPr>
          <p:nvPr/>
        </p:nvSpPr>
        <p:spPr bwMode="auto">
          <a:xfrm>
            <a:off x="4271963" y="3132138"/>
            <a:ext cx="1355725" cy="403225"/>
          </a:xfrm>
          <a:prstGeom prst="line">
            <a:avLst/>
          </a:prstGeom>
          <a:noFill/>
          <a:ln w="9525">
            <a:solidFill>
              <a:schemeClr val="tx1"/>
            </a:solidFill>
            <a:round/>
            <a:headEnd/>
            <a:tailEnd/>
          </a:ln>
          <a:effectLst/>
        </p:spPr>
        <p:txBody>
          <a:bodyPr wrap="none" anchor="ctr"/>
          <a:lstStyle/>
          <a:p>
            <a:endParaRPr lang="en-US"/>
          </a:p>
        </p:txBody>
      </p:sp>
      <p:sp>
        <p:nvSpPr>
          <p:cNvPr id="972820" name="Line 20"/>
          <p:cNvSpPr>
            <a:spLocks noChangeShapeType="1"/>
          </p:cNvSpPr>
          <p:nvPr/>
        </p:nvSpPr>
        <p:spPr bwMode="auto">
          <a:xfrm flipH="1">
            <a:off x="2020888" y="4141788"/>
            <a:ext cx="808037" cy="779462"/>
          </a:xfrm>
          <a:prstGeom prst="line">
            <a:avLst/>
          </a:prstGeom>
          <a:noFill/>
          <a:ln w="9525">
            <a:solidFill>
              <a:schemeClr val="tx1"/>
            </a:solidFill>
            <a:round/>
            <a:headEnd/>
            <a:tailEnd/>
          </a:ln>
          <a:effectLst/>
        </p:spPr>
        <p:txBody>
          <a:bodyPr wrap="none" anchor="ctr"/>
          <a:lstStyle/>
          <a:p>
            <a:endParaRPr lang="en-US"/>
          </a:p>
        </p:txBody>
      </p:sp>
      <p:sp>
        <p:nvSpPr>
          <p:cNvPr id="972821" name="Line 21"/>
          <p:cNvSpPr>
            <a:spLocks noChangeShapeType="1"/>
          </p:cNvSpPr>
          <p:nvPr/>
        </p:nvSpPr>
        <p:spPr bwMode="auto">
          <a:xfrm>
            <a:off x="2828925" y="4141788"/>
            <a:ext cx="763588" cy="793750"/>
          </a:xfrm>
          <a:prstGeom prst="line">
            <a:avLst/>
          </a:prstGeom>
          <a:noFill/>
          <a:ln w="9525">
            <a:solidFill>
              <a:schemeClr val="tx1"/>
            </a:solidFill>
            <a:round/>
            <a:headEnd/>
            <a:tailEnd/>
          </a:ln>
          <a:effectLst/>
        </p:spPr>
        <p:txBody>
          <a:bodyPr wrap="none" anchor="ctr"/>
          <a:lstStyle/>
          <a:p>
            <a:endParaRPr lang="en-US"/>
          </a:p>
        </p:txBody>
      </p:sp>
      <p:sp>
        <p:nvSpPr>
          <p:cNvPr id="972822" name="Line 22"/>
          <p:cNvSpPr>
            <a:spLocks noChangeShapeType="1"/>
          </p:cNvSpPr>
          <p:nvPr/>
        </p:nvSpPr>
        <p:spPr bwMode="auto">
          <a:xfrm flipH="1">
            <a:off x="5180013" y="4113213"/>
            <a:ext cx="504825" cy="836612"/>
          </a:xfrm>
          <a:prstGeom prst="line">
            <a:avLst/>
          </a:prstGeom>
          <a:noFill/>
          <a:ln w="9525">
            <a:solidFill>
              <a:schemeClr val="tx1"/>
            </a:solidFill>
            <a:round/>
            <a:headEnd/>
            <a:tailEnd/>
          </a:ln>
          <a:effectLst/>
        </p:spPr>
        <p:txBody>
          <a:bodyPr wrap="none" anchor="ctr"/>
          <a:lstStyle/>
          <a:p>
            <a:endParaRPr lang="en-US"/>
          </a:p>
        </p:txBody>
      </p:sp>
      <p:sp>
        <p:nvSpPr>
          <p:cNvPr id="972823" name="Line 23"/>
          <p:cNvSpPr>
            <a:spLocks noChangeShapeType="1"/>
          </p:cNvSpPr>
          <p:nvPr/>
        </p:nvSpPr>
        <p:spPr bwMode="auto">
          <a:xfrm>
            <a:off x="5715000" y="4098925"/>
            <a:ext cx="808038" cy="793750"/>
          </a:xfrm>
          <a:prstGeom prst="line">
            <a:avLst/>
          </a:prstGeom>
          <a:noFill/>
          <a:ln w="9525">
            <a:solidFill>
              <a:schemeClr val="tx1"/>
            </a:solidFill>
            <a:round/>
            <a:headEnd/>
            <a:tailEnd/>
          </a:ln>
          <a:effectLst/>
        </p:spPr>
        <p:txBody>
          <a:bodyPr wrap="none" anchor="ctr"/>
          <a:lstStyle/>
          <a:p>
            <a:endParaRPr lang="en-US"/>
          </a:p>
        </p:txBody>
      </p:sp>
      <p:sp>
        <p:nvSpPr>
          <p:cNvPr id="972824" name="Text Box 24"/>
          <p:cNvSpPr txBox="1">
            <a:spLocks noChangeArrowheads="1"/>
          </p:cNvSpPr>
          <p:nvPr/>
        </p:nvSpPr>
        <p:spPr bwMode="auto">
          <a:xfrm>
            <a:off x="715963" y="5678488"/>
            <a:ext cx="184150" cy="457200"/>
          </a:xfrm>
          <a:prstGeom prst="rect">
            <a:avLst/>
          </a:prstGeom>
          <a:noFill/>
          <a:ln w="9525">
            <a:noFill/>
            <a:miter lim="800000"/>
            <a:headEnd/>
            <a:tailEnd/>
          </a:ln>
          <a:effectLst/>
        </p:spPr>
        <p:txBody>
          <a:bodyPr wrap="none">
            <a:spAutoFit/>
          </a:bodyPr>
          <a:lstStyle/>
          <a:p>
            <a:pPr eaLnBrk="0" hangingPunct="0"/>
            <a:endParaRPr lang="en-US">
              <a:latin typeface="Times New Roman" pitchFamily="18" charset="0"/>
            </a:endParaRPr>
          </a:p>
        </p:txBody>
      </p:sp>
      <p:grpSp>
        <p:nvGrpSpPr>
          <p:cNvPr id="972825" name="Group 25"/>
          <p:cNvGrpSpPr>
            <a:grpSpLocks/>
          </p:cNvGrpSpPr>
          <p:nvPr/>
        </p:nvGrpSpPr>
        <p:grpSpPr bwMode="auto">
          <a:xfrm>
            <a:off x="779463" y="5810250"/>
            <a:ext cx="652462" cy="366713"/>
            <a:chOff x="491" y="3660"/>
            <a:chExt cx="411" cy="231"/>
          </a:xfrm>
        </p:grpSpPr>
        <p:sp>
          <p:nvSpPr>
            <p:cNvPr id="972826" name="Line 26"/>
            <p:cNvSpPr>
              <a:spLocks noChangeShapeType="1"/>
            </p:cNvSpPr>
            <p:nvPr/>
          </p:nvSpPr>
          <p:spPr bwMode="auto">
            <a:xfrm>
              <a:off x="491" y="3773"/>
              <a:ext cx="273" cy="0"/>
            </a:xfrm>
            <a:prstGeom prst="line">
              <a:avLst/>
            </a:prstGeom>
            <a:noFill/>
            <a:ln w="9525">
              <a:solidFill>
                <a:schemeClr val="tx1"/>
              </a:solidFill>
              <a:prstDash val="dash"/>
              <a:round/>
              <a:headEnd/>
              <a:tailEnd/>
            </a:ln>
            <a:effectLst/>
          </p:spPr>
          <p:txBody>
            <a:bodyPr wrap="none" anchor="ctr"/>
            <a:lstStyle/>
            <a:p>
              <a:endParaRPr lang="en-US"/>
            </a:p>
          </p:txBody>
        </p:sp>
        <p:sp>
          <p:nvSpPr>
            <p:cNvPr id="972827" name="Text Box 27"/>
            <p:cNvSpPr txBox="1">
              <a:spLocks noChangeArrowheads="1"/>
            </p:cNvSpPr>
            <p:nvPr/>
          </p:nvSpPr>
          <p:spPr bwMode="auto">
            <a:xfrm>
              <a:off x="705" y="3660"/>
              <a:ext cx="197" cy="231"/>
            </a:xfrm>
            <a:prstGeom prst="rect">
              <a:avLst/>
            </a:prstGeom>
            <a:noFill/>
            <a:ln w="9525">
              <a:noFill/>
              <a:miter lim="800000"/>
              <a:headEnd/>
              <a:tailEnd/>
            </a:ln>
            <a:effectLst/>
          </p:spPr>
          <p:txBody>
            <a:bodyPr wrap="none">
              <a:spAutoFit/>
            </a:bodyPr>
            <a:lstStyle/>
            <a:p>
              <a:pPr eaLnBrk="0" hangingPunct="0"/>
              <a:r>
                <a:rPr lang="en-US" sz="1800">
                  <a:latin typeface="Times New Roman" pitchFamily="18" charset="0"/>
                </a:rPr>
                <a:t>&gt;</a:t>
              </a:r>
              <a:endParaRPr lang="en-US">
                <a:latin typeface="Times New Roman" pitchFamily="18" charset="0"/>
              </a:endParaRPr>
            </a:p>
          </p:txBody>
        </p:sp>
      </p:grpSp>
      <p:sp>
        <p:nvSpPr>
          <p:cNvPr id="972828" name="Text Box 28"/>
          <p:cNvSpPr txBox="1">
            <a:spLocks noChangeArrowheads="1"/>
          </p:cNvSpPr>
          <p:nvPr/>
        </p:nvSpPr>
        <p:spPr bwMode="auto">
          <a:xfrm>
            <a:off x="1422400" y="5737225"/>
            <a:ext cx="4705350"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Reduced attribute set:  {A1, A4, A6}</a:t>
            </a:r>
          </a:p>
        </p:txBody>
      </p:sp>
      <p:sp>
        <p:nvSpPr>
          <p:cNvPr id="972829" name="Text Box 29"/>
          <p:cNvSpPr txBox="1">
            <a:spLocks noChangeArrowheads="1"/>
          </p:cNvSpPr>
          <p:nvPr/>
        </p:nvSpPr>
        <p:spPr bwMode="auto">
          <a:xfrm>
            <a:off x="3032125" y="2776538"/>
            <a:ext cx="360363" cy="457200"/>
          </a:xfrm>
          <a:prstGeom prst="rect">
            <a:avLst/>
          </a:prstGeom>
          <a:noFill/>
          <a:ln w="9525">
            <a:noFill/>
            <a:miter lim="800000"/>
            <a:headEnd/>
            <a:tailEnd/>
          </a:ln>
          <a:effectLst/>
        </p:spPr>
        <p:txBody>
          <a:bodyPr wrap="none">
            <a:spAutoFit/>
          </a:bodyPr>
          <a:lstStyle/>
          <a:p>
            <a:r>
              <a:rPr lang="en-US"/>
              <a:t>Y</a:t>
            </a:r>
          </a:p>
        </p:txBody>
      </p:sp>
      <p:sp>
        <p:nvSpPr>
          <p:cNvPr id="972830" name="Text Box 30"/>
          <p:cNvSpPr txBox="1">
            <a:spLocks noChangeArrowheads="1"/>
          </p:cNvSpPr>
          <p:nvPr/>
        </p:nvSpPr>
        <p:spPr bwMode="auto">
          <a:xfrm>
            <a:off x="5318125" y="2776538"/>
            <a:ext cx="387350" cy="457200"/>
          </a:xfrm>
          <a:prstGeom prst="rect">
            <a:avLst/>
          </a:prstGeom>
          <a:noFill/>
          <a:ln w="9525">
            <a:noFill/>
            <a:miter lim="800000"/>
            <a:headEnd/>
            <a:tailEnd/>
          </a:ln>
          <a:effectLst/>
        </p:spPr>
        <p:txBody>
          <a:bodyPr wrap="none">
            <a:spAutoFit/>
          </a:bodyPr>
          <a:lstStyle/>
          <a:p>
            <a:r>
              <a:rPr lang="en-US"/>
              <a:t>N</a:t>
            </a:r>
          </a:p>
        </p:txBody>
      </p:sp>
      <p:sp>
        <p:nvSpPr>
          <p:cNvPr id="972831" name="Text Box 31"/>
          <p:cNvSpPr txBox="1">
            <a:spLocks noChangeArrowheads="1"/>
          </p:cNvSpPr>
          <p:nvPr/>
        </p:nvSpPr>
        <p:spPr bwMode="auto">
          <a:xfrm>
            <a:off x="1889125" y="4224338"/>
            <a:ext cx="360363" cy="457200"/>
          </a:xfrm>
          <a:prstGeom prst="rect">
            <a:avLst/>
          </a:prstGeom>
          <a:noFill/>
          <a:ln w="9525">
            <a:noFill/>
            <a:miter lim="800000"/>
            <a:headEnd/>
            <a:tailEnd/>
          </a:ln>
          <a:effectLst/>
        </p:spPr>
        <p:txBody>
          <a:bodyPr wrap="none">
            <a:spAutoFit/>
          </a:bodyPr>
          <a:lstStyle/>
          <a:p>
            <a:r>
              <a:rPr lang="en-US"/>
              <a:t>Y</a:t>
            </a:r>
          </a:p>
        </p:txBody>
      </p:sp>
      <p:sp>
        <p:nvSpPr>
          <p:cNvPr id="972832" name="Text Box 32"/>
          <p:cNvSpPr txBox="1">
            <a:spLocks noChangeArrowheads="1"/>
          </p:cNvSpPr>
          <p:nvPr/>
        </p:nvSpPr>
        <p:spPr bwMode="auto">
          <a:xfrm>
            <a:off x="3413125" y="4224338"/>
            <a:ext cx="387350" cy="457200"/>
          </a:xfrm>
          <a:prstGeom prst="rect">
            <a:avLst/>
          </a:prstGeom>
          <a:noFill/>
          <a:ln w="9525">
            <a:noFill/>
            <a:miter lim="800000"/>
            <a:headEnd/>
            <a:tailEnd/>
          </a:ln>
          <a:effectLst/>
        </p:spPr>
        <p:txBody>
          <a:bodyPr wrap="none">
            <a:spAutoFit/>
          </a:bodyPr>
          <a:lstStyle/>
          <a:p>
            <a:r>
              <a:rPr lang="en-US"/>
              <a:t>N</a:t>
            </a:r>
          </a:p>
        </p:txBody>
      </p:sp>
      <p:sp>
        <p:nvSpPr>
          <p:cNvPr id="972833" name="Text Box 33"/>
          <p:cNvSpPr txBox="1">
            <a:spLocks noChangeArrowheads="1"/>
          </p:cNvSpPr>
          <p:nvPr/>
        </p:nvSpPr>
        <p:spPr bwMode="auto">
          <a:xfrm>
            <a:off x="5165725" y="4224338"/>
            <a:ext cx="360363" cy="457200"/>
          </a:xfrm>
          <a:prstGeom prst="rect">
            <a:avLst/>
          </a:prstGeom>
          <a:noFill/>
          <a:ln w="9525">
            <a:noFill/>
            <a:miter lim="800000"/>
            <a:headEnd/>
            <a:tailEnd/>
          </a:ln>
          <a:effectLst/>
        </p:spPr>
        <p:txBody>
          <a:bodyPr wrap="none">
            <a:spAutoFit/>
          </a:bodyPr>
          <a:lstStyle/>
          <a:p>
            <a:r>
              <a:rPr lang="en-US"/>
              <a:t>Y</a:t>
            </a:r>
          </a:p>
        </p:txBody>
      </p:sp>
      <p:sp>
        <p:nvSpPr>
          <p:cNvPr id="972834" name="Text Box 34"/>
          <p:cNvSpPr txBox="1">
            <a:spLocks noChangeArrowheads="1"/>
          </p:cNvSpPr>
          <p:nvPr/>
        </p:nvSpPr>
        <p:spPr bwMode="auto">
          <a:xfrm>
            <a:off x="6461125" y="4148138"/>
            <a:ext cx="387350" cy="457200"/>
          </a:xfrm>
          <a:prstGeom prst="rect">
            <a:avLst/>
          </a:prstGeom>
          <a:noFill/>
          <a:ln w="9525">
            <a:noFill/>
            <a:miter lim="800000"/>
            <a:headEnd/>
            <a:tailEnd/>
          </a:ln>
          <a:effectLst/>
        </p:spPr>
        <p:txBody>
          <a:bodyPr wrap="none">
            <a:spAutoFit/>
          </a:bodyPr>
          <a:lstStyle/>
          <a:p>
            <a:r>
              <a:rPr lang="en-US"/>
              <a:t>N</a:t>
            </a:r>
          </a:p>
        </p:txBody>
      </p:sp>
    </p:spTree>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normAutofit fontScale="90000"/>
          </a:bodyPr>
          <a:lstStyle/>
          <a:p>
            <a:r>
              <a:rPr lang="en-US" dirty="0">
                <a:solidFill>
                  <a:srgbClr val="FF0000"/>
                </a:solidFill>
              </a:rPr>
              <a:t>Dimensionality </a:t>
            </a:r>
            <a:r>
              <a:rPr lang="en-US" dirty="0" smtClean="0">
                <a:solidFill>
                  <a:srgbClr val="FF0000"/>
                </a:solidFill>
              </a:rPr>
              <a:t>Reduction or Data Compression</a:t>
            </a:r>
            <a:endParaRPr lang="en-US" dirty="0">
              <a:solidFill>
                <a:srgbClr val="FF0000"/>
              </a:solidFill>
            </a:endParaRPr>
          </a:p>
        </p:txBody>
      </p:sp>
      <p:sp>
        <p:nvSpPr>
          <p:cNvPr id="1097731" name="Rectangle 3"/>
          <p:cNvSpPr>
            <a:spLocks noGrp="1" noChangeArrowheads="1"/>
          </p:cNvSpPr>
          <p:nvPr>
            <p:ph idx="1"/>
          </p:nvPr>
        </p:nvSpPr>
        <p:spPr/>
        <p:txBody>
          <a:bodyPr>
            <a:normAutofit fontScale="92500" lnSpcReduction="20000"/>
          </a:bodyPr>
          <a:lstStyle/>
          <a:p>
            <a:r>
              <a:rPr lang="en-US"/>
              <a:t>Data transformations are applied so as to obtain a reduced or compressed representation of the original data. </a:t>
            </a:r>
          </a:p>
          <a:p>
            <a:endParaRPr lang="en-US"/>
          </a:p>
          <a:p>
            <a:r>
              <a:rPr lang="en-US"/>
              <a:t>If the original data can be reconstructed from the compressed data without any loss of information is called </a:t>
            </a:r>
            <a:r>
              <a:rPr lang="en-US" sz="3600" b="1"/>
              <a:t>lossless.</a:t>
            </a:r>
          </a:p>
          <a:p>
            <a:r>
              <a:rPr lang="en-US"/>
              <a:t>If we can construct only an approximation of the original data, then the data reduction is called </a:t>
            </a:r>
            <a:r>
              <a:rPr lang="en-US" sz="3600" b="1"/>
              <a:t>lossy.</a:t>
            </a:r>
            <a:r>
              <a:rPr lang="en-US"/>
              <a:t> </a:t>
            </a:r>
          </a:p>
        </p:txBody>
      </p:sp>
      <p:sp>
        <p:nvSpPr>
          <p:cNvPr id="4" name="Slide Number Placeholder 3"/>
          <p:cNvSpPr>
            <a:spLocks noGrp="1"/>
          </p:cNvSpPr>
          <p:nvPr>
            <p:ph type="sldNum" sz="quarter" idx="12"/>
          </p:nvPr>
        </p:nvSpPr>
        <p:spPr/>
        <p:txBody>
          <a:bodyPr/>
          <a:lstStyle/>
          <a:p>
            <a:fld id="{7287290F-9A81-42C0-AEA7-812AECDED5B7}" type="slidenum">
              <a:rPr lang="en-US"/>
              <a:pPr/>
              <a:t>44</a:t>
            </a:fld>
            <a:endParaRPr lang="en-US"/>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a:xfrm>
            <a:off x="1066800" y="152400"/>
            <a:ext cx="6934200" cy="838200"/>
          </a:xfrm>
        </p:spPr>
        <p:txBody>
          <a:bodyPr/>
          <a:lstStyle/>
          <a:p>
            <a:r>
              <a:rPr lang="en-US" dirty="0">
                <a:solidFill>
                  <a:srgbClr val="FF0000"/>
                </a:solidFill>
              </a:rPr>
              <a:t>Data Compression</a:t>
            </a:r>
          </a:p>
        </p:txBody>
      </p:sp>
      <p:sp>
        <p:nvSpPr>
          <p:cNvPr id="1098755" name="Rectangle 3"/>
          <p:cNvSpPr>
            <a:spLocks noGrp="1" noChangeArrowheads="1"/>
          </p:cNvSpPr>
          <p:nvPr>
            <p:ph idx="1"/>
          </p:nvPr>
        </p:nvSpPr>
        <p:spPr>
          <a:xfrm>
            <a:off x="304800" y="1371600"/>
            <a:ext cx="8839200" cy="5314950"/>
          </a:xfrm>
        </p:spPr>
        <p:txBody>
          <a:bodyPr/>
          <a:lstStyle/>
          <a:p>
            <a:pPr>
              <a:lnSpc>
                <a:spcPct val="90000"/>
              </a:lnSpc>
            </a:pPr>
            <a:r>
              <a:rPr lang="en-US" sz="2400"/>
              <a:t>String compression</a:t>
            </a:r>
          </a:p>
          <a:p>
            <a:pPr lvl="1">
              <a:lnSpc>
                <a:spcPct val="90000"/>
              </a:lnSpc>
            </a:pPr>
            <a:r>
              <a:rPr lang="en-US" sz="2400"/>
              <a:t>There are extensive theories and well-tuned algorithms</a:t>
            </a:r>
          </a:p>
          <a:p>
            <a:pPr lvl="1">
              <a:lnSpc>
                <a:spcPct val="90000"/>
              </a:lnSpc>
            </a:pPr>
            <a:r>
              <a:rPr lang="en-US" sz="2400"/>
              <a:t>Typically lossless</a:t>
            </a:r>
          </a:p>
          <a:p>
            <a:pPr lvl="1">
              <a:lnSpc>
                <a:spcPct val="90000"/>
              </a:lnSpc>
            </a:pPr>
            <a:r>
              <a:rPr lang="en-US" sz="2400"/>
              <a:t>But only limited manipulation is possible without expansion</a:t>
            </a:r>
          </a:p>
          <a:p>
            <a:pPr lvl="1">
              <a:lnSpc>
                <a:spcPct val="90000"/>
              </a:lnSpc>
            </a:pPr>
            <a:endParaRPr lang="en-US" sz="2400">
              <a:sym typeface="Symbol" pitchFamily="18" charset="2"/>
            </a:endParaRPr>
          </a:p>
          <a:p>
            <a:pPr>
              <a:lnSpc>
                <a:spcPct val="90000"/>
              </a:lnSpc>
            </a:pPr>
            <a:r>
              <a:rPr lang="en-US" sz="2400">
                <a:sym typeface="Symbol" pitchFamily="18" charset="2"/>
              </a:rPr>
              <a:t>Audio/video compression</a:t>
            </a:r>
          </a:p>
          <a:p>
            <a:pPr lvl="1">
              <a:lnSpc>
                <a:spcPct val="90000"/>
              </a:lnSpc>
            </a:pPr>
            <a:r>
              <a:rPr lang="en-US" sz="2400">
                <a:sym typeface="Symbol" pitchFamily="18" charset="2"/>
              </a:rPr>
              <a:t>Typically lossy compression, with progressive refinement</a:t>
            </a:r>
          </a:p>
          <a:p>
            <a:pPr lvl="1">
              <a:lnSpc>
                <a:spcPct val="90000"/>
              </a:lnSpc>
            </a:pPr>
            <a:r>
              <a:rPr lang="en-US" sz="2400">
                <a:sym typeface="Symbol" pitchFamily="18" charset="2"/>
              </a:rPr>
              <a:t>Sometimes small fragments of signal can be reconstructed without reconstructing the whole</a:t>
            </a:r>
          </a:p>
          <a:p>
            <a:pPr lvl="1">
              <a:lnSpc>
                <a:spcPct val="90000"/>
              </a:lnSpc>
            </a:pPr>
            <a:endParaRPr lang="en-US" sz="2400">
              <a:sym typeface="Symbol" pitchFamily="18" charset="2"/>
            </a:endParaRPr>
          </a:p>
          <a:p>
            <a:pPr>
              <a:lnSpc>
                <a:spcPct val="90000"/>
              </a:lnSpc>
            </a:pPr>
            <a:r>
              <a:rPr lang="en-US" sz="2400">
                <a:sym typeface="Symbol" pitchFamily="18" charset="2"/>
              </a:rPr>
              <a:t>Time sequence is not audio</a:t>
            </a:r>
          </a:p>
          <a:p>
            <a:pPr lvl="1">
              <a:lnSpc>
                <a:spcPct val="90000"/>
              </a:lnSpc>
            </a:pPr>
            <a:r>
              <a:rPr lang="en-US" sz="2400">
                <a:sym typeface="Symbol" pitchFamily="18" charset="2"/>
              </a:rPr>
              <a:t>Typically short and vary slowly with time</a:t>
            </a:r>
          </a:p>
        </p:txBody>
      </p:sp>
      <p:sp>
        <p:nvSpPr>
          <p:cNvPr id="4" name="Slide Number Placeholder 3"/>
          <p:cNvSpPr>
            <a:spLocks noGrp="1"/>
          </p:cNvSpPr>
          <p:nvPr>
            <p:ph type="sldNum" sz="quarter" idx="12"/>
          </p:nvPr>
        </p:nvSpPr>
        <p:spPr/>
        <p:txBody>
          <a:bodyPr/>
          <a:lstStyle/>
          <a:p>
            <a:fld id="{F1830F37-35A3-4502-8CED-A31A76F6BAF0}" type="slidenum">
              <a:rPr lang="en-US"/>
              <a:pPr/>
              <a:t>45</a:t>
            </a:fld>
            <a:endParaRPr lang="en-US"/>
          </a:p>
        </p:txBody>
      </p:sp>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p:cNvSpPr>
            <a:spLocks noGrp="1" noChangeArrowheads="1"/>
          </p:cNvSpPr>
          <p:nvPr>
            <p:ph type="title"/>
          </p:nvPr>
        </p:nvSpPr>
        <p:spPr>
          <a:xfrm>
            <a:off x="1503363" y="0"/>
            <a:ext cx="5126037" cy="762000"/>
          </a:xfrm>
        </p:spPr>
        <p:txBody>
          <a:bodyPr/>
          <a:lstStyle/>
          <a:p>
            <a:r>
              <a:rPr lang="en-US" dirty="0">
                <a:solidFill>
                  <a:srgbClr val="FF0000"/>
                </a:solidFill>
              </a:rPr>
              <a:t>Data Compression</a:t>
            </a:r>
          </a:p>
        </p:txBody>
      </p:sp>
      <p:sp>
        <p:nvSpPr>
          <p:cNvPr id="11" name="Slide Number Placeholder 2"/>
          <p:cNvSpPr>
            <a:spLocks noGrp="1"/>
          </p:cNvSpPr>
          <p:nvPr>
            <p:ph type="sldNum" sz="quarter" idx="12"/>
          </p:nvPr>
        </p:nvSpPr>
        <p:spPr/>
        <p:txBody>
          <a:bodyPr/>
          <a:lstStyle/>
          <a:p>
            <a:fld id="{931D288E-D196-414A-86F8-8DFC1491807A}" type="slidenum">
              <a:rPr lang="en-US"/>
              <a:pPr/>
              <a:t>46</a:t>
            </a:fld>
            <a:endParaRPr lang="en-US"/>
          </a:p>
        </p:txBody>
      </p:sp>
      <p:sp>
        <p:nvSpPr>
          <p:cNvPr id="1099779" name="AutoShape 3"/>
          <p:cNvSpPr>
            <a:spLocks noChangeArrowheads="1"/>
          </p:cNvSpPr>
          <p:nvPr/>
        </p:nvSpPr>
        <p:spPr bwMode="auto">
          <a:xfrm>
            <a:off x="838200" y="1625600"/>
            <a:ext cx="3446463" cy="2595563"/>
          </a:xfrm>
          <a:prstGeom prst="can">
            <a:avLst>
              <a:gd name="adj" fmla="val 25000"/>
            </a:avLst>
          </a:prstGeom>
          <a:solidFill>
            <a:schemeClr val="bg1"/>
          </a:solidFill>
          <a:ln w="9525">
            <a:solidFill>
              <a:schemeClr val="tx1"/>
            </a:solidFill>
            <a:round/>
            <a:headEnd/>
            <a:tailEnd/>
          </a:ln>
          <a:effectLst/>
        </p:spPr>
        <p:txBody>
          <a:bodyPr wrap="none" anchor="ctr"/>
          <a:lstStyle/>
          <a:p>
            <a:pPr algn="ctr" eaLnBrk="0" hangingPunct="0"/>
            <a:r>
              <a:rPr lang="en-US">
                <a:latin typeface="Times New Roman" pitchFamily="18" charset="0"/>
              </a:rPr>
              <a:t>Original Data</a:t>
            </a:r>
          </a:p>
        </p:txBody>
      </p:sp>
      <p:sp>
        <p:nvSpPr>
          <p:cNvPr id="1099780" name="AutoShape 4"/>
          <p:cNvSpPr>
            <a:spLocks noChangeArrowheads="1"/>
          </p:cNvSpPr>
          <p:nvPr/>
        </p:nvSpPr>
        <p:spPr bwMode="auto">
          <a:xfrm>
            <a:off x="6175375" y="2249488"/>
            <a:ext cx="2182813" cy="1608137"/>
          </a:xfrm>
          <a:prstGeom prst="cube">
            <a:avLst>
              <a:gd name="adj" fmla="val 25000"/>
            </a:avLst>
          </a:prstGeom>
          <a:solidFill>
            <a:srgbClr val="F6E6EA"/>
          </a:solidFill>
          <a:ln w="9525">
            <a:solidFill>
              <a:schemeClr val="tx1"/>
            </a:solidFill>
            <a:miter lim="800000"/>
            <a:headEnd/>
            <a:tailEnd/>
          </a:ln>
          <a:effectLst/>
        </p:spPr>
        <p:txBody>
          <a:bodyPr wrap="none" anchor="ctr"/>
          <a:lstStyle/>
          <a:p>
            <a:pPr algn="ctr" eaLnBrk="0" hangingPunct="0"/>
            <a:r>
              <a:rPr lang="en-US">
                <a:latin typeface="Times New Roman" pitchFamily="18" charset="0"/>
              </a:rPr>
              <a:t>Compressed </a:t>
            </a:r>
          </a:p>
          <a:p>
            <a:pPr algn="ctr" eaLnBrk="0" hangingPunct="0"/>
            <a:r>
              <a:rPr lang="en-US">
                <a:latin typeface="Times New Roman" pitchFamily="18" charset="0"/>
              </a:rPr>
              <a:t>Data</a:t>
            </a:r>
          </a:p>
        </p:txBody>
      </p:sp>
      <p:sp>
        <p:nvSpPr>
          <p:cNvPr id="1099781" name="Line 5"/>
          <p:cNvSpPr>
            <a:spLocks noChangeShapeType="1"/>
          </p:cNvSpPr>
          <p:nvPr/>
        </p:nvSpPr>
        <p:spPr bwMode="auto">
          <a:xfrm>
            <a:off x="4319588" y="3005138"/>
            <a:ext cx="183832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099782" name="Line 6"/>
          <p:cNvSpPr>
            <a:spLocks noChangeShapeType="1"/>
          </p:cNvSpPr>
          <p:nvPr/>
        </p:nvSpPr>
        <p:spPr bwMode="auto">
          <a:xfrm flipH="1">
            <a:off x="4319588" y="3579813"/>
            <a:ext cx="1838325"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099783" name="Text Box 7"/>
          <p:cNvSpPr txBox="1">
            <a:spLocks noChangeArrowheads="1"/>
          </p:cNvSpPr>
          <p:nvPr/>
        </p:nvSpPr>
        <p:spPr bwMode="auto">
          <a:xfrm>
            <a:off x="4637088" y="3665538"/>
            <a:ext cx="1116012"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lossless</a:t>
            </a:r>
          </a:p>
        </p:txBody>
      </p:sp>
      <p:sp>
        <p:nvSpPr>
          <p:cNvPr id="1099784" name="AutoShape 8"/>
          <p:cNvSpPr>
            <a:spLocks noChangeArrowheads="1"/>
          </p:cNvSpPr>
          <p:nvPr/>
        </p:nvSpPr>
        <p:spPr bwMode="auto">
          <a:xfrm>
            <a:off x="950913" y="4367213"/>
            <a:ext cx="3286125" cy="2184400"/>
          </a:xfrm>
          <a:prstGeom prst="can">
            <a:avLst>
              <a:gd name="adj" fmla="val 25000"/>
            </a:avLst>
          </a:prstGeom>
          <a:solidFill>
            <a:schemeClr val="bg1"/>
          </a:solidFill>
          <a:ln w="9525">
            <a:solidFill>
              <a:schemeClr val="tx1"/>
            </a:solidFill>
            <a:round/>
            <a:headEnd/>
            <a:tailEnd/>
          </a:ln>
          <a:effectLst/>
        </p:spPr>
        <p:txBody>
          <a:bodyPr wrap="none" anchor="ctr"/>
          <a:lstStyle/>
          <a:p>
            <a:pPr algn="ctr" eaLnBrk="0" hangingPunct="0"/>
            <a:r>
              <a:rPr lang="en-US">
                <a:latin typeface="Times New Roman" pitchFamily="18" charset="0"/>
              </a:rPr>
              <a:t>Original Data</a:t>
            </a:r>
          </a:p>
          <a:p>
            <a:pPr algn="ctr" eaLnBrk="0" hangingPunct="0"/>
            <a:r>
              <a:rPr lang="en-US">
                <a:latin typeface="Times New Roman" pitchFamily="18" charset="0"/>
              </a:rPr>
              <a:t>Approximated </a:t>
            </a:r>
          </a:p>
        </p:txBody>
      </p:sp>
      <p:sp>
        <p:nvSpPr>
          <p:cNvPr id="1099785" name="Line 9"/>
          <p:cNvSpPr>
            <a:spLocks noChangeShapeType="1"/>
          </p:cNvSpPr>
          <p:nvPr/>
        </p:nvSpPr>
        <p:spPr bwMode="auto">
          <a:xfrm flipH="1">
            <a:off x="4252913" y="3875088"/>
            <a:ext cx="2743200" cy="1806575"/>
          </a:xfrm>
          <a:prstGeom prst="line">
            <a:avLst/>
          </a:prstGeom>
          <a:noFill/>
          <a:ln w="9525">
            <a:solidFill>
              <a:schemeClr val="tx1"/>
            </a:solidFill>
            <a:round/>
            <a:headEnd/>
            <a:tailEnd type="triangle" w="med" len="med"/>
          </a:ln>
          <a:effectLst/>
        </p:spPr>
        <p:txBody>
          <a:bodyPr wrap="none" anchor="ctr"/>
          <a:lstStyle/>
          <a:p>
            <a:endParaRPr lang="en-US"/>
          </a:p>
        </p:txBody>
      </p:sp>
      <p:sp>
        <p:nvSpPr>
          <p:cNvPr id="1099786" name="Text Box 10"/>
          <p:cNvSpPr txBox="1">
            <a:spLocks noChangeArrowheads="1"/>
          </p:cNvSpPr>
          <p:nvPr/>
        </p:nvSpPr>
        <p:spPr bwMode="auto">
          <a:xfrm rot="-1797028">
            <a:off x="5227638" y="4783138"/>
            <a:ext cx="811212"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lossy</a:t>
            </a:r>
          </a:p>
        </p:txBody>
      </p:sp>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p:cNvSpPr>
            <a:spLocks noGrp="1" noChangeArrowheads="1"/>
          </p:cNvSpPr>
          <p:nvPr>
            <p:ph type="title"/>
          </p:nvPr>
        </p:nvSpPr>
        <p:spPr/>
        <p:txBody>
          <a:bodyPr/>
          <a:lstStyle/>
          <a:p>
            <a:r>
              <a:rPr lang="en-US" sz="3200" dirty="0">
                <a:solidFill>
                  <a:srgbClr val="FF0000"/>
                </a:solidFill>
              </a:rPr>
              <a:t>How to handle dimensionality Reduction </a:t>
            </a:r>
          </a:p>
        </p:txBody>
      </p:sp>
      <p:sp>
        <p:nvSpPr>
          <p:cNvPr id="1101827" name="Rectangle 3"/>
          <p:cNvSpPr>
            <a:spLocks noGrp="1" noChangeArrowheads="1"/>
          </p:cNvSpPr>
          <p:nvPr>
            <p:ph idx="1"/>
          </p:nvPr>
        </p:nvSpPr>
        <p:spPr/>
        <p:txBody>
          <a:bodyPr/>
          <a:lstStyle/>
          <a:p>
            <a:endParaRPr lang="en-US" dirty="0"/>
          </a:p>
          <a:p>
            <a:r>
              <a:rPr lang="en-US" dirty="0" smtClean="0"/>
              <a:t>DWT </a:t>
            </a:r>
            <a:r>
              <a:rPr lang="en-US" dirty="0"/>
              <a:t>(Discrete Wavelet Transform)</a:t>
            </a:r>
          </a:p>
          <a:p>
            <a:endParaRPr lang="en-US" dirty="0"/>
          </a:p>
          <a:p>
            <a:r>
              <a:rPr lang="en-US" dirty="0"/>
              <a:t>Principal Components Analysis</a:t>
            </a:r>
          </a:p>
          <a:p>
            <a:endParaRPr lang="en-US" dirty="0"/>
          </a:p>
          <a:p>
            <a:r>
              <a:rPr lang="en-US" dirty="0" err="1"/>
              <a:t>Numerosity</a:t>
            </a:r>
            <a:r>
              <a:rPr lang="en-US" dirty="0"/>
              <a:t> Reduction</a:t>
            </a:r>
          </a:p>
          <a:p>
            <a:endParaRPr lang="en-US" dirty="0"/>
          </a:p>
        </p:txBody>
      </p:sp>
      <p:sp>
        <p:nvSpPr>
          <p:cNvPr id="4" name="Slide Number Placeholder 3"/>
          <p:cNvSpPr>
            <a:spLocks noGrp="1"/>
          </p:cNvSpPr>
          <p:nvPr>
            <p:ph type="sldNum" sz="quarter" idx="12"/>
          </p:nvPr>
        </p:nvSpPr>
        <p:spPr/>
        <p:txBody>
          <a:bodyPr/>
          <a:lstStyle/>
          <a:p>
            <a:fld id="{CB0B272B-C122-4830-B7A5-3E1504E30332}" type="slidenum">
              <a:rPr lang="en-US"/>
              <a:pPr/>
              <a:t>47</a:t>
            </a:fld>
            <a:endParaRPr lang="en-US"/>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p:cNvSpPr>
            <a:spLocks noGrp="1" noChangeArrowheads="1"/>
          </p:cNvSpPr>
          <p:nvPr>
            <p:ph type="title"/>
          </p:nvPr>
        </p:nvSpPr>
        <p:spPr/>
        <p:txBody>
          <a:bodyPr/>
          <a:lstStyle/>
          <a:p>
            <a:r>
              <a:rPr lang="en-US"/>
              <a:t>Wavelet transforms </a:t>
            </a:r>
          </a:p>
        </p:txBody>
      </p:sp>
      <p:sp>
        <p:nvSpPr>
          <p:cNvPr id="1100803" name="Rectangle 3"/>
          <p:cNvSpPr>
            <a:spLocks noGrp="1" noChangeArrowheads="1"/>
          </p:cNvSpPr>
          <p:nvPr>
            <p:ph idx="1"/>
          </p:nvPr>
        </p:nvSpPr>
        <p:spPr>
          <a:xfrm>
            <a:off x="457200" y="1371600"/>
            <a:ext cx="8382000" cy="5029200"/>
          </a:xfrm>
        </p:spPr>
        <p:txBody>
          <a:bodyPr>
            <a:normAutofit fontScale="92500" lnSpcReduction="20000"/>
          </a:bodyPr>
          <a:lstStyle/>
          <a:p>
            <a:r>
              <a:rPr lang="en-US" dirty="0"/>
              <a:t>DWT (Discrete Wavelet Transform): is a</a:t>
            </a:r>
            <a:r>
              <a:rPr lang="en-US" dirty="0">
                <a:latin typeface="Calibri" pitchFamily="34" charset="0"/>
              </a:rPr>
              <a:t> linear signal processing technique.</a:t>
            </a:r>
          </a:p>
          <a:p>
            <a:r>
              <a:rPr lang="en-US" dirty="0">
                <a:latin typeface="Calibri" pitchFamily="34" charset="0"/>
              </a:rPr>
              <a:t>The data vector X transforms it to a numerically different vector X’ of Wavelet coefficients. </a:t>
            </a:r>
          </a:p>
          <a:p>
            <a:r>
              <a:rPr lang="en-US" dirty="0">
                <a:latin typeface="Calibri" pitchFamily="34" charset="0"/>
              </a:rPr>
              <a:t>The two vector of same length.</a:t>
            </a:r>
          </a:p>
          <a:p>
            <a:r>
              <a:rPr lang="en-US" dirty="0">
                <a:latin typeface="Calibri" pitchFamily="34" charset="0"/>
              </a:rPr>
              <a:t>A </a:t>
            </a:r>
            <a:r>
              <a:rPr lang="en-US" b="1" dirty="0">
                <a:solidFill>
                  <a:schemeClr val="hlink"/>
                </a:solidFill>
                <a:latin typeface="Calibri" pitchFamily="34" charset="0"/>
              </a:rPr>
              <a:t>compressed approximation</a:t>
            </a:r>
            <a:r>
              <a:rPr lang="en-US" dirty="0">
                <a:latin typeface="Calibri" pitchFamily="34" charset="0"/>
              </a:rPr>
              <a:t> of the data can be retained by storing only a small fraction of the strongest of the wavelet coefficients. </a:t>
            </a:r>
          </a:p>
          <a:p>
            <a:endParaRPr lang="en-US" dirty="0">
              <a:latin typeface="Calibri" pitchFamily="34" charset="0"/>
            </a:endParaRPr>
          </a:p>
          <a:p>
            <a:pPr>
              <a:lnSpc>
                <a:spcPct val="110000"/>
              </a:lnSpc>
            </a:pPr>
            <a:r>
              <a:rPr lang="en-US" dirty="0"/>
              <a:t>Similar to </a:t>
            </a:r>
            <a:r>
              <a:rPr lang="en-US" dirty="0">
                <a:solidFill>
                  <a:srgbClr val="FF0066"/>
                </a:solidFill>
              </a:rPr>
              <a:t>discrete Fourier transform (DFT),</a:t>
            </a:r>
            <a:r>
              <a:rPr lang="en-US" dirty="0"/>
              <a:t> </a:t>
            </a:r>
            <a:r>
              <a:rPr lang="en-US" u="sng" dirty="0">
                <a:solidFill>
                  <a:srgbClr val="008000"/>
                </a:solidFill>
              </a:rPr>
              <a:t>but better </a:t>
            </a:r>
            <a:r>
              <a:rPr lang="en-US" u="sng" dirty="0" err="1" smtClean="0">
                <a:solidFill>
                  <a:srgbClr val="008000"/>
                </a:solidFill>
              </a:rPr>
              <a:t>lossy</a:t>
            </a:r>
            <a:r>
              <a:rPr lang="en-US" u="sng" dirty="0" smtClean="0">
                <a:solidFill>
                  <a:srgbClr val="008000"/>
                </a:solidFill>
              </a:rPr>
              <a:t> </a:t>
            </a:r>
            <a:r>
              <a:rPr lang="en-US" u="sng" dirty="0">
                <a:solidFill>
                  <a:srgbClr val="008000"/>
                </a:solidFill>
              </a:rPr>
              <a:t>compression,</a:t>
            </a:r>
            <a:r>
              <a:rPr lang="en-US" u="sng" dirty="0"/>
              <a:t> localized in space</a:t>
            </a:r>
          </a:p>
          <a:p>
            <a:endParaRPr lang="en-US" dirty="0">
              <a:latin typeface="Calibri" pitchFamily="34" charset="0"/>
            </a:endParaRPr>
          </a:p>
          <a:p>
            <a:endParaRPr lang="en-US" dirty="0">
              <a:latin typeface="Calibri" pitchFamily="34" charset="0"/>
            </a:endParaRPr>
          </a:p>
        </p:txBody>
      </p:sp>
      <p:sp>
        <p:nvSpPr>
          <p:cNvPr id="19" name="Slide Number Placeholder 3"/>
          <p:cNvSpPr>
            <a:spLocks noGrp="1"/>
          </p:cNvSpPr>
          <p:nvPr>
            <p:ph type="sldNum" sz="quarter" idx="12"/>
          </p:nvPr>
        </p:nvSpPr>
        <p:spPr/>
        <p:txBody>
          <a:bodyPr/>
          <a:lstStyle/>
          <a:p>
            <a:fld id="{34F2737F-E489-4CE0-8D78-51248F29C7F1}" type="slidenum">
              <a:rPr lang="en-US"/>
              <a:pPr/>
              <a:t>48</a:t>
            </a:fld>
            <a:endParaRPr lang="en-US"/>
          </a:p>
        </p:txBody>
      </p:sp>
      <p:grpSp>
        <p:nvGrpSpPr>
          <p:cNvPr id="1100804" name="Group 4"/>
          <p:cNvGrpSpPr>
            <a:grpSpLocks/>
          </p:cNvGrpSpPr>
          <p:nvPr/>
        </p:nvGrpSpPr>
        <p:grpSpPr bwMode="auto">
          <a:xfrm>
            <a:off x="6934200" y="0"/>
            <a:ext cx="2336800" cy="1171575"/>
            <a:chOff x="3936" y="96"/>
            <a:chExt cx="1722" cy="1109"/>
          </a:xfrm>
        </p:grpSpPr>
        <p:sp>
          <p:nvSpPr>
            <p:cNvPr id="1100805" name="Rectangle 5"/>
            <p:cNvSpPr>
              <a:spLocks noChangeArrowheads="1"/>
            </p:cNvSpPr>
            <p:nvPr/>
          </p:nvSpPr>
          <p:spPr bwMode="auto">
            <a:xfrm>
              <a:off x="3936" y="96"/>
              <a:ext cx="1632" cy="960"/>
            </a:xfrm>
            <a:prstGeom prst="rect">
              <a:avLst/>
            </a:prstGeom>
            <a:solidFill>
              <a:schemeClr val="bg1"/>
            </a:solidFill>
            <a:ln w="9525">
              <a:solidFill>
                <a:schemeClr val="tx1"/>
              </a:solidFill>
              <a:miter lim="800000"/>
              <a:headEnd/>
              <a:tailEnd/>
            </a:ln>
          </p:spPr>
          <p:txBody>
            <a:bodyPr wrap="none" anchor="ctr"/>
            <a:lstStyle/>
            <a:p>
              <a:pPr algn="ctr"/>
              <a:r>
                <a:rPr lang="en-US"/>
                <a:t> </a:t>
              </a:r>
              <a:endParaRPr lang="en-US" sz="1600"/>
            </a:p>
            <a:p>
              <a:pPr algn="ctr"/>
              <a:endParaRPr lang="en-US"/>
            </a:p>
          </p:txBody>
        </p:sp>
        <p:sp>
          <p:nvSpPr>
            <p:cNvPr id="1100806" name="Line 6"/>
            <p:cNvSpPr>
              <a:spLocks noChangeShapeType="1"/>
            </p:cNvSpPr>
            <p:nvPr/>
          </p:nvSpPr>
          <p:spPr bwMode="auto">
            <a:xfrm>
              <a:off x="3984" y="864"/>
              <a:ext cx="144" cy="0"/>
            </a:xfrm>
            <a:prstGeom prst="line">
              <a:avLst/>
            </a:prstGeom>
            <a:noFill/>
            <a:ln w="9525">
              <a:solidFill>
                <a:schemeClr val="tx1"/>
              </a:solidFill>
              <a:miter lim="800000"/>
              <a:headEnd/>
              <a:tailEnd/>
            </a:ln>
          </p:spPr>
          <p:txBody>
            <a:bodyPr wrap="none"/>
            <a:lstStyle/>
            <a:p>
              <a:endParaRPr lang="en-US"/>
            </a:p>
          </p:txBody>
        </p:sp>
        <p:sp>
          <p:nvSpPr>
            <p:cNvPr id="1100807" name="Line 7"/>
            <p:cNvSpPr>
              <a:spLocks noChangeShapeType="1"/>
            </p:cNvSpPr>
            <p:nvPr/>
          </p:nvSpPr>
          <p:spPr bwMode="auto">
            <a:xfrm flipH="1" flipV="1">
              <a:off x="4128" y="288"/>
              <a:ext cx="0" cy="576"/>
            </a:xfrm>
            <a:prstGeom prst="line">
              <a:avLst/>
            </a:prstGeom>
            <a:noFill/>
            <a:ln w="9525">
              <a:solidFill>
                <a:schemeClr val="tx1"/>
              </a:solidFill>
              <a:miter lim="800000"/>
              <a:headEnd/>
              <a:tailEnd/>
            </a:ln>
          </p:spPr>
          <p:txBody>
            <a:bodyPr wrap="none"/>
            <a:lstStyle/>
            <a:p>
              <a:endParaRPr lang="en-US"/>
            </a:p>
          </p:txBody>
        </p:sp>
        <p:sp>
          <p:nvSpPr>
            <p:cNvPr id="1100808" name="Line 8"/>
            <p:cNvSpPr>
              <a:spLocks noChangeShapeType="1"/>
            </p:cNvSpPr>
            <p:nvPr/>
          </p:nvSpPr>
          <p:spPr bwMode="auto">
            <a:xfrm>
              <a:off x="4128" y="288"/>
              <a:ext cx="288" cy="0"/>
            </a:xfrm>
            <a:prstGeom prst="line">
              <a:avLst/>
            </a:prstGeom>
            <a:noFill/>
            <a:ln w="9525">
              <a:solidFill>
                <a:schemeClr val="tx1"/>
              </a:solidFill>
              <a:miter lim="800000"/>
              <a:headEnd/>
              <a:tailEnd/>
            </a:ln>
          </p:spPr>
          <p:txBody>
            <a:bodyPr wrap="none"/>
            <a:lstStyle/>
            <a:p>
              <a:endParaRPr lang="en-US"/>
            </a:p>
          </p:txBody>
        </p:sp>
        <p:sp>
          <p:nvSpPr>
            <p:cNvPr id="1100809" name="Line 9"/>
            <p:cNvSpPr>
              <a:spLocks noChangeShapeType="1"/>
            </p:cNvSpPr>
            <p:nvPr/>
          </p:nvSpPr>
          <p:spPr bwMode="auto">
            <a:xfrm>
              <a:off x="4416" y="288"/>
              <a:ext cx="0" cy="576"/>
            </a:xfrm>
            <a:prstGeom prst="line">
              <a:avLst/>
            </a:prstGeom>
            <a:noFill/>
            <a:ln w="9525">
              <a:solidFill>
                <a:schemeClr val="tx1"/>
              </a:solidFill>
              <a:miter lim="800000"/>
              <a:headEnd/>
              <a:tailEnd/>
            </a:ln>
          </p:spPr>
          <p:txBody>
            <a:bodyPr wrap="none"/>
            <a:lstStyle/>
            <a:p>
              <a:endParaRPr lang="en-US"/>
            </a:p>
          </p:txBody>
        </p:sp>
        <p:sp>
          <p:nvSpPr>
            <p:cNvPr id="1100810" name="Line 10"/>
            <p:cNvSpPr>
              <a:spLocks noChangeShapeType="1"/>
            </p:cNvSpPr>
            <p:nvPr/>
          </p:nvSpPr>
          <p:spPr bwMode="auto">
            <a:xfrm>
              <a:off x="4416" y="864"/>
              <a:ext cx="192" cy="0"/>
            </a:xfrm>
            <a:prstGeom prst="line">
              <a:avLst/>
            </a:prstGeom>
            <a:noFill/>
            <a:ln w="9525">
              <a:solidFill>
                <a:schemeClr val="tx1"/>
              </a:solidFill>
              <a:miter lim="800000"/>
              <a:headEnd/>
              <a:tailEnd/>
            </a:ln>
          </p:spPr>
          <p:txBody>
            <a:bodyPr wrap="none"/>
            <a:lstStyle/>
            <a:p>
              <a:endParaRPr lang="en-US"/>
            </a:p>
          </p:txBody>
        </p:sp>
        <p:sp>
          <p:nvSpPr>
            <p:cNvPr id="1100811" name="Line 11"/>
            <p:cNvSpPr>
              <a:spLocks noChangeShapeType="1"/>
            </p:cNvSpPr>
            <p:nvPr/>
          </p:nvSpPr>
          <p:spPr bwMode="auto">
            <a:xfrm>
              <a:off x="4848" y="864"/>
              <a:ext cx="96" cy="0"/>
            </a:xfrm>
            <a:prstGeom prst="line">
              <a:avLst/>
            </a:prstGeom>
            <a:noFill/>
            <a:ln w="9525">
              <a:solidFill>
                <a:schemeClr val="tx1"/>
              </a:solidFill>
              <a:miter lim="800000"/>
              <a:headEnd/>
              <a:tailEnd/>
            </a:ln>
          </p:spPr>
          <p:txBody>
            <a:bodyPr wrap="none"/>
            <a:lstStyle/>
            <a:p>
              <a:endParaRPr lang="en-US"/>
            </a:p>
          </p:txBody>
        </p:sp>
        <p:sp>
          <p:nvSpPr>
            <p:cNvPr id="1100812" name="Line 12"/>
            <p:cNvSpPr>
              <a:spLocks noChangeShapeType="1"/>
            </p:cNvSpPr>
            <p:nvPr/>
          </p:nvSpPr>
          <p:spPr bwMode="auto">
            <a:xfrm flipV="1">
              <a:off x="4944" y="336"/>
              <a:ext cx="192" cy="528"/>
            </a:xfrm>
            <a:prstGeom prst="line">
              <a:avLst/>
            </a:prstGeom>
            <a:noFill/>
            <a:ln w="9525">
              <a:solidFill>
                <a:schemeClr val="tx1"/>
              </a:solidFill>
              <a:miter lim="800000"/>
              <a:headEnd/>
              <a:tailEnd/>
            </a:ln>
          </p:spPr>
          <p:txBody>
            <a:bodyPr wrap="none"/>
            <a:lstStyle/>
            <a:p>
              <a:endParaRPr lang="en-US"/>
            </a:p>
          </p:txBody>
        </p:sp>
        <p:sp>
          <p:nvSpPr>
            <p:cNvPr id="1100813" name="Line 13"/>
            <p:cNvSpPr>
              <a:spLocks noChangeShapeType="1"/>
            </p:cNvSpPr>
            <p:nvPr/>
          </p:nvSpPr>
          <p:spPr bwMode="auto">
            <a:xfrm>
              <a:off x="5136" y="336"/>
              <a:ext cx="96" cy="288"/>
            </a:xfrm>
            <a:prstGeom prst="line">
              <a:avLst/>
            </a:prstGeom>
            <a:noFill/>
            <a:ln w="9525">
              <a:solidFill>
                <a:schemeClr val="tx1"/>
              </a:solidFill>
              <a:miter lim="800000"/>
              <a:headEnd/>
              <a:tailEnd/>
            </a:ln>
          </p:spPr>
          <p:txBody>
            <a:bodyPr wrap="none"/>
            <a:lstStyle/>
            <a:p>
              <a:endParaRPr lang="en-US"/>
            </a:p>
          </p:txBody>
        </p:sp>
        <p:sp>
          <p:nvSpPr>
            <p:cNvPr id="1100814" name="Line 14"/>
            <p:cNvSpPr>
              <a:spLocks noChangeShapeType="1"/>
            </p:cNvSpPr>
            <p:nvPr/>
          </p:nvSpPr>
          <p:spPr bwMode="auto">
            <a:xfrm>
              <a:off x="5232" y="624"/>
              <a:ext cx="96" cy="288"/>
            </a:xfrm>
            <a:prstGeom prst="line">
              <a:avLst/>
            </a:prstGeom>
            <a:noFill/>
            <a:ln w="9525">
              <a:solidFill>
                <a:schemeClr val="tx1"/>
              </a:solidFill>
              <a:miter lim="800000"/>
              <a:headEnd/>
              <a:tailEnd/>
            </a:ln>
          </p:spPr>
          <p:txBody>
            <a:bodyPr wrap="none"/>
            <a:lstStyle/>
            <a:p>
              <a:endParaRPr lang="en-US"/>
            </a:p>
          </p:txBody>
        </p:sp>
        <p:sp>
          <p:nvSpPr>
            <p:cNvPr id="1100815" name="Line 15"/>
            <p:cNvSpPr>
              <a:spLocks noChangeShapeType="1"/>
            </p:cNvSpPr>
            <p:nvPr/>
          </p:nvSpPr>
          <p:spPr bwMode="auto">
            <a:xfrm flipV="1">
              <a:off x="5328" y="864"/>
              <a:ext cx="96" cy="48"/>
            </a:xfrm>
            <a:prstGeom prst="line">
              <a:avLst/>
            </a:prstGeom>
            <a:noFill/>
            <a:ln w="9525">
              <a:solidFill>
                <a:schemeClr val="tx1"/>
              </a:solidFill>
              <a:miter lim="800000"/>
              <a:headEnd/>
              <a:tailEnd/>
            </a:ln>
          </p:spPr>
          <p:txBody>
            <a:bodyPr wrap="none"/>
            <a:lstStyle/>
            <a:p>
              <a:endParaRPr lang="en-US"/>
            </a:p>
          </p:txBody>
        </p:sp>
        <p:sp>
          <p:nvSpPr>
            <p:cNvPr id="1100816" name="Line 16"/>
            <p:cNvSpPr>
              <a:spLocks noChangeShapeType="1"/>
            </p:cNvSpPr>
            <p:nvPr/>
          </p:nvSpPr>
          <p:spPr bwMode="auto">
            <a:xfrm>
              <a:off x="5424" y="864"/>
              <a:ext cx="96" cy="0"/>
            </a:xfrm>
            <a:prstGeom prst="line">
              <a:avLst/>
            </a:prstGeom>
            <a:noFill/>
            <a:ln w="9525">
              <a:solidFill>
                <a:schemeClr val="tx1"/>
              </a:solidFill>
              <a:miter lim="800000"/>
              <a:headEnd/>
              <a:tailEnd/>
            </a:ln>
          </p:spPr>
          <p:txBody>
            <a:bodyPr wrap="none"/>
            <a:lstStyle/>
            <a:p>
              <a:endParaRPr lang="en-US"/>
            </a:p>
          </p:txBody>
        </p:sp>
        <p:sp>
          <p:nvSpPr>
            <p:cNvPr id="1100817" name="Rectangle 17"/>
            <p:cNvSpPr>
              <a:spLocks noChangeArrowheads="1"/>
            </p:cNvSpPr>
            <p:nvPr/>
          </p:nvSpPr>
          <p:spPr bwMode="auto">
            <a:xfrm>
              <a:off x="4080" y="864"/>
              <a:ext cx="529" cy="318"/>
            </a:xfrm>
            <a:prstGeom prst="rect">
              <a:avLst/>
            </a:prstGeom>
            <a:noFill/>
            <a:ln w="9525">
              <a:noFill/>
              <a:miter lim="800000"/>
              <a:headEnd/>
              <a:tailEnd/>
            </a:ln>
          </p:spPr>
          <p:txBody>
            <a:bodyPr wrap="none">
              <a:spAutoFit/>
            </a:bodyPr>
            <a:lstStyle/>
            <a:p>
              <a:r>
                <a:rPr lang="en-US" sz="1600" dirty="0"/>
                <a:t>Haar2</a:t>
              </a:r>
            </a:p>
          </p:txBody>
        </p:sp>
        <p:sp>
          <p:nvSpPr>
            <p:cNvPr id="1100818" name="Rectangle 18"/>
            <p:cNvSpPr>
              <a:spLocks noChangeArrowheads="1"/>
            </p:cNvSpPr>
            <p:nvPr/>
          </p:nvSpPr>
          <p:spPr bwMode="auto">
            <a:xfrm>
              <a:off x="4751" y="864"/>
              <a:ext cx="907" cy="341"/>
            </a:xfrm>
            <a:prstGeom prst="rect">
              <a:avLst/>
            </a:prstGeom>
            <a:noFill/>
            <a:ln w="9525">
              <a:noFill/>
              <a:miter lim="800000"/>
              <a:headEnd/>
              <a:tailEnd/>
            </a:ln>
          </p:spPr>
          <p:txBody>
            <a:bodyPr wrap="none">
              <a:spAutoFit/>
            </a:bodyPr>
            <a:lstStyle/>
            <a:p>
              <a:pPr>
                <a:lnSpc>
                  <a:spcPct val="110000"/>
                </a:lnSpc>
                <a:spcBef>
                  <a:spcPct val="20000"/>
                </a:spcBef>
                <a:buClr>
                  <a:schemeClr val="folHlink"/>
                </a:buClr>
                <a:buSzPct val="60000"/>
                <a:buFont typeface="Wingdings" pitchFamily="2" charset="2"/>
                <a:buNone/>
              </a:pPr>
              <a:r>
                <a:rPr lang="en-US" sz="1600"/>
                <a:t>Daubechie4</a:t>
              </a:r>
            </a:p>
          </p:txBody>
        </p:sp>
      </p:grpSp>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Rectangle 2"/>
          <p:cNvSpPr>
            <a:spLocks noGrp="1" noChangeArrowheads="1"/>
          </p:cNvSpPr>
          <p:nvPr>
            <p:ph type="title"/>
          </p:nvPr>
        </p:nvSpPr>
        <p:spPr/>
        <p:txBody>
          <a:bodyPr/>
          <a:lstStyle/>
          <a:p>
            <a:r>
              <a:rPr lang="en-US"/>
              <a:t>Implementing 2D-DWT</a:t>
            </a:r>
          </a:p>
        </p:txBody>
      </p:sp>
      <p:sp>
        <p:nvSpPr>
          <p:cNvPr id="90" name="Slide Number Placeholder 3"/>
          <p:cNvSpPr>
            <a:spLocks noGrp="1"/>
          </p:cNvSpPr>
          <p:nvPr>
            <p:ph type="sldNum" sz="quarter" idx="12"/>
          </p:nvPr>
        </p:nvSpPr>
        <p:spPr/>
        <p:txBody>
          <a:bodyPr/>
          <a:lstStyle/>
          <a:p>
            <a:fld id="{4D341F40-4AFE-4BA5-8BD7-E3D329709A86}" type="slidenum">
              <a:rPr lang="en-US"/>
              <a:pPr/>
              <a:t>49</a:t>
            </a:fld>
            <a:endParaRPr lang="en-US"/>
          </a:p>
        </p:txBody>
      </p:sp>
      <p:sp>
        <p:nvSpPr>
          <p:cNvPr id="1102851" name="Text Box 3"/>
          <p:cNvSpPr txBox="1">
            <a:spLocks noChangeArrowheads="1"/>
          </p:cNvSpPr>
          <p:nvPr/>
        </p:nvSpPr>
        <p:spPr bwMode="auto">
          <a:xfrm>
            <a:off x="0" y="1314450"/>
            <a:ext cx="2713038" cy="457200"/>
          </a:xfrm>
          <a:prstGeom prst="rect">
            <a:avLst/>
          </a:prstGeom>
          <a:noFill/>
          <a:ln w="9525">
            <a:noFill/>
            <a:miter lim="800000"/>
            <a:headEnd/>
            <a:tailEnd/>
          </a:ln>
          <a:effectLst/>
        </p:spPr>
        <p:txBody>
          <a:bodyPr wrap="none">
            <a:spAutoFit/>
          </a:bodyPr>
          <a:lstStyle/>
          <a:p>
            <a:r>
              <a:rPr lang="en-US">
                <a:latin typeface="Copperplate Gothic Bold" pitchFamily="34" charset="0"/>
              </a:rPr>
              <a:t>Decomposition</a:t>
            </a:r>
          </a:p>
        </p:txBody>
      </p:sp>
      <p:pic>
        <p:nvPicPr>
          <p:cNvPr id="1102852" name="Picture 4" descr="robi_in_air"/>
          <p:cNvPicPr>
            <a:picLocks noChangeAspect="1" noChangeArrowheads="1"/>
          </p:cNvPicPr>
          <p:nvPr/>
        </p:nvPicPr>
        <p:blipFill>
          <a:blip r:embed="rId2"/>
          <a:srcRect/>
          <a:stretch>
            <a:fillRect/>
          </a:stretch>
        </p:blipFill>
        <p:spPr bwMode="auto">
          <a:xfrm>
            <a:off x="1108075" y="1762125"/>
            <a:ext cx="6926263" cy="4645025"/>
          </a:xfrm>
          <a:prstGeom prst="rect">
            <a:avLst/>
          </a:prstGeom>
          <a:noFill/>
        </p:spPr>
      </p:pic>
      <p:pic>
        <p:nvPicPr>
          <p:cNvPr id="1102853" name="Picture 5" descr="robi_in_air"/>
          <p:cNvPicPr>
            <a:picLocks noChangeAspect="1" noChangeArrowheads="1"/>
          </p:cNvPicPr>
          <p:nvPr/>
        </p:nvPicPr>
        <p:blipFill>
          <a:blip r:embed="rId2"/>
          <a:srcRect/>
          <a:stretch>
            <a:fillRect/>
          </a:stretch>
        </p:blipFill>
        <p:spPr bwMode="auto">
          <a:xfrm>
            <a:off x="1108075" y="1762125"/>
            <a:ext cx="6926263" cy="4645025"/>
          </a:xfrm>
          <a:prstGeom prst="rect">
            <a:avLst/>
          </a:prstGeom>
          <a:noFill/>
        </p:spPr>
      </p:pic>
      <p:grpSp>
        <p:nvGrpSpPr>
          <p:cNvPr id="1102854" name="Group 6"/>
          <p:cNvGrpSpPr>
            <a:grpSpLocks/>
          </p:cNvGrpSpPr>
          <p:nvPr/>
        </p:nvGrpSpPr>
        <p:grpSpPr bwMode="auto">
          <a:xfrm>
            <a:off x="1181100" y="1752600"/>
            <a:ext cx="6642100" cy="4660900"/>
            <a:chOff x="744" y="1104"/>
            <a:chExt cx="4184" cy="2936"/>
          </a:xfrm>
        </p:grpSpPr>
        <p:grpSp>
          <p:nvGrpSpPr>
            <p:cNvPr id="1102855" name="Group 7"/>
            <p:cNvGrpSpPr>
              <a:grpSpLocks/>
            </p:cNvGrpSpPr>
            <p:nvPr/>
          </p:nvGrpSpPr>
          <p:grpSpPr bwMode="auto">
            <a:xfrm>
              <a:off x="2976" y="1112"/>
              <a:ext cx="1952" cy="2928"/>
              <a:chOff x="2976" y="1112"/>
              <a:chExt cx="1952" cy="2928"/>
            </a:xfrm>
          </p:grpSpPr>
          <p:sp>
            <p:nvSpPr>
              <p:cNvPr id="1102856" name="Line 8"/>
              <p:cNvSpPr>
                <a:spLocks noChangeShapeType="1"/>
              </p:cNvSpPr>
              <p:nvPr/>
            </p:nvSpPr>
            <p:spPr bwMode="auto">
              <a:xfrm>
                <a:off x="2976" y="1120"/>
                <a:ext cx="0" cy="2904"/>
              </a:xfrm>
              <a:prstGeom prst="line">
                <a:avLst/>
              </a:prstGeom>
              <a:noFill/>
              <a:ln w="38100">
                <a:solidFill>
                  <a:srgbClr val="FFFF00"/>
                </a:solidFill>
                <a:round/>
                <a:headEnd/>
                <a:tailEnd/>
              </a:ln>
              <a:effectLst/>
            </p:spPr>
            <p:txBody>
              <a:bodyPr/>
              <a:lstStyle/>
              <a:p>
                <a:endParaRPr lang="en-US"/>
              </a:p>
            </p:txBody>
          </p:sp>
          <p:sp>
            <p:nvSpPr>
              <p:cNvPr id="1102857" name="Line 9"/>
              <p:cNvSpPr>
                <a:spLocks noChangeShapeType="1"/>
              </p:cNvSpPr>
              <p:nvPr/>
            </p:nvSpPr>
            <p:spPr bwMode="auto">
              <a:xfrm>
                <a:off x="3056" y="1112"/>
                <a:ext cx="0" cy="2904"/>
              </a:xfrm>
              <a:prstGeom prst="line">
                <a:avLst/>
              </a:prstGeom>
              <a:noFill/>
              <a:ln w="38100">
                <a:solidFill>
                  <a:srgbClr val="FFFF00"/>
                </a:solidFill>
                <a:round/>
                <a:headEnd/>
                <a:tailEnd/>
              </a:ln>
              <a:effectLst/>
            </p:spPr>
            <p:txBody>
              <a:bodyPr/>
              <a:lstStyle/>
              <a:p>
                <a:endParaRPr lang="en-US"/>
              </a:p>
            </p:txBody>
          </p:sp>
          <p:sp>
            <p:nvSpPr>
              <p:cNvPr id="1102858" name="Line 10"/>
              <p:cNvSpPr>
                <a:spLocks noChangeShapeType="1"/>
              </p:cNvSpPr>
              <p:nvPr/>
            </p:nvSpPr>
            <p:spPr bwMode="auto">
              <a:xfrm>
                <a:off x="3152" y="1112"/>
                <a:ext cx="0" cy="2904"/>
              </a:xfrm>
              <a:prstGeom prst="line">
                <a:avLst/>
              </a:prstGeom>
              <a:noFill/>
              <a:ln w="38100">
                <a:solidFill>
                  <a:srgbClr val="FFFF00"/>
                </a:solidFill>
                <a:round/>
                <a:headEnd/>
                <a:tailEnd/>
              </a:ln>
              <a:effectLst/>
            </p:spPr>
            <p:txBody>
              <a:bodyPr/>
              <a:lstStyle/>
              <a:p>
                <a:endParaRPr lang="en-US"/>
              </a:p>
            </p:txBody>
          </p:sp>
          <p:sp>
            <p:nvSpPr>
              <p:cNvPr id="1102859" name="Line 11"/>
              <p:cNvSpPr>
                <a:spLocks noChangeShapeType="1"/>
              </p:cNvSpPr>
              <p:nvPr/>
            </p:nvSpPr>
            <p:spPr bwMode="auto">
              <a:xfrm>
                <a:off x="3248" y="1128"/>
                <a:ext cx="0" cy="2904"/>
              </a:xfrm>
              <a:prstGeom prst="line">
                <a:avLst/>
              </a:prstGeom>
              <a:noFill/>
              <a:ln w="38100">
                <a:solidFill>
                  <a:srgbClr val="FFFF00"/>
                </a:solidFill>
                <a:round/>
                <a:headEnd/>
                <a:tailEnd/>
              </a:ln>
              <a:effectLst/>
            </p:spPr>
            <p:txBody>
              <a:bodyPr/>
              <a:lstStyle/>
              <a:p>
                <a:endParaRPr lang="en-US"/>
              </a:p>
            </p:txBody>
          </p:sp>
          <p:sp>
            <p:nvSpPr>
              <p:cNvPr id="1102860" name="Line 12"/>
              <p:cNvSpPr>
                <a:spLocks noChangeShapeType="1"/>
              </p:cNvSpPr>
              <p:nvPr/>
            </p:nvSpPr>
            <p:spPr bwMode="auto">
              <a:xfrm>
                <a:off x="3344" y="1128"/>
                <a:ext cx="0" cy="2904"/>
              </a:xfrm>
              <a:prstGeom prst="line">
                <a:avLst/>
              </a:prstGeom>
              <a:noFill/>
              <a:ln w="38100">
                <a:solidFill>
                  <a:srgbClr val="FFFF00"/>
                </a:solidFill>
                <a:round/>
                <a:headEnd/>
                <a:tailEnd/>
              </a:ln>
              <a:effectLst/>
            </p:spPr>
            <p:txBody>
              <a:bodyPr/>
              <a:lstStyle/>
              <a:p>
                <a:endParaRPr lang="en-US"/>
              </a:p>
            </p:txBody>
          </p:sp>
          <p:sp>
            <p:nvSpPr>
              <p:cNvPr id="1102861" name="Line 13"/>
              <p:cNvSpPr>
                <a:spLocks noChangeShapeType="1"/>
              </p:cNvSpPr>
              <p:nvPr/>
            </p:nvSpPr>
            <p:spPr bwMode="auto">
              <a:xfrm>
                <a:off x="3424" y="1120"/>
                <a:ext cx="0" cy="2904"/>
              </a:xfrm>
              <a:prstGeom prst="line">
                <a:avLst/>
              </a:prstGeom>
              <a:noFill/>
              <a:ln w="38100">
                <a:solidFill>
                  <a:srgbClr val="FFFF00"/>
                </a:solidFill>
                <a:round/>
                <a:headEnd/>
                <a:tailEnd/>
              </a:ln>
              <a:effectLst/>
            </p:spPr>
            <p:txBody>
              <a:bodyPr/>
              <a:lstStyle/>
              <a:p>
                <a:endParaRPr lang="en-US"/>
              </a:p>
            </p:txBody>
          </p:sp>
          <p:sp>
            <p:nvSpPr>
              <p:cNvPr id="1102862" name="Line 14"/>
              <p:cNvSpPr>
                <a:spLocks noChangeShapeType="1"/>
              </p:cNvSpPr>
              <p:nvPr/>
            </p:nvSpPr>
            <p:spPr bwMode="auto">
              <a:xfrm>
                <a:off x="3520" y="1120"/>
                <a:ext cx="0" cy="2904"/>
              </a:xfrm>
              <a:prstGeom prst="line">
                <a:avLst/>
              </a:prstGeom>
              <a:noFill/>
              <a:ln w="38100">
                <a:solidFill>
                  <a:srgbClr val="FFFF00"/>
                </a:solidFill>
                <a:round/>
                <a:headEnd/>
                <a:tailEnd/>
              </a:ln>
              <a:effectLst/>
            </p:spPr>
            <p:txBody>
              <a:bodyPr/>
              <a:lstStyle/>
              <a:p>
                <a:endParaRPr lang="en-US"/>
              </a:p>
            </p:txBody>
          </p:sp>
          <p:sp>
            <p:nvSpPr>
              <p:cNvPr id="1102863" name="Line 15"/>
              <p:cNvSpPr>
                <a:spLocks noChangeShapeType="1"/>
              </p:cNvSpPr>
              <p:nvPr/>
            </p:nvSpPr>
            <p:spPr bwMode="auto">
              <a:xfrm>
                <a:off x="3624" y="1120"/>
                <a:ext cx="0" cy="2904"/>
              </a:xfrm>
              <a:prstGeom prst="line">
                <a:avLst/>
              </a:prstGeom>
              <a:noFill/>
              <a:ln w="38100">
                <a:solidFill>
                  <a:srgbClr val="FFFF00"/>
                </a:solidFill>
                <a:round/>
                <a:headEnd/>
                <a:tailEnd/>
              </a:ln>
              <a:effectLst/>
            </p:spPr>
            <p:txBody>
              <a:bodyPr/>
              <a:lstStyle/>
              <a:p>
                <a:endParaRPr lang="en-US"/>
              </a:p>
            </p:txBody>
          </p:sp>
          <p:sp>
            <p:nvSpPr>
              <p:cNvPr id="1102864" name="Line 16"/>
              <p:cNvSpPr>
                <a:spLocks noChangeShapeType="1"/>
              </p:cNvSpPr>
              <p:nvPr/>
            </p:nvSpPr>
            <p:spPr bwMode="auto">
              <a:xfrm>
                <a:off x="3720" y="1120"/>
                <a:ext cx="0" cy="2904"/>
              </a:xfrm>
              <a:prstGeom prst="line">
                <a:avLst/>
              </a:prstGeom>
              <a:noFill/>
              <a:ln w="38100">
                <a:solidFill>
                  <a:srgbClr val="FFFF00"/>
                </a:solidFill>
                <a:round/>
                <a:headEnd/>
                <a:tailEnd/>
              </a:ln>
              <a:effectLst/>
            </p:spPr>
            <p:txBody>
              <a:bodyPr/>
              <a:lstStyle/>
              <a:p>
                <a:endParaRPr lang="en-US"/>
              </a:p>
            </p:txBody>
          </p:sp>
          <p:sp>
            <p:nvSpPr>
              <p:cNvPr id="1102865" name="Line 17"/>
              <p:cNvSpPr>
                <a:spLocks noChangeShapeType="1"/>
              </p:cNvSpPr>
              <p:nvPr/>
            </p:nvSpPr>
            <p:spPr bwMode="auto">
              <a:xfrm>
                <a:off x="3800" y="1112"/>
                <a:ext cx="0" cy="2904"/>
              </a:xfrm>
              <a:prstGeom prst="line">
                <a:avLst/>
              </a:prstGeom>
              <a:noFill/>
              <a:ln w="38100">
                <a:solidFill>
                  <a:srgbClr val="FFFF00"/>
                </a:solidFill>
                <a:round/>
                <a:headEnd/>
                <a:tailEnd/>
              </a:ln>
              <a:effectLst/>
            </p:spPr>
            <p:txBody>
              <a:bodyPr/>
              <a:lstStyle/>
              <a:p>
                <a:endParaRPr lang="en-US"/>
              </a:p>
            </p:txBody>
          </p:sp>
          <p:sp>
            <p:nvSpPr>
              <p:cNvPr id="1102866" name="Line 18"/>
              <p:cNvSpPr>
                <a:spLocks noChangeShapeType="1"/>
              </p:cNvSpPr>
              <p:nvPr/>
            </p:nvSpPr>
            <p:spPr bwMode="auto">
              <a:xfrm>
                <a:off x="3896" y="1112"/>
                <a:ext cx="0" cy="2904"/>
              </a:xfrm>
              <a:prstGeom prst="line">
                <a:avLst/>
              </a:prstGeom>
              <a:noFill/>
              <a:ln w="38100">
                <a:solidFill>
                  <a:srgbClr val="FFFF00"/>
                </a:solidFill>
                <a:round/>
                <a:headEnd/>
                <a:tailEnd/>
              </a:ln>
              <a:effectLst/>
            </p:spPr>
            <p:txBody>
              <a:bodyPr/>
              <a:lstStyle/>
              <a:p>
                <a:endParaRPr lang="en-US"/>
              </a:p>
            </p:txBody>
          </p:sp>
          <p:sp>
            <p:nvSpPr>
              <p:cNvPr id="1102867" name="Line 19"/>
              <p:cNvSpPr>
                <a:spLocks noChangeShapeType="1"/>
              </p:cNvSpPr>
              <p:nvPr/>
            </p:nvSpPr>
            <p:spPr bwMode="auto">
              <a:xfrm>
                <a:off x="3992" y="1128"/>
                <a:ext cx="0" cy="2904"/>
              </a:xfrm>
              <a:prstGeom prst="line">
                <a:avLst/>
              </a:prstGeom>
              <a:noFill/>
              <a:ln w="38100">
                <a:solidFill>
                  <a:srgbClr val="FFFF00"/>
                </a:solidFill>
                <a:round/>
                <a:headEnd/>
                <a:tailEnd/>
              </a:ln>
              <a:effectLst/>
            </p:spPr>
            <p:txBody>
              <a:bodyPr/>
              <a:lstStyle/>
              <a:p>
                <a:endParaRPr lang="en-US"/>
              </a:p>
            </p:txBody>
          </p:sp>
          <p:sp>
            <p:nvSpPr>
              <p:cNvPr id="1102868" name="Line 20"/>
              <p:cNvSpPr>
                <a:spLocks noChangeShapeType="1"/>
              </p:cNvSpPr>
              <p:nvPr/>
            </p:nvSpPr>
            <p:spPr bwMode="auto">
              <a:xfrm>
                <a:off x="4088" y="1128"/>
                <a:ext cx="0" cy="2904"/>
              </a:xfrm>
              <a:prstGeom prst="line">
                <a:avLst/>
              </a:prstGeom>
              <a:noFill/>
              <a:ln w="38100">
                <a:solidFill>
                  <a:srgbClr val="FFFF00"/>
                </a:solidFill>
                <a:round/>
                <a:headEnd/>
                <a:tailEnd/>
              </a:ln>
              <a:effectLst/>
            </p:spPr>
            <p:txBody>
              <a:bodyPr/>
              <a:lstStyle/>
              <a:p>
                <a:endParaRPr lang="en-US"/>
              </a:p>
            </p:txBody>
          </p:sp>
          <p:sp>
            <p:nvSpPr>
              <p:cNvPr id="1102869" name="Line 21"/>
              <p:cNvSpPr>
                <a:spLocks noChangeShapeType="1"/>
              </p:cNvSpPr>
              <p:nvPr/>
            </p:nvSpPr>
            <p:spPr bwMode="auto">
              <a:xfrm>
                <a:off x="4168" y="1120"/>
                <a:ext cx="0" cy="2904"/>
              </a:xfrm>
              <a:prstGeom prst="line">
                <a:avLst/>
              </a:prstGeom>
              <a:noFill/>
              <a:ln w="38100">
                <a:solidFill>
                  <a:srgbClr val="FFFF00"/>
                </a:solidFill>
                <a:round/>
                <a:headEnd/>
                <a:tailEnd/>
              </a:ln>
              <a:effectLst/>
            </p:spPr>
            <p:txBody>
              <a:bodyPr/>
              <a:lstStyle/>
              <a:p>
                <a:endParaRPr lang="en-US"/>
              </a:p>
            </p:txBody>
          </p:sp>
          <p:sp>
            <p:nvSpPr>
              <p:cNvPr id="1102870" name="Line 22"/>
              <p:cNvSpPr>
                <a:spLocks noChangeShapeType="1"/>
              </p:cNvSpPr>
              <p:nvPr/>
            </p:nvSpPr>
            <p:spPr bwMode="auto">
              <a:xfrm>
                <a:off x="4264" y="1120"/>
                <a:ext cx="0" cy="2904"/>
              </a:xfrm>
              <a:prstGeom prst="line">
                <a:avLst/>
              </a:prstGeom>
              <a:noFill/>
              <a:ln w="38100">
                <a:solidFill>
                  <a:srgbClr val="FFFF00"/>
                </a:solidFill>
                <a:round/>
                <a:headEnd/>
                <a:tailEnd/>
              </a:ln>
              <a:effectLst/>
            </p:spPr>
            <p:txBody>
              <a:bodyPr/>
              <a:lstStyle/>
              <a:p>
                <a:endParaRPr lang="en-US"/>
              </a:p>
            </p:txBody>
          </p:sp>
          <p:sp>
            <p:nvSpPr>
              <p:cNvPr id="1102871" name="Line 23"/>
              <p:cNvSpPr>
                <a:spLocks noChangeShapeType="1"/>
              </p:cNvSpPr>
              <p:nvPr/>
            </p:nvSpPr>
            <p:spPr bwMode="auto">
              <a:xfrm>
                <a:off x="4360" y="1120"/>
                <a:ext cx="0" cy="2904"/>
              </a:xfrm>
              <a:prstGeom prst="line">
                <a:avLst/>
              </a:prstGeom>
              <a:noFill/>
              <a:ln w="38100">
                <a:solidFill>
                  <a:srgbClr val="FFFF00"/>
                </a:solidFill>
                <a:round/>
                <a:headEnd/>
                <a:tailEnd/>
              </a:ln>
              <a:effectLst/>
            </p:spPr>
            <p:txBody>
              <a:bodyPr/>
              <a:lstStyle/>
              <a:p>
                <a:endParaRPr lang="en-US"/>
              </a:p>
            </p:txBody>
          </p:sp>
          <p:sp>
            <p:nvSpPr>
              <p:cNvPr id="1102872" name="Line 24"/>
              <p:cNvSpPr>
                <a:spLocks noChangeShapeType="1"/>
              </p:cNvSpPr>
              <p:nvPr/>
            </p:nvSpPr>
            <p:spPr bwMode="auto">
              <a:xfrm>
                <a:off x="4456" y="1120"/>
                <a:ext cx="0" cy="2904"/>
              </a:xfrm>
              <a:prstGeom prst="line">
                <a:avLst/>
              </a:prstGeom>
              <a:noFill/>
              <a:ln w="38100">
                <a:solidFill>
                  <a:srgbClr val="FFFF00"/>
                </a:solidFill>
                <a:round/>
                <a:headEnd/>
                <a:tailEnd/>
              </a:ln>
              <a:effectLst/>
            </p:spPr>
            <p:txBody>
              <a:bodyPr/>
              <a:lstStyle/>
              <a:p>
                <a:endParaRPr lang="en-US"/>
              </a:p>
            </p:txBody>
          </p:sp>
          <p:sp>
            <p:nvSpPr>
              <p:cNvPr id="1102873" name="Line 25"/>
              <p:cNvSpPr>
                <a:spLocks noChangeShapeType="1"/>
              </p:cNvSpPr>
              <p:nvPr/>
            </p:nvSpPr>
            <p:spPr bwMode="auto">
              <a:xfrm>
                <a:off x="4552" y="1136"/>
                <a:ext cx="0" cy="2904"/>
              </a:xfrm>
              <a:prstGeom prst="line">
                <a:avLst/>
              </a:prstGeom>
              <a:noFill/>
              <a:ln w="38100">
                <a:solidFill>
                  <a:srgbClr val="FFFF00"/>
                </a:solidFill>
                <a:round/>
                <a:headEnd/>
                <a:tailEnd/>
              </a:ln>
              <a:effectLst/>
            </p:spPr>
            <p:txBody>
              <a:bodyPr/>
              <a:lstStyle/>
              <a:p>
                <a:endParaRPr lang="en-US"/>
              </a:p>
            </p:txBody>
          </p:sp>
          <p:sp>
            <p:nvSpPr>
              <p:cNvPr id="1102874" name="Line 26"/>
              <p:cNvSpPr>
                <a:spLocks noChangeShapeType="1"/>
              </p:cNvSpPr>
              <p:nvPr/>
            </p:nvSpPr>
            <p:spPr bwMode="auto">
              <a:xfrm>
                <a:off x="4648" y="1136"/>
                <a:ext cx="0" cy="2904"/>
              </a:xfrm>
              <a:prstGeom prst="line">
                <a:avLst/>
              </a:prstGeom>
              <a:noFill/>
              <a:ln w="38100">
                <a:solidFill>
                  <a:srgbClr val="FFFF00"/>
                </a:solidFill>
                <a:round/>
                <a:headEnd/>
                <a:tailEnd/>
              </a:ln>
              <a:effectLst/>
            </p:spPr>
            <p:txBody>
              <a:bodyPr/>
              <a:lstStyle/>
              <a:p>
                <a:endParaRPr lang="en-US"/>
              </a:p>
            </p:txBody>
          </p:sp>
          <p:sp>
            <p:nvSpPr>
              <p:cNvPr id="1102875" name="Line 27"/>
              <p:cNvSpPr>
                <a:spLocks noChangeShapeType="1"/>
              </p:cNvSpPr>
              <p:nvPr/>
            </p:nvSpPr>
            <p:spPr bwMode="auto">
              <a:xfrm>
                <a:off x="4728" y="1128"/>
                <a:ext cx="0" cy="2904"/>
              </a:xfrm>
              <a:prstGeom prst="line">
                <a:avLst/>
              </a:prstGeom>
              <a:noFill/>
              <a:ln w="38100">
                <a:solidFill>
                  <a:srgbClr val="FFFF00"/>
                </a:solidFill>
                <a:round/>
                <a:headEnd/>
                <a:tailEnd/>
              </a:ln>
              <a:effectLst/>
            </p:spPr>
            <p:txBody>
              <a:bodyPr/>
              <a:lstStyle/>
              <a:p>
                <a:endParaRPr lang="en-US"/>
              </a:p>
            </p:txBody>
          </p:sp>
          <p:sp>
            <p:nvSpPr>
              <p:cNvPr id="1102876" name="Line 28"/>
              <p:cNvSpPr>
                <a:spLocks noChangeShapeType="1"/>
              </p:cNvSpPr>
              <p:nvPr/>
            </p:nvSpPr>
            <p:spPr bwMode="auto">
              <a:xfrm>
                <a:off x="4824" y="1128"/>
                <a:ext cx="0" cy="2904"/>
              </a:xfrm>
              <a:prstGeom prst="line">
                <a:avLst/>
              </a:prstGeom>
              <a:noFill/>
              <a:ln w="38100">
                <a:solidFill>
                  <a:srgbClr val="FFFF00"/>
                </a:solidFill>
                <a:round/>
                <a:headEnd/>
                <a:tailEnd/>
              </a:ln>
              <a:effectLst/>
            </p:spPr>
            <p:txBody>
              <a:bodyPr/>
              <a:lstStyle/>
              <a:p>
                <a:endParaRPr lang="en-US"/>
              </a:p>
            </p:txBody>
          </p:sp>
          <p:sp>
            <p:nvSpPr>
              <p:cNvPr id="1102877" name="Line 29"/>
              <p:cNvSpPr>
                <a:spLocks noChangeShapeType="1"/>
              </p:cNvSpPr>
              <p:nvPr/>
            </p:nvSpPr>
            <p:spPr bwMode="auto">
              <a:xfrm>
                <a:off x="4928" y="1136"/>
                <a:ext cx="0" cy="2904"/>
              </a:xfrm>
              <a:prstGeom prst="line">
                <a:avLst/>
              </a:prstGeom>
              <a:noFill/>
              <a:ln w="38100">
                <a:solidFill>
                  <a:srgbClr val="FFFF00"/>
                </a:solidFill>
                <a:round/>
                <a:headEnd/>
                <a:tailEnd/>
              </a:ln>
              <a:effectLst/>
            </p:spPr>
            <p:txBody>
              <a:bodyPr/>
              <a:lstStyle/>
              <a:p>
                <a:endParaRPr lang="en-US"/>
              </a:p>
            </p:txBody>
          </p:sp>
        </p:grpSp>
        <p:grpSp>
          <p:nvGrpSpPr>
            <p:cNvPr id="1102878" name="Group 30"/>
            <p:cNvGrpSpPr>
              <a:grpSpLocks/>
            </p:cNvGrpSpPr>
            <p:nvPr/>
          </p:nvGrpSpPr>
          <p:grpSpPr bwMode="auto">
            <a:xfrm>
              <a:off x="744" y="1104"/>
              <a:ext cx="2136" cy="2928"/>
              <a:chOff x="744" y="1104"/>
              <a:chExt cx="2136" cy="2928"/>
            </a:xfrm>
          </p:grpSpPr>
          <p:sp>
            <p:nvSpPr>
              <p:cNvPr id="1102879" name="Line 31"/>
              <p:cNvSpPr>
                <a:spLocks noChangeShapeType="1"/>
              </p:cNvSpPr>
              <p:nvPr/>
            </p:nvSpPr>
            <p:spPr bwMode="auto">
              <a:xfrm>
                <a:off x="2880" y="1120"/>
                <a:ext cx="0" cy="2904"/>
              </a:xfrm>
              <a:prstGeom prst="line">
                <a:avLst/>
              </a:prstGeom>
              <a:noFill/>
              <a:ln w="38100">
                <a:solidFill>
                  <a:srgbClr val="FFFF00"/>
                </a:solidFill>
                <a:round/>
                <a:headEnd/>
                <a:tailEnd/>
              </a:ln>
              <a:effectLst/>
            </p:spPr>
            <p:txBody>
              <a:bodyPr/>
              <a:lstStyle/>
              <a:p>
                <a:endParaRPr lang="en-US"/>
              </a:p>
            </p:txBody>
          </p:sp>
          <p:sp>
            <p:nvSpPr>
              <p:cNvPr id="1102880" name="Line 32"/>
              <p:cNvSpPr>
                <a:spLocks noChangeShapeType="1"/>
              </p:cNvSpPr>
              <p:nvPr/>
            </p:nvSpPr>
            <p:spPr bwMode="auto">
              <a:xfrm>
                <a:off x="744" y="1112"/>
                <a:ext cx="0" cy="2904"/>
              </a:xfrm>
              <a:prstGeom prst="line">
                <a:avLst/>
              </a:prstGeom>
              <a:noFill/>
              <a:ln w="38100">
                <a:solidFill>
                  <a:srgbClr val="FFFF00"/>
                </a:solidFill>
                <a:round/>
                <a:headEnd/>
                <a:tailEnd/>
              </a:ln>
              <a:effectLst/>
            </p:spPr>
            <p:txBody>
              <a:bodyPr/>
              <a:lstStyle/>
              <a:p>
                <a:endParaRPr lang="en-US"/>
              </a:p>
            </p:txBody>
          </p:sp>
          <p:sp>
            <p:nvSpPr>
              <p:cNvPr id="1102881" name="Line 33"/>
              <p:cNvSpPr>
                <a:spLocks noChangeShapeType="1"/>
              </p:cNvSpPr>
              <p:nvPr/>
            </p:nvSpPr>
            <p:spPr bwMode="auto">
              <a:xfrm>
                <a:off x="840" y="1112"/>
                <a:ext cx="0" cy="2904"/>
              </a:xfrm>
              <a:prstGeom prst="line">
                <a:avLst/>
              </a:prstGeom>
              <a:noFill/>
              <a:ln w="38100">
                <a:solidFill>
                  <a:srgbClr val="FFFF00"/>
                </a:solidFill>
                <a:round/>
                <a:headEnd/>
                <a:tailEnd/>
              </a:ln>
              <a:effectLst/>
            </p:spPr>
            <p:txBody>
              <a:bodyPr/>
              <a:lstStyle/>
              <a:p>
                <a:endParaRPr lang="en-US"/>
              </a:p>
            </p:txBody>
          </p:sp>
          <p:sp>
            <p:nvSpPr>
              <p:cNvPr id="1102882" name="Line 34"/>
              <p:cNvSpPr>
                <a:spLocks noChangeShapeType="1"/>
              </p:cNvSpPr>
              <p:nvPr/>
            </p:nvSpPr>
            <p:spPr bwMode="auto">
              <a:xfrm>
                <a:off x="920" y="1104"/>
                <a:ext cx="0" cy="2904"/>
              </a:xfrm>
              <a:prstGeom prst="line">
                <a:avLst/>
              </a:prstGeom>
              <a:noFill/>
              <a:ln w="38100">
                <a:solidFill>
                  <a:srgbClr val="FFFF00"/>
                </a:solidFill>
                <a:round/>
                <a:headEnd/>
                <a:tailEnd/>
              </a:ln>
              <a:effectLst/>
            </p:spPr>
            <p:txBody>
              <a:bodyPr/>
              <a:lstStyle/>
              <a:p>
                <a:endParaRPr lang="en-US"/>
              </a:p>
            </p:txBody>
          </p:sp>
          <p:sp>
            <p:nvSpPr>
              <p:cNvPr id="1102883" name="Line 35"/>
              <p:cNvSpPr>
                <a:spLocks noChangeShapeType="1"/>
              </p:cNvSpPr>
              <p:nvPr/>
            </p:nvSpPr>
            <p:spPr bwMode="auto">
              <a:xfrm>
                <a:off x="1016" y="1104"/>
                <a:ext cx="0" cy="2904"/>
              </a:xfrm>
              <a:prstGeom prst="line">
                <a:avLst/>
              </a:prstGeom>
              <a:noFill/>
              <a:ln w="38100">
                <a:solidFill>
                  <a:srgbClr val="FFFF00"/>
                </a:solidFill>
                <a:round/>
                <a:headEnd/>
                <a:tailEnd/>
              </a:ln>
              <a:effectLst/>
            </p:spPr>
            <p:txBody>
              <a:bodyPr/>
              <a:lstStyle/>
              <a:p>
                <a:endParaRPr lang="en-US"/>
              </a:p>
            </p:txBody>
          </p:sp>
          <p:sp>
            <p:nvSpPr>
              <p:cNvPr id="1102884" name="Line 36"/>
              <p:cNvSpPr>
                <a:spLocks noChangeShapeType="1"/>
              </p:cNvSpPr>
              <p:nvPr/>
            </p:nvSpPr>
            <p:spPr bwMode="auto">
              <a:xfrm>
                <a:off x="1112" y="1120"/>
                <a:ext cx="0" cy="2904"/>
              </a:xfrm>
              <a:prstGeom prst="line">
                <a:avLst/>
              </a:prstGeom>
              <a:noFill/>
              <a:ln w="38100">
                <a:solidFill>
                  <a:srgbClr val="FFFF00"/>
                </a:solidFill>
                <a:round/>
                <a:headEnd/>
                <a:tailEnd/>
              </a:ln>
              <a:effectLst/>
            </p:spPr>
            <p:txBody>
              <a:bodyPr/>
              <a:lstStyle/>
              <a:p>
                <a:endParaRPr lang="en-US"/>
              </a:p>
            </p:txBody>
          </p:sp>
          <p:sp>
            <p:nvSpPr>
              <p:cNvPr id="1102885" name="Line 37"/>
              <p:cNvSpPr>
                <a:spLocks noChangeShapeType="1"/>
              </p:cNvSpPr>
              <p:nvPr/>
            </p:nvSpPr>
            <p:spPr bwMode="auto">
              <a:xfrm>
                <a:off x="1208" y="1120"/>
                <a:ext cx="0" cy="2904"/>
              </a:xfrm>
              <a:prstGeom prst="line">
                <a:avLst/>
              </a:prstGeom>
              <a:noFill/>
              <a:ln w="38100">
                <a:solidFill>
                  <a:srgbClr val="FFFF00"/>
                </a:solidFill>
                <a:round/>
                <a:headEnd/>
                <a:tailEnd/>
              </a:ln>
              <a:effectLst/>
            </p:spPr>
            <p:txBody>
              <a:bodyPr/>
              <a:lstStyle/>
              <a:p>
                <a:endParaRPr lang="en-US"/>
              </a:p>
            </p:txBody>
          </p:sp>
          <p:sp>
            <p:nvSpPr>
              <p:cNvPr id="1102886" name="Line 38"/>
              <p:cNvSpPr>
                <a:spLocks noChangeShapeType="1"/>
              </p:cNvSpPr>
              <p:nvPr/>
            </p:nvSpPr>
            <p:spPr bwMode="auto">
              <a:xfrm>
                <a:off x="1288" y="1112"/>
                <a:ext cx="0" cy="2904"/>
              </a:xfrm>
              <a:prstGeom prst="line">
                <a:avLst/>
              </a:prstGeom>
              <a:noFill/>
              <a:ln w="38100">
                <a:solidFill>
                  <a:srgbClr val="FFFF00"/>
                </a:solidFill>
                <a:round/>
                <a:headEnd/>
                <a:tailEnd/>
              </a:ln>
              <a:effectLst/>
            </p:spPr>
            <p:txBody>
              <a:bodyPr/>
              <a:lstStyle/>
              <a:p>
                <a:endParaRPr lang="en-US"/>
              </a:p>
            </p:txBody>
          </p:sp>
          <p:sp>
            <p:nvSpPr>
              <p:cNvPr id="1102887" name="Line 39"/>
              <p:cNvSpPr>
                <a:spLocks noChangeShapeType="1"/>
              </p:cNvSpPr>
              <p:nvPr/>
            </p:nvSpPr>
            <p:spPr bwMode="auto">
              <a:xfrm>
                <a:off x="1384" y="1112"/>
                <a:ext cx="0" cy="2904"/>
              </a:xfrm>
              <a:prstGeom prst="line">
                <a:avLst/>
              </a:prstGeom>
              <a:noFill/>
              <a:ln w="38100">
                <a:solidFill>
                  <a:srgbClr val="FFFF00"/>
                </a:solidFill>
                <a:round/>
                <a:headEnd/>
                <a:tailEnd/>
              </a:ln>
              <a:effectLst/>
            </p:spPr>
            <p:txBody>
              <a:bodyPr/>
              <a:lstStyle/>
              <a:p>
                <a:endParaRPr lang="en-US"/>
              </a:p>
            </p:txBody>
          </p:sp>
          <p:sp>
            <p:nvSpPr>
              <p:cNvPr id="1102888" name="Line 40"/>
              <p:cNvSpPr>
                <a:spLocks noChangeShapeType="1"/>
              </p:cNvSpPr>
              <p:nvPr/>
            </p:nvSpPr>
            <p:spPr bwMode="auto">
              <a:xfrm>
                <a:off x="1488" y="1112"/>
                <a:ext cx="0" cy="2904"/>
              </a:xfrm>
              <a:prstGeom prst="line">
                <a:avLst/>
              </a:prstGeom>
              <a:noFill/>
              <a:ln w="38100">
                <a:solidFill>
                  <a:srgbClr val="FFFF00"/>
                </a:solidFill>
                <a:round/>
                <a:headEnd/>
                <a:tailEnd/>
              </a:ln>
              <a:effectLst/>
            </p:spPr>
            <p:txBody>
              <a:bodyPr/>
              <a:lstStyle/>
              <a:p>
                <a:endParaRPr lang="en-US"/>
              </a:p>
            </p:txBody>
          </p:sp>
          <p:sp>
            <p:nvSpPr>
              <p:cNvPr id="1102889" name="Line 41"/>
              <p:cNvSpPr>
                <a:spLocks noChangeShapeType="1"/>
              </p:cNvSpPr>
              <p:nvPr/>
            </p:nvSpPr>
            <p:spPr bwMode="auto">
              <a:xfrm>
                <a:off x="1584" y="1112"/>
                <a:ext cx="0" cy="2904"/>
              </a:xfrm>
              <a:prstGeom prst="line">
                <a:avLst/>
              </a:prstGeom>
              <a:noFill/>
              <a:ln w="38100">
                <a:solidFill>
                  <a:srgbClr val="FFFF00"/>
                </a:solidFill>
                <a:round/>
                <a:headEnd/>
                <a:tailEnd/>
              </a:ln>
              <a:effectLst/>
            </p:spPr>
            <p:txBody>
              <a:bodyPr/>
              <a:lstStyle/>
              <a:p>
                <a:endParaRPr lang="en-US"/>
              </a:p>
            </p:txBody>
          </p:sp>
          <p:sp>
            <p:nvSpPr>
              <p:cNvPr id="1102890" name="Line 42"/>
              <p:cNvSpPr>
                <a:spLocks noChangeShapeType="1"/>
              </p:cNvSpPr>
              <p:nvPr/>
            </p:nvSpPr>
            <p:spPr bwMode="auto">
              <a:xfrm>
                <a:off x="1664" y="1104"/>
                <a:ext cx="0" cy="2904"/>
              </a:xfrm>
              <a:prstGeom prst="line">
                <a:avLst/>
              </a:prstGeom>
              <a:noFill/>
              <a:ln w="38100">
                <a:solidFill>
                  <a:srgbClr val="FFFF00"/>
                </a:solidFill>
                <a:round/>
                <a:headEnd/>
                <a:tailEnd/>
              </a:ln>
              <a:effectLst/>
            </p:spPr>
            <p:txBody>
              <a:bodyPr/>
              <a:lstStyle/>
              <a:p>
                <a:endParaRPr lang="en-US"/>
              </a:p>
            </p:txBody>
          </p:sp>
          <p:sp>
            <p:nvSpPr>
              <p:cNvPr id="1102891" name="Line 43"/>
              <p:cNvSpPr>
                <a:spLocks noChangeShapeType="1"/>
              </p:cNvSpPr>
              <p:nvPr/>
            </p:nvSpPr>
            <p:spPr bwMode="auto">
              <a:xfrm>
                <a:off x="1760" y="1104"/>
                <a:ext cx="0" cy="2904"/>
              </a:xfrm>
              <a:prstGeom prst="line">
                <a:avLst/>
              </a:prstGeom>
              <a:noFill/>
              <a:ln w="38100">
                <a:solidFill>
                  <a:srgbClr val="FFFF00"/>
                </a:solidFill>
                <a:round/>
                <a:headEnd/>
                <a:tailEnd/>
              </a:ln>
              <a:effectLst/>
            </p:spPr>
            <p:txBody>
              <a:bodyPr/>
              <a:lstStyle/>
              <a:p>
                <a:endParaRPr lang="en-US"/>
              </a:p>
            </p:txBody>
          </p:sp>
          <p:sp>
            <p:nvSpPr>
              <p:cNvPr id="1102892" name="Line 44"/>
              <p:cNvSpPr>
                <a:spLocks noChangeShapeType="1"/>
              </p:cNvSpPr>
              <p:nvPr/>
            </p:nvSpPr>
            <p:spPr bwMode="auto">
              <a:xfrm>
                <a:off x="1856" y="1120"/>
                <a:ext cx="0" cy="2904"/>
              </a:xfrm>
              <a:prstGeom prst="line">
                <a:avLst/>
              </a:prstGeom>
              <a:noFill/>
              <a:ln w="38100">
                <a:solidFill>
                  <a:srgbClr val="FFFF00"/>
                </a:solidFill>
                <a:round/>
                <a:headEnd/>
                <a:tailEnd/>
              </a:ln>
              <a:effectLst/>
            </p:spPr>
            <p:txBody>
              <a:bodyPr/>
              <a:lstStyle/>
              <a:p>
                <a:endParaRPr lang="en-US"/>
              </a:p>
            </p:txBody>
          </p:sp>
          <p:sp>
            <p:nvSpPr>
              <p:cNvPr id="1102893" name="Line 45"/>
              <p:cNvSpPr>
                <a:spLocks noChangeShapeType="1"/>
              </p:cNvSpPr>
              <p:nvPr/>
            </p:nvSpPr>
            <p:spPr bwMode="auto">
              <a:xfrm>
                <a:off x="1952" y="1120"/>
                <a:ext cx="0" cy="2904"/>
              </a:xfrm>
              <a:prstGeom prst="line">
                <a:avLst/>
              </a:prstGeom>
              <a:noFill/>
              <a:ln w="38100">
                <a:solidFill>
                  <a:srgbClr val="FFFF00"/>
                </a:solidFill>
                <a:round/>
                <a:headEnd/>
                <a:tailEnd/>
              </a:ln>
              <a:effectLst/>
            </p:spPr>
            <p:txBody>
              <a:bodyPr/>
              <a:lstStyle/>
              <a:p>
                <a:endParaRPr lang="en-US"/>
              </a:p>
            </p:txBody>
          </p:sp>
          <p:sp>
            <p:nvSpPr>
              <p:cNvPr id="1102894" name="Line 46"/>
              <p:cNvSpPr>
                <a:spLocks noChangeShapeType="1"/>
              </p:cNvSpPr>
              <p:nvPr/>
            </p:nvSpPr>
            <p:spPr bwMode="auto">
              <a:xfrm>
                <a:off x="2032" y="1112"/>
                <a:ext cx="0" cy="2904"/>
              </a:xfrm>
              <a:prstGeom prst="line">
                <a:avLst/>
              </a:prstGeom>
              <a:noFill/>
              <a:ln w="38100">
                <a:solidFill>
                  <a:srgbClr val="FFFF00"/>
                </a:solidFill>
                <a:round/>
                <a:headEnd/>
                <a:tailEnd/>
              </a:ln>
              <a:effectLst/>
            </p:spPr>
            <p:txBody>
              <a:bodyPr/>
              <a:lstStyle/>
              <a:p>
                <a:endParaRPr lang="en-US"/>
              </a:p>
            </p:txBody>
          </p:sp>
          <p:sp>
            <p:nvSpPr>
              <p:cNvPr id="1102895" name="Line 47"/>
              <p:cNvSpPr>
                <a:spLocks noChangeShapeType="1"/>
              </p:cNvSpPr>
              <p:nvPr/>
            </p:nvSpPr>
            <p:spPr bwMode="auto">
              <a:xfrm>
                <a:off x="2128" y="1112"/>
                <a:ext cx="0" cy="2904"/>
              </a:xfrm>
              <a:prstGeom prst="line">
                <a:avLst/>
              </a:prstGeom>
              <a:noFill/>
              <a:ln w="38100">
                <a:solidFill>
                  <a:srgbClr val="FFFF00"/>
                </a:solidFill>
                <a:round/>
                <a:headEnd/>
                <a:tailEnd/>
              </a:ln>
              <a:effectLst/>
            </p:spPr>
            <p:txBody>
              <a:bodyPr/>
              <a:lstStyle/>
              <a:p>
                <a:endParaRPr lang="en-US"/>
              </a:p>
            </p:txBody>
          </p:sp>
          <p:sp>
            <p:nvSpPr>
              <p:cNvPr id="1102896" name="Line 48"/>
              <p:cNvSpPr>
                <a:spLocks noChangeShapeType="1"/>
              </p:cNvSpPr>
              <p:nvPr/>
            </p:nvSpPr>
            <p:spPr bwMode="auto">
              <a:xfrm>
                <a:off x="2224" y="1112"/>
                <a:ext cx="0" cy="2904"/>
              </a:xfrm>
              <a:prstGeom prst="line">
                <a:avLst/>
              </a:prstGeom>
              <a:noFill/>
              <a:ln w="38100">
                <a:solidFill>
                  <a:srgbClr val="FFFF00"/>
                </a:solidFill>
                <a:round/>
                <a:headEnd/>
                <a:tailEnd/>
              </a:ln>
              <a:effectLst/>
            </p:spPr>
            <p:txBody>
              <a:bodyPr/>
              <a:lstStyle/>
              <a:p>
                <a:endParaRPr lang="en-US"/>
              </a:p>
            </p:txBody>
          </p:sp>
          <p:sp>
            <p:nvSpPr>
              <p:cNvPr id="1102897" name="Line 49"/>
              <p:cNvSpPr>
                <a:spLocks noChangeShapeType="1"/>
              </p:cNvSpPr>
              <p:nvPr/>
            </p:nvSpPr>
            <p:spPr bwMode="auto">
              <a:xfrm>
                <a:off x="2320" y="1112"/>
                <a:ext cx="0" cy="2904"/>
              </a:xfrm>
              <a:prstGeom prst="line">
                <a:avLst/>
              </a:prstGeom>
              <a:noFill/>
              <a:ln w="38100">
                <a:solidFill>
                  <a:srgbClr val="FFFF00"/>
                </a:solidFill>
                <a:round/>
                <a:headEnd/>
                <a:tailEnd/>
              </a:ln>
              <a:effectLst/>
            </p:spPr>
            <p:txBody>
              <a:bodyPr/>
              <a:lstStyle/>
              <a:p>
                <a:endParaRPr lang="en-US"/>
              </a:p>
            </p:txBody>
          </p:sp>
          <p:sp>
            <p:nvSpPr>
              <p:cNvPr id="1102898" name="Line 50"/>
              <p:cNvSpPr>
                <a:spLocks noChangeShapeType="1"/>
              </p:cNvSpPr>
              <p:nvPr/>
            </p:nvSpPr>
            <p:spPr bwMode="auto">
              <a:xfrm>
                <a:off x="2416" y="1128"/>
                <a:ext cx="0" cy="2904"/>
              </a:xfrm>
              <a:prstGeom prst="line">
                <a:avLst/>
              </a:prstGeom>
              <a:noFill/>
              <a:ln w="38100">
                <a:solidFill>
                  <a:srgbClr val="FFFF00"/>
                </a:solidFill>
                <a:round/>
                <a:headEnd/>
                <a:tailEnd/>
              </a:ln>
              <a:effectLst/>
            </p:spPr>
            <p:txBody>
              <a:bodyPr/>
              <a:lstStyle/>
              <a:p>
                <a:endParaRPr lang="en-US"/>
              </a:p>
            </p:txBody>
          </p:sp>
          <p:sp>
            <p:nvSpPr>
              <p:cNvPr id="1102899" name="Line 51"/>
              <p:cNvSpPr>
                <a:spLocks noChangeShapeType="1"/>
              </p:cNvSpPr>
              <p:nvPr/>
            </p:nvSpPr>
            <p:spPr bwMode="auto">
              <a:xfrm>
                <a:off x="2512" y="1128"/>
                <a:ext cx="0" cy="2904"/>
              </a:xfrm>
              <a:prstGeom prst="line">
                <a:avLst/>
              </a:prstGeom>
              <a:noFill/>
              <a:ln w="38100">
                <a:solidFill>
                  <a:srgbClr val="FFFF00"/>
                </a:solidFill>
                <a:round/>
                <a:headEnd/>
                <a:tailEnd/>
              </a:ln>
              <a:effectLst/>
            </p:spPr>
            <p:txBody>
              <a:bodyPr/>
              <a:lstStyle/>
              <a:p>
                <a:endParaRPr lang="en-US"/>
              </a:p>
            </p:txBody>
          </p:sp>
          <p:sp>
            <p:nvSpPr>
              <p:cNvPr id="1102900" name="Line 52"/>
              <p:cNvSpPr>
                <a:spLocks noChangeShapeType="1"/>
              </p:cNvSpPr>
              <p:nvPr/>
            </p:nvSpPr>
            <p:spPr bwMode="auto">
              <a:xfrm>
                <a:off x="2592" y="1120"/>
                <a:ext cx="0" cy="2904"/>
              </a:xfrm>
              <a:prstGeom prst="line">
                <a:avLst/>
              </a:prstGeom>
              <a:noFill/>
              <a:ln w="38100">
                <a:solidFill>
                  <a:srgbClr val="FFFF00"/>
                </a:solidFill>
                <a:round/>
                <a:headEnd/>
                <a:tailEnd/>
              </a:ln>
              <a:effectLst/>
            </p:spPr>
            <p:txBody>
              <a:bodyPr/>
              <a:lstStyle/>
              <a:p>
                <a:endParaRPr lang="en-US"/>
              </a:p>
            </p:txBody>
          </p:sp>
          <p:sp>
            <p:nvSpPr>
              <p:cNvPr id="1102901" name="Line 53"/>
              <p:cNvSpPr>
                <a:spLocks noChangeShapeType="1"/>
              </p:cNvSpPr>
              <p:nvPr/>
            </p:nvSpPr>
            <p:spPr bwMode="auto">
              <a:xfrm>
                <a:off x="2688" y="1120"/>
                <a:ext cx="0" cy="2904"/>
              </a:xfrm>
              <a:prstGeom prst="line">
                <a:avLst/>
              </a:prstGeom>
              <a:noFill/>
              <a:ln w="38100">
                <a:solidFill>
                  <a:srgbClr val="FFFF00"/>
                </a:solidFill>
                <a:round/>
                <a:headEnd/>
                <a:tailEnd/>
              </a:ln>
              <a:effectLst/>
            </p:spPr>
            <p:txBody>
              <a:bodyPr/>
              <a:lstStyle/>
              <a:p>
                <a:endParaRPr lang="en-US"/>
              </a:p>
            </p:txBody>
          </p:sp>
          <p:sp>
            <p:nvSpPr>
              <p:cNvPr id="1102902" name="Line 54"/>
              <p:cNvSpPr>
                <a:spLocks noChangeShapeType="1"/>
              </p:cNvSpPr>
              <p:nvPr/>
            </p:nvSpPr>
            <p:spPr bwMode="auto">
              <a:xfrm>
                <a:off x="2792" y="1128"/>
                <a:ext cx="0" cy="2904"/>
              </a:xfrm>
              <a:prstGeom prst="line">
                <a:avLst/>
              </a:prstGeom>
              <a:noFill/>
              <a:ln w="38100">
                <a:solidFill>
                  <a:srgbClr val="FFFF00"/>
                </a:solidFill>
                <a:round/>
                <a:headEnd/>
                <a:tailEnd/>
              </a:ln>
              <a:effectLst/>
            </p:spPr>
            <p:txBody>
              <a:bodyPr/>
              <a:lstStyle/>
              <a:p>
                <a:endParaRPr lang="en-US"/>
              </a:p>
            </p:txBody>
          </p:sp>
        </p:grpSp>
      </p:grpSp>
      <p:grpSp>
        <p:nvGrpSpPr>
          <p:cNvPr id="1102903" name="Group 55"/>
          <p:cNvGrpSpPr>
            <a:grpSpLocks/>
          </p:cNvGrpSpPr>
          <p:nvPr/>
        </p:nvGrpSpPr>
        <p:grpSpPr bwMode="auto">
          <a:xfrm>
            <a:off x="1085850" y="1981200"/>
            <a:ext cx="6972300" cy="4406900"/>
            <a:chOff x="700" y="1224"/>
            <a:chExt cx="4392" cy="2776"/>
          </a:xfrm>
        </p:grpSpPr>
        <p:sp>
          <p:nvSpPr>
            <p:cNvPr id="1102904" name="Line 56"/>
            <p:cNvSpPr>
              <a:spLocks noChangeShapeType="1"/>
            </p:cNvSpPr>
            <p:nvPr/>
          </p:nvSpPr>
          <p:spPr bwMode="auto">
            <a:xfrm>
              <a:off x="720" y="1224"/>
              <a:ext cx="4360" cy="0"/>
            </a:xfrm>
            <a:prstGeom prst="line">
              <a:avLst/>
            </a:prstGeom>
            <a:noFill/>
            <a:ln w="28575">
              <a:solidFill>
                <a:schemeClr val="bg1"/>
              </a:solidFill>
              <a:round/>
              <a:headEnd/>
              <a:tailEnd/>
            </a:ln>
            <a:effectLst/>
          </p:spPr>
          <p:txBody>
            <a:bodyPr/>
            <a:lstStyle/>
            <a:p>
              <a:endParaRPr lang="en-US"/>
            </a:p>
          </p:txBody>
        </p:sp>
        <p:sp>
          <p:nvSpPr>
            <p:cNvPr id="1102905" name="Line 57"/>
            <p:cNvSpPr>
              <a:spLocks noChangeShapeType="1"/>
            </p:cNvSpPr>
            <p:nvPr/>
          </p:nvSpPr>
          <p:spPr bwMode="auto">
            <a:xfrm>
              <a:off x="712" y="1320"/>
              <a:ext cx="4360" cy="0"/>
            </a:xfrm>
            <a:prstGeom prst="line">
              <a:avLst/>
            </a:prstGeom>
            <a:noFill/>
            <a:ln w="28575">
              <a:solidFill>
                <a:schemeClr val="bg1"/>
              </a:solidFill>
              <a:round/>
              <a:headEnd/>
              <a:tailEnd/>
            </a:ln>
            <a:effectLst/>
          </p:spPr>
          <p:txBody>
            <a:bodyPr/>
            <a:lstStyle/>
            <a:p>
              <a:endParaRPr lang="en-US"/>
            </a:p>
          </p:txBody>
        </p:sp>
        <p:sp>
          <p:nvSpPr>
            <p:cNvPr id="1102906" name="Line 58"/>
            <p:cNvSpPr>
              <a:spLocks noChangeShapeType="1"/>
            </p:cNvSpPr>
            <p:nvPr/>
          </p:nvSpPr>
          <p:spPr bwMode="auto">
            <a:xfrm>
              <a:off x="704" y="1416"/>
              <a:ext cx="4360" cy="0"/>
            </a:xfrm>
            <a:prstGeom prst="line">
              <a:avLst/>
            </a:prstGeom>
            <a:noFill/>
            <a:ln w="28575">
              <a:solidFill>
                <a:schemeClr val="bg1"/>
              </a:solidFill>
              <a:round/>
              <a:headEnd/>
              <a:tailEnd/>
            </a:ln>
            <a:effectLst/>
          </p:spPr>
          <p:txBody>
            <a:bodyPr/>
            <a:lstStyle/>
            <a:p>
              <a:endParaRPr lang="en-US"/>
            </a:p>
          </p:txBody>
        </p:sp>
        <p:sp>
          <p:nvSpPr>
            <p:cNvPr id="1102907" name="Line 59"/>
            <p:cNvSpPr>
              <a:spLocks noChangeShapeType="1"/>
            </p:cNvSpPr>
            <p:nvPr/>
          </p:nvSpPr>
          <p:spPr bwMode="auto">
            <a:xfrm>
              <a:off x="716" y="1512"/>
              <a:ext cx="4360" cy="0"/>
            </a:xfrm>
            <a:prstGeom prst="line">
              <a:avLst/>
            </a:prstGeom>
            <a:noFill/>
            <a:ln w="28575">
              <a:solidFill>
                <a:schemeClr val="bg1"/>
              </a:solidFill>
              <a:round/>
              <a:headEnd/>
              <a:tailEnd/>
            </a:ln>
            <a:effectLst/>
          </p:spPr>
          <p:txBody>
            <a:bodyPr/>
            <a:lstStyle/>
            <a:p>
              <a:endParaRPr lang="en-US"/>
            </a:p>
          </p:txBody>
        </p:sp>
        <p:sp>
          <p:nvSpPr>
            <p:cNvPr id="1102908" name="Line 60"/>
            <p:cNvSpPr>
              <a:spLocks noChangeShapeType="1"/>
            </p:cNvSpPr>
            <p:nvPr/>
          </p:nvSpPr>
          <p:spPr bwMode="auto">
            <a:xfrm>
              <a:off x="708" y="1608"/>
              <a:ext cx="4360" cy="0"/>
            </a:xfrm>
            <a:prstGeom prst="line">
              <a:avLst/>
            </a:prstGeom>
            <a:noFill/>
            <a:ln w="28575">
              <a:solidFill>
                <a:schemeClr val="bg1"/>
              </a:solidFill>
              <a:round/>
              <a:headEnd/>
              <a:tailEnd/>
            </a:ln>
            <a:effectLst/>
          </p:spPr>
          <p:txBody>
            <a:bodyPr/>
            <a:lstStyle/>
            <a:p>
              <a:endParaRPr lang="en-US"/>
            </a:p>
          </p:txBody>
        </p:sp>
        <p:sp>
          <p:nvSpPr>
            <p:cNvPr id="1102909" name="Line 61"/>
            <p:cNvSpPr>
              <a:spLocks noChangeShapeType="1"/>
            </p:cNvSpPr>
            <p:nvPr/>
          </p:nvSpPr>
          <p:spPr bwMode="auto">
            <a:xfrm>
              <a:off x="716" y="1704"/>
              <a:ext cx="4360" cy="0"/>
            </a:xfrm>
            <a:prstGeom prst="line">
              <a:avLst/>
            </a:prstGeom>
            <a:noFill/>
            <a:ln w="28575">
              <a:solidFill>
                <a:schemeClr val="bg1"/>
              </a:solidFill>
              <a:round/>
              <a:headEnd/>
              <a:tailEnd/>
            </a:ln>
            <a:effectLst/>
          </p:spPr>
          <p:txBody>
            <a:bodyPr/>
            <a:lstStyle/>
            <a:p>
              <a:endParaRPr lang="en-US"/>
            </a:p>
          </p:txBody>
        </p:sp>
        <p:sp>
          <p:nvSpPr>
            <p:cNvPr id="1102910" name="Line 62"/>
            <p:cNvSpPr>
              <a:spLocks noChangeShapeType="1"/>
            </p:cNvSpPr>
            <p:nvPr/>
          </p:nvSpPr>
          <p:spPr bwMode="auto">
            <a:xfrm>
              <a:off x="720" y="1800"/>
              <a:ext cx="4360" cy="0"/>
            </a:xfrm>
            <a:prstGeom prst="line">
              <a:avLst/>
            </a:prstGeom>
            <a:noFill/>
            <a:ln w="28575">
              <a:solidFill>
                <a:schemeClr val="bg1"/>
              </a:solidFill>
              <a:round/>
              <a:headEnd/>
              <a:tailEnd/>
            </a:ln>
            <a:effectLst/>
          </p:spPr>
          <p:txBody>
            <a:bodyPr/>
            <a:lstStyle/>
            <a:p>
              <a:endParaRPr lang="en-US"/>
            </a:p>
          </p:txBody>
        </p:sp>
        <p:sp>
          <p:nvSpPr>
            <p:cNvPr id="1102911" name="Line 63"/>
            <p:cNvSpPr>
              <a:spLocks noChangeShapeType="1"/>
            </p:cNvSpPr>
            <p:nvPr/>
          </p:nvSpPr>
          <p:spPr bwMode="auto">
            <a:xfrm>
              <a:off x="712" y="1896"/>
              <a:ext cx="4360" cy="0"/>
            </a:xfrm>
            <a:prstGeom prst="line">
              <a:avLst/>
            </a:prstGeom>
            <a:noFill/>
            <a:ln w="28575">
              <a:solidFill>
                <a:schemeClr val="bg1"/>
              </a:solidFill>
              <a:round/>
              <a:headEnd/>
              <a:tailEnd/>
            </a:ln>
            <a:effectLst/>
          </p:spPr>
          <p:txBody>
            <a:bodyPr/>
            <a:lstStyle/>
            <a:p>
              <a:endParaRPr lang="en-US"/>
            </a:p>
          </p:txBody>
        </p:sp>
        <p:sp>
          <p:nvSpPr>
            <p:cNvPr id="1102912" name="Line 64"/>
            <p:cNvSpPr>
              <a:spLocks noChangeShapeType="1"/>
            </p:cNvSpPr>
            <p:nvPr/>
          </p:nvSpPr>
          <p:spPr bwMode="auto">
            <a:xfrm>
              <a:off x="704" y="1992"/>
              <a:ext cx="4360" cy="0"/>
            </a:xfrm>
            <a:prstGeom prst="line">
              <a:avLst/>
            </a:prstGeom>
            <a:noFill/>
            <a:ln w="28575">
              <a:solidFill>
                <a:schemeClr val="bg1"/>
              </a:solidFill>
              <a:round/>
              <a:headEnd/>
              <a:tailEnd/>
            </a:ln>
            <a:effectLst/>
          </p:spPr>
          <p:txBody>
            <a:bodyPr/>
            <a:lstStyle/>
            <a:p>
              <a:endParaRPr lang="en-US"/>
            </a:p>
          </p:txBody>
        </p:sp>
        <p:sp>
          <p:nvSpPr>
            <p:cNvPr id="1102913" name="Line 65"/>
            <p:cNvSpPr>
              <a:spLocks noChangeShapeType="1"/>
            </p:cNvSpPr>
            <p:nvPr/>
          </p:nvSpPr>
          <p:spPr bwMode="auto">
            <a:xfrm>
              <a:off x="716" y="2088"/>
              <a:ext cx="4360" cy="0"/>
            </a:xfrm>
            <a:prstGeom prst="line">
              <a:avLst/>
            </a:prstGeom>
            <a:noFill/>
            <a:ln w="28575">
              <a:solidFill>
                <a:schemeClr val="bg1"/>
              </a:solidFill>
              <a:round/>
              <a:headEnd/>
              <a:tailEnd/>
            </a:ln>
            <a:effectLst/>
          </p:spPr>
          <p:txBody>
            <a:bodyPr/>
            <a:lstStyle/>
            <a:p>
              <a:endParaRPr lang="en-US"/>
            </a:p>
          </p:txBody>
        </p:sp>
        <p:sp>
          <p:nvSpPr>
            <p:cNvPr id="1102914" name="Line 66"/>
            <p:cNvSpPr>
              <a:spLocks noChangeShapeType="1"/>
            </p:cNvSpPr>
            <p:nvPr/>
          </p:nvSpPr>
          <p:spPr bwMode="auto">
            <a:xfrm>
              <a:off x="708" y="2184"/>
              <a:ext cx="4360" cy="0"/>
            </a:xfrm>
            <a:prstGeom prst="line">
              <a:avLst/>
            </a:prstGeom>
            <a:noFill/>
            <a:ln w="28575">
              <a:solidFill>
                <a:schemeClr val="bg1"/>
              </a:solidFill>
              <a:round/>
              <a:headEnd/>
              <a:tailEnd/>
            </a:ln>
            <a:effectLst/>
          </p:spPr>
          <p:txBody>
            <a:bodyPr/>
            <a:lstStyle/>
            <a:p>
              <a:endParaRPr lang="en-US"/>
            </a:p>
          </p:txBody>
        </p:sp>
        <p:sp>
          <p:nvSpPr>
            <p:cNvPr id="1102915" name="Line 67"/>
            <p:cNvSpPr>
              <a:spLocks noChangeShapeType="1"/>
            </p:cNvSpPr>
            <p:nvPr/>
          </p:nvSpPr>
          <p:spPr bwMode="auto">
            <a:xfrm>
              <a:off x="716" y="2280"/>
              <a:ext cx="4360" cy="0"/>
            </a:xfrm>
            <a:prstGeom prst="line">
              <a:avLst/>
            </a:prstGeom>
            <a:noFill/>
            <a:ln w="28575">
              <a:solidFill>
                <a:schemeClr val="bg1"/>
              </a:solidFill>
              <a:round/>
              <a:headEnd/>
              <a:tailEnd/>
            </a:ln>
            <a:effectLst/>
          </p:spPr>
          <p:txBody>
            <a:bodyPr/>
            <a:lstStyle/>
            <a:p>
              <a:endParaRPr lang="en-US"/>
            </a:p>
          </p:txBody>
        </p:sp>
        <p:sp>
          <p:nvSpPr>
            <p:cNvPr id="1102916" name="Line 68"/>
            <p:cNvSpPr>
              <a:spLocks noChangeShapeType="1"/>
            </p:cNvSpPr>
            <p:nvPr/>
          </p:nvSpPr>
          <p:spPr bwMode="auto">
            <a:xfrm>
              <a:off x="708" y="2376"/>
              <a:ext cx="4360" cy="0"/>
            </a:xfrm>
            <a:prstGeom prst="line">
              <a:avLst/>
            </a:prstGeom>
            <a:noFill/>
            <a:ln w="28575">
              <a:solidFill>
                <a:schemeClr val="bg1"/>
              </a:solidFill>
              <a:round/>
              <a:headEnd/>
              <a:tailEnd/>
            </a:ln>
            <a:effectLst/>
          </p:spPr>
          <p:txBody>
            <a:bodyPr/>
            <a:lstStyle/>
            <a:p>
              <a:endParaRPr lang="en-US"/>
            </a:p>
          </p:txBody>
        </p:sp>
        <p:sp>
          <p:nvSpPr>
            <p:cNvPr id="1102917" name="Line 69"/>
            <p:cNvSpPr>
              <a:spLocks noChangeShapeType="1"/>
            </p:cNvSpPr>
            <p:nvPr/>
          </p:nvSpPr>
          <p:spPr bwMode="auto">
            <a:xfrm>
              <a:off x="728" y="2480"/>
              <a:ext cx="4360" cy="0"/>
            </a:xfrm>
            <a:prstGeom prst="line">
              <a:avLst/>
            </a:prstGeom>
            <a:noFill/>
            <a:ln w="28575">
              <a:solidFill>
                <a:schemeClr val="bg1"/>
              </a:solidFill>
              <a:round/>
              <a:headEnd/>
              <a:tailEnd/>
            </a:ln>
            <a:effectLst/>
          </p:spPr>
          <p:txBody>
            <a:bodyPr/>
            <a:lstStyle/>
            <a:p>
              <a:endParaRPr lang="en-US"/>
            </a:p>
          </p:txBody>
        </p:sp>
        <p:sp>
          <p:nvSpPr>
            <p:cNvPr id="1102918" name="Line 70"/>
            <p:cNvSpPr>
              <a:spLocks noChangeShapeType="1"/>
            </p:cNvSpPr>
            <p:nvPr/>
          </p:nvSpPr>
          <p:spPr bwMode="auto">
            <a:xfrm>
              <a:off x="720" y="2576"/>
              <a:ext cx="4360" cy="0"/>
            </a:xfrm>
            <a:prstGeom prst="line">
              <a:avLst/>
            </a:prstGeom>
            <a:noFill/>
            <a:ln w="28575">
              <a:solidFill>
                <a:schemeClr val="bg1"/>
              </a:solidFill>
              <a:round/>
              <a:headEnd/>
              <a:tailEnd/>
            </a:ln>
            <a:effectLst/>
          </p:spPr>
          <p:txBody>
            <a:bodyPr/>
            <a:lstStyle/>
            <a:p>
              <a:endParaRPr lang="en-US"/>
            </a:p>
          </p:txBody>
        </p:sp>
        <p:sp>
          <p:nvSpPr>
            <p:cNvPr id="1102919" name="Line 71"/>
            <p:cNvSpPr>
              <a:spLocks noChangeShapeType="1"/>
            </p:cNvSpPr>
            <p:nvPr/>
          </p:nvSpPr>
          <p:spPr bwMode="auto">
            <a:xfrm>
              <a:off x="712" y="2672"/>
              <a:ext cx="4360" cy="0"/>
            </a:xfrm>
            <a:prstGeom prst="line">
              <a:avLst/>
            </a:prstGeom>
            <a:noFill/>
            <a:ln w="28575">
              <a:solidFill>
                <a:schemeClr val="bg1"/>
              </a:solidFill>
              <a:round/>
              <a:headEnd/>
              <a:tailEnd/>
            </a:ln>
            <a:effectLst/>
          </p:spPr>
          <p:txBody>
            <a:bodyPr/>
            <a:lstStyle/>
            <a:p>
              <a:endParaRPr lang="en-US"/>
            </a:p>
          </p:txBody>
        </p:sp>
        <p:sp>
          <p:nvSpPr>
            <p:cNvPr id="1102920" name="Line 72"/>
            <p:cNvSpPr>
              <a:spLocks noChangeShapeType="1"/>
            </p:cNvSpPr>
            <p:nvPr/>
          </p:nvSpPr>
          <p:spPr bwMode="auto">
            <a:xfrm>
              <a:off x="724" y="2768"/>
              <a:ext cx="4360" cy="0"/>
            </a:xfrm>
            <a:prstGeom prst="line">
              <a:avLst/>
            </a:prstGeom>
            <a:noFill/>
            <a:ln w="28575">
              <a:solidFill>
                <a:schemeClr val="bg1"/>
              </a:solidFill>
              <a:round/>
              <a:headEnd/>
              <a:tailEnd/>
            </a:ln>
            <a:effectLst/>
          </p:spPr>
          <p:txBody>
            <a:bodyPr/>
            <a:lstStyle/>
            <a:p>
              <a:endParaRPr lang="en-US"/>
            </a:p>
          </p:txBody>
        </p:sp>
        <p:sp>
          <p:nvSpPr>
            <p:cNvPr id="1102921" name="Line 73"/>
            <p:cNvSpPr>
              <a:spLocks noChangeShapeType="1"/>
            </p:cNvSpPr>
            <p:nvPr/>
          </p:nvSpPr>
          <p:spPr bwMode="auto">
            <a:xfrm>
              <a:off x="716" y="2864"/>
              <a:ext cx="4360" cy="0"/>
            </a:xfrm>
            <a:prstGeom prst="line">
              <a:avLst/>
            </a:prstGeom>
            <a:noFill/>
            <a:ln w="28575">
              <a:solidFill>
                <a:schemeClr val="bg1"/>
              </a:solidFill>
              <a:round/>
              <a:headEnd/>
              <a:tailEnd/>
            </a:ln>
            <a:effectLst/>
          </p:spPr>
          <p:txBody>
            <a:bodyPr/>
            <a:lstStyle/>
            <a:p>
              <a:endParaRPr lang="en-US"/>
            </a:p>
          </p:txBody>
        </p:sp>
        <p:sp>
          <p:nvSpPr>
            <p:cNvPr id="1102922" name="Line 74"/>
            <p:cNvSpPr>
              <a:spLocks noChangeShapeType="1"/>
            </p:cNvSpPr>
            <p:nvPr/>
          </p:nvSpPr>
          <p:spPr bwMode="auto">
            <a:xfrm>
              <a:off x="724" y="2960"/>
              <a:ext cx="4360" cy="0"/>
            </a:xfrm>
            <a:prstGeom prst="line">
              <a:avLst/>
            </a:prstGeom>
            <a:noFill/>
            <a:ln w="28575">
              <a:solidFill>
                <a:schemeClr val="bg1"/>
              </a:solidFill>
              <a:round/>
              <a:headEnd/>
              <a:tailEnd/>
            </a:ln>
            <a:effectLst/>
          </p:spPr>
          <p:txBody>
            <a:bodyPr/>
            <a:lstStyle/>
            <a:p>
              <a:endParaRPr lang="en-US"/>
            </a:p>
          </p:txBody>
        </p:sp>
        <p:sp>
          <p:nvSpPr>
            <p:cNvPr id="1102923" name="Line 75"/>
            <p:cNvSpPr>
              <a:spLocks noChangeShapeType="1"/>
            </p:cNvSpPr>
            <p:nvPr/>
          </p:nvSpPr>
          <p:spPr bwMode="auto">
            <a:xfrm>
              <a:off x="728" y="3056"/>
              <a:ext cx="4360" cy="0"/>
            </a:xfrm>
            <a:prstGeom prst="line">
              <a:avLst/>
            </a:prstGeom>
            <a:noFill/>
            <a:ln w="28575">
              <a:solidFill>
                <a:schemeClr val="bg1"/>
              </a:solidFill>
              <a:round/>
              <a:headEnd/>
              <a:tailEnd/>
            </a:ln>
            <a:effectLst/>
          </p:spPr>
          <p:txBody>
            <a:bodyPr/>
            <a:lstStyle/>
            <a:p>
              <a:endParaRPr lang="en-US"/>
            </a:p>
          </p:txBody>
        </p:sp>
        <p:sp>
          <p:nvSpPr>
            <p:cNvPr id="1102924" name="Line 76"/>
            <p:cNvSpPr>
              <a:spLocks noChangeShapeType="1"/>
            </p:cNvSpPr>
            <p:nvPr/>
          </p:nvSpPr>
          <p:spPr bwMode="auto">
            <a:xfrm>
              <a:off x="720" y="3152"/>
              <a:ext cx="4360" cy="0"/>
            </a:xfrm>
            <a:prstGeom prst="line">
              <a:avLst/>
            </a:prstGeom>
            <a:noFill/>
            <a:ln w="28575">
              <a:solidFill>
                <a:schemeClr val="bg1"/>
              </a:solidFill>
              <a:round/>
              <a:headEnd/>
              <a:tailEnd/>
            </a:ln>
            <a:effectLst/>
          </p:spPr>
          <p:txBody>
            <a:bodyPr/>
            <a:lstStyle/>
            <a:p>
              <a:endParaRPr lang="en-US"/>
            </a:p>
          </p:txBody>
        </p:sp>
        <p:sp>
          <p:nvSpPr>
            <p:cNvPr id="1102925" name="Line 77"/>
            <p:cNvSpPr>
              <a:spLocks noChangeShapeType="1"/>
            </p:cNvSpPr>
            <p:nvPr/>
          </p:nvSpPr>
          <p:spPr bwMode="auto">
            <a:xfrm>
              <a:off x="712" y="3248"/>
              <a:ext cx="4360" cy="0"/>
            </a:xfrm>
            <a:prstGeom prst="line">
              <a:avLst/>
            </a:prstGeom>
            <a:noFill/>
            <a:ln w="28575">
              <a:solidFill>
                <a:schemeClr val="bg1"/>
              </a:solidFill>
              <a:round/>
              <a:headEnd/>
              <a:tailEnd/>
            </a:ln>
            <a:effectLst/>
          </p:spPr>
          <p:txBody>
            <a:bodyPr/>
            <a:lstStyle/>
            <a:p>
              <a:endParaRPr lang="en-US"/>
            </a:p>
          </p:txBody>
        </p:sp>
        <p:sp>
          <p:nvSpPr>
            <p:cNvPr id="1102926" name="Line 78"/>
            <p:cNvSpPr>
              <a:spLocks noChangeShapeType="1"/>
            </p:cNvSpPr>
            <p:nvPr/>
          </p:nvSpPr>
          <p:spPr bwMode="auto">
            <a:xfrm>
              <a:off x="724" y="3344"/>
              <a:ext cx="4360" cy="0"/>
            </a:xfrm>
            <a:prstGeom prst="line">
              <a:avLst/>
            </a:prstGeom>
            <a:noFill/>
            <a:ln w="28575">
              <a:solidFill>
                <a:schemeClr val="bg1"/>
              </a:solidFill>
              <a:round/>
              <a:headEnd/>
              <a:tailEnd/>
            </a:ln>
            <a:effectLst/>
          </p:spPr>
          <p:txBody>
            <a:bodyPr/>
            <a:lstStyle/>
            <a:p>
              <a:endParaRPr lang="en-US"/>
            </a:p>
          </p:txBody>
        </p:sp>
        <p:sp>
          <p:nvSpPr>
            <p:cNvPr id="1102927" name="Line 79"/>
            <p:cNvSpPr>
              <a:spLocks noChangeShapeType="1"/>
            </p:cNvSpPr>
            <p:nvPr/>
          </p:nvSpPr>
          <p:spPr bwMode="auto">
            <a:xfrm>
              <a:off x="732" y="3712"/>
              <a:ext cx="4360" cy="0"/>
            </a:xfrm>
            <a:prstGeom prst="line">
              <a:avLst/>
            </a:prstGeom>
            <a:noFill/>
            <a:ln w="28575">
              <a:solidFill>
                <a:schemeClr val="bg1"/>
              </a:solidFill>
              <a:round/>
              <a:headEnd/>
              <a:tailEnd/>
            </a:ln>
            <a:effectLst/>
          </p:spPr>
          <p:txBody>
            <a:bodyPr/>
            <a:lstStyle/>
            <a:p>
              <a:endParaRPr lang="en-US"/>
            </a:p>
          </p:txBody>
        </p:sp>
        <p:sp>
          <p:nvSpPr>
            <p:cNvPr id="1102928" name="Line 80"/>
            <p:cNvSpPr>
              <a:spLocks noChangeShapeType="1"/>
            </p:cNvSpPr>
            <p:nvPr/>
          </p:nvSpPr>
          <p:spPr bwMode="auto">
            <a:xfrm>
              <a:off x="724" y="3808"/>
              <a:ext cx="4360" cy="0"/>
            </a:xfrm>
            <a:prstGeom prst="line">
              <a:avLst/>
            </a:prstGeom>
            <a:noFill/>
            <a:ln w="28575">
              <a:solidFill>
                <a:schemeClr val="bg1"/>
              </a:solidFill>
              <a:round/>
              <a:headEnd/>
              <a:tailEnd/>
            </a:ln>
            <a:effectLst/>
          </p:spPr>
          <p:txBody>
            <a:bodyPr/>
            <a:lstStyle/>
            <a:p>
              <a:endParaRPr lang="en-US"/>
            </a:p>
          </p:txBody>
        </p:sp>
        <p:sp>
          <p:nvSpPr>
            <p:cNvPr id="1102929" name="Line 81"/>
            <p:cNvSpPr>
              <a:spLocks noChangeShapeType="1"/>
            </p:cNvSpPr>
            <p:nvPr/>
          </p:nvSpPr>
          <p:spPr bwMode="auto">
            <a:xfrm>
              <a:off x="732" y="3904"/>
              <a:ext cx="4360" cy="0"/>
            </a:xfrm>
            <a:prstGeom prst="line">
              <a:avLst/>
            </a:prstGeom>
            <a:noFill/>
            <a:ln w="28575">
              <a:solidFill>
                <a:schemeClr val="bg1"/>
              </a:solidFill>
              <a:round/>
              <a:headEnd/>
              <a:tailEnd/>
            </a:ln>
            <a:effectLst/>
          </p:spPr>
          <p:txBody>
            <a:bodyPr/>
            <a:lstStyle/>
            <a:p>
              <a:endParaRPr lang="en-US"/>
            </a:p>
          </p:txBody>
        </p:sp>
        <p:sp>
          <p:nvSpPr>
            <p:cNvPr id="1102930" name="Line 82"/>
            <p:cNvSpPr>
              <a:spLocks noChangeShapeType="1"/>
            </p:cNvSpPr>
            <p:nvPr/>
          </p:nvSpPr>
          <p:spPr bwMode="auto">
            <a:xfrm>
              <a:off x="724" y="4000"/>
              <a:ext cx="4360" cy="0"/>
            </a:xfrm>
            <a:prstGeom prst="line">
              <a:avLst/>
            </a:prstGeom>
            <a:noFill/>
            <a:ln w="28575">
              <a:solidFill>
                <a:schemeClr val="bg1"/>
              </a:solidFill>
              <a:round/>
              <a:headEnd/>
              <a:tailEnd/>
            </a:ln>
            <a:effectLst/>
          </p:spPr>
          <p:txBody>
            <a:bodyPr/>
            <a:lstStyle/>
            <a:p>
              <a:endParaRPr lang="en-US"/>
            </a:p>
          </p:txBody>
        </p:sp>
        <p:sp>
          <p:nvSpPr>
            <p:cNvPr id="1102931" name="Line 83"/>
            <p:cNvSpPr>
              <a:spLocks noChangeShapeType="1"/>
            </p:cNvSpPr>
            <p:nvPr/>
          </p:nvSpPr>
          <p:spPr bwMode="auto">
            <a:xfrm>
              <a:off x="708" y="3448"/>
              <a:ext cx="4360" cy="0"/>
            </a:xfrm>
            <a:prstGeom prst="line">
              <a:avLst/>
            </a:prstGeom>
            <a:noFill/>
            <a:ln w="28575">
              <a:solidFill>
                <a:schemeClr val="bg1"/>
              </a:solidFill>
              <a:round/>
              <a:headEnd/>
              <a:tailEnd/>
            </a:ln>
            <a:effectLst/>
          </p:spPr>
          <p:txBody>
            <a:bodyPr/>
            <a:lstStyle/>
            <a:p>
              <a:endParaRPr lang="en-US"/>
            </a:p>
          </p:txBody>
        </p:sp>
        <p:sp>
          <p:nvSpPr>
            <p:cNvPr id="1102932" name="Line 84"/>
            <p:cNvSpPr>
              <a:spLocks noChangeShapeType="1"/>
            </p:cNvSpPr>
            <p:nvPr/>
          </p:nvSpPr>
          <p:spPr bwMode="auto">
            <a:xfrm>
              <a:off x="700" y="3544"/>
              <a:ext cx="4360" cy="0"/>
            </a:xfrm>
            <a:prstGeom prst="line">
              <a:avLst/>
            </a:prstGeom>
            <a:noFill/>
            <a:ln w="28575">
              <a:solidFill>
                <a:schemeClr val="bg1"/>
              </a:solidFill>
              <a:round/>
              <a:headEnd/>
              <a:tailEnd/>
            </a:ln>
            <a:effectLst/>
          </p:spPr>
          <p:txBody>
            <a:bodyPr/>
            <a:lstStyle/>
            <a:p>
              <a:endParaRPr lang="en-US"/>
            </a:p>
          </p:txBody>
        </p:sp>
        <p:sp>
          <p:nvSpPr>
            <p:cNvPr id="1102933" name="Line 85"/>
            <p:cNvSpPr>
              <a:spLocks noChangeShapeType="1"/>
            </p:cNvSpPr>
            <p:nvPr/>
          </p:nvSpPr>
          <p:spPr bwMode="auto">
            <a:xfrm>
              <a:off x="708" y="3640"/>
              <a:ext cx="4360" cy="0"/>
            </a:xfrm>
            <a:prstGeom prst="line">
              <a:avLst/>
            </a:prstGeom>
            <a:noFill/>
            <a:ln w="28575">
              <a:solidFill>
                <a:schemeClr val="bg1"/>
              </a:solidFill>
              <a:round/>
              <a:headEnd/>
              <a:tailEnd/>
            </a:ln>
            <a:effectLst/>
          </p:spPr>
          <p:txBody>
            <a:bodyPr/>
            <a:lstStyle/>
            <a:p>
              <a:endParaRPr lang="en-US"/>
            </a:p>
          </p:txBody>
        </p:sp>
      </p:grpSp>
      <p:sp>
        <p:nvSpPr>
          <p:cNvPr id="1102934" name="Rectangle 86"/>
          <p:cNvSpPr>
            <a:spLocks noChangeArrowheads="1"/>
          </p:cNvSpPr>
          <p:nvPr/>
        </p:nvSpPr>
        <p:spPr bwMode="auto">
          <a:xfrm>
            <a:off x="1111250" y="2133600"/>
            <a:ext cx="6921500" cy="152400"/>
          </a:xfrm>
          <a:prstGeom prst="rect">
            <a:avLst/>
          </a:prstGeom>
          <a:solidFill>
            <a:srgbClr val="FF0000"/>
          </a:solidFill>
          <a:ln w="9525">
            <a:solidFill>
              <a:schemeClr val="tx1"/>
            </a:solidFill>
            <a:miter lim="800000"/>
            <a:headEnd/>
            <a:tailEnd/>
          </a:ln>
          <a:effectLst/>
        </p:spPr>
        <p:txBody>
          <a:bodyPr wrap="none" anchor="ctr"/>
          <a:lstStyle/>
          <a:p>
            <a:pPr algn="ctr"/>
            <a:r>
              <a:rPr lang="en-US" sz="1400" b="1">
                <a:solidFill>
                  <a:schemeClr val="bg1"/>
                </a:solidFill>
                <a:latin typeface="Times New Roman" pitchFamily="18" charset="0"/>
              </a:rPr>
              <a:t>ROW i</a:t>
            </a:r>
          </a:p>
        </p:txBody>
      </p:sp>
      <p:grpSp>
        <p:nvGrpSpPr>
          <p:cNvPr id="1102935" name="Group 87"/>
          <p:cNvGrpSpPr>
            <a:grpSpLocks/>
          </p:cNvGrpSpPr>
          <p:nvPr/>
        </p:nvGrpSpPr>
        <p:grpSpPr bwMode="auto">
          <a:xfrm>
            <a:off x="6108700" y="1778000"/>
            <a:ext cx="304800" cy="4584700"/>
            <a:chOff x="3848" y="1120"/>
            <a:chExt cx="192" cy="2888"/>
          </a:xfrm>
        </p:grpSpPr>
        <p:sp>
          <p:nvSpPr>
            <p:cNvPr id="1102936" name="Rectangle 88"/>
            <p:cNvSpPr>
              <a:spLocks noChangeArrowheads="1"/>
            </p:cNvSpPr>
            <p:nvPr/>
          </p:nvSpPr>
          <p:spPr bwMode="auto">
            <a:xfrm>
              <a:off x="3888" y="1120"/>
              <a:ext cx="104" cy="2888"/>
            </a:xfrm>
            <a:prstGeom prst="rect">
              <a:avLst/>
            </a:prstGeom>
            <a:solidFill>
              <a:srgbClr val="000066"/>
            </a:solidFill>
            <a:ln w="9525">
              <a:solidFill>
                <a:schemeClr val="tx1"/>
              </a:solid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1102937" name="Rectangle 89"/>
            <p:cNvSpPr>
              <a:spLocks noChangeArrowheads="1"/>
            </p:cNvSpPr>
            <p:nvPr/>
          </p:nvSpPr>
          <p:spPr bwMode="auto">
            <a:xfrm rot="-5400000">
              <a:off x="3598" y="2528"/>
              <a:ext cx="692" cy="192"/>
            </a:xfrm>
            <a:prstGeom prst="rect">
              <a:avLst/>
            </a:prstGeom>
            <a:noFill/>
            <a:ln w="9525">
              <a:noFill/>
              <a:miter lim="800000"/>
              <a:headEnd/>
              <a:tailEnd/>
            </a:ln>
            <a:effectLst/>
          </p:spPr>
          <p:txBody>
            <a:bodyPr wrap="none">
              <a:spAutoFit/>
            </a:bodyPr>
            <a:lstStyle/>
            <a:p>
              <a:r>
                <a:rPr lang="en-US" sz="1400" b="1">
                  <a:solidFill>
                    <a:schemeClr val="bg1"/>
                  </a:solidFill>
                  <a:latin typeface="Times New Roman" pitchFamily="18" charset="0"/>
                </a:rPr>
                <a:t>COLUMN j</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102903"/>
                                        </p:tgtEl>
                                        <p:attrNameLst>
                                          <p:attrName>style.visibility</p:attrName>
                                        </p:attrNameLst>
                                      </p:cBhvr>
                                      <p:to>
                                        <p:strVal val="visible"/>
                                      </p:to>
                                    </p:set>
                                    <p:anim calcmode="lin" valueType="num">
                                      <p:cBhvr>
                                        <p:cTn id="7" dur="2000" fill="hold"/>
                                        <p:tgtEl>
                                          <p:spTgt spid="1102903"/>
                                        </p:tgtEl>
                                        <p:attrNameLst>
                                          <p:attrName>ppt_x</p:attrName>
                                        </p:attrNameLst>
                                      </p:cBhvr>
                                      <p:tavLst>
                                        <p:tav tm="0">
                                          <p:val>
                                            <p:strVal val="#ppt_x-#ppt_w/2"/>
                                          </p:val>
                                        </p:tav>
                                        <p:tav tm="100000">
                                          <p:val>
                                            <p:strVal val="#ppt_x"/>
                                          </p:val>
                                        </p:tav>
                                      </p:tavLst>
                                    </p:anim>
                                    <p:anim calcmode="lin" valueType="num">
                                      <p:cBhvr>
                                        <p:cTn id="8" dur="2000" fill="hold"/>
                                        <p:tgtEl>
                                          <p:spTgt spid="1102903"/>
                                        </p:tgtEl>
                                        <p:attrNameLst>
                                          <p:attrName>ppt_y</p:attrName>
                                        </p:attrNameLst>
                                      </p:cBhvr>
                                      <p:tavLst>
                                        <p:tav tm="0">
                                          <p:val>
                                            <p:strVal val="#ppt_y"/>
                                          </p:val>
                                        </p:tav>
                                        <p:tav tm="100000">
                                          <p:val>
                                            <p:strVal val="#ppt_y"/>
                                          </p:val>
                                        </p:tav>
                                      </p:tavLst>
                                    </p:anim>
                                    <p:anim calcmode="lin" valueType="num">
                                      <p:cBhvr>
                                        <p:cTn id="9" dur="2000" fill="hold"/>
                                        <p:tgtEl>
                                          <p:spTgt spid="1102903"/>
                                        </p:tgtEl>
                                        <p:attrNameLst>
                                          <p:attrName>ppt_w</p:attrName>
                                        </p:attrNameLst>
                                      </p:cBhvr>
                                      <p:tavLst>
                                        <p:tav tm="0">
                                          <p:val>
                                            <p:fltVal val="0"/>
                                          </p:val>
                                        </p:tav>
                                        <p:tav tm="100000">
                                          <p:val>
                                            <p:strVal val="#ppt_w"/>
                                          </p:val>
                                        </p:tav>
                                      </p:tavLst>
                                    </p:anim>
                                    <p:anim calcmode="lin" valueType="num">
                                      <p:cBhvr>
                                        <p:cTn id="10" dur="2000" fill="hold"/>
                                        <p:tgtEl>
                                          <p:spTgt spid="110290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02934"/>
                                        </p:tgtEl>
                                        <p:attrNameLst>
                                          <p:attrName>style.visibility</p:attrName>
                                        </p:attrNameLst>
                                      </p:cBhvr>
                                      <p:to>
                                        <p:strVal val="visible"/>
                                      </p:to>
                                    </p:set>
                                    <p:animEffect transition="in" filter="dissolve">
                                      <p:cBhvr>
                                        <p:cTn id="15" dur="500"/>
                                        <p:tgtEl>
                                          <p:spTgt spid="1102934"/>
                                        </p:tgtEl>
                                      </p:cBhvr>
                                    </p:animEffect>
                                  </p:childTnLst>
                                  <p:subTnLst>
                                    <p:set>
                                      <p:cBhvr override="childStyle">
                                        <p:cTn dur="1" fill="hold" display="0" masterRel="nextClick" afterEffect="1"/>
                                        <p:tgtEl>
                                          <p:spTgt spid="1102934"/>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1102854"/>
                                        </p:tgtEl>
                                        <p:attrNameLst>
                                          <p:attrName>style.visibility</p:attrName>
                                        </p:attrNameLst>
                                      </p:cBhvr>
                                      <p:to>
                                        <p:strVal val="visible"/>
                                      </p:to>
                                    </p:set>
                                    <p:anim calcmode="lin" valueType="num">
                                      <p:cBhvr>
                                        <p:cTn id="20" dur="3000" fill="hold"/>
                                        <p:tgtEl>
                                          <p:spTgt spid="1102854"/>
                                        </p:tgtEl>
                                        <p:attrNameLst>
                                          <p:attrName>ppt_x</p:attrName>
                                        </p:attrNameLst>
                                      </p:cBhvr>
                                      <p:tavLst>
                                        <p:tav tm="0">
                                          <p:val>
                                            <p:strVal val="#ppt_x"/>
                                          </p:val>
                                        </p:tav>
                                        <p:tav tm="100000">
                                          <p:val>
                                            <p:strVal val="#ppt_x"/>
                                          </p:val>
                                        </p:tav>
                                      </p:tavLst>
                                    </p:anim>
                                    <p:anim calcmode="lin" valueType="num">
                                      <p:cBhvr>
                                        <p:cTn id="21" dur="3000" fill="hold"/>
                                        <p:tgtEl>
                                          <p:spTgt spid="1102854"/>
                                        </p:tgtEl>
                                        <p:attrNameLst>
                                          <p:attrName>ppt_y</p:attrName>
                                        </p:attrNameLst>
                                      </p:cBhvr>
                                      <p:tavLst>
                                        <p:tav tm="0">
                                          <p:val>
                                            <p:strVal val="#ppt_y-#ppt_h/2"/>
                                          </p:val>
                                        </p:tav>
                                        <p:tav tm="100000">
                                          <p:val>
                                            <p:strVal val="#ppt_y"/>
                                          </p:val>
                                        </p:tav>
                                      </p:tavLst>
                                    </p:anim>
                                    <p:anim calcmode="lin" valueType="num">
                                      <p:cBhvr>
                                        <p:cTn id="22" dur="3000" fill="hold"/>
                                        <p:tgtEl>
                                          <p:spTgt spid="1102854"/>
                                        </p:tgtEl>
                                        <p:attrNameLst>
                                          <p:attrName>ppt_w</p:attrName>
                                        </p:attrNameLst>
                                      </p:cBhvr>
                                      <p:tavLst>
                                        <p:tav tm="0">
                                          <p:val>
                                            <p:strVal val="#ppt_w"/>
                                          </p:val>
                                        </p:tav>
                                        <p:tav tm="100000">
                                          <p:val>
                                            <p:strVal val="#ppt_w"/>
                                          </p:val>
                                        </p:tav>
                                      </p:tavLst>
                                    </p:anim>
                                    <p:anim calcmode="lin" valueType="num">
                                      <p:cBhvr>
                                        <p:cTn id="23" dur="3000" fill="hold"/>
                                        <p:tgtEl>
                                          <p:spTgt spid="1102854"/>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02935"/>
                                        </p:tgtEl>
                                        <p:attrNameLst>
                                          <p:attrName>style.visibility</p:attrName>
                                        </p:attrNameLst>
                                      </p:cBhvr>
                                      <p:to>
                                        <p:strVal val="visible"/>
                                      </p:to>
                                    </p:set>
                                    <p:animEffect transition="in" filter="dissolve">
                                      <p:cBhvr>
                                        <p:cTn id="28" dur="500"/>
                                        <p:tgtEl>
                                          <p:spTgt spid="1102935"/>
                                        </p:tgtEl>
                                      </p:cBhvr>
                                    </p:animEffect>
                                  </p:childTnLst>
                                  <p:subTnLst>
                                    <p:set>
                                      <p:cBhvr override="childStyle">
                                        <p:cTn dur="1" fill="hold" display="0" masterRel="nextClick" afterEffect="1"/>
                                        <p:tgtEl>
                                          <p:spTgt spid="110293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293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Rectangle 1026"/>
          <p:cNvSpPr>
            <a:spLocks noGrp="1" noChangeArrowheads="1"/>
          </p:cNvSpPr>
          <p:nvPr>
            <p:ph type="title"/>
          </p:nvPr>
        </p:nvSpPr>
        <p:spPr>
          <a:xfrm>
            <a:off x="762000" y="304800"/>
            <a:ext cx="7793038" cy="609600"/>
          </a:xfrm>
        </p:spPr>
        <p:txBody>
          <a:bodyPr/>
          <a:lstStyle/>
          <a:p>
            <a:r>
              <a:rPr lang="en-US" sz="3400"/>
              <a:t>Why Is Data Preprocessing Important?</a:t>
            </a:r>
            <a:endParaRPr lang="en-US"/>
          </a:p>
        </p:txBody>
      </p:sp>
      <p:sp>
        <p:nvSpPr>
          <p:cNvPr id="1027075" name="Rectangle 1027"/>
          <p:cNvSpPr>
            <a:spLocks noGrp="1" noChangeArrowheads="1"/>
          </p:cNvSpPr>
          <p:nvPr>
            <p:ph idx="1"/>
          </p:nvPr>
        </p:nvSpPr>
        <p:spPr>
          <a:xfrm>
            <a:off x="381000" y="1143000"/>
            <a:ext cx="8382000" cy="5181600"/>
          </a:xfrm>
        </p:spPr>
        <p:txBody>
          <a:bodyPr/>
          <a:lstStyle/>
          <a:p>
            <a:pPr>
              <a:lnSpc>
                <a:spcPct val="110000"/>
              </a:lnSpc>
            </a:pPr>
            <a:r>
              <a:rPr lang="en-US" sz="2400">
                <a:solidFill>
                  <a:schemeClr val="hlink"/>
                </a:solidFill>
              </a:rPr>
              <a:t>No quality data, no quality mining results!</a:t>
            </a:r>
          </a:p>
          <a:p>
            <a:pPr lvl="1">
              <a:lnSpc>
                <a:spcPct val="110000"/>
              </a:lnSpc>
            </a:pPr>
            <a:r>
              <a:rPr lang="en-US" sz="2400">
                <a:solidFill>
                  <a:srgbClr val="170981"/>
                </a:solidFill>
              </a:rPr>
              <a:t>Quality decisions must be based on quality data</a:t>
            </a:r>
          </a:p>
          <a:p>
            <a:pPr lvl="2">
              <a:lnSpc>
                <a:spcPct val="110000"/>
              </a:lnSpc>
            </a:pPr>
            <a:r>
              <a:rPr lang="en-US"/>
              <a:t>e.g., duplicate or missing data may cause incorrect or even misleading statistics.</a:t>
            </a:r>
          </a:p>
          <a:p>
            <a:pPr lvl="2">
              <a:lnSpc>
                <a:spcPct val="110000"/>
              </a:lnSpc>
            </a:pPr>
            <a:endParaRPr lang="en-US"/>
          </a:p>
          <a:p>
            <a:pPr lvl="1">
              <a:lnSpc>
                <a:spcPct val="110000"/>
              </a:lnSpc>
            </a:pPr>
            <a:r>
              <a:rPr lang="en-US" sz="2400">
                <a:solidFill>
                  <a:srgbClr val="170981"/>
                </a:solidFill>
              </a:rPr>
              <a:t>Data warehouse needs consistent integration of quality data</a:t>
            </a:r>
          </a:p>
          <a:p>
            <a:pPr lvl="1">
              <a:lnSpc>
                <a:spcPct val="110000"/>
              </a:lnSpc>
            </a:pPr>
            <a:endParaRPr lang="en-US" sz="2400">
              <a:solidFill>
                <a:srgbClr val="170981"/>
              </a:solidFill>
            </a:endParaRPr>
          </a:p>
          <a:p>
            <a:pPr>
              <a:lnSpc>
                <a:spcPct val="110000"/>
              </a:lnSpc>
            </a:pPr>
            <a:r>
              <a:rPr lang="en-US" sz="2400"/>
              <a:t>Data extraction, cleaning, and transformation comprises the majority of the work of building a data warehouse</a:t>
            </a:r>
          </a:p>
        </p:txBody>
      </p:sp>
      <p:sp>
        <p:nvSpPr>
          <p:cNvPr id="4" name="Slide Number Placeholder 3"/>
          <p:cNvSpPr>
            <a:spLocks noGrp="1"/>
          </p:cNvSpPr>
          <p:nvPr>
            <p:ph type="sldNum" sz="quarter" idx="12"/>
          </p:nvPr>
        </p:nvSpPr>
        <p:spPr/>
        <p:txBody>
          <a:bodyPr/>
          <a:lstStyle/>
          <a:p>
            <a:fld id="{E3C323BC-6FE8-4D4F-82E5-A32E4A4FF3FA}" type="slidenum">
              <a:rPr lang="en-US"/>
              <a:pPr/>
              <a:t>5</a:t>
            </a:fld>
            <a:endParaRPr lang="en-US"/>
          </a:p>
        </p:txBody>
      </p:sp>
    </p:spTree>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p:txBody>
          <a:bodyPr/>
          <a:lstStyle/>
          <a:p>
            <a:r>
              <a:rPr lang="en-US"/>
              <a:t>2-D DWT ON MATLAB</a:t>
            </a:r>
          </a:p>
        </p:txBody>
      </p:sp>
      <p:sp>
        <p:nvSpPr>
          <p:cNvPr id="13" name="Slide Number Placeholder 3"/>
          <p:cNvSpPr>
            <a:spLocks noGrp="1"/>
          </p:cNvSpPr>
          <p:nvPr>
            <p:ph type="sldNum" sz="quarter" idx="12"/>
          </p:nvPr>
        </p:nvSpPr>
        <p:spPr/>
        <p:txBody>
          <a:bodyPr/>
          <a:lstStyle/>
          <a:p>
            <a:fld id="{387DDD7A-7FB3-4386-A89D-32C1549016B2}" type="slidenum">
              <a:rPr lang="en-US"/>
              <a:pPr/>
              <a:t>50</a:t>
            </a:fld>
            <a:endParaRPr lang="en-US"/>
          </a:p>
        </p:txBody>
      </p:sp>
      <p:pic>
        <p:nvPicPr>
          <p:cNvPr id="1103875" name="Picture 3"/>
          <p:cNvPicPr>
            <a:picLocks noChangeAspect="1" noChangeArrowheads="1"/>
          </p:cNvPicPr>
          <p:nvPr/>
        </p:nvPicPr>
        <p:blipFill>
          <a:blip r:embed="rId2"/>
          <a:srcRect/>
          <a:stretch>
            <a:fillRect/>
          </a:stretch>
        </p:blipFill>
        <p:spPr bwMode="auto">
          <a:xfrm>
            <a:off x="1223963" y="1322388"/>
            <a:ext cx="6454775" cy="5483225"/>
          </a:xfrm>
          <a:prstGeom prst="rect">
            <a:avLst/>
          </a:prstGeom>
          <a:noFill/>
          <a:ln w="9525">
            <a:noFill/>
            <a:miter lim="800000"/>
            <a:headEnd/>
            <a:tailEnd/>
          </a:ln>
          <a:effectLst/>
        </p:spPr>
      </p:pic>
      <p:sp>
        <p:nvSpPr>
          <p:cNvPr id="1103876" name="Line 4"/>
          <p:cNvSpPr>
            <a:spLocks noChangeShapeType="1"/>
          </p:cNvSpPr>
          <p:nvPr/>
        </p:nvSpPr>
        <p:spPr bwMode="auto">
          <a:xfrm flipV="1">
            <a:off x="1130300" y="1600200"/>
            <a:ext cx="254000" cy="698500"/>
          </a:xfrm>
          <a:prstGeom prst="line">
            <a:avLst/>
          </a:prstGeom>
          <a:noFill/>
          <a:ln w="28575">
            <a:solidFill>
              <a:srgbClr val="FF9900"/>
            </a:solidFill>
            <a:round/>
            <a:headEnd/>
            <a:tailEnd type="triangle" w="med" len="med"/>
          </a:ln>
          <a:effectLst/>
        </p:spPr>
        <p:txBody>
          <a:bodyPr/>
          <a:lstStyle/>
          <a:p>
            <a:endParaRPr lang="en-US"/>
          </a:p>
        </p:txBody>
      </p:sp>
      <p:sp>
        <p:nvSpPr>
          <p:cNvPr id="1103877" name="Text Box 5"/>
          <p:cNvSpPr txBox="1">
            <a:spLocks noChangeArrowheads="1"/>
          </p:cNvSpPr>
          <p:nvPr/>
        </p:nvSpPr>
        <p:spPr bwMode="auto">
          <a:xfrm>
            <a:off x="0" y="1727200"/>
            <a:ext cx="1022350" cy="1190625"/>
          </a:xfrm>
          <a:prstGeom prst="rect">
            <a:avLst/>
          </a:prstGeom>
          <a:noFill/>
          <a:ln w="9525">
            <a:noFill/>
            <a:miter lim="800000"/>
            <a:headEnd/>
            <a:tailEnd/>
          </a:ln>
          <a:effectLst/>
        </p:spPr>
        <p:txBody>
          <a:bodyPr wrap="none">
            <a:spAutoFit/>
          </a:bodyPr>
          <a:lstStyle/>
          <a:p>
            <a:pPr algn="ctr"/>
            <a:r>
              <a:rPr lang="en-US" sz="1800">
                <a:latin typeface="Times New Roman" pitchFamily="18" charset="0"/>
              </a:rPr>
              <a:t>Load </a:t>
            </a:r>
          </a:p>
          <a:p>
            <a:pPr algn="ctr"/>
            <a:r>
              <a:rPr lang="en-US" sz="1800">
                <a:latin typeface="Times New Roman" pitchFamily="18" charset="0"/>
              </a:rPr>
              <a:t>Image</a:t>
            </a:r>
          </a:p>
          <a:p>
            <a:pPr algn="ctr"/>
            <a:r>
              <a:rPr lang="en-US" sz="1800">
                <a:latin typeface="Times New Roman" pitchFamily="18" charset="0"/>
              </a:rPr>
              <a:t>(must be</a:t>
            </a:r>
          </a:p>
          <a:p>
            <a:pPr algn="ctr"/>
            <a:r>
              <a:rPr lang="en-US" sz="1800">
                <a:latin typeface="Times New Roman" pitchFamily="18" charset="0"/>
              </a:rPr>
              <a:t>.mat file)</a:t>
            </a:r>
          </a:p>
        </p:txBody>
      </p:sp>
      <p:sp>
        <p:nvSpPr>
          <p:cNvPr id="1103878" name="Line 6"/>
          <p:cNvSpPr>
            <a:spLocks noChangeShapeType="1"/>
          </p:cNvSpPr>
          <p:nvPr/>
        </p:nvSpPr>
        <p:spPr bwMode="auto">
          <a:xfrm flipH="1" flipV="1">
            <a:off x="7073900" y="2082800"/>
            <a:ext cx="660400" cy="0"/>
          </a:xfrm>
          <a:prstGeom prst="line">
            <a:avLst/>
          </a:prstGeom>
          <a:noFill/>
          <a:ln w="28575">
            <a:solidFill>
              <a:srgbClr val="FF9900"/>
            </a:solidFill>
            <a:round/>
            <a:headEnd/>
            <a:tailEnd type="triangle" w="med" len="med"/>
          </a:ln>
          <a:effectLst/>
        </p:spPr>
        <p:txBody>
          <a:bodyPr/>
          <a:lstStyle/>
          <a:p>
            <a:endParaRPr lang="en-US"/>
          </a:p>
        </p:txBody>
      </p:sp>
      <p:sp>
        <p:nvSpPr>
          <p:cNvPr id="1103879" name="Text Box 7"/>
          <p:cNvSpPr txBox="1">
            <a:spLocks noChangeArrowheads="1"/>
          </p:cNvSpPr>
          <p:nvPr/>
        </p:nvSpPr>
        <p:spPr bwMode="auto">
          <a:xfrm>
            <a:off x="7794625" y="1841500"/>
            <a:ext cx="1346200" cy="641350"/>
          </a:xfrm>
          <a:prstGeom prst="rect">
            <a:avLst/>
          </a:prstGeom>
          <a:noFill/>
          <a:ln w="9525">
            <a:noFill/>
            <a:miter lim="800000"/>
            <a:headEnd/>
            <a:tailEnd/>
          </a:ln>
          <a:effectLst/>
        </p:spPr>
        <p:txBody>
          <a:bodyPr wrap="none">
            <a:spAutoFit/>
          </a:bodyPr>
          <a:lstStyle/>
          <a:p>
            <a:pPr algn="ctr"/>
            <a:r>
              <a:rPr lang="en-US" sz="1800">
                <a:latin typeface="Times New Roman" pitchFamily="18" charset="0"/>
              </a:rPr>
              <a:t>Choose</a:t>
            </a:r>
          </a:p>
          <a:p>
            <a:pPr algn="ctr"/>
            <a:r>
              <a:rPr lang="en-US" sz="1800">
                <a:latin typeface="Times New Roman" pitchFamily="18" charset="0"/>
              </a:rPr>
              <a:t>wavelet type</a:t>
            </a:r>
          </a:p>
        </p:txBody>
      </p:sp>
      <p:sp>
        <p:nvSpPr>
          <p:cNvPr id="1103880" name="Line 8"/>
          <p:cNvSpPr>
            <a:spLocks noChangeShapeType="1"/>
          </p:cNvSpPr>
          <p:nvPr/>
        </p:nvSpPr>
        <p:spPr bwMode="auto">
          <a:xfrm flipH="1" flipV="1">
            <a:off x="7035800" y="2552700"/>
            <a:ext cx="901700" cy="317500"/>
          </a:xfrm>
          <a:prstGeom prst="line">
            <a:avLst/>
          </a:prstGeom>
          <a:noFill/>
          <a:ln w="28575">
            <a:solidFill>
              <a:srgbClr val="FF9900"/>
            </a:solidFill>
            <a:round/>
            <a:headEnd/>
            <a:tailEnd type="triangle" w="med" len="med"/>
          </a:ln>
          <a:effectLst/>
        </p:spPr>
        <p:txBody>
          <a:bodyPr/>
          <a:lstStyle/>
          <a:p>
            <a:endParaRPr lang="en-US"/>
          </a:p>
        </p:txBody>
      </p:sp>
      <p:sp>
        <p:nvSpPr>
          <p:cNvPr id="1103881" name="Text Box 9"/>
          <p:cNvSpPr txBox="1">
            <a:spLocks noChangeArrowheads="1"/>
          </p:cNvSpPr>
          <p:nvPr/>
        </p:nvSpPr>
        <p:spPr bwMode="auto">
          <a:xfrm>
            <a:off x="7921625" y="2527300"/>
            <a:ext cx="946150" cy="641350"/>
          </a:xfrm>
          <a:prstGeom prst="rect">
            <a:avLst/>
          </a:prstGeom>
          <a:noFill/>
          <a:ln w="9525">
            <a:noFill/>
            <a:miter lim="800000"/>
            <a:headEnd/>
            <a:tailEnd/>
          </a:ln>
          <a:effectLst/>
        </p:spPr>
        <p:txBody>
          <a:bodyPr wrap="none">
            <a:spAutoFit/>
          </a:bodyPr>
          <a:lstStyle/>
          <a:p>
            <a:pPr algn="ctr"/>
            <a:r>
              <a:rPr lang="en-US" sz="1800">
                <a:latin typeface="Times New Roman" pitchFamily="18" charset="0"/>
              </a:rPr>
              <a:t>Hit</a:t>
            </a:r>
          </a:p>
          <a:p>
            <a:pPr algn="ctr"/>
            <a:r>
              <a:rPr lang="en-US" sz="1800">
                <a:latin typeface="Times New Roman" pitchFamily="18" charset="0"/>
              </a:rPr>
              <a:t>Analyze</a:t>
            </a:r>
          </a:p>
        </p:txBody>
      </p:sp>
      <p:sp>
        <p:nvSpPr>
          <p:cNvPr id="1103882" name="Line 10"/>
          <p:cNvSpPr>
            <a:spLocks noChangeShapeType="1"/>
          </p:cNvSpPr>
          <p:nvPr/>
        </p:nvSpPr>
        <p:spPr bwMode="auto">
          <a:xfrm flipH="1">
            <a:off x="7264400" y="5067300"/>
            <a:ext cx="622300" cy="0"/>
          </a:xfrm>
          <a:prstGeom prst="line">
            <a:avLst/>
          </a:prstGeom>
          <a:noFill/>
          <a:ln w="28575">
            <a:solidFill>
              <a:srgbClr val="FF9900"/>
            </a:solidFill>
            <a:round/>
            <a:headEnd/>
            <a:tailEnd type="triangle" w="med" len="med"/>
          </a:ln>
          <a:effectLst/>
        </p:spPr>
        <p:txBody>
          <a:bodyPr/>
          <a:lstStyle/>
          <a:p>
            <a:endParaRPr lang="en-US"/>
          </a:p>
        </p:txBody>
      </p:sp>
      <p:sp>
        <p:nvSpPr>
          <p:cNvPr id="1103883" name="Line 11"/>
          <p:cNvSpPr>
            <a:spLocks noChangeShapeType="1"/>
          </p:cNvSpPr>
          <p:nvPr/>
        </p:nvSpPr>
        <p:spPr bwMode="auto">
          <a:xfrm flipH="1" flipV="1">
            <a:off x="6972300" y="4152900"/>
            <a:ext cx="952500" cy="927100"/>
          </a:xfrm>
          <a:prstGeom prst="line">
            <a:avLst/>
          </a:prstGeom>
          <a:noFill/>
          <a:ln w="28575">
            <a:solidFill>
              <a:srgbClr val="FF9900"/>
            </a:solidFill>
            <a:round/>
            <a:headEnd/>
            <a:tailEnd type="triangle" w="med" len="med"/>
          </a:ln>
          <a:effectLst/>
        </p:spPr>
        <p:txBody>
          <a:bodyPr/>
          <a:lstStyle/>
          <a:p>
            <a:endParaRPr lang="en-US"/>
          </a:p>
        </p:txBody>
      </p:sp>
      <p:sp>
        <p:nvSpPr>
          <p:cNvPr id="1103884" name="Text Box 12"/>
          <p:cNvSpPr txBox="1">
            <a:spLocks noChangeArrowheads="1"/>
          </p:cNvSpPr>
          <p:nvPr/>
        </p:nvSpPr>
        <p:spPr bwMode="auto">
          <a:xfrm>
            <a:off x="7997825" y="4533900"/>
            <a:ext cx="869950" cy="915988"/>
          </a:xfrm>
          <a:prstGeom prst="rect">
            <a:avLst/>
          </a:prstGeom>
          <a:noFill/>
          <a:ln w="9525">
            <a:noFill/>
            <a:miter lim="800000"/>
            <a:headEnd/>
            <a:tailEnd/>
          </a:ln>
          <a:effectLst/>
        </p:spPr>
        <p:txBody>
          <a:bodyPr wrap="none">
            <a:spAutoFit/>
          </a:bodyPr>
          <a:lstStyle/>
          <a:p>
            <a:pPr algn="ctr"/>
            <a:r>
              <a:rPr lang="en-US" sz="1800">
                <a:latin typeface="Times New Roman" pitchFamily="18" charset="0"/>
              </a:rPr>
              <a:t>Choose</a:t>
            </a:r>
          </a:p>
          <a:p>
            <a:pPr algn="ctr"/>
            <a:r>
              <a:rPr lang="en-US" sz="1800">
                <a:latin typeface="Times New Roman" pitchFamily="18" charset="0"/>
              </a:rPr>
              <a:t>display</a:t>
            </a:r>
          </a:p>
          <a:p>
            <a:pPr algn="ctr"/>
            <a:r>
              <a:rPr lang="en-US" sz="1800">
                <a:latin typeface="Times New Roman" pitchFamily="18" charset="0"/>
              </a:rPr>
              <a:t>options</a:t>
            </a:r>
          </a:p>
        </p:txBody>
      </p:sp>
    </p:spTree>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3" name="Rectangle 3"/>
          <p:cNvSpPr>
            <a:spLocks noGrp="1" noChangeArrowheads="1"/>
          </p:cNvSpPr>
          <p:nvPr>
            <p:ph type="title"/>
          </p:nvPr>
        </p:nvSpPr>
        <p:spPr>
          <a:xfrm>
            <a:off x="457200" y="152400"/>
            <a:ext cx="8229600" cy="990600"/>
          </a:xfrm>
          <a:noFill/>
          <a:ln/>
        </p:spPr>
        <p:txBody>
          <a:bodyPr anchor="ctr">
            <a:normAutofit fontScale="90000"/>
          </a:bodyPr>
          <a:lstStyle/>
          <a:p>
            <a:r>
              <a:rPr lang="en-US"/>
              <a:t>Data Compression:</a:t>
            </a:r>
            <a:br>
              <a:rPr lang="en-US"/>
            </a:br>
            <a:r>
              <a:rPr lang="en-US"/>
              <a:t> Principal Component Analysis (PCA)</a:t>
            </a:r>
          </a:p>
        </p:txBody>
      </p:sp>
      <p:sp>
        <p:nvSpPr>
          <p:cNvPr id="977922" name="Rectangle 2"/>
          <p:cNvSpPr>
            <a:spLocks noGrp="1" noChangeArrowheads="1"/>
          </p:cNvSpPr>
          <p:nvPr>
            <p:ph idx="1"/>
          </p:nvPr>
        </p:nvSpPr>
        <p:spPr>
          <a:xfrm>
            <a:off x="304800" y="1371600"/>
            <a:ext cx="8534400" cy="5257800"/>
          </a:xfrm>
        </p:spPr>
        <p:txBody>
          <a:bodyPr/>
          <a:lstStyle/>
          <a:p>
            <a:r>
              <a:rPr lang="en-US" sz="2000"/>
              <a:t>Given </a:t>
            </a:r>
            <a:r>
              <a:rPr lang="en-US" sz="2000" i="1"/>
              <a:t>N</a:t>
            </a:r>
            <a:r>
              <a:rPr lang="en-US" sz="2000"/>
              <a:t> data vectors from </a:t>
            </a:r>
            <a:r>
              <a:rPr lang="en-US" sz="2000" i="1"/>
              <a:t>n</a:t>
            </a:r>
            <a:r>
              <a:rPr lang="en-US" sz="2000"/>
              <a:t>-dimensions, find </a:t>
            </a:r>
            <a:r>
              <a:rPr lang="en-US" sz="2000" i="1"/>
              <a:t>k</a:t>
            </a:r>
            <a:r>
              <a:rPr lang="en-US" sz="2000"/>
              <a:t> ≤ </a:t>
            </a:r>
            <a:r>
              <a:rPr lang="en-US" sz="2000" i="1"/>
              <a:t>n </a:t>
            </a:r>
            <a:r>
              <a:rPr lang="en-US" sz="2000"/>
              <a:t> orthogonal vectors (</a:t>
            </a:r>
            <a:r>
              <a:rPr lang="en-US" sz="2000" i="1"/>
              <a:t>principal components</a:t>
            </a:r>
            <a:r>
              <a:rPr lang="en-US" sz="2000"/>
              <a:t>) that can be best used to represent data </a:t>
            </a:r>
          </a:p>
          <a:p>
            <a:r>
              <a:rPr lang="en-US" sz="2000"/>
              <a:t>Steps</a:t>
            </a:r>
          </a:p>
          <a:p>
            <a:pPr lvl="1"/>
            <a:r>
              <a:rPr lang="en-US" sz="2000"/>
              <a:t>Normalize input data: Each attribute falls within the same range</a:t>
            </a:r>
          </a:p>
          <a:p>
            <a:pPr lvl="1"/>
            <a:r>
              <a:rPr lang="en-US" sz="2000"/>
              <a:t>Compute </a:t>
            </a:r>
            <a:r>
              <a:rPr lang="en-US" sz="2000" i="1"/>
              <a:t>k</a:t>
            </a:r>
            <a:r>
              <a:rPr lang="en-US" sz="2000"/>
              <a:t> orthonormal (unit) vectors, i.e., </a:t>
            </a:r>
            <a:r>
              <a:rPr lang="en-US" sz="2000" i="1"/>
              <a:t>principal components</a:t>
            </a:r>
            <a:endParaRPr lang="en-US" sz="2000"/>
          </a:p>
          <a:p>
            <a:pPr lvl="1"/>
            <a:r>
              <a:rPr lang="en-US" sz="2000"/>
              <a:t>Each input data (vector) is a linear combination of the </a:t>
            </a:r>
            <a:r>
              <a:rPr lang="en-US" sz="2000" i="1"/>
              <a:t>k</a:t>
            </a:r>
            <a:r>
              <a:rPr lang="en-US" sz="2000"/>
              <a:t> principal component vectors</a:t>
            </a:r>
          </a:p>
          <a:p>
            <a:pPr lvl="1"/>
            <a:r>
              <a:rPr lang="en-US" sz="2000">
                <a:sym typeface="Symbol" pitchFamily="18" charset="2"/>
              </a:rPr>
              <a:t>The principal components are sorted in order of decreasing “significance” or strength</a:t>
            </a:r>
          </a:p>
          <a:p>
            <a:pPr lvl="1"/>
            <a:r>
              <a:rPr lang="en-US" sz="2000">
                <a:sym typeface="Symbol" pitchFamily="18" charset="2"/>
              </a:rPr>
              <a:t>Since the components are sorted, the size of the data can be reduced by eliminating the weak components, i.e., those with low variance.  (i.e., using the strongest principal components, it is possible to reconstruct a good approximation of the original data</a:t>
            </a:r>
          </a:p>
          <a:p>
            <a:r>
              <a:rPr lang="en-US" sz="2000"/>
              <a:t>Works for numeric data only</a:t>
            </a:r>
          </a:p>
          <a:p>
            <a:r>
              <a:rPr lang="en-US" sz="2000"/>
              <a:t>Used when the number of dimensions is large</a:t>
            </a:r>
          </a:p>
        </p:txBody>
      </p:sp>
      <p:sp>
        <p:nvSpPr>
          <p:cNvPr id="4" name="Slide Number Placeholder 3"/>
          <p:cNvSpPr>
            <a:spLocks noGrp="1"/>
          </p:cNvSpPr>
          <p:nvPr>
            <p:ph type="sldNum" sz="quarter" idx="12"/>
          </p:nvPr>
        </p:nvSpPr>
        <p:spPr/>
        <p:txBody>
          <a:bodyPr/>
          <a:lstStyle/>
          <a:p>
            <a:fld id="{9510C850-659C-4E15-A375-28188642AED1}" type="slidenum">
              <a:rPr lang="en-US"/>
              <a:pPr/>
              <a:t>51</a:t>
            </a:fld>
            <a:endParaRPr lang="en-US"/>
          </a:p>
        </p:txBody>
      </p:sp>
    </p:spTree>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2"/>
          </p:nvPr>
        </p:nvSpPr>
        <p:spPr/>
        <p:txBody>
          <a:bodyPr/>
          <a:lstStyle/>
          <a:p>
            <a:fld id="{814C514B-60BC-47CD-8F48-FD323D666CA5}" type="slidenum">
              <a:rPr lang="en-US"/>
              <a:pPr/>
              <a:t>52</a:t>
            </a:fld>
            <a:endParaRPr lang="en-US"/>
          </a:p>
        </p:txBody>
      </p:sp>
      <p:sp>
        <p:nvSpPr>
          <p:cNvPr id="978946" name="Line 2"/>
          <p:cNvSpPr>
            <a:spLocks noChangeShapeType="1"/>
          </p:cNvSpPr>
          <p:nvPr/>
        </p:nvSpPr>
        <p:spPr bwMode="auto">
          <a:xfrm>
            <a:off x="1028700" y="4362450"/>
            <a:ext cx="710565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978947" name="Line 3"/>
          <p:cNvSpPr>
            <a:spLocks noChangeShapeType="1"/>
          </p:cNvSpPr>
          <p:nvPr/>
        </p:nvSpPr>
        <p:spPr bwMode="auto">
          <a:xfrm rot="-10800000">
            <a:off x="4229100" y="1619250"/>
            <a:ext cx="0" cy="4991100"/>
          </a:xfrm>
          <a:prstGeom prst="line">
            <a:avLst/>
          </a:prstGeom>
          <a:noFill/>
          <a:ln w="9525">
            <a:solidFill>
              <a:schemeClr val="tx1"/>
            </a:solidFill>
            <a:round/>
            <a:headEnd/>
            <a:tailEnd type="triangle" w="med" len="med"/>
          </a:ln>
          <a:effectLst/>
        </p:spPr>
        <p:txBody>
          <a:bodyPr wrap="none" anchor="ctr"/>
          <a:lstStyle/>
          <a:p>
            <a:endParaRPr lang="en-US"/>
          </a:p>
        </p:txBody>
      </p:sp>
      <p:sp>
        <p:nvSpPr>
          <p:cNvPr id="978948" name="Oval 4"/>
          <p:cNvSpPr>
            <a:spLocks noChangeArrowheads="1"/>
          </p:cNvSpPr>
          <p:nvPr/>
        </p:nvSpPr>
        <p:spPr bwMode="auto">
          <a:xfrm rot="-1868112">
            <a:off x="2362200" y="3333750"/>
            <a:ext cx="4095750" cy="1809750"/>
          </a:xfrm>
          <a:prstGeom prst="ellipse">
            <a:avLst/>
          </a:prstGeom>
          <a:noFill/>
          <a:ln w="9525">
            <a:solidFill>
              <a:schemeClr val="tx1"/>
            </a:solidFill>
            <a:round/>
            <a:headEnd/>
            <a:tailEnd/>
          </a:ln>
          <a:effectLst/>
        </p:spPr>
        <p:txBody>
          <a:bodyPr wrap="none" anchor="ctr"/>
          <a:lstStyle/>
          <a:p>
            <a:endParaRPr lang="en-US"/>
          </a:p>
        </p:txBody>
      </p:sp>
      <p:sp>
        <p:nvSpPr>
          <p:cNvPr id="978949" name="Line 5"/>
          <p:cNvSpPr>
            <a:spLocks noChangeShapeType="1"/>
          </p:cNvSpPr>
          <p:nvPr/>
        </p:nvSpPr>
        <p:spPr bwMode="auto">
          <a:xfrm rot="406919" flipV="1">
            <a:off x="2000250" y="2076450"/>
            <a:ext cx="5124450" cy="4133850"/>
          </a:xfrm>
          <a:prstGeom prst="line">
            <a:avLst/>
          </a:prstGeom>
          <a:noFill/>
          <a:ln w="9525">
            <a:solidFill>
              <a:schemeClr val="tx2"/>
            </a:solidFill>
            <a:round/>
            <a:headEnd/>
            <a:tailEnd type="triangle" w="med" len="med"/>
          </a:ln>
          <a:effectLst/>
        </p:spPr>
        <p:txBody>
          <a:bodyPr wrap="none" anchor="ctr"/>
          <a:lstStyle/>
          <a:p>
            <a:endParaRPr lang="en-US"/>
          </a:p>
        </p:txBody>
      </p:sp>
      <p:sp>
        <p:nvSpPr>
          <p:cNvPr id="978950" name="Line 6"/>
          <p:cNvSpPr>
            <a:spLocks noChangeShapeType="1"/>
          </p:cNvSpPr>
          <p:nvPr/>
        </p:nvSpPr>
        <p:spPr bwMode="auto">
          <a:xfrm flipH="1" flipV="1">
            <a:off x="2686050" y="2800350"/>
            <a:ext cx="3124200" cy="3143250"/>
          </a:xfrm>
          <a:prstGeom prst="line">
            <a:avLst/>
          </a:prstGeom>
          <a:noFill/>
          <a:ln w="9525">
            <a:solidFill>
              <a:schemeClr val="tx2"/>
            </a:solidFill>
            <a:round/>
            <a:headEnd/>
            <a:tailEnd type="triangle" w="med" len="med"/>
          </a:ln>
          <a:effectLst/>
        </p:spPr>
        <p:txBody>
          <a:bodyPr wrap="none" anchor="ctr"/>
          <a:lstStyle/>
          <a:p>
            <a:endParaRPr lang="en-US"/>
          </a:p>
        </p:txBody>
      </p:sp>
      <p:sp>
        <p:nvSpPr>
          <p:cNvPr id="978951" name="Text Box 7"/>
          <p:cNvSpPr txBox="1">
            <a:spLocks noChangeArrowheads="1"/>
          </p:cNvSpPr>
          <p:nvPr/>
        </p:nvSpPr>
        <p:spPr bwMode="auto">
          <a:xfrm>
            <a:off x="8080375" y="4403725"/>
            <a:ext cx="557213"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X1</a:t>
            </a:r>
          </a:p>
        </p:txBody>
      </p:sp>
      <p:sp>
        <p:nvSpPr>
          <p:cNvPr id="978952" name="Text Box 8"/>
          <p:cNvSpPr txBox="1">
            <a:spLocks noChangeArrowheads="1"/>
          </p:cNvSpPr>
          <p:nvPr/>
        </p:nvSpPr>
        <p:spPr bwMode="auto">
          <a:xfrm>
            <a:off x="4308475" y="1431925"/>
            <a:ext cx="557213"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X2</a:t>
            </a:r>
          </a:p>
        </p:txBody>
      </p:sp>
      <p:sp>
        <p:nvSpPr>
          <p:cNvPr id="978953" name="Text Box 9"/>
          <p:cNvSpPr txBox="1">
            <a:spLocks noChangeArrowheads="1"/>
          </p:cNvSpPr>
          <p:nvPr/>
        </p:nvSpPr>
        <p:spPr bwMode="auto">
          <a:xfrm>
            <a:off x="7489825" y="2117725"/>
            <a:ext cx="557213" cy="457200"/>
          </a:xfrm>
          <a:prstGeom prst="rect">
            <a:avLst/>
          </a:prstGeom>
          <a:noFill/>
          <a:ln w="9525">
            <a:noFill/>
            <a:miter lim="800000"/>
            <a:headEnd/>
            <a:tailEnd/>
          </a:ln>
          <a:effectLst/>
        </p:spPr>
        <p:txBody>
          <a:bodyPr wrap="none">
            <a:spAutoFit/>
          </a:bodyPr>
          <a:lstStyle/>
          <a:p>
            <a:pPr eaLnBrk="0" hangingPunct="0"/>
            <a:r>
              <a:rPr lang="en-US">
                <a:solidFill>
                  <a:schemeClr val="tx2"/>
                </a:solidFill>
                <a:latin typeface="Times New Roman" pitchFamily="18" charset="0"/>
              </a:rPr>
              <a:t>Y1</a:t>
            </a:r>
          </a:p>
        </p:txBody>
      </p:sp>
      <p:sp>
        <p:nvSpPr>
          <p:cNvPr id="978954" name="Text Box 10"/>
          <p:cNvSpPr txBox="1">
            <a:spLocks noChangeArrowheads="1"/>
          </p:cNvSpPr>
          <p:nvPr/>
        </p:nvSpPr>
        <p:spPr bwMode="auto">
          <a:xfrm>
            <a:off x="2022475" y="2574925"/>
            <a:ext cx="557213" cy="457200"/>
          </a:xfrm>
          <a:prstGeom prst="rect">
            <a:avLst/>
          </a:prstGeom>
          <a:noFill/>
          <a:ln w="9525">
            <a:noFill/>
            <a:miter lim="800000"/>
            <a:headEnd/>
            <a:tailEnd/>
          </a:ln>
          <a:effectLst/>
        </p:spPr>
        <p:txBody>
          <a:bodyPr>
            <a:spAutoFit/>
          </a:bodyPr>
          <a:lstStyle/>
          <a:p>
            <a:pPr eaLnBrk="0" hangingPunct="0"/>
            <a:r>
              <a:rPr lang="en-US">
                <a:solidFill>
                  <a:schemeClr val="tx2"/>
                </a:solidFill>
                <a:latin typeface="Times New Roman" pitchFamily="18" charset="0"/>
              </a:rPr>
              <a:t>Y2</a:t>
            </a:r>
          </a:p>
        </p:txBody>
      </p:sp>
      <p:sp>
        <p:nvSpPr>
          <p:cNvPr id="978955" name="Text Box 11"/>
          <p:cNvSpPr txBox="1">
            <a:spLocks noChangeArrowheads="1"/>
          </p:cNvSpPr>
          <p:nvPr/>
        </p:nvSpPr>
        <p:spPr bwMode="auto">
          <a:xfrm>
            <a:off x="1371600" y="330200"/>
            <a:ext cx="6705600" cy="579438"/>
          </a:xfrm>
          <a:prstGeom prst="rect">
            <a:avLst/>
          </a:prstGeom>
          <a:noFill/>
          <a:ln w="9525">
            <a:noFill/>
            <a:miter lim="800000"/>
            <a:headEnd/>
            <a:tailEnd/>
          </a:ln>
          <a:effectLst/>
        </p:spPr>
        <p:txBody>
          <a:bodyPr>
            <a:spAutoFit/>
          </a:bodyPr>
          <a:lstStyle/>
          <a:p>
            <a:pPr algn="ctr" eaLnBrk="0" hangingPunct="0"/>
            <a:r>
              <a:rPr lang="en-US" sz="3200" b="1">
                <a:solidFill>
                  <a:schemeClr val="tx2"/>
                </a:solidFill>
              </a:rPr>
              <a:t>Principal Component Analysis</a:t>
            </a:r>
            <a:endParaRPr lang="en-US" sz="3200">
              <a:solidFill>
                <a:schemeClr val="tx2"/>
              </a:solidFill>
            </a:endParaRPr>
          </a:p>
        </p:txBody>
      </p:sp>
    </p:spTree>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a:xfrm>
            <a:off x="1600200" y="0"/>
            <a:ext cx="5334000" cy="685800"/>
          </a:xfrm>
        </p:spPr>
        <p:txBody>
          <a:bodyPr>
            <a:normAutofit fontScale="90000"/>
          </a:bodyPr>
          <a:lstStyle/>
          <a:p>
            <a:r>
              <a:rPr lang="en-US"/>
              <a:t>Numerosity Reduction</a:t>
            </a:r>
          </a:p>
        </p:txBody>
      </p:sp>
      <p:sp>
        <p:nvSpPr>
          <p:cNvPr id="979971" name="Rectangle 3"/>
          <p:cNvSpPr>
            <a:spLocks noGrp="1" noChangeArrowheads="1"/>
          </p:cNvSpPr>
          <p:nvPr>
            <p:ph idx="1"/>
          </p:nvPr>
        </p:nvSpPr>
        <p:spPr>
          <a:xfrm>
            <a:off x="304800" y="990600"/>
            <a:ext cx="8229600" cy="5562600"/>
          </a:xfrm>
        </p:spPr>
        <p:txBody>
          <a:bodyPr/>
          <a:lstStyle/>
          <a:p>
            <a:r>
              <a:rPr lang="en-US" sz="2400"/>
              <a:t>Reduce data volume by choosing alternative, smaller forms of data representation</a:t>
            </a:r>
          </a:p>
          <a:p>
            <a:r>
              <a:rPr lang="en-US" sz="2400">
                <a:solidFill>
                  <a:schemeClr val="folHlink"/>
                </a:solidFill>
              </a:rPr>
              <a:t>Parametric methods</a:t>
            </a:r>
          </a:p>
          <a:p>
            <a:pPr lvl="1"/>
            <a:r>
              <a:rPr lang="en-US" sz="2400"/>
              <a:t>Assume the data fits some model, estimate model parameters, store only the parameters, and discard the data (except possible outliers)</a:t>
            </a:r>
            <a:endParaRPr lang="en-US" sz="2400">
              <a:sym typeface="Symbol" pitchFamily="18" charset="2"/>
            </a:endParaRPr>
          </a:p>
          <a:p>
            <a:pPr lvl="1"/>
            <a:r>
              <a:rPr lang="en-US" sz="2400"/>
              <a:t>Example: Log-linear models—obtain value at a point in m-D space as the product on appropriate marginal subspaces </a:t>
            </a:r>
          </a:p>
          <a:p>
            <a:r>
              <a:rPr lang="en-US" sz="2400">
                <a:solidFill>
                  <a:schemeClr val="folHlink"/>
                </a:solidFill>
              </a:rPr>
              <a:t>Non-parametric methods</a:t>
            </a:r>
            <a:r>
              <a:rPr lang="en-US" sz="2400">
                <a:sym typeface="Symbol" pitchFamily="18" charset="2"/>
              </a:rPr>
              <a:t> </a:t>
            </a:r>
          </a:p>
          <a:p>
            <a:pPr lvl="1"/>
            <a:r>
              <a:rPr lang="en-US" sz="2400">
                <a:sym typeface="Symbol" pitchFamily="18" charset="2"/>
              </a:rPr>
              <a:t>Do not assume models</a:t>
            </a:r>
          </a:p>
          <a:p>
            <a:pPr lvl="1"/>
            <a:r>
              <a:rPr lang="en-US" sz="2400">
                <a:sym typeface="Symbol" pitchFamily="18" charset="2"/>
              </a:rPr>
              <a:t>Major families: histograms, clustering, sampling </a:t>
            </a:r>
          </a:p>
        </p:txBody>
      </p:sp>
      <p:sp>
        <p:nvSpPr>
          <p:cNvPr id="4" name="Slide Number Placeholder 3"/>
          <p:cNvSpPr>
            <a:spLocks noGrp="1"/>
          </p:cNvSpPr>
          <p:nvPr>
            <p:ph type="sldNum" sz="quarter" idx="12"/>
          </p:nvPr>
        </p:nvSpPr>
        <p:spPr/>
        <p:txBody>
          <a:bodyPr/>
          <a:lstStyle/>
          <a:p>
            <a:fld id="{E10C7D53-82FA-4FCD-9649-D6C9B3A2CC0A}" type="slidenum">
              <a:rPr lang="en-US"/>
              <a:pPr/>
              <a:t>53</a:t>
            </a:fld>
            <a:endParaRPr lang="en-US"/>
          </a:p>
        </p:txBody>
      </p:sp>
    </p:spTree>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a:xfrm>
            <a:off x="1600200" y="0"/>
            <a:ext cx="5334000" cy="685800"/>
          </a:xfrm>
        </p:spPr>
        <p:txBody>
          <a:bodyPr>
            <a:normAutofit fontScale="90000"/>
          </a:bodyPr>
          <a:lstStyle/>
          <a:p>
            <a:r>
              <a:rPr lang="en-US"/>
              <a:t>Numerosity Reduction</a:t>
            </a:r>
          </a:p>
        </p:txBody>
      </p:sp>
      <p:sp>
        <p:nvSpPr>
          <p:cNvPr id="1105923" name="Rectangle 3"/>
          <p:cNvSpPr>
            <a:spLocks noGrp="1" noChangeArrowheads="1"/>
          </p:cNvSpPr>
          <p:nvPr>
            <p:ph idx="1"/>
          </p:nvPr>
        </p:nvSpPr>
        <p:spPr>
          <a:xfrm>
            <a:off x="304800" y="990600"/>
            <a:ext cx="8229600" cy="5562600"/>
          </a:xfrm>
        </p:spPr>
        <p:txBody>
          <a:bodyPr/>
          <a:lstStyle/>
          <a:p>
            <a:r>
              <a:rPr lang="en-US"/>
              <a:t>Reduce data volume by choosing alternative, smaller forms of data representation</a:t>
            </a:r>
          </a:p>
          <a:p>
            <a:r>
              <a:rPr lang="en-US">
                <a:solidFill>
                  <a:schemeClr val="folHlink"/>
                </a:solidFill>
              </a:rPr>
              <a:t>Parametric methods</a:t>
            </a:r>
          </a:p>
          <a:p>
            <a:r>
              <a:rPr lang="en-US">
                <a:solidFill>
                  <a:schemeClr val="folHlink"/>
                </a:solidFill>
              </a:rPr>
              <a:t>Non-parametric methods</a:t>
            </a:r>
            <a:r>
              <a:rPr lang="en-US">
                <a:sym typeface="Symbol" pitchFamily="18" charset="2"/>
              </a:rPr>
              <a:t> </a:t>
            </a:r>
          </a:p>
        </p:txBody>
      </p:sp>
      <p:sp>
        <p:nvSpPr>
          <p:cNvPr id="4" name="Slide Number Placeholder 3"/>
          <p:cNvSpPr>
            <a:spLocks noGrp="1"/>
          </p:cNvSpPr>
          <p:nvPr>
            <p:ph type="sldNum" sz="quarter" idx="12"/>
          </p:nvPr>
        </p:nvSpPr>
        <p:spPr/>
        <p:txBody>
          <a:bodyPr/>
          <a:lstStyle/>
          <a:p>
            <a:fld id="{1D1BFC0F-F915-47E2-B75D-571D176E0970}" type="slidenum">
              <a:rPr lang="en-US"/>
              <a:pPr/>
              <a:t>54</a:t>
            </a:fld>
            <a:endParaRPr lang="en-US"/>
          </a:p>
        </p:txBody>
      </p:sp>
    </p:spTree>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a:xfrm>
            <a:off x="4648200" y="457200"/>
            <a:ext cx="3962400" cy="609600"/>
          </a:xfrm>
          <a:solidFill>
            <a:srgbClr val="FFCCFF"/>
          </a:solidFill>
        </p:spPr>
        <p:txBody>
          <a:bodyPr/>
          <a:lstStyle/>
          <a:p>
            <a:pPr marL="685800" indent="-685800">
              <a:buFontTx/>
              <a:buAutoNum type="arabicPeriod"/>
            </a:pPr>
            <a:r>
              <a:rPr lang="en-US" sz="3200"/>
              <a:t>Regression </a:t>
            </a:r>
          </a:p>
        </p:txBody>
      </p:sp>
      <p:sp>
        <p:nvSpPr>
          <p:cNvPr id="1104899" name="Rectangle 3"/>
          <p:cNvSpPr>
            <a:spLocks noGrp="1" noChangeArrowheads="1"/>
          </p:cNvSpPr>
          <p:nvPr>
            <p:ph idx="1"/>
          </p:nvPr>
        </p:nvSpPr>
        <p:spPr>
          <a:xfrm>
            <a:off x="533400" y="1343025"/>
            <a:ext cx="8229600" cy="4171950"/>
          </a:xfrm>
        </p:spPr>
        <p:txBody>
          <a:bodyPr/>
          <a:lstStyle/>
          <a:p>
            <a:pPr>
              <a:lnSpc>
                <a:spcPct val="160000"/>
              </a:lnSpc>
            </a:pPr>
            <a:r>
              <a:rPr lang="en-US" sz="2400">
                <a:solidFill>
                  <a:srgbClr val="33CC33"/>
                </a:solidFill>
              </a:rPr>
              <a:t>Linear regression:</a:t>
            </a:r>
            <a:r>
              <a:rPr lang="en-US" sz="2400"/>
              <a:t> Data are modeled to fit a .......</a:t>
            </a:r>
            <a:r>
              <a:rPr lang="en-US" sz="2400">
                <a:solidFill>
                  <a:srgbClr val="6600FF"/>
                </a:solidFill>
              </a:rPr>
              <a:t>straight line</a:t>
            </a:r>
          </a:p>
          <a:p>
            <a:pPr lvl="1">
              <a:lnSpc>
                <a:spcPct val="160000"/>
              </a:lnSpc>
            </a:pPr>
            <a:r>
              <a:rPr lang="en-US" sz="2400"/>
              <a:t>Often uses the </a:t>
            </a:r>
            <a:r>
              <a:rPr lang="en-US" sz="2400">
                <a:solidFill>
                  <a:srgbClr val="FF5050"/>
                </a:solidFill>
              </a:rPr>
              <a:t>least-square method</a:t>
            </a:r>
            <a:r>
              <a:rPr lang="en-US" sz="2400"/>
              <a:t> to fit the line</a:t>
            </a:r>
          </a:p>
          <a:p>
            <a:pPr>
              <a:lnSpc>
                <a:spcPct val="90000"/>
              </a:lnSpc>
            </a:pPr>
            <a:r>
              <a:rPr lang="en-US" sz="2400" u="sng"/>
              <a:t>Linear regression</a:t>
            </a:r>
            <a:r>
              <a:rPr lang="en-US" sz="2000"/>
              <a:t>: </a:t>
            </a:r>
            <a:r>
              <a:rPr lang="en-US" sz="2000" i="1"/>
              <a:t>Y = </a:t>
            </a:r>
            <a:r>
              <a:rPr lang="en-US" sz="2000" i="1">
                <a:sym typeface="Symbol" pitchFamily="18" charset="2"/>
              </a:rPr>
              <a:t> +  X</a:t>
            </a:r>
            <a:endParaRPr lang="en-US" sz="2000" i="1"/>
          </a:p>
          <a:p>
            <a:pPr lvl="1">
              <a:lnSpc>
                <a:spcPct val="90000"/>
              </a:lnSpc>
            </a:pPr>
            <a:r>
              <a:rPr lang="en-US" sz="2400"/>
              <a:t>Two parameters , </a:t>
            </a:r>
            <a:r>
              <a:rPr lang="en-US" sz="2400">
                <a:solidFill>
                  <a:srgbClr val="FF5050"/>
                </a:solidFill>
                <a:sym typeface="Symbol" pitchFamily="18" charset="2"/>
              </a:rPr>
              <a:t> and </a:t>
            </a:r>
            <a:r>
              <a:rPr lang="en-US" sz="2400">
                <a:solidFill>
                  <a:srgbClr val="FF5050"/>
                </a:solidFill>
              </a:rPr>
              <a:t> specify the line</a:t>
            </a:r>
            <a:r>
              <a:rPr lang="en-US" sz="2400"/>
              <a:t> </a:t>
            </a:r>
          </a:p>
          <a:p>
            <a:pPr lvl="1">
              <a:lnSpc>
                <a:spcPct val="90000"/>
              </a:lnSpc>
              <a:buFont typeface="Wingdings" pitchFamily="2" charset="2"/>
              <a:buNone/>
            </a:pPr>
            <a:r>
              <a:rPr lang="en-US" sz="2400"/>
              <a:t>   and are to be estimated by using the data at hand.</a:t>
            </a:r>
          </a:p>
          <a:p>
            <a:pPr lvl="1">
              <a:lnSpc>
                <a:spcPct val="90000"/>
              </a:lnSpc>
            </a:pPr>
            <a:r>
              <a:rPr lang="en-US" sz="2400"/>
              <a:t>using the least squares criterion to the </a:t>
            </a:r>
            <a:r>
              <a:rPr lang="en-US" sz="2400">
                <a:solidFill>
                  <a:srgbClr val="00CC00"/>
                </a:solidFill>
              </a:rPr>
              <a:t>known values</a:t>
            </a:r>
            <a:r>
              <a:rPr lang="en-US" sz="2400"/>
              <a:t> of </a:t>
            </a:r>
            <a:r>
              <a:rPr lang="en-US" sz="2400" i="1"/>
              <a:t>Y</a:t>
            </a:r>
            <a:r>
              <a:rPr lang="en-US" sz="1800" i="1"/>
              <a:t>1</a:t>
            </a:r>
            <a:r>
              <a:rPr lang="en-US" sz="2400" i="1"/>
              <a:t>, Y</a:t>
            </a:r>
            <a:r>
              <a:rPr lang="en-US" sz="1800" i="1"/>
              <a:t>2</a:t>
            </a:r>
            <a:r>
              <a:rPr lang="en-US" sz="2400" i="1"/>
              <a:t>, …       , X</a:t>
            </a:r>
            <a:r>
              <a:rPr lang="en-US" sz="1800" i="1"/>
              <a:t>1</a:t>
            </a:r>
            <a:r>
              <a:rPr lang="en-US" sz="2400" i="1"/>
              <a:t>, X</a:t>
            </a:r>
            <a:r>
              <a:rPr lang="en-US" sz="2000" i="1"/>
              <a:t>2</a:t>
            </a:r>
            <a:r>
              <a:rPr lang="en-US" sz="2400" i="1"/>
              <a:t>, ….</a:t>
            </a:r>
          </a:p>
          <a:p>
            <a:pPr lvl="1">
              <a:lnSpc>
                <a:spcPct val="160000"/>
              </a:lnSpc>
              <a:buFont typeface="Wingdings" pitchFamily="2" charset="2"/>
              <a:buNone/>
            </a:pPr>
            <a:endParaRPr lang="en-US" sz="2400"/>
          </a:p>
        </p:txBody>
      </p:sp>
      <p:sp>
        <p:nvSpPr>
          <p:cNvPr id="5" name="Slide Number Placeholder 3"/>
          <p:cNvSpPr>
            <a:spLocks noGrp="1"/>
          </p:cNvSpPr>
          <p:nvPr>
            <p:ph type="sldNum" sz="quarter" idx="12"/>
          </p:nvPr>
        </p:nvSpPr>
        <p:spPr/>
        <p:txBody>
          <a:bodyPr/>
          <a:lstStyle/>
          <a:p>
            <a:fld id="{FEECE8DF-B9E0-4E0E-9040-727BFDB165B6}" type="slidenum">
              <a:rPr lang="en-US"/>
              <a:pPr/>
              <a:t>55</a:t>
            </a:fld>
            <a:endParaRPr lang="en-US"/>
          </a:p>
        </p:txBody>
      </p:sp>
      <p:sp>
        <p:nvSpPr>
          <p:cNvPr id="1104900" name="Rectangle 4"/>
          <p:cNvSpPr>
            <a:spLocks noChangeArrowheads="1"/>
          </p:cNvSpPr>
          <p:nvPr/>
        </p:nvSpPr>
        <p:spPr bwMode="auto">
          <a:xfrm>
            <a:off x="685800" y="533400"/>
            <a:ext cx="3324225" cy="561975"/>
          </a:xfrm>
          <a:prstGeom prst="rect">
            <a:avLst/>
          </a:prstGeom>
          <a:noFill/>
          <a:ln w="9525">
            <a:noFill/>
            <a:miter lim="800000"/>
            <a:headEnd type="none" w="sm" len="sm"/>
            <a:tailEnd type="none" w="sm" len="sm"/>
          </a:ln>
          <a:effectLst/>
        </p:spPr>
        <p:txBody>
          <a:bodyPr wrap="none">
            <a:spAutoFit/>
          </a:bodyPr>
          <a:lstStyle/>
          <a:p>
            <a:pPr>
              <a:lnSpc>
                <a:spcPct val="110000"/>
              </a:lnSpc>
              <a:spcBef>
                <a:spcPct val="20000"/>
              </a:spcBef>
              <a:buClr>
                <a:schemeClr val="accent1"/>
              </a:buClr>
            </a:pPr>
            <a:r>
              <a:rPr lang="en-US" sz="2800">
                <a:solidFill>
                  <a:srgbClr val="FF0000"/>
                </a:solidFill>
                <a:cs typeface="Tahoma" pitchFamily="34" charset="0"/>
              </a:rPr>
              <a:t>Parametric methods</a:t>
            </a:r>
          </a:p>
        </p:txBody>
      </p:sp>
    </p:spTree>
  </p:cSld>
  <p:clrMapOvr>
    <a:masterClrMapping/>
  </p:clrMapOvr>
  <p:transition>
    <p:checke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type="title"/>
          </p:nvPr>
        </p:nvSpPr>
        <p:spPr>
          <a:xfrm>
            <a:off x="609600" y="152400"/>
            <a:ext cx="7772400" cy="1066800"/>
          </a:xfrm>
        </p:spPr>
        <p:txBody>
          <a:bodyPr>
            <a:normAutofit fontScale="90000"/>
          </a:bodyPr>
          <a:lstStyle/>
          <a:p>
            <a:r>
              <a:rPr lang="en-US"/>
              <a:t>Data Reduction Method (1): Regression and Log-Linear Models</a:t>
            </a:r>
          </a:p>
        </p:txBody>
      </p:sp>
      <p:sp>
        <p:nvSpPr>
          <p:cNvPr id="1012739" name="Rectangle 3"/>
          <p:cNvSpPr>
            <a:spLocks noGrp="1" noChangeArrowheads="1"/>
          </p:cNvSpPr>
          <p:nvPr>
            <p:ph idx="1"/>
          </p:nvPr>
        </p:nvSpPr>
        <p:spPr>
          <a:xfrm>
            <a:off x="457200" y="1074738"/>
            <a:ext cx="8229600" cy="5457825"/>
          </a:xfrm>
        </p:spPr>
        <p:txBody>
          <a:bodyPr/>
          <a:lstStyle/>
          <a:p>
            <a:pPr>
              <a:lnSpc>
                <a:spcPct val="160000"/>
              </a:lnSpc>
            </a:pPr>
            <a:r>
              <a:rPr lang="en-US" sz="2400">
                <a:solidFill>
                  <a:schemeClr val="hlink"/>
                </a:solidFill>
              </a:rPr>
              <a:t>Linear regression</a:t>
            </a:r>
            <a:r>
              <a:rPr lang="en-US" sz="2400"/>
              <a:t>: Data are modeled to fit a straight line</a:t>
            </a:r>
          </a:p>
          <a:p>
            <a:pPr lvl="1">
              <a:lnSpc>
                <a:spcPct val="160000"/>
              </a:lnSpc>
            </a:pPr>
            <a:r>
              <a:rPr lang="en-US" sz="2400"/>
              <a:t>Often uses the least-square method to fit the line</a:t>
            </a:r>
          </a:p>
          <a:p>
            <a:pPr>
              <a:lnSpc>
                <a:spcPct val="160000"/>
              </a:lnSpc>
            </a:pPr>
            <a:r>
              <a:rPr lang="en-US" sz="2400">
                <a:solidFill>
                  <a:schemeClr val="hlink"/>
                </a:solidFill>
                <a:sym typeface="Symbol" pitchFamily="18" charset="2"/>
              </a:rPr>
              <a:t>Multiple regression</a:t>
            </a:r>
            <a:r>
              <a:rPr lang="en-US" sz="2400">
                <a:sym typeface="Symbol" pitchFamily="18" charset="2"/>
              </a:rPr>
              <a:t>: allows a response variable Y to be modeled as a linear function of multidimensional feature vector</a:t>
            </a:r>
          </a:p>
          <a:p>
            <a:pPr>
              <a:lnSpc>
                <a:spcPct val="160000"/>
              </a:lnSpc>
            </a:pPr>
            <a:r>
              <a:rPr lang="en-US" sz="2400">
                <a:solidFill>
                  <a:schemeClr val="hlink"/>
                </a:solidFill>
                <a:sym typeface="Symbol" pitchFamily="18" charset="2"/>
              </a:rPr>
              <a:t>Log-linear model</a:t>
            </a:r>
            <a:r>
              <a:rPr lang="en-US" sz="2400">
                <a:sym typeface="Symbol" pitchFamily="18" charset="2"/>
              </a:rPr>
              <a:t>: approximates discrete multidimensional probability distributions</a:t>
            </a:r>
          </a:p>
        </p:txBody>
      </p:sp>
      <p:sp>
        <p:nvSpPr>
          <p:cNvPr id="4" name="Slide Number Placeholder 3"/>
          <p:cNvSpPr>
            <a:spLocks noGrp="1"/>
          </p:cNvSpPr>
          <p:nvPr>
            <p:ph type="sldNum" sz="quarter" idx="12"/>
          </p:nvPr>
        </p:nvSpPr>
        <p:spPr/>
        <p:txBody>
          <a:bodyPr/>
          <a:lstStyle/>
          <a:p>
            <a:fld id="{236A6121-6095-41DC-989B-3D4A15280CD5}" type="slidenum">
              <a:rPr lang="en-US"/>
              <a:pPr/>
              <a:t>56</a:t>
            </a:fld>
            <a:endParaRPr lang="en-US"/>
          </a:p>
        </p:txBody>
      </p:sp>
    </p:spTree>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3" name="Rectangle 1027"/>
          <p:cNvSpPr>
            <a:spLocks noGrp="1" noChangeArrowheads="1"/>
          </p:cNvSpPr>
          <p:nvPr>
            <p:ph type="title"/>
          </p:nvPr>
        </p:nvSpPr>
        <p:spPr>
          <a:xfrm>
            <a:off x="381000" y="228600"/>
            <a:ext cx="8458200" cy="838200"/>
          </a:xfrm>
          <a:noFill/>
          <a:ln/>
        </p:spPr>
        <p:txBody>
          <a:bodyPr lIns="92075" tIns="46038" rIns="92075" bIns="46038" anchor="ctr">
            <a:normAutofit fontScale="90000"/>
          </a:bodyPr>
          <a:lstStyle/>
          <a:p>
            <a:r>
              <a:rPr lang="en-US"/>
              <a:t>Regress Analysis and Log-Linear Models</a:t>
            </a:r>
            <a:endParaRPr lang="en-US" sz="2400"/>
          </a:p>
        </p:txBody>
      </p:sp>
      <p:sp>
        <p:nvSpPr>
          <p:cNvPr id="1013762" name="Rectangle 1026"/>
          <p:cNvSpPr>
            <a:spLocks noGrp="1" noChangeArrowheads="1"/>
          </p:cNvSpPr>
          <p:nvPr>
            <p:ph idx="1"/>
          </p:nvPr>
        </p:nvSpPr>
        <p:spPr>
          <a:xfrm>
            <a:off x="381000" y="1524000"/>
            <a:ext cx="8382000" cy="5029200"/>
          </a:xfrm>
          <a:noFill/>
          <a:ln/>
        </p:spPr>
        <p:txBody>
          <a:bodyPr lIns="92075" tIns="46038" rIns="92075" bIns="46038"/>
          <a:lstStyle/>
          <a:p>
            <a:pPr>
              <a:lnSpc>
                <a:spcPct val="90000"/>
              </a:lnSpc>
            </a:pPr>
            <a:r>
              <a:rPr lang="en-US" sz="2400" u="sng"/>
              <a:t>Linear regression</a:t>
            </a:r>
            <a:r>
              <a:rPr lang="en-US" sz="2000"/>
              <a:t>: </a:t>
            </a:r>
            <a:r>
              <a:rPr lang="en-US" sz="2000" i="1"/>
              <a:t>Y = </a:t>
            </a:r>
            <a:r>
              <a:rPr lang="en-US" sz="2000" i="1">
                <a:sym typeface="Symbol" pitchFamily="18" charset="2"/>
              </a:rPr>
              <a:t>w X + b</a:t>
            </a:r>
            <a:endParaRPr lang="en-US" sz="2000" i="1"/>
          </a:p>
          <a:p>
            <a:pPr lvl="1">
              <a:lnSpc>
                <a:spcPct val="90000"/>
              </a:lnSpc>
            </a:pPr>
            <a:r>
              <a:rPr lang="en-US" sz="2400"/>
              <a:t>Two regression coefficients, </a:t>
            </a:r>
            <a:r>
              <a:rPr lang="en-US" sz="2400" i="1">
                <a:sym typeface="Symbol" pitchFamily="18" charset="2"/>
              </a:rPr>
              <a:t>w</a:t>
            </a:r>
            <a:r>
              <a:rPr lang="en-US" sz="2400">
                <a:sym typeface="Symbol" pitchFamily="18" charset="2"/>
              </a:rPr>
              <a:t> and </a:t>
            </a:r>
            <a:r>
              <a:rPr lang="en-US" sz="2400" i="1">
                <a:sym typeface="Symbol" pitchFamily="18" charset="2"/>
              </a:rPr>
              <a:t>b,</a:t>
            </a:r>
            <a:r>
              <a:rPr lang="en-US" sz="2400"/>
              <a:t> specify the line and are to be estimated by using the data at hand</a:t>
            </a:r>
          </a:p>
          <a:p>
            <a:pPr lvl="1">
              <a:lnSpc>
                <a:spcPct val="90000"/>
              </a:lnSpc>
            </a:pPr>
            <a:r>
              <a:rPr lang="en-US" sz="2400"/>
              <a:t>Using the least squares criterion to the known values of </a:t>
            </a:r>
            <a:r>
              <a:rPr lang="en-US" sz="2400" i="1"/>
              <a:t>Y</a:t>
            </a:r>
            <a:r>
              <a:rPr lang="en-US" sz="1800" i="1"/>
              <a:t>1</a:t>
            </a:r>
            <a:r>
              <a:rPr lang="en-US" sz="2400" i="1"/>
              <a:t>, Y</a:t>
            </a:r>
            <a:r>
              <a:rPr lang="en-US" sz="1800" i="1"/>
              <a:t>2</a:t>
            </a:r>
            <a:r>
              <a:rPr lang="en-US" sz="2400" i="1"/>
              <a:t>, …, X</a:t>
            </a:r>
            <a:r>
              <a:rPr lang="en-US" sz="1800" i="1"/>
              <a:t>1</a:t>
            </a:r>
            <a:r>
              <a:rPr lang="en-US" sz="2400" i="1"/>
              <a:t>, X</a:t>
            </a:r>
            <a:r>
              <a:rPr lang="en-US" sz="2000" i="1"/>
              <a:t>2</a:t>
            </a:r>
            <a:r>
              <a:rPr lang="en-US" sz="2400" i="1"/>
              <a:t>, ….</a:t>
            </a:r>
          </a:p>
          <a:p>
            <a:pPr>
              <a:lnSpc>
                <a:spcPct val="90000"/>
              </a:lnSpc>
            </a:pPr>
            <a:r>
              <a:rPr lang="en-US" sz="2400" u="sng"/>
              <a:t>Multiple regression</a:t>
            </a:r>
            <a:r>
              <a:rPr lang="en-US" sz="2000"/>
              <a:t>: </a:t>
            </a:r>
            <a:r>
              <a:rPr lang="en-US" sz="2000" i="1"/>
              <a:t>Y = b0 + b1 X1 + b2 X2.</a:t>
            </a:r>
            <a:endParaRPr lang="en-US" sz="2400" i="1"/>
          </a:p>
          <a:p>
            <a:pPr lvl="1">
              <a:lnSpc>
                <a:spcPct val="90000"/>
              </a:lnSpc>
            </a:pPr>
            <a:r>
              <a:rPr lang="en-US" sz="2400"/>
              <a:t>Many nonlinear functions can be transformed into the above</a:t>
            </a:r>
          </a:p>
          <a:p>
            <a:pPr>
              <a:lnSpc>
                <a:spcPct val="90000"/>
              </a:lnSpc>
            </a:pPr>
            <a:r>
              <a:rPr lang="en-US" sz="2400" u="sng"/>
              <a:t>Log-linear models</a:t>
            </a:r>
            <a:r>
              <a:rPr lang="en-US" sz="2000"/>
              <a:t>:</a:t>
            </a:r>
          </a:p>
          <a:p>
            <a:pPr lvl="1">
              <a:lnSpc>
                <a:spcPct val="90000"/>
              </a:lnSpc>
            </a:pPr>
            <a:r>
              <a:rPr lang="en-US" sz="2400"/>
              <a:t>The multi-way table of joint probabilities is approximated by a product of lower-order tables</a:t>
            </a:r>
          </a:p>
          <a:p>
            <a:pPr lvl="1">
              <a:lnSpc>
                <a:spcPct val="90000"/>
              </a:lnSpc>
            </a:pPr>
            <a:r>
              <a:rPr lang="en-US" sz="2400"/>
              <a:t>Probability:  </a:t>
            </a:r>
            <a:r>
              <a:rPr lang="en-US" sz="2400" i="1"/>
              <a:t>p(a, b, c, d) = </a:t>
            </a:r>
            <a:r>
              <a:rPr lang="en-US" i="1">
                <a:sym typeface="Symbol" pitchFamily="18" charset="2"/>
              </a:rPr>
              <a:t></a:t>
            </a:r>
            <a:r>
              <a:rPr lang="en-US" sz="2000" i="1">
                <a:sym typeface="Symbol" pitchFamily="18" charset="2"/>
              </a:rPr>
              <a:t>ab </a:t>
            </a:r>
            <a:r>
              <a:rPr lang="en-US" i="1">
                <a:sym typeface="Symbol" pitchFamily="18" charset="2"/>
              </a:rPr>
              <a:t></a:t>
            </a:r>
            <a:r>
              <a:rPr lang="en-US" sz="2000" i="1">
                <a:sym typeface="Symbol" pitchFamily="18" charset="2"/>
              </a:rPr>
              <a:t>ac</a:t>
            </a:r>
            <a:r>
              <a:rPr lang="en-US" i="1">
                <a:sym typeface="Symbol" pitchFamily="18" charset="2"/>
              </a:rPr>
              <a:t></a:t>
            </a:r>
            <a:r>
              <a:rPr lang="en-US" sz="2000" i="1">
                <a:sym typeface="Symbol" pitchFamily="18" charset="2"/>
              </a:rPr>
              <a:t>ad</a:t>
            </a:r>
            <a:r>
              <a:rPr lang="en-US" i="1">
                <a:sym typeface="Symbol" pitchFamily="18" charset="2"/>
              </a:rPr>
              <a:t> </a:t>
            </a:r>
            <a:r>
              <a:rPr lang="en-US" sz="2000" i="1">
                <a:sym typeface="Symbol" pitchFamily="18" charset="2"/>
              </a:rPr>
              <a:t>bcd</a:t>
            </a:r>
            <a:endParaRPr lang="en-US" sz="2000" i="1"/>
          </a:p>
        </p:txBody>
      </p:sp>
      <p:sp>
        <p:nvSpPr>
          <p:cNvPr id="4" name="Slide Number Placeholder 3"/>
          <p:cNvSpPr>
            <a:spLocks noGrp="1"/>
          </p:cNvSpPr>
          <p:nvPr>
            <p:ph type="sldNum" sz="quarter" idx="12"/>
          </p:nvPr>
        </p:nvSpPr>
        <p:spPr/>
        <p:txBody>
          <a:bodyPr/>
          <a:lstStyle/>
          <a:p>
            <a:fld id="{0B9AB5D5-6ADB-4895-8E1E-73CD33009ABE}" type="slidenum">
              <a:rPr lang="en-US"/>
              <a:pPr/>
              <a:t>57</a:t>
            </a:fld>
            <a:endParaRPr lang="en-US"/>
          </a:p>
        </p:txBody>
      </p:sp>
    </p:spTree>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a:xfrm>
            <a:off x="533400" y="228600"/>
            <a:ext cx="7924800" cy="838200"/>
          </a:xfrm>
        </p:spPr>
        <p:txBody>
          <a:bodyPr/>
          <a:lstStyle/>
          <a:p>
            <a:r>
              <a:rPr lang="en-US" sz="3200"/>
              <a:t>Data Reduction Method (2): Histograms</a:t>
            </a:r>
          </a:p>
        </p:txBody>
      </p:sp>
      <p:sp>
        <p:nvSpPr>
          <p:cNvPr id="1019907" name="Rectangle 3"/>
          <p:cNvSpPr>
            <a:spLocks noGrp="1" noChangeArrowheads="1"/>
          </p:cNvSpPr>
          <p:nvPr>
            <p:ph idx="1"/>
          </p:nvPr>
        </p:nvSpPr>
        <p:spPr>
          <a:xfrm>
            <a:off x="76200" y="1447800"/>
            <a:ext cx="4648200" cy="5334000"/>
          </a:xfrm>
        </p:spPr>
        <p:txBody>
          <a:bodyPr/>
          <a:lstStyle/>
          <a:p>
            <a:pPr>
              <a:lnSpc>
                <a:spcPct val="120000"/>
              </a:lnSpc>
            </a:pPr>
            <a:r>
              <a:rPr lang="en-US" sz="1800"/>
              <a:t>Divide data into buckets and store average (sum) for each bucket</a:t>
            </a:r>
          </a:p>
          <a:p>
            <a:pPr>
              <a:lnSpc>
                <a:spcPct val="120000"/>
              </a:lnSpc>
            </a:pPr>
            <a:r>
              <a:rPr lang="en-US" sz="1800"/>
              <a:t>Partitioning rules:</a:t>
            </a:r>
          </a:p>
          <a:p>
            <a:pPr lvl="1">
              <a:lnSpc>
                <a:spcPct val="120000"/>
              </a:lnSpc>
            </a:pPr>
            <a:r>
              <a:rPr lang="en-US" sz="1800" b="1"/>
              <a:t>Equal-width:</a:t>
            </a:r>
            <a:r>
              <a:rPr lang="en-US" sz="1800"/>
              <a:t> equal bucket range</a:t>
            </a:r>
          </a:p>
          <a:p>
            <a:pPr lvl="1">
              <a:lnSpc>
                <a:spcPct val="120000"/>
              </a:lnSpc>
            </a:pPr>
            <a:r>
              <a:rPr lang="en-US" sz="1800" b="1"/>
              <a:t>Equal-frequency (or equal-depth)</a:t>
            </a:r>
          </a:p>
          <a:p>
            <a:pPr lvl="1">
              <a:lnSpc>
                <a:spcPct val="120000"/>
              </a:lnSpc>
            </a:pPr>
            <a:r>
              <a:rPr lang="en-US" sz="1800"/>
              <a:t>V-optimal: with the least </a:t>
            </a:r>
            <a:r>
              <a:rPr lang="en-US" sz="1800" i="1"/>
              <a:t>histogram variance</a:t>
            </a:r>
            <a:r>
              <a:rPr lang="en-US" sz="1800"/>
              <a:t> (weighted sum of the original values that each bucket represents)</a:t>
            </a:r>
          </a:p>
          <a:p>
            <a:pPr lvl="1">
              <a:lnSpc>
                <a:spcPct val="120000"/>
              </a:lnSpc>
            </a:pPr>
            <a:r>
              <a:rPr lang="en-US" sz="1800"/>
              <a:t>MaxDiff: set bucket boundary between each pair for pairs have the </a:t>
            </a:r>
            <a:r>
              <a:rPr lang="el-GR" sz="1800"/>
              <a:t>β</a:t>
            </a:r>
            <a:r>
              <a:rPr lang="en-US" sz="1800"/>
              <a:t>–1 largest differences</a:t>
            </a:r>
          </a:p>
        </p:txBody>
      </p:sp>
      <p:sp>
        <p:nvSpPr>
          <p:cNvPr id="5" name="Slide Number Placeholder 3"/>
          <p:cNvSpPr>
            <a:spLocks noGrp="1"/>
          </p:cNvSpPr>
          <p:nvPr>
            <p:ph type="sldNum" sz="quarter" idx="12"/>
          </p:nvPr>
        </p:nvSpPr>
        <p:spPr/>
        <p:txBody>
          <a:bodyPr/>
          <a:lstStyle/>
          <a:p>
            <a:fld id="{52820A91-07FE-4F04-99D6-A323F4E04078}" type="slidenum">
              <a:rPr lang="en-US"/>
              <a:pPr/>
              <a:t>58</a:t>
            </a:fld>
            <a:endParaRPr lang="en-US"/>
          </a:p>
        </p:txBody>
      </p:sp>
      <p:graphicFrame>
        <p:nvGraphicFramePr>
          <p:cNvPr id="6" name="Object 4"/>
          <p:cNvGraphicFramePr>
            <a:graphicFrameLocks/>
          </p:cNvGraphicFramePr>
          <p:nvPr/>
        </p:nvGraphicFramePr>
        <p:xfrm>
          <a:off x="3962400" y="1295400"/>
          <a:ext cx="6477000" cy="5410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a:xfrm>
            <a:off x="457200" y="381000"/>
            <a:ext cx="8229600" cy="685800"/>
          </a:xfrm>
        </p:spPr>
        <p:txBody>
          <a:bodyPr/>
          <a:lstStyle/>
          <a:p>
            <a:r>
              <a:rPr lang="en-US"/>
              <a:t>Data Reduction Method (3): Clustering</a:t>
            </a:r>
          </a:p>
        </p:txBody>
      </p:sp>
      <p:sp>
        <p:nvSpPr>
          <p:cNvPr id="980995" name="Rectangle 3"/>
          <p:cNvSpPr>
            <a:spLocks noGrp="1" noChangeArrowheads="1"/>
          </p:cNvSpPr>
          <p:nvPr>
            <p:ph idx="1"/>
          </p:nvPr>
        </p:nvSpPr>
        <p:spPr>
          <a:xfrm>
            <a:off x="381000" y="1158875"/>
            <a:ext cx="8229600" cy="5394325"/>
          </a:xfrm>
        </p:spPr>
        <p:txBody>
          <a:bodyPr/>
          <a:lstStyle/>
          <a:p>
            <a:pPr>
              <a:lnSpc>
                <a:spcPct val="140000"/>
              </a:lnSpc>
            </a:pPr>
            <a:r>
              <a:rPr lang="en-US" sz="2000"/>
              <a:t>Partition data set into clusters based on similarity, and store cluster representation (e.g., centroid and diameter) only</a:t>
            </a:r>
          </a:p>
          <a:p>
            <a:pPr>
              <a:lnSpc>
                <a:spcPct val="140000"/>
              </a:lnSpc>
            </a:pPr>
            <a:r>
              <a:rPr lang="en-US" sz="2000"/>
              <a:t>Can be very effective if data is clustered but not if data is “smeared”</a:t>
            </a:r>
          </a:p>
          <a:p>
            <a:pPr>
              <a:lnSpc>
                <a:spcPct val="140000"/>
              </a:lnSpc>
            </a:pPr>
            <a:r>
              <a:rPr lang="en-US" sz="2000"/>
              <a:t>Can have hierarchical clustering and be stored in multi-dimensional index tree structures</a:t>
            </a:r>
          </a:p>
          <a:p>
            <a:pPr>
              <a:lnSpc>
                <a:spcPct val="140000"/>
              </a:lnSpc>
            </a:pPr>
            <a:r>
              <a:rPr lang="en-US" sz="2000"/>
              <a:t>There are many choices of clustering definitions and clustering algorithms</a:t>
            </a:r>
          </a:p>
          <a:p>
            <a:pPr>
              <a:lnSpc>
                <a:spcPct val="140000"/>
              </a:lnSpc>
            </a:pPr>
            <a:r>
              <a:rPr lang="en-US" sz="2000"/>
              <a:t>Cluster analysis will be studied in depth in Chapter 7</a:t>
            </a:r>
            <a:endParaRPr lang="en-US" sz="2000">
              <a:sym typeface="Symbol" pitchFamily="18" charset="2"/>
            </a:endParaRPr>
          </a:p>
        </p:txBody>
      </p:sp>
      <p:sp>
        <p:nvSpPr>
          <p:cNvPr id="4" name="Slide Number Placeholder 3"/>
          <p:cNvSpPr>
            <a:spLocks noGrp="1"/>
          </p:cNvSpPr>
          <p:nvPr>
            <p:ph type="sldNum" sz="quarter" idx="12"/>
          </p:nvPr>
        </p:nvSpPr>
        <p:spPr/>
        <p:txBody>
          <a:bodyPr/>
          <a:lstStyle/>
          <a:p>
            <a:fld id="{47B342C5-569B-4638-85D0-60357017806C}" type="slidenum">
              <a:rPr lang="en-US"/>
              <a:pPr/>
              <a:t>59</a:t>
            </a:fld>
            <a:endParaRPr lang="en-US"/>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Rectangle 1026"/>
          <p:cNvSpPr>
            <a:spLocks noGrp="1" noChangeArrowheads="1"/>
          </p:cNvSpPr>
          <p:nvPr>
            <p:ph type="title"/>
          </p:nvPr>
        </p:nvSpPr>
        <p:spPr>
          <a:xfrm>
            <a:off x="609600" y="304800"/>
            <a:ext cx="7924800" cy="685800"/>
          </a:xfrm>
        </p:spPr>
        <p:txBody>
          <a:bodyPr/>
          <a:lstStyle/>
          <a:p>
            <a:r>
              <a:rPr lang="en-US" sz="3200"/>
              <a:t>Multi-Dimensional Measure of Data Quality</a:t>
            </a:r>
            <a:endParaRPr lang="en-US"/>
          </a:p>
        </p:txBody>
      </p:sp>
      <p:sp>
        <p:nvSpPr>
          <p:cNvPr id="1015811" name="Rectangle 1027"/>
          <p:cNvSpPr>
            <a:spLocks noGrp="1" noChangeArrowheads="1"/>
          </p:cNvSpPr>
          <p:nvPr>
            <p:ph idx="1"/>
          </p:nvPr>
        </p:nvSpPr>
        <p:spPr>
          <a:xfrm>
            <a:off x="304800" y="990600"/>
            <a:ext cx="8382000" cy="5310188"/>
          </a:xfrm>
        </p:spPr>
        <p:txBody>
          <a:bodyPr/>
          <a:lstStyle/>
          <a:p>
            <a:pPr>
              <a:lnSpc>
                <a:spcPct val="90000"/>
              </a:lnSpc>
            </a:pPr>
            <a:r>
              <a:rPr lang="en-US" sz="2400"/>
              <a:t>A well-accepted multidimensional view:</a:t>
            </a:r>
          </a:p>
          <a:p>
            <a:pPr lvl="1">
              <a:lnSpc>
                <a:spcPct val="90000"/>
              </a:lnSpc>
            </a:pPr>
            <a:r>
              <a:rPr lang="en-US" sz="2400"/>
              <a:t>Accuracy</a:t>
            </a:r>
          </a:p>
          <a:p>
            <a:pPr lvl="1">
              <a:lnSpc>
                <a:spcPct val="90000"/>
              </a:lnSpc>
            </a:pPr>
            <a:r>
              <a:rPr lang="en-US" sz="2400"/>
              <a:t>Completeness</a:t>
            </a:r>
          </a:p>
          <a:p>
            <a:pPr lvl="1">
              <a:lnSpc>
                <a:spcPct val="90000"/>
              </a:lnSpc>
            </a:pPr>
            <a:r>
              <a:rPr lang="en-US" sz="2400"/>
              <a:t>Consistency</a:t>
            </a:r>
          </a:p>
          <a:p>
            <a:pPr lvl="1">
              <a:lnSpc>
                <a:spcPct val="90000"/>
              </a:lnSpc>
            </a:pPr>
            <a:r>
              <a:rPr lang="en-US" sz="2400"/>
              <a:t>Timeliness</a:t>
            </a:r>
          </a:p>
          <a:p>
            <a:pPr lvl="1">
              <a:lnSpc>
                <a:spcPct val="90000"/>
              </a:lnSpc>
            </a:pPr>
            <a:r>
              <a:rPr lang="en-US" sz="2400"/>
              <a:t>Believability</a:t>
            </a:r>
          </a:p>
          <a:p>
            <a:pPr lvl="1">
              <a:lnSpc>
                <a:spcPct val="90000"/>
              </a:lnSpc>
            </a:pPr>
            <a:r>
              <a:rPr lang="en-US" sz="2400"/>
              <a:t>Value added</a:t>
            </a:r>
          </a:p>
          <a:p>
            <a:pPr lvl="1">
              <a:lnSpc>
                <a:spcPct val="90000"/>
              </a:lnSpc>
            </a:pPr>
            <a:r>
              <a:rPr lang="en-US" sz="2400"/>
              <a:t>Interpretability</a:t>
            </a:r>
          </a:p>
          <a:p>
            <a:pPr lvl="1">
              <a:lnSpc>
                <a:spcPct val="90000"/>
              </a:lnSpc>
            </a:pPr>
            <a:r>
              <a:rPr lang="en-US" sz="2400"/>
              <a:t>Accessibility</a:t>
            </a:r>
          </a:p>
          <a:p>
            <a:pPr lvl="1">
              <a:lnSpc>
                <a:spcPct val="90000"/>
              </a:lnSpc>
            </a:pPr>
            <a:endParaRPr lang="en-US" sz="2400"/>
          </a:p>
          <a:p>
            <a:pPr>
              <a:lnSpc>
                <a:spcPct val="90000"/>
              </a:lnSpc>
            </a:pPr>
            <a:r>
              <a:rPr lang="en-US" sz="2400"/>
              <a:t>Broad categories:</a:t>
            </a:r>
          </a:p>
          <a:p>
            <a:pPr lvl="1">
              <a:lnSpc>
                <a:spcPct val="90000"/>
              </a:lnSpc>
            </a:pPr>
            <a:r>
              <a:rPr lang="en-US" sz="2400"/>
              <a:t>Intrinsic, contextual, representational, and accessibility</a:t>
            </a:r>
          </a:p>
        </p:txBody>
      </p:sp>
      <p:sp>
        <p:nvSpPr>
          <p:cNvPr id="4" name="Slide Number Placeholder 3"/>
          <p:cNvSpPr>
            <a:spLocks noGrp="1"/>
          </p:cNvSpPr>
          <p:nvPr>
            <p:ph type="sldNum" sz="quarter" idx="12"/>
          </p:nvPr>
        </p:nvSpPr>
        <p:spPr/>
        <p:txBody>
          <a:bodyPr/>
          <a:lstStyle/>
          <a:p>
            <a:fld id="{FB21A2C2-397F-45E7-8EE1-5E4F519D44EF}" type="slidenum">
              <a:rPr lang="en-US"/>
              <a:pPr/>
              <a:t>6</a:t>
            </a:fld>
            <a:endParaRPr lang="en-US"/>
          </a:p>
        </p:txBody>
      </p:sp>
    </p:spTree>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p:cNvSpPr>
            <a:spLocks noGrp="1" noChangeArrowheads="1"/>
          </p:cNvSpPr>
          <p:nvPr>
            <p:ph type="title"/>
          </p:nvPr>
        </p:nvSpPr>
        <p:spPr>
          <a:xfrm>
            <a:off x="228600" y="381000"/>
            <a:ext cx="8707438" cy="609600"/>
          </a:xfrm>
        </p:spPr>
        <p:txBody>
          <a:bodyPr/>
          <a:lstStyle/>
          <a:p>
            <a:r>
              <a:rPr lang="en-US" sz="3200"/>
              <a:t> Clustering </a:t>
            </a:r>
          </a:p>
        </p:txBody>
      </p:sp>
      <p:sp>
        <p:nvSpPr>
          <p:cNvPr id="37" name="Slide Number Placeholder 2"/>
          <p:cNvSpPr>
            <a:spLocks noGrp="1"/>
          </p:cNvSpPr>
          <p:nvPr>
            <p:ph type="sldNum" sz="quarter" idx="12"/>
          </p:nvPr>
        </p:nvSpPr>
        <p:spPr/>
        <p:txBody>
          <a:bodyPr/>
          <a:lstStyle/>
          <a:p>
            <a:fld id="{2412E1E6-C016-416E-9189-3DD786E7173B}" type="slidenum">
              <a:rPr lang="en-US"/>
              <a:pPr/>
              <a:t>60</a:t>
            </a:fld>
            <a:endParaRPr lang="en-US"/>
          </a:p>
        </p:txBody>
      </p:sp>
      <p:grpSp>
        <p:nvGrpSpPr>
          <p:cNvPr id="1106947" name="Group 3"/>
          <p:cNvGrpSpPr>
            <a:grpSpLocks/>
          </p:cNvGrpSpPr>
          <p:nvPr/>
        </p:nvGrpSpPr>
        <p:grpSpPr bwMode="auto">
          <a:xfrm>
            <a:off x="3335338" y="2698750"/>
            <a:ext cx="3751262" cy="3348038"/>
            <a:chOff x="274" y="1418"/>
            <a:chExt cx="2363" cy="2109"/>
          </a:xfrm>
        </p:grpSpPr>
        <p:sp>
          <p:nvSpPr>
            <p:cNvPr id="1106948" name="Rectangle 4"/>
            <p:cNvSpPr>
              <a:spLocks noChangeArrowheads="1"/>
            </p:cNvSpPr>
            <p:nvPr/>
          </p:nvSpPr>
          <p:spPr bwMode="auto">
            <a:xfrm>
              <a:off x="274" y="1418"/>
              <a:ext cx="2363" cy="2109"/>
            </a:xfrm>
            <a:prstGeom prst="rect">
              <a:avLst/>
            </a:prstGeom>
            <a:noFill/>
            <a:ln w="9525">
              <a:solidFill>
                <a:schemeClr val="tx1"/>
              </a:solidFill>
              <a:miter lim="800000"/>
              <a:headEnd/>
              <a:tailEnd/>
            </a:ln>
            <a:effectLst/>
          </p:spPr>
          <p:txBody>
            <a:bodyPr wrap="none" anchor="ctr"/>
            <a:lstStyle/>
            <a:p>
              <a:endParaRPr lang="en-US"/>
            </a:p>
          </p:txBody>
        </p:sp>
        <p:sp>
          <p:nvSpPr>
            <p:cNvPr id="1106949"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6950"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6951"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6952"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6953"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6954"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6955"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6956"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6957" name="Freeform 13"/>
            <p:cNvSpPr>
              <a:spLocks/>
            </p:cNvSpPr>
            <p:nvPr/>
          </p:nvSpPr>
          <p:spPr bwMode="auto">
            <a:xfrm>
              <a:off x="1376" y="1763"/>
              <a:ext cx="686" cy="877"/>
            </a:xfrm>
            <a:custGeom>
              <a:avLst/>
              <a:gdLst/>
              <a:ahLst/>
              <a:cxnLst>
                <a:cxn ang="0">
                  <a:pos x="1041" y="294"/>
                </a:cxn>
                <a:cxn ang="0">
                  <a:pos x="1077" y="485"/>
                </a:cxn>
                <a:cxn ang="0">
                  <a:pos x="1013" y="930"/>
                </a:cxn>
                <a:cxn ang="0">
                  <a:pos x="950" y="1040"/>
                </a:cxn>
                <a:cxn ang="0">
                  <a:pos x="850" y="1076"/>
                </a:cxn>
                <a:cxn ang="0">
                  <a:pos x="595" y="1040"/>
                </a:cxn>
                <a:cxn ang="0">
                  <a:pos x="486" y="994"/>
                </a:cxn>
                <a:cxn ang="0">
                  <a:pos x="459" y="985"/>
                </a:cxn>
                <a:cxn ang="0">
                  <a:pos x="322" y="876"/>
                </a:cxn>
                <a:cxn ang="0">
                  <a:pos x="232" y="803"/>
                </a:cxn>
                <a:cxn ang="0">
                  <a:pos x="104" y="685"/>
                </a:cxn>
                <a:cxn ang="0">
                  <a:pos x="4" y="449"/>
                </a:cxn>
                <a:cxn ang="0">
                  <a:pos x="13" y="130"/>
                </a:cxn>
                <a:cxn ang="0">
                  <a:pos x="186" y="21"/>
                </a:cxn>
                <a:cxn ang="0">
                  <a:pos x="222" y="12"/>
                </a:cxn>
                <a:cxn ang="0">
                  <a:pos x="422" y="30"/>
                </a:cxn>
                <a:cxn ang="0">
                  <a:pos x="577" y="103"/>
                </a:cxn>
                <a:cxn ang="0">
                  <a:pos x="695" y="176"/>
                </a:cxn>
                <a:cxn ang="0">
                  <a:pos x="768" y="203"/>
                </a:cxn>
                <a:cxn ang="0">
                  <a:pos x="1041" y="294"/>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p:spPr>
          <p:txBody>
            <a:bodyPr wrap="none" anchor="ctr"/>
            <a:lstStyle/>
            <a:p>
              <a:endParaRPr lang="en-US"/>
            </a:p>
          </p:txBody>
        </p:sp>
        <p:sp>
          <p:nvSpPr>
            <p:cNvPr id="1106958"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6959"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6960"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6961"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6962"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6963"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6964"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6965"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6966"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6967" name="Freeform 23"/>
            <p:cNvSpPr>
              <a:spLocks/>
            </p:cNvSpPr>
            <p:nvPr/>
          </p:nvSpPr>
          <p:spPr bwMode="auto">
            <a:xfrm>
              <a:off x="1061" y="2373"/>
              <a:ext cx="573" cy="785"/>
            </a:xfrm>
            <a:custGeom>
              <a:avLst/>
              <a:gdLst/>
              <a:ahLst/>
              <a:cxnLst>
                <a:cxn ang="0">
                  <a:pos x="227" y="818"/>
                </a:cxn>
                <a:cxn ang="0">
                  <a:pos x="191" y="782"/>
                </a:cxn>
                <a:cxn ang="0">
                  <a:pos x="118" y="737"/>
                </a:cxn>
                <a:cxn ang="0">
                  <a:pos x="81" y="700"/>
                </a:cxn>
                <a:cxn ang="0">
                  <a:pos x="45" y="646"/>
                </a:cxn>
                <a:cxn ang="0">
                  <a:pos x="0" y="464"/>
                </a:cxn>
                <a:cxn ang="0">
                  <a:pos x="9" y="200"/>
                </a:cxn>
                <a:cxn ang="0">
                  <a:pos x="81" y="136"/>
                </a:cxn>
                <a:cxn ang="0">
                  <a:pos x="291" y="0"/>
                </a:cxn>
                <a:cxn ang="0">
                  <a:pos x="391" y="18"/>
                </a:cxn>
                <a:cxn ang="0">
                  <a:pos x="491" y="55"/>
                </a:cxn>
                <a:cxn ang="0">
                  <a:pos x="691" y="164"/>
                </a:cxn>
                <a:cxn ang="0">
                  <a:pos x="718" y="218"/>
                </a:cxn>
                <a:cxn ang="0">
                  <a:pos x="745" y="246"/>
                </a:cxn>
                <a:cxn ang="0">
                  <a:pos x="809" y="346"/>
                </a:cxn>
                <a:cxn ang="0">
                  <a:pos x="845" y="427"/>
                </a:cxn>
                <a:cxn ang="0">
                  <a:pos x="863" y="518"/>
                </a:cxn>
                <a:cxn ang="0">
                  <a:pos x="890" y="609"/>
                </a:cxn>
                <a:cxn ang="0">
                  <a:pos x="918" y="773"/>
                </a:cxn>
                <a:cxn ang="0">
                  <a:pos x="827" y="927"/>
                </a:cxn>
                <a:cxn ang="0">
                  <a:pos x="754" y="946"/>
                </a:cxn>
                <a:cxn ang="0">
                  <a:pos x="718" y="955"/>
                </a:cxn>
                <a:cxn ang="0">
                  <a:pos x="354" y="937"/>
                </a:cxn>
                <a:cxn ang="0">
                  <a:pos x="245" y="864"/>
                </a:cxn>
                <a:cxn ang="0">
                  <a:pos x="227" y="818"/>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p:spPr>
          <p:txBody>
            <a:bodyPr wrap="none" anchor="ctr"/>
            <a:lstStyle/>
            <a:p>
              <a:endParaRPr lang="en-US"/>
            </a:p>
          </p:txBody>
        </p:sp>
        <p:grpSp>
          <p:nvGrpSpPr>
            <p:cNvPr id="1106968" name="Group 24"/>
            <p:cNvGrpSpPr>
              <a:grpSpLocks/>
            </p:cNvGrpSpPr>
            <p:nvPr/>
          </p:nvGrpSpPr>
          <p:grpSpPr bwMode="auto">
            <a:xfrm>
              <a:off x="551" y="1796"/>
              <a:ext cx="542" cy="954"/>
              <a:chOff x="551" y="1796"/>
              <a:chExt cx="542" cy="954"/>
            </a:xfrm>
          </p:grpSpPr>
          <p:sp>
            <p:nvSpPr>
              <p:cNvPr id="1106969"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6970"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6971"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6972"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6973"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6974"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6975"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6976"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6977"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6978"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6979" name="Freeform 35"/>
              <p:cNvSpPr>
                <a:spLocks/>
              </p:cNvSpPr>
              <p:nvPr/>
            </p:nvSpPr>
            <p:spPr bwMode="auto">
              <a:xfrm>
                <a:off x="551" y="1796"/>
                <a:ext cx="542" cy="954"/>
              </a:xfrm>
              <a:custGeom>
                <a:avLst/>
                <a:gdLst/>
                <a:ahLst/>
                <a:cxnLst>
                  <a:cxn ang="0">
                    <a:pos x="754" y="791"/>
                  </a:cxn>
                  <a:cxn ang="0">
                    <a:pos x="699" y="945"/>
                  </a:cxn>
                  <a:cxn ang="0">
                    <a:pos x="654" y="1082"/>
                  </a:cxn>
                  <a:cxn ang="0">
                    <a:pos x="636" y="1136"/>
                  </a:cxn>
                  <a:cxn ang="0">
                    <a:pos x="618" y="1155"/>
                  </a:cxn>
                  <a:cxn ang="0">
                    <a:pos x="563" y="1173"/>
                  </a:cxn>
                  <a:cxn ang="0">
                    <a:pos x="290" y="1145"/>
                  </a:cxn>
                  <a:cxn ang="0">
                    <a:pos x="127" y="1073"/>
                  </a:cxn>
                  <a:cxn ang="0">
                    <a:pos x="36" y="1009"/>
                  </a:cxn>
                  <a:cxn ang="0">
                    <a:pos x="0" y="955"/>
                  </a:cxn>
                  <a:cxn ang="0">
                    <a:pos x="81" y="500"/>
                  </a:cxn>
                  <a:cxn ang="0">
                    <a:pos x="109" y="236"/>
                  </a:cxn>
                  <a:cxn ang="0">
                    <a:pos x="154" y="164"/>
                  </a:cxn>
                  <a:cxn ang="0">
                    <a:pos x="200" y="136"/>
                  </a:cxn>
                  <a:cxn ang="0">
                    <a:pos x="309" y="73"/>
                  </a:cxn>
                  <a:cxn ang="0">
                    <a:pos x="354" y="45"/>
                  </a:cxn>
                  <a:cxn ang="0">
                    <a:pos x="427" y="0"/>
                  </a:cxn>
                  <a:cxn ang="0">
                    <a:pos x="709" y="82"/>
                  </a:cxn>
                  <a:cxn ang="0">
                    <a:pos x="809" y="200"/>
                  </a:cxn>
                  <a:cxn ang="0">
                    <a:pos x="845" y="255"/>
                  </a:cxn>
                  <a:cxn ang="0">
                    <a:pos x="863" y="309"/>
                  </a:cxn>
                  <a:cxn ang="0">
                    <a:pos x="790" y="709"/>
                  </a:cxn>
                  <a:cxn ang="0">
                    <a:pos x="754" y="791"/>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p:spPr>
            <p:txBody>
              <a:bodyPr wrap="none" anchor="ctr"/>
              <a:lstStyle/>
              <a:p>
                <a:endParaRPr lang="en-US"/>
              </a:p>
            </p:txBody>
          </p:sp>
        </p:grpSp>
      </p:grpSp>
      <p:sp>
        <p:nvSpPr>
          <p:cNvPr id="1106998" name="Text Box 54"/>
          <p:cNvSpPr txBox="1">
            <a:spLocks noChangeArrowheads="1"/>
          </p:cNvSpPr>
          <p:nvPr/>
        </p:nvSpPr>
        <p:spPr bwMode="auto">
          <a:xfrm>
            <a:off x="4278313" y="1897063"/>
            <a:ext cx="1470025"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Raw Data </a:t>
            </a:r>
          </a:p>
        </p:txBody>
      </p:sp>
    </p:spTree>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a:xfrm>
            <a:off x="685800" y="228600"/>
            <a:ext cx="7467600" cy="838200"/>
          </a:xfrm>
        </p:spPr>
        <p:txBody>
          <a:bodyPr/>
          <a:lstStyle/>
          <a:p>
            <a:r>
              <a:rPr lang="en-US" sz="3200"/>
              <a:t>Data Reduction Method (4): Sampling</a:t>
            </a:r>
          </a:p>
        </p:txBody>
      </p:sp>
      <p:sp>
        <p:nvSpPr>
          <p:cNvPr id="982019" name="Rectangle 3"/>
          <p:cNvSpPr>
            <a:spLocks noGrp="1" noChangeArrowheads="1"/>
          </p:cNvSpPr>
          <p:nvPr>
            <p:ph idx="1"/>
          </p:nvPr>
        </p:nvSpPr>
        <p:spPr>
          <a:xfrm>
            <a:off x="457200" y="1371600"/>
            <a:ext cx="8382000" cy="5181600"/>
          </a:xfrm>
        </p:spPr>
        <p:txBody>
          <a:bodyPr/>
          <a:lstStyle/>
          <a:p>
            <a:pPr>
              <a:lnSpc>
                <a:spcPct val="90000"/>
              </a:lnSpc>
            </a:pPr>
            <a:r>
              <a:rPr lang="en-US" sz="2400"/>
              <a:t>Sampling: obtaining a small sample </a:t>
            </a:r>
            <a:r>
              <a:rPr lang="en-US" sz="2400" i="1"/>
              <a:t>s</a:t>
            </a:r>
            <a:r>
              <a:rPr lang="en-US" sz="2400"/>
              <a:t> to represent the whole data set </a:t>
            </a:r>
            <a:r>
              <a:rPr lang="en-US" sz="2400" i="1"/>
              <a:t>N</a:t>
            </a:r>
          </a:p>
          <a:p>
            <a:pPr>
              <a:lnSpc>
                <a:spcPct val="90000"/>
              </a:lnSpc>
            </a:pPr>
            <a:r>
              <a:rPr lang="en-US" sz="2400"/>
              <a:t>Allow a mining algorithm to run in complexity that is potentially sub-linear to the size of the data</a:t>
            </a:r>
          </a:p>
          <a:p>
            <a:pPr>
              <a:lnSpc>
                <a:spcPct val="90000"/>
              </a:lnSpc>
            </a:pPr>
            <a:r>
              <a:rPr lang="en-US" sz="2400"/>
              <a:t>Choose a </a:t>
            </a:r>
            <a:r>
              <a:rPr lang="en-US" sz="2400">
                <a:solidFill>
                  <a:schemeClr val="hlink"/>
                </a:solidFill>
              </a:rPr>
              <a:t>representative</a:t>
            </a:r>
            <a:r>
              <a:rPr lang="en-US" sz="2400"/>
              <a:t> subset of the data</a:t>
            </a:r>
          </a:p>
          <a:p>
            <a:pPr lvl="1">
              <a:lnSpc>
                <a:spcPct val="90000"/>
              </a:lnSpc>
            </a:pPr>
            <a:r>
              <a:rPr lang="en-US" sz="2400"/>
              <a:t>Simple random sampling may have very poor performance in the presence of skew</a:t>
            </a:r>
          </a:p>
          <a:p>
            <a:pPr>
              <a:lnSpc>
                <a:spcPct val="90000"/>
              </a:lnSpc>
            </a:pPr>
            <a:r>
              <a:rPr lang="en-US" sz="2400"/>
              <a:t>Develop adaptive sampling methods</a:t>
            </a:r>
          </a:p>
          <a:p>
            <a:pPr lvl="1">
              <a:lnSpc>
                <a:spcPct val="90000"/>
              </a:lnSpc>
            </a:pPr>
            <a:r>
              <a:rPr lang="en-US" sz="2400"/>
              <a:t>Stratified sampling: </a:t>
            </a:r>
          </a:p>
          <a:p>
            <a:pPr lvl="2">
              <a:lnSpc>
                <a:spcPct val="90000"/>
              </a:lnSpc>
            </a:pPr>
            <a:r>
              <a:rPr lang="en-US"/>
              <a:t>Approximate the percentage of each class (or subpopulation of interest) in the overall database </a:t>
            </a:r>
          </a:p>
          <a:p>
            <a:pPr lvl="2">
              <a:lnSpc>
                <a:spcPct val="90000"/>
              </a:lnSpc>
            </a:pPr>
            <a:r>
              <a:rPr lang="en-US"/>
              <a:t>Used in conjunction with skewed data</a:t>
            </a:r>
          </a:p>
          <a:p>
            <a:pPr>
              <a:lnSpc>
                <a:spcPct val="90000"/>
              </a:lnSpc>
            </a:pPr>
            <a:r>
              <a:rPr lang="en-US" sz="2400"/>
              <a:t>Note: Sampling may not reduce database I/Os (page at a time)</a:t>
            </a:r>
          </a:p>
        </p:txBody>
      </p:sp>
      <p:sp>
        <p:nvSpPr>
          <p:cNvPr id="4" name="Slide Number Placeholder 3"/>
          <p:cNvSpPr>
            <a:spLocks noGrp="1"/>
          </p:cNvSpPr>
          <p:nvPr>
            <p:ph type="sldNum" sz="quarter" idx="12"/>
          </p:nvPr>
        </p:nvSpPr>
        <p:spPr/>
        <p:txBody>
          <a:bodyPr/>
          <a:lstStyle/>
          <a:p>
            <a:fld id="{65AFC9EE-35FB-4897-A4B5-410E149F5049}" type="slidenum">
              <a:rPr lang="en-US"/>
              <a:pPr/>
              <a:t>61</a:t>
            </a:fld>
            <a:endParaRPr lang="en-US"/>
          </a:p>
        </p:txBody>
      </p:sp>
    </p:spTree>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1"/>
          <p:cNvSpPr>
            <a:spLocks noGrp="1"/>
          </p:cNvSpPr>
          <p:nvPr>
            <p:ph type="sldNum" sz="quarter" idx="12"/>
          </p:nvPr>
        </p:nvSpPr>
        <p:spPr/>
        <p:txBody>
          <a:bodyPr/>
          <a:lstStyle/>
          <a:p>
            <a:fld id="{ED63C782-3596-43DD-9D99-ECFD52D3FB49}" type="slidenum">
              <a:rPr lang="en-US"/>
              <a:pPr/>
              <a:t>62</a:t>
            </a:fld>
            <a:endParaRPr lang="en-US"/>
          </a:p>
        </p:txBody>
      </p:sp>
      <p:sp>
        <p:nvSpPr>
          <p:cNvPr id="983042" name="Text Box 2"/>
          <p:cNvSpPr txBox="1">
            <a:spLocks noChangeArrowheads="1"/>
          </p:cNvSpPr>
          <p:nvPr/>
        </p:nvSpPr>
        <p:spPr bwMode="auto">
          <a:xfrm>
            <a:off x="152400" y="381000"/>
            <a:ext cx="8610600" cy="641350"/>
          </a:xfrm>
          <a:prstGeom prst="rect">
            <a:avLst/>
          </a:prstGeom>
          <a:noFill/>
          <a:ln w="9525">
            <a:noFill/>
            <a:miter lim="800000"/>
            <a:headEnd/>
            <a:tailEnd/>
          </a:ln>
          <a:effectLst/>
        </p:spPr>
        <p:txBody>
          <a:bodyPr>
            <a:spAutoFit/>
          </a:bodyPr>
          <a:lstStyle/>
          <a:p>
            <a:pPr algn="ctr" eaLnBrk="0" hangingPunct="0"/>
            <a:r>
              <a:rPr lang="en-US" sz="3600">
                <a:solidFill>
                  <a:schemeClr val="tx2"/>
                </a:solidFill>
              </a:rPr>
              <a:t>Sampling: with or without Replacement</a:t>
            </a:r>
          </a:p>
        </p:txBody>
      </p:sp>
      <p:sp>
        <p:nvSpPr>
          <p:cNvPr id="983043" name="Text Box 3"/>
          <p:cNvSpPr txBox="1">
            <a:spLocks noChangeArrowheads="1"/>
          </p:cNvSpPr>
          <p:nvPr/>
        </p:nvSpPr>
        <p:spPr bwMode="auto">
          <a:xfrm rot="-1013563">
            <a:off x="3733800" y="2819400"/>
            <a:ext cx="2205038" cy="1552575"/>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SRSWOR</a:t>
            </a:r>
          </a:p>
          <a:p>
            <a:pPr eaLnBrk="0" hangingPunct="0"/>
            <a:r>
              <a:rPr lang="en-US">
                <a:latin typeface="Times New Roman" pitchFamily="18" charset="0"/>
              </a:rPr>
              <a:t>(simple random</a:t>
            </a:r>
          </a:p>
          <a:p>
            <a:pPr eaLnBrk="0" hangingPunct="0"/>
            <a:r>
              <a:rPr lang="en-US">
                <a:latin typeface="Times New Roman" pitchFamily="18" charset="0"/>
              </a:rPr>
              <a:t> sample without </a:t>
            </a:r>
          </a:p>
          <a:p>
            <a:pPr eaLnBrk="0" hangingPunct="0"/>
            <a:r>
              <a:rPr lang="en-US">
                <a:latin typeface="Times New Roman" pitchFamily="18" charset="0"/>
              </a:rPr>
              <a:t>replacement)</a:t>
            </a:r>
          </a:p>
        </p:txBody>
      </p:sp>
      <p:grpSp>
        <p:nvGrpSpPr>
          <p:cNvPr id="983044" name="Group 4"/>
          <p:cNvGrpSpPr>
            <a:grpSpLocks/>
          </p:cNvGrpSpPr>
          <p:nvPr/>
        </p:nvGrpSpPr>
        <p:grpSpPr bwMode="auto">
          <a:xfrm>
            <a:off x="5695950" y="1771650"/>
            <a:ext cx="2438400" cy="1676400"/>
            <a:chOff x="3588" y="1116"/>
            <a:chExt cx="1536" cy="1056"/>
          </a:xfrm>
        </p:grpSpPr>
        <p:sp>
          <p:nvSpPr>
            <p:cNvPr id="983045"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ffectLst/>
          </p:spPr>
          <p:txBody>
            <a:bodyPr wrap="none" anchor="ctr"/>
            <a:lstStyle/>
            <a:p>
              <a:endParaRPr lang="en-US"/>
            </a:p>
          </p:txBody>
        </p:sp>
        <p:sp>
          <p:nvSpPr>
            <p:cNvPr id="983046"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983047"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83048"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a:effectLst/>
          </p:spPr>
          <p:txBody>
            <a:bodyPr wrap="none" anchor="ctr"/>
            <a:lstStyle/>
            <a:p>
              <a:endParaRPr lang="en-US"/>
            </a:p>
          </p:txBody>
        </p:sp>
      </p:grpSp>
      <p:sp>
        <p:nvSpPr>
          <p:cNvPr id="983049" name="Text Box 9"/>
          <p:cNvSpPr txBox="1">
            <a:spLocks noChangeArrowheads="1"/>
          </p:cNvSpPr>
          <p:nvPr/>
        </p:nvSpPr>
        <p:spPr bwMode="auto">
          <a:xfrm rot="848056">
            <a:off x="3962400" y="5105400"/>
            <a:ext cx="1217613"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SRSWR</a:t>
            </a:r>
          </a:p>
        </p:txBody>
      </p:sp>
      <p:grpSp>
        <p:nvGrpSpPr>
          <p:cNvPr id="983050" name="Group 10"/>
          <p:cNvGrpSpPr>
            <a:grpSpLocks/>
          </p:cNvGrpSpPr>
          <p:nvPr/>
        </p:nvGrpSpPr>
        <p:grpSpPr bwMode="auto">
          <a:xfrm>
            <a:off x="5772150" y="4457700"/>
            <a:ext cx="2438400" cy="1676400"/>
            <a:chOff x="3636" y="2808"/>
            <a:chExt cx="1536" cy="1056"/>
          </a:xfrm>
        </p:grpSpPr>
        <p:sp>
          <p:nvSpPr>
            <p:cNvPr id="983051"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ffectLst/>
          </p:spPr>
          <p:txBody>
            <a:bodyPr wrap="none" anchor="ctr"/>
            <a:lstStyle/>
            <a:p>
              <a:endParaRPr lang="en-US"/>
            </a:p>
          </p:txBody>
        </p:sp>
        <p:sp>
          <p:nvSpPr>
            <p:cNvPr id="983052"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983053"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983054"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a:effectLst/>
          </p:spPr>
          <p:txBody>
            <a:bodyPr wrap="none" anchor="ctr"/>
            <a:lstStyle/>
            <a:p>
              <a:endParaRPr lang="en-US"/>
            </a:p>
          </p:txBody>
        </p:sp>
      </p:grpSp>
      <p:grpSp>
        <p:nvGrpSpPr>
          <p:cNvPr id="983055" name="Group 15"/>
          <p:cNvGrpSpPr>
            <a:grpSpLocks/>
          </p:cNvGrpSpPr>
          <p:nvPr/>
        </p:nvGrpSpPr>
        <p:grpSpPr bwMode="auto">
          <a:xfrm>
            <a:off x="876300" y="1905000"/>
            <a:ext cx="2724150" cy="4556125"/>
            <a:chOff x="564" y="1284"/>
            <a:chExt cx="1716" cy="2870"/>
          </a:xfrm>
        </p:grpSpPr>
        <p:sp>
          <p:nvSpPr>
            <p:cNvPr id="983056" name="AutoShape 16"/>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ffectLst/>
          </p:spPr>
          <p:txBody>
            <a:bodyPr wrap="none" anchor="ctr"/>
            <a:lstStyle/>
            <a:p>
              <a:endParaRPr lang="en-US"/>
            </a:p>
          </p:txBody>
        </p:sp>
        <p:sp>
          <p:nvSpPr>
            <p:cNvPr id="983057" name="Oval 17"/>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a:effectLst/>
          </p:spPr>
          <p:txBody>
            <a:bodyPr wrap="none" anchor="ctr"/>
            <a:lstStyle/>
            <a:p>
              <a:endParaRPr lang="en-US"/>
            </a:p>
          </p:txBody>
        </p:sp>
        <p:sp>
          <p:nvSpPr>
            <p:cNvPr id="983058" name="Oval 18"/>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a:effectLst/>
          </p:spPr>
          <p:txBody>
            <a:bodyPr wrap="none" anchor="ctr"/>
            <a:lstStyle/>
            <a:p>
              <a:endParaRPr lang="en-US"/>
            </a:p>
          </p:txBody>
        </p:sp>
        <p:sp>
          <p:nvSpPr>
            <p:cNvPr id="983059" name="Oval 19"/>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a:effectLst/>
          </p:spPr>
          <p:txBody>
            <a:bodyPr wrap="none" anchor="ctr"/>
            <a:lstStyle/>
            <a:p>
              <a:endParaRPr lang="en-US"/>
            </a:p>
          </p:txBody>
        </p:sp>
        <p:sp>
          <p:nvSpPr>
            <p:cNvPr id="983060" name="Oval 20"/>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83061" name="Oval 21"/>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a:effectLst/>
          </p:spPr>
          <p:txBody>
            <a:bodyPr wrap="none" anchor="ctr"/>
            <a:lstStyle/>
            <a:p>
              <a:endParaRPr lang="en-US"/>
            </a:p>
          </p:txBody>
        </p:sp>
        <p:sp>
          <p:nvSpPr>
            <p:cNvPr id="983062" name="Oval 22"/>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a:effectLst/>
          </p:spPr>
          <p:txBody>
            <a:bodyPr wrap="none" anchor="ctr"/>
            <a:lstStyle/>
            <a:p>
              <a:endParaRPr lang="en-US"/>
            </a:p>
          </p:txBody>
        </p:sp>
        <p:sp>
          <p:nvSpPr>
            <p:cNvPr id="983063" name="Oval 23"/>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983064" name="Oval 24"/>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983065" name="Oval 25"/>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a:effectLst/>
          </p:spPr>
          <p:txBody>
            <a:bodyPr wrap="none" anchor="ctr"/>
            <a:lstStyle/>
            <a:p>
              <a:endParaRPr lang="en-US"/>
            </a:p>
          </p:txBody>
        </p:sp>
        <p:sp>
          <p:nvSpPr>
            <p:cNvPr id="983066" name="Text Box 26"/>
            <p:cNvSpPr txBox="1">
              <a:spLocks noChangeArrowheads="1"/>
            </p:cNvSpPr>
            <p:nvPr/>
          </p:nvSpPr>
          <p:spPr bwMode="auto">
            <a:xfrm>
              <a:off x="974" y="3866"/>
              <a:ext cx="878" cy="288"/>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Raw Data</a:t>
              </a:r>
            </a:p>
          </p:txBody>
        </p:sp>
      </p:grpSp>
      <p:sp>
        <p:nvSpPr>
          <p:cNvPr id="983067" name="Line 27"/>
          <p:cNvSpPr>
            <a:spLocks noChangeShapeType="1"/>
          </p:cNvSpPr>
          <p:nvPr/>
        </p:nvSpPr>
        <p:spPr bwMode="auto">
          <a:xfrm flipV="1">
            <a:off x="3810000" y="2971800"/>
            <a:ext cx="1657350" cy="552450"/>
          </a:xfrm>
          <a:prstGeom prst="line">
            <a:avLst/>
          </a:prstGeom>
          <a:noFill/>
          <a:ln w="9525">
            <a:solidFill>
              <a:schemeClr val="tx1"/>
            </a:solidFill>
            <a:round/>
            <a:headEnd/>
            <a:tailEnd type="triangle" w="med" len="med"/>
          </a:ln>
          <a:effectLst/>
        </p:spPr>
        <p:txBody>
          <a:bodyPr wrap="none" anchor="ctr"/>
          <a:lstStyle/>
          <a:p>
            <a:endParaRPr lang="en-US"/>
          </a:p>
        </p:txBody>
      </p:sp>
      <p:sp>
        <p:nvSpPr>
          <p:cNvPr id="983068" name="Line 28"/>
          <p:cNvSpPr>
            <a:spLocks noChangeShapeType="1"/>
          </p:cNvSpPr>
          <p:nvPr/>
        </p:nvSpPr>
        <p:spPr bwMode="auto">
          <a:xfrm>
            <a:off x="3829050" y="4895850"/>
            <a:ext cx="1790700" cy="495300"/>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transition>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Grp="1" noChangeArrowheads="1"/>
          </p:cNvSpPr>
          <p:nvPr>
            <p:ph type="title"/>
          </p:nvPr>
        </p:nvSpPr>
        <p:spPr>
          <a:xfrm>
            <a:off x="228600" y="381000"/>
            <a:ext cx="8707438" cy="609600"/>
          </a:xfrm>
        </p:spPr>
        <p:txBody>
          <a:bodyPr/>
          <a:lstStyle/>
          <a:p>
            <a:r>
              <a:rPr lang="en-US" sz="3200"/>
              <a:t>Sampling: Cluster or Stratified Sampling</a:t>
            </a:r>
          </a:p>
        </p:txBody>
      </p:sp>
      <p:sp>
        <p:nvSpPr>
          <p:cNvPr id="56" name="Slide Number Placeholder 2"/>
          <p:cNvSpPr>
            <a:spLocks noGrp="1"/>
          </p:cNvSpPr>
          <p:nvPr>
            <p:ph type="sldNum" sz="quarter" idx="12"/>
          </p:nvPr>
        </p:nvSpPr>
        <p:spPr/>
        <p:txBody>
          <a:bodyPr/>
          <a:lstStyle/>
          <a:p>
            <a:fld id="{1F0C9157-C11C-461B-9638-F57D4D6C37DA}" type="slidenum">
              <a:rPr lang="en-US"/>
              <a:pPr/>
              <a:t>63</a:t>
            </a:fld>
            <a:endParaRPr lang="en-US"/>
          </a:p>
        </p:txBody>
      </p:sp>
      <p:grpSp>
        <p:nvGrpSpPr>
          <p:cNvPr id="1107971" name="Group 3"/>
          <p:cNvGrpSpPr>
            <a:grpSpLocks/>
          </p:cNvGrpSpPr>
          <p:nvPr/>
        </p:nvGrpSpPr>
        <p:grpSpPr bwMode="auto">
          <a:xfrm>
            <a:off x="520700" y="2698750"/>
            <a:ext cx="3751263" cy="3348038"/>
            <a:chOff x="274" y="1418"/>
            <a:chExt cx="2363" cy="2109"/>
          </a:xfrm>
        </p:grpSpPr>
        <p:sp>
          <p:nvSpPr>
            <p:cNvPr id="1107972" name="Rectangle 4"/>
            <p:cNvSpPr>
              <a:spLocks noChangeArrowheads="1"/>
            </p:cNvSpPr>
            <p:nvPr/>
          </p:nvSpPr>
          <p:spPr bwMode="auto">
            <a:xfrm>
              <a:off x="274" y="1418"/>
              <a:ext cx="2363" cy="2109"/>
            </a:xfrm>
            <a:prstGeom prst="rect">
              <a:avLst/>
            </a:prstGeom>
            <a:noFill/>
            <a:ln w="9525">
              <a:solidFill>
                <a:schemeClr val="tx1"/>
              </a:solidFill>
              <a:miter lim="800000"/>
              <a:headEnd/>
              <a:tailEnd/>
            </a:ln>
            <a:effectLst/>
          </p:spPr>
          <p:txBody>
            <a:bodyPr wrap="none" anchor="ctr"/>
            <a:lstStyle/>
            <a:p>
              <a:endParaRPr lang="en-US"/>
            </a:p>
          </p:txBody>
        </p:sp>
        <p:sp>
          <p:nvSpPr>
            <p:cNvPr id="1107973"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7974"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7975"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7976"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7977"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7978"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7979"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7980"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7981" name="Freeform 13"/>
            <p:cNvSpPr>
              <a:spLocks/>
            </p:cNvSpPr>
            <p:nvPr/>
          </p:nvSpPr>
          <p:spPr bwMode="auto">
            <a:xfrm>
              <a:off x="1376" y="1763"/>
              <a:ext cx="686" cy="877"/>
            </a:xfrm>
            <a:custGeom>
              <a:avLst/>
              <a:gdLst/>
              <a:ahLst/>
              <a:cxnLst>
                <a:cxn ang="0">
                  <a:pos x="1041" y="294"/>
                </a:cxn>
                <a:cxn ang="0">
                  <a:pos x="1077" y="485"/>
                </a:cxn>
                <a:cxn ang="0">
                  <a:pos x="1013" y="930"/>
                </a:cxn>
                <a:cxn ang="0">
                  <a:pos x="950" y="1040"/>
                </a:cxn>
                <a:cxn ang="0">
                  <a:pos x="850" y="1076"/>
                </a:cxn>
                <a:cxn ang="0">
                  <a:pos x="595" y="1040"/>
                </a:cxn>
                <a:cxn ang="0">
                  <a:pos x="486" y="994"/>
                </a:cxn>
                <a:cxn ang="0">
                  <a:pos x="459" y="985"/>
                </a:cxn>
                <a:cxn ang="0">
                  <a:pos x="322" y="876"/>
                </a:cxn>
                <a:cxn ang="0">
                  <a:pos x="232" y="803"/>
                </a:cxn>
                <a:cxn ang="0">
                  <a:pos x="104" y="685"/>
                </a:cxn>
                <a:cxn ang="0">
                  <a:pos x="4" y="449"/>
                </a:cxn>
                <a:cxn ang="0">
                  <a:pos x="13" y="130"/>
                </a:cxn>
                <a:cxn ang="0">
                  <a:pos x="186" y="21"/>
                </a:cxn>
                <a:cxn ang="0">
                  <a:pos x="222" y="12"/>
                </a:cxn>
                <a:cxn ang="0">
                  <a:pos x="422" y="30"/>
                </a:cxn>
                <a:cxn ang="0">
                  <a:pos x="577" y="103"/>
                </a:cxn>
                <a:cxn ang="0">
                  <a:pos x="695" y="176"/>
                </a:cxn>
                <a:cxn ang="0">
                  <a:pos x="768" y="203"/>
                </a:cxn>
                <a:cxn ang="0">
                  <a:pos x="1041" y="294"/>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p:spPr>
          <p:txBody>
            <a:bodyPr wrap="none" anchor="ctr"/>
            <a:lstStyle/>
            <a:p>
              <a:endParaRPr lang="en-US"/>
            </a:p>
          </p:txBody>
        </p:sp>
        <p:sp>
          <p:nvSpPr>
            <p:cNvPr id="1107982"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7983"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7984"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7985"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7986"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7987"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7988"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7989"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7990"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7991" name="Freeform 23"/>
            <p:cNvSpPr>
              <a:spLocks/>
            </p:cNvSpPr>
            <p:nvPr/>
          </p:nvSpPr>
          <p:spPr bwMode="auto">
            <a:xfrm>
              <a:off x="1061" y="2373"/>
              <a:ext cx="573" cy="785"/>
            </a:xfrm>
            <a:custGeom>
              <a:avLst/>
              <a:gdLst/>
              <a:ahLst/>
              <a:cxnLst>
                <a:cxn ang="0">
                  <a:pos x="227" y="818"/>
                </a:cxn>
                <a:cxn ang="0">
                  <a:pos x="191" y="782"/>
                </a:cxn>
                <a:cxn ang="0">
                  <a:pos x="118" y="737"/>
                </a:cxn>
                <a:cxn ang="0">
                  <a:pos x="81" y="700"/>
                </a:cxn>
                <a:cxn ang="0">
                  <a:pos x="45" y="646"/>
                </a:cxn>
                <a:cxn ang="0">
                  <a:pos x="0" y="464"/>
                </a:cxn>
                <a:cxn ang="0">
                  <a:pos x="9" y="200"/>
                </a:cxn>
                <a:cxn ang="0">
                  <a:pos x="81" y="136"/>
                </a:cxn>
                <a:cxn ang="0">
                  <a:pos x="291" y="0"/>
                </a:cxn>
                <a:cxn ang="0">
                  <a:pos x="391" y="18"/>
                </a:cxn>
                <a:cxn ang="0">
                  <a:pos x="491" y="55"/>
                </a:cxn>
                <a:cxn ang="0">
                  <a:pos x="691" y="164"/>
                </a:cxn>
                <a:cxn ang="0">
                  <a:pos x="718" y="218"/>
                </a:cxn>
                <a:cxn ang="0">
                  <a:pos x="745" y="246"/>
                </a:cxn>
                <a:cxn ang="0">
                  <a:pos x="809" y="346"/>
                </a:cxn>
                <a:cxn ang="0">
                  <a:pos x="845" y="427"/>
                </a:cxn>
                <a:cxn ang="0">
                  <a:pos x="863" y="518"/>
                </a:cxn>
                <a:cxn ang="0">
                  <a:pos x="890" y="609"/>
                </a:cxn>
                <a:cxn ang="0">
                  <a:pos x="918" y="773"/>
                </a:cxn>
                <a:cxn ang="0">
                  <a:pos x="827" y="927"/>
                </a:cxn>
                <a:cxn ang="0">
                  <a:pos x="754" y="946"/>
                </a:cxn>
                <a:cxn ang="0">
                  <a:pos x="718" y="955"/>
                </a:cxn>
                <a:cxn ang="0">
                  <a:pos x="354" y="937"/>
                </a:cxn>
                <a:cxn ang="0">
                  <a:pos x="245" y="864"/>
                </a:cxn>
                <a:cxn ang="0">
                  <a:pos x="227" y="818"/>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p:spPr>
          <p:txBody>
            <a:bodyPr wrap="none" anchor="ctr"/>
            <a:lstStyle/>
            <a:p>
              <a:endParaRPr lang="en-US"/>
            </a:p>
          </p:txBody>
        </p:sp>
        <p:grpSp>
          <p:nvGrpSpPr>
            <p:cNvPr id="1107992" name="Group 24"/>
            <p:cNvGrpSpPr>
              <a:grpSpLocks/>
            </p:cNvGrpSpPr>
            <p:nvPr/>
          </p:nvGrpSpPr>
          <p:grpSpPr bwMode="auto">
            <a:xfrm>
              <a:off x="551" y="1796"/>
              <a:ext cx="542" cy="954"/>
              <a:chOff x="551" y="1796"/>
              <a:chExt cx="542" cy="954"/>
            </a:xfrm>
          </p:grpSpPr>
          <p:sp>
            <p:nvSpPr>
              <p:cNvPr id="1107993"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7994"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7995"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7996"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7997"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7998"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7999"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8000"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8001"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8002"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8003" name="Freeform 35"/>
              <p:cNvSpPr>
                <a:spLocks/>
              </p:cNvSpPr>
              <p:nvPr/>
            </p:nvSpPr>
            <p:spPr bwMode="auto">
              <a:xfrm>
                <a:off x="551" y="1796"/>
                <a:ext cx="542" cy="954"/>
              </a:xfrm>
              <a:custGeom>
                <a:avLst/>
                <a:gdLst/>
                <a:ahLst/>
                <a:cxnLst>
                  <a:cxn ang="0">
                    <a:pos x="754" y="791"/>
                  </a:cxn>
                  <a:cxn ang="0">
                    <a:pos x="699" y="945"/>
                  </a:cxn>
                  <a:cxn ang="0">
                    <a:pos x="654" y="1082"/>
                  </a:cxn>
                  <a:cxn ang="0">
                    <a:pos x="636" y="1136"/>
                  </a:cxn>
                  <a:cxn ang="0">
                    <a:pos x="618" y="1155"/>
                  </a:cxn>
                  <a:cxn ang="0">
                    <a:pos x="563" y="1173"/>
                  </a:cxn>
                  <a:cxn ang="0">
                    <a:pos x="290" y="1145"/>
                  </a:cxn>
                  <a:cxn ang="0">
                    <a:pos x="127" y="1073"/>
                  </a:cxn>
                  <a:cxn ang="0">
                    <a:pos x="36" y="1009"/>
                  </a:cxn>
                  <a:cxn ang="0">
                    <a:pos x="0" y="955"/>
                  </a:cxn>
                  <a:cxn ang="0">
                    <a:pos x="81" y="500"/>
                  </a:cxn>
                  <a:cxn ang="0">
                    <a:pos x="109" y="236"/>
                  </a:cxn>
                  <a:cxn ang="0">
                    <a:pos x="154" y="164"/>
                  </a:cxn>
                  <a:cxn ang="0">
                    <a:pos x="200" y="136"/>
                  </a:cxn>
                  <a:cxn ang="0">
                    <a:pos x="309" y="73"/>
                  </a:cxn>
                  <a:cxn ang="0">
                    <a:pos x="354" y="45"/>
                  </a:cxn>
                  <a:cxn ang="0">
                    <a:pos x="427" y="0"/>
                  </a:cxn>
                  <a:cxn ang="0">
                    <a:pos x="709" y="82"/>
                  </a:cxn>
                  <a:cxn ang="0">
                    <a:pos x="809" y="200"/>
                  </a:cxn>
                  <a:cxn ang="0">
                    <a:pos x="845" y="255"/>
                  </a:cxn>
                  <a:cxn ang="0">
                    <a:pos x="863" y="309"/>
                  </a:cxn>
                  <a:cxn ang="0">
                    <a:pos x="790" y="709"/>
                  </a:cxn>
                  <a:cxn ang="0">
                    <a:pos x="754" y="791"/>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p:spPr>
            <p:txBody>
              <a:bodyPr wrap="none" anchor="ctr"/>
              <a:lstStyle/>
              <a:p>
                <a:endParaRPr lang="en-US"/>
              </a:p>
            </p:txBody>
          </p:sp>
        </p:grpSp>
      </p:grpSp>
      <p:sp>
        <p:nvSpPr>
          <p:cNvPr id="1108004" name="Rectangle 36"/>
          <p:cNvSpPr>
            <a:spLocks noChangeArrowheads="1"/>
          </p:cNvSpPr>
          <p:nvPr/>
        </p:nvSpPr>
        <p:spPr bwMode="auto">
          <a:xfrm>
            <a:off x="4802188" y="2678113"/>
            <a:ext cx="3751262" cy="3348037"/>
          </a:xfrm>
          <a:prstGeom prst="rect">
            <a:avLst/>
          </a:prstGeom>
          <a:noFill/>
          <a:ln w="9525">
            <a:solidFill>
              <a:schemeClr val="tx1"/>
            </a:solidFill>
            <a:miter lim="800000"/>
            <a:headEnd/>
            <a:tailEnd/>
          </a:ln>
          <a:effectLst/>
        </p:spPr>
        <p:txBody>
          <a:bodyPr wrap="none" anchor="ctr"/>
          <a:lstStyle/>
          <a:p>
            <a:endParaRPr lang="en-US"/>
          </a:p>
        </p:txBody>
      </p:sp>
      <p:grpSp>
        <p:nvGrpSpPr>
          <p:cNvPr id="1108005" name="Group 37"/>
          <p:cNvGrpSpPr>
            <a:grpSpLocks/>
          </p:cNvGrpSpPr>
          <p:nvPr/>
        </p:nvGrpSpPr>
        <p:grpSpPr bwMode="auto">
          <a:xfrm>
            <a:off x="5241925" y="3225800"/>
            <a:ext cx="2398713" cy="2214563"/>
            <a:chOff x="3302" y="2032"/>
            <a:chExt cx="1511" cy="1395"/>
          </a:xfrm>
        </p:grpSpPr>
        <p:sp>
          <p:nvSpPr>
            <p:cNvPr id="1108006"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8007"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8008"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8009"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8010"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8011"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8012"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8013"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8014"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8015"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8016"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a:effectLst/>
          </p:spPr>
          <p:txBody>
            <a:bodyPr wrap="none" anchor="ctr"/>
            <a:lstStyle/>
            <a:p>
              <a:endParaRPr lang="en-US"/>
            </a:p>
          </p:txBody>
        </p:sp>
        <p:sp>
          <p:nvSpPr>
            <p:cNvPr id="1108017"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08018"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a:effectLst/>
          </p:spPr>
          <p:txBody>
            <a:bodyPr wrap="none" anchor="ctr"/>
            <a:lstStyle/>
            <a:p>
              <a:endParaRPr lang="en-US"/>
            </a:p>
          </p:txBody>
        </p:sp>
        <p:sp>
          <p:nvSpPr>
            <p:cNvPr id="1108019" name="Freeform 51"/>
            <p:cNvSpPr>
              <a:spLocks/>
            </p:cNvSpPr>
            <p:nvPr/>
          </p:nvSpPr>
          <p:spPr bwMode="auto">
            <a:xfrm>
              <a:off x="4127" y="2032"/>
              <a:ext cx="686" cy="877"/>
            </a:xfrm>
            <a:custGeom>
              <a:avLst/>
              <a:gdLst/>
              <a:ahLst/>
              <a:cxnLst>
                <a:cxn ang="0">
                  <a:pos x="1041" y="294"/>
                </a:cxn>
                <a:cxn ang="0">
                  <a:pos x="1077" y="485"/>
                </a:cxn>
                <a:cxn ang="0">
                  <a:pos x="1013" y="930"/>
                </a:cxn>
                <a:cxn ang="0">
                  <a:pos x="950" y="1040"/>
                </a:cxn>
                <a:cxn ang="0">
                  <a:pos x="850" y="1076"/>
                </a:cxn>
                <a:cxn ang="0">
                  <a:pos x="595" y="1040"/>
                </a:cxn>
                <a:cxn ang="0">
                  <a:pos x="486" y="994"/>
                </a:cxn>
                <a:cxn ang="0">
                  <a:pos x="459" y="985"/>
                </a:cxn>
                <a:cxn ang="0">
                  <a:pos x="322" y="876"/>
                </a:cxn>
                <a:cxn ang="0">
                  <a:pos x="232" y="803"/>
                </a:cxn>
                <a:cxn ang="0">
                  <a:pos x="104" y="685"/>
                </a:cxn>
                <a:cxn ang="0">
                  <a:pos x="4" y="449"/>
                </a:cxn>
                <a:cxn ang="0">
                  <a:pos x="13" y="130"/>
                </a:cxn>
                <a:cxn ang="0">
                  <a:pos x="186" y="21"/>
                </a:cxn>
                <a:cxn ang="0">
                  <a:pos x="222" y="12"/>
                </a:cxn>
                <a:cxn ang="0">
                  <a:pos x="422" y="30"/>
                </a:cxn>
                <a:cxn ang="0">
                  <a:pos x="577" y="103"/>
                </a:cxn>
                <a:cxn ang="0">
                  <a:pos x="695" y="176"/>
                </a:cxn>
                <a:cxn ang="0">
                  <a:pos x="768" y="203"/>
                </a:cxn>
                <a:cxn ang="0">
                  <a:pos x="1041" y="294"/>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p:spPr>
          <p:txBody>
            <a:bodyPr wrap="none" anchor="ctr"/>
            <a:lstStyle/>
            <a:p>
              <a:endParaRPr lang="en-US"/>
            </a:p>
          </p:txBody>
        </p:sp>
        <p:sp>
          <p:nvSpPr>
            <p:cNvPr id="1108020" name="Freeform 52"/>
            <p:cNvSpPr>
              <a:spLocks/>
            </p:cNvSpPr>
            <p:nvPr/>
          </p:nvSpPr>
          <p:spPr bwMode="auto">
            <a:xfrm>
              <a:off x="3812" y="2642"/>
              <a:ext cx="573" cy="785"/>
            </a:xfrm>
            <a:custGeom>
              <a:avLst/>
              <a:gdLst/>
              <a:ahLst/>
              <a:cxnLst>
                <a:cxn ang="0">
                  <a:pos x="227" y="818"/>
                </a:cxn>
                <a:cxn ang="0">
                  <a:pos x="191" y="782"/>
                </a:cxn>
                <a:cxn ang="0">
                  <a:pos x="118" y="737"/>
                </a:cxn>
                <a:cxn ang="0">
                  <a:pos x="81" y="700"/>
                </a:cxn>
                <a:cxn ang="0">
                  <a:pos x="45" y="646"/>
                </a:cxn>
                <a:cxn ang="0">
                  <a:pos x="0" y="464"/>
                </a:cxn>
                <a:cxn ang="0">
                  <a:pos x="9" y="200"/>
                </a:cxn>
                <a:cxn ang="0">
                  <a:pos x="81" y="136"/>
                </a:cxn>
                <a:cxn ang="0">
                  <a:pos x="291" y="0"/>
                </a:cxn>
                <a:cxn ang="0">
                  <a:pos x="391" y="18"/>
                </a:cxn>
                <a:cxn ang="0">
                  <a:pos x="491" y="55"/>
                </a:cxn>
                <a:cxn ang="0">
                  <a:pos x="691" y="164"/>
                </a:cxn>
                <a:cxn ang="0">
                  <a:pos x="718" y="218"/>
                </a:cxn>
                <a:cxn ang="0">
                  <a:pos x="745" y="246"/>
                </a:cxn>
                <a:cxn ang="0">
                  <a:pos x="809" y="346"/>
                </a:cxn>
                <a:cxn ang="0">
                  <a:pos x="845" y="427"/>
                </a:cxn>
                <a:cxn ang="0">
                  <a:pos x="863" y="518"/>
                </a:cxn>
                <a:cxn ang="0">
                  <a:pos x="890" y="609"/>
                </a:cxn>
                <a:cxn ang="0">
                  <a:pos x="918" y="773"/>
                </a:cxn>
                <a:cxn ang="0">
                  <a:pos x="827" y="927"/>
                </a:cxn>
                <a:cxn ang="0">
                  <a:pos x="754" y="946"/>
                </a:cxn>
                <a:cxn ang="0">
                  <a:pos x="718" y="955"/>
                </a:cxn>
                <a:cxn ang="0">
                  <a:pos x="354" y="937"/>
                </a:cxn>
                <a:cxn ang="0">
                  <a:pos x="245" y="864"/>
                </a:cxn>
                <a:cxn ang="0">
                  <a:pos x="227" y="818"/>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p:spPr>
          <p:txBody>
            <a:bodyPr wrap="none" anchor="ctr"/>
            <a:lstStyle/>
            <a:p>
              <a:endParaRPr lang="en-US"/>
            </a:p>
          </p:txBody>
        </p:sp>
        <p:sp>
          <p:nvSpPr>
            <p:cNvPr id="1108021" name="Freeform 53"/>
            <p:cNvSpPr>
              <a:spLocks/>
            </p:cNvSpPr>
            <p:nvPr/>
          </p:nvSpPr>
          <p:spPr bwMode="auto">
            <a:xfrm>
              <a:off x="3302" y="2065"/>
              <a:ext cx="542" cy="954"/>
            </a:xfrm>
            <a:custGeom>
              <a:avLst/>
              <a:gdLst/>
              <a:ahLst/>
              <a:cxnLst>
                <a:cxn ang="0">
                  <a:pos x="754" y="791"/>
                </a:cxn>
                <a:cxn ang="0">
                  <a:pos x="699" y="945"/>
                </a:cxn>
                <a:cxn ang="0">
                  <a:pos x="654" y="1082"/>
                </a:cxn>
                <a:cxn ang="0">
                  <a:pos x="636" y="1136"/>
                </a:cxn>
                <a:cxn ang="0">
                  <a:pos x="618" y="1155"/>
                </a:cxn>
                <a:cxn ang="0">
                  <a:pos x="563" y="1173"/>
                </a:cxn>
                <a:cxn ang="0">
                  <a:pos x="290" y="1145"/>
                </a:cxn>
                <a:cxn ang="0">
                  <a:pos x="127" y="1073"/>
                </a:cxn>
                <a:cxn ang="0">
                  <a:pos x="36" y="1009"/>
                </a:cxn>
                <a:cxn ang="0">
                  <a:pos x="0" y="955"/>
                </a:cxn>
                <a:cxn ang="0">
                  <a:pos x="81" y="500"/>
                </a:cxn>
                <a:cxn ang="0">
                  <a:pos x="109" y="236"/>
                </a:cxn>
                <a:cxn ang="0">
                  <a:pos x="154" y="164"/>
                </a:cxn>
                <a:cxn ang="0">
                  <a:pos x="200" y="136"/>
                </a:cxn>
                <a:cxn ang="0">
                  <a:pos x="309" y="73"/>
                </a:cxn>
                <a:cxn ang="0">
                  <a:pos x="354" y="45"/>
                </a:cxn>
                <a:cxn ang="0">
                  <a:pos x="427" y="0"/>
                </a:cxn>
                <a:cxn ang="0">
                  <a:pos x="709" y="82"/>
                </a:cxn>
                <a:cxn ang="0">
                  <a:pos x="809" y="200"/>
                </a:cxn>
                <a:cxn ang="0">
                  <a:pos x="845" y="255"/>
                </a:cxn>
                <a:cxn ang="0">
                  <a:pos x="863" y="309"/>
                </a:cxn>
                <a:cxn ang="0">
                  <a:pos x="790" y="709"/>
                </a:cxn>
                <a:cxn ang="0">
                  <a:pos x="754" y="791"/>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p:spPr>
          <p:txBody>
            <a:bodyPr wrap="none" anchor="ctr"/>
            <a:lstStyle/>
            <a:p>
              <a:endParaRPr lang="en-US"/>
            </a:p>
          </p:txBody>
        </p:sp>
      </p:grpSp>
      <p:sp>
        <p:nvSpPr>
          <p:cNvPr id="1108022" name="Text Box 54"/>
          <p:cNvSpPr txBox="1">
            <a:spLocks noChangeArrowheads="1"/>
          </p:cNvSpPr>
          <p:nvPr/>
        </p:nvSpPr>
        <p:spPr bwMode="auto">
          <a:xfrm>
            <a:off x="1463675" y="1897063"/>
            <a:ext cx="1470025"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Raw Data </a:t>
            </a:r>
          </a:p>
        </p:txBody>
      </p:sp>
      <p:sp>
        <p:nvSpPr>
          <p:cNvPr id="1108023" name="Text Box 55"/>
          <p:cNvSpPr txBox="1">
            <a:spLocks noChangeArrowheads="1"/>
          </p:cNvSpPr>
          <p:nvPr/>
        </p:nvSpPr>
        <p:spPr bwMode="auto">
          <a:xfrm>
            <a:off x="5043488" y="1839913"/>
            <a:ext cx="3268662" cy="457200"/>
          </a:xfrm>
          <a:prstGeom prst="rect">
            <a:avLst/>
          </a:prstGeom>
          <a:noFill/>
          <a:ln w="9525">
            <a:noFill/>
            <a:miter lim="800000"/>
            <a:headEnd/>
            <a:tailEnd/>
          </a:ln>
          <a:effectLst/>
        </p:spPr>
        <p:txBody>
          <a:bodyPr wrap="none">
            <a:spAutoFit/>
          </a:bodyPr>
          <a:lstStyle/>
          <a:p>
            <a:pPr eaLnBrk="0" hangingPunct="0"/>
            <a:r>
              <a:rPr lang="en-US">
                <a:latin typeface="Times New Roman" pitchFamily="18" charset="0"/>
              </a:rPr>
              <a:t>Cluster/Stratified Sample</a:t>
            </a:r>
          </a:p>
        </p:txBody>
      </p:sp>
    </p:spTree>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a:xfrm>
            <a:off x="1219200" y="304800"/>
            <a:ext cx="7467600" cy="914400"/>
          </a:xfrm>
          <a:noFill/>
          <a:ln/>
        </p:spPr>
        <p:txBody>
          <a:bodyPr lIns="92075" tIns="46038" rIns="92075" bIns="46038" anchor="ctr"/>
          <a:lstStyle/>
          <a:p>
            <a:r>
              <a:rPr lang="en-US"/>
              <a:t>Chapter 3: Data Preprocessing</a:t>
            </a:r>
          </a:p>
        </p:txBody>
      </p:sp>
      <p:sp>
        <p:nvSpPr>
          <p:cNvPr id="1008643" name="Rectangle 3"/>
          <p:cNvSpPr>
            <a:spLocks noGrp="1" noChangeArrowheads="1"/>
          </p:cNvSpPr>
          <p:nvPr>
            <p:ph idx="1"/>
          </p:nvPr>
        </p:nvSpPr>
        <p:spPr>
          <a:xfrm>
            <a:off x="381000" y="1158875"/>
            <a:ext cx="8077200" cy="4972050"/>
          </a:xfrm>
          <a:noFill/>
          <a:ln/>
        </p:spPr>
        <p:txBody>
          <a:bodyPr lIns="92075" tIns="46038" rIns="92075" bIns="46038"/>
          <a:lstStyle/>
          <a:p>
            <a:pPr>
              <a:lnSpc>
                <a:spcPct val="140000"/>
              </a:lnSpc>
            </a:pPr>
            <a:r>
              <a:rPr lang="en-US"/>
              <a:t>Why preprocess the data?</a:t>
            </a:r>
          </a:p>
          <a:p>
            <a:pPr>
              <a:lnSpc>
                <a:spcPct val="140000"/>
              </a:lnSpc>
            </a:pPr>
            <a:r>
              <a:rPr lang="en-US"/>
              <a:t>Data cleaning </a:t>
            </a:r>
          </a:p>
          <a:p>
            <a:pPr>
              <a:lnSpc>
                <a:spcPct val="140000"/>
              </a:lnSpc>
            </a:pPr>
            <a:r>
              <a:rPr lang="en-US"/>
              <a:t>Data integration and transformation</a:t>
            </a:r>
          </a:p>
          <a:p>
            <a:pPr>
              <a:lnSpc>
                <a:spcPct val="140000"/>
              </a:lnSpc>
            </a:pPr>
            <a:r>
              <a:rPr lang="en-US"/>
              <a:t>Data reduction</a:t>
            </a:r>
            <a:endParaRPr lang="en-US">
              <a:solidFill>
                <a:schemeClr val="hlink"/>
              </a:solidFill>
            </a:endParaRPr>
          </a:p>
          <a:p>
            <a:pPr>
              <a:lnSpc>
                <a:spcPct val="140000"/>
              </a:lnSpc>
            </a:pPr>
            <a:r>
              <a:rPr lang="en-US">
                <a:solidFill>
                  <a:schemeClr val="hlink"/>
                </a:solidFill>
              </a:rPr>
              <a:t>Discretization and concept hierarchy generation</a:t>
            </a:r>
            <a:endParaRPr lang="en-US"/>
          </a:p>
          <a:p>
            <a:pPr>
              <a:lnSpc>
                <a:spcPct val="140000"/>
              </a:lnSpc>
            </a:pPr>
            <a:r>
              <a:rPr lang="en-US"/>
              <a:t>Summary</a:t>
            </a:r>
          </a:p>
        </p:txBody>
      </p:sp>
      <p:sp>
        <p:nvSpPr>
          <p:cNvPr id="4" name="Slide Number Placeholder 3"/>
          <p:cNvSpPr>
            <a:spLocks noGrp="1"/>
          </p:cNvSpPr>
          <p:nvPr>
            <p:ph type="sldNum" sz="quarter" idx="12"/>
          </p:nvPr>
        </p:nvSpPr>
        <p:spPr/>
        <p:txBody>
          <a:bodyPr/>
          <a:lstStyle/>
          <a:p>
            <a:fld id="{802C9E62-0678-4929-9D8E-FFEF8C06540A}" type="slidenum">
              <a:rPr lang="en-US"/>
              <a:pPr/>
              <a:t>64</a:t>
            </a:fld>
            <a:endParaRPr lang="en-US"/>
          </a:p>
        </p:txBody>
      </p:sp>
    </p:spTree>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p:cNvSpPr>
            <a:spLocks noGrp="1" noChangeArrowheads="1"/>
          </p:cNvSpPr>
          <p:nvPr>
            <p:ph type="title"/>
          </p:nvPr>
        </p:nvSpPr>
        <p:spPr/>
        <p:txBody>
          <a:bodyPr/>
          <a:lstStyle/>
          <a:p>
            <a:r>
              <a:rPr lang="en-US"/>
              <a:t>Discretization</a:t>
            </a:r>
          </a:p>
        </p:txBody>
      </p:sp>
      <p:sp>
        <p:nvSpPr>
          <p:cNvPr id="988163" name="Rectangle 3"/>
          <p:cNvSpPr>
            <a:spLocks noGrp="1" noChangeArrowheads="1"/>
          </p:cNvSpPr>
          <p:nvPr>
            <p:ph idx="1"/>
          </p:nvPr>
        </p:nvSpPr>
        <p:spPr>
          <a:xfrm>
            <a:off x="381000" y="990600"/>
            <a:ext cx="8305800" cy="5310188"/>
          </a:xfrm>
        </p:spPr>
        <p:txBody>
          <a:bodyPr/>
          <a:lstStyle/>
          <a:p>
            <a:pPr>
              <a:lnSpc>
                <a:spcPct val="140000"/>
              </a:lnSpc>
            </a:pPr>
            <a:r>
              <a:rPr lang="en-US" sz="2000"/>
              <a:t>Three types of attributes:</a:t>
            </a:r>
          </a:p>
          <a:p>
            <a:pPr lvl="1">
              <a:lnSpc>
                <a:spcPct val="140000"/>
              </a:lnSpc>
            </a:pPr>
            <a:r>
              <a:rPr lang="en-US" sz="2000"/>
              <a:t>Nominal — values from an unordered set, e.g., color, profession</a:t>
            </a:r>
          </a:p>
          <a:p>
            <a:pPr lvl="1">
              <a:lnSpc>
                <a:spcPct val="140000"/>
              </a:lnSpc>
            </a:pPr>
            <a:r>
              <a:rPr lang="en-US" sz="2000"/>
              <a:t>Ordinal — values from an ordered set, e.g., military or academic rank </a:t>
            </a:r>
          </a:p>
          <a:p>
            <a:pPr lvl="1">
              <a:lnSpc>
                <a:spcPct val="140000"/>
              </a:lnSpc>
            </a:pPr>
            <a:r>
              <a:rPr lang="en-US" sz="2000"/>
              <a:t>Continuous — real numbers, e.g., integer or real numbers</a:t>
            </a:r>
          </a:p>
          <a:p>
            <a:pPr>
              <a:lnSpc>
                <a:spcPct val="140000"/>
              </a:lnSpc>
            </a:pPr>
            <a:r>
              <a:rPr lang="en-US" sz="2000"/>
              <a:t>Discretization: </a:t>
            </a:r>
          </a:p>
          <a:p>
            <a:pPr lvl="1">
              <a:lnSpc>
                <a:spcPct val="140000"/>
              </a:lnSpc>
            </a:pPr>
            <a:r>
              <a:rPr lang="en-US" sz="2000"/>
              <a:t>Divide the range of a continuous attribute into intervals</a:t>
            </a:r>
          </a:p>
          <a:p>
            <a:pPr lvl="1">
              <a:lnSpc>
                <a:spcPct val="140000"/>
              </a:lnSpc>
            </a:pPr>
            <a:r>
              <a:rPr lang="en-US" sz="2000"/>
              <a:t>Some classification algorithms only accept categorical attributes.</a:t>
            </a:r>
          </a:p>
          <a:p>
            <a:pPr lvl="1">
              <a:lnSpc>
                <a:spcPct val="140000"/>
              </a:lnSpc>
            </a:pPr>
            <a:r>
              <a:rPr lang="en-US" sz="2000"/>
              <a:t>Reduce data size by discretization</a:t>
            </a:r>
          </a:p>
          <a:p>
            <a:pPr lvl="1">
              <a:lnSpc>
                <a:spcPct val="140000"/>
              </a:lnSpc>
            </a:pPr>
            <a:r>
              <a:rPr lang="en-US" sz="2000"/>
              <a:t>Prepare for further analysis</a:t>
            </a:r>
          </a:p>
        </p:txBody>
      </p:sp>
      <p:sp>
        <p:nvSpPr>
          <p:cNvPr id="4" name="Slide Number Placeholder 3"/>
          <p:cNvSpPr>
            <a:spLocks noGrp="1"/>
          </p:cNvSpPr>
          <p:nvPr>
            <p:ph type="sldNum" sz="quarter" idx="12"/>
          </p:nvPr>
        </p:nvSpPr>
        <p:spPr/>
        <p:txBody>
          <a:bodyPr/>
          <a:lstStyle/>
          <a:p>
            <a:fld id="{08A4E44A-4871-4EDF-90A5-FA71B8C27286}" type="slidenum">
              <a:rPr lang="en-US"/>
              <a:pPr/>
              <a:t>65</a:t>
            </a:fld>
            <a:endParaRPr lang="en-US"/>
          </a:p>
        </p:txBody>
      </p:sp>
    </p:spTree>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noChangeArrowheads="1"/>
          </p:cNvSpPr>
          <p:nvPr>
            <p:ph type="title"/>
          </p:nvPr>
        </p:nvSpPr>
        <p:spPr/>
        <p:txBody>
          <a:bodyPr/>
          <a:lstStyle/>
          <a:p>
            <a:r>
              <a:rPr lang="en-US"/>
              <a:t>Discretization and Concept Hierarchy</a:t>
            </a:r>
          </a:p>
        </p:txBody>
      </p:sp>
      <p:sp>
        <p:nvSpPr>
          <p:cNvPr id="989187" name="Rectangle 3"/>
          <p:cNvSpPr>
            <a:spLocks noGrp="1" noChangeArrowheads="1"/>
          </p:cNvSpPr>
          <p:nvPr>
            <p:ph idx="1"/>
          </p:nvPr>
        </p:nvSpPr>
        <p:spPr>
          <a:xfrm>
            <a:off x="304800" y="1371600"/>
            <a:ext cx="8534400" cy="5105400"/>
          </a:xfrm>
        </p:spPr>
        <p:txBody>
          <a:bodyPr/>
          <a:lstStyle/>
          <a:p>
            <a:pPr>
              <a:lnSpc>
                <a:spcPct val="130000"/>
              </a:lnSpc>
            </a:pPr>
            <a:r>
              <a:rPr lang="en-US" sz="1800"/>
              <a:t>Discretization </a:t>
            </a:r>
          </a:p>
          <a:p>
            <a:pPr lvl="1">
              <a:lnSpc>
                <a:spcPct val="130000"/>
              </a:lnSpc>
            </a:pPr>
            <a:r>
              <a:rPr lang="en-US" sz="1800"/>
              <a:t>Reduce the number of values for a given continuous attribute by dividing the range of the attribute into intervals</a:t>
            </a:r>
          </a:p>
          <a:p>
            <a:pPr lvl="1">
              <a:lnSpc>
                <a:spcPct val="130000"/>
              </a:lnSpc>
            </a:pPr>
            <a:r>
              <a:rPr lang="en-US" sz="1800"/>
              <a:t>Interval labels can then be used to replace actual data values</a:t>
            </a:r>
          </a:p>
          <a:p>
            <a:pPr lvl="1">
              <a:lnSpc>
                <a:spcPct val="130000"/>
              </a:lnSpc>
            </a:pPr>
            <a:r>
              <a:rPr lang="en-US" sz="1800"/>
              <a:t>Supervised vs. unsupervised</a:t>
            </a:r>
          </a:p>
          <a:p>
            <a:pPr lvl="2">
              <a:lnSpc>
                <a:spcPct val="130000"/>
              </a:lnSpc>
            </a:pPr>
            <a:r>
              <a:rPr lang="en-US" sz="1400" b="1"/>
              <a:t>If Discretization process Used class information then we say Supervised.</a:t>
            </a:r>
          </a:p>
          <a:p>
            <a:pPr lvl="1">
              <a:lnSpc>
                <a:spcPct val="130000"/>
              </a:lnSpc>
            </a:pPr>
            <a:r>
              <a:rPr lang="en-US" sz="1800"/>
              <a:t>Split (top-down) vs. merge (bottom-up)</a:t>
            </a:r>
          </a:p>
          <a:p>
            <a:pPr lvl="1">
              <a:lnSpc>
                <a:spcPct val="130000"/>
              </a:lnSpc>
            </a:pPr>
            <a:r>
              <a:rPr lang="en-US" sz="1800"/>
              <a:t>Discretization can be performed recursively on an attribute</a:t>
            </a:r>
          </a:p>
          <a:p>
            <a:pPr>
              <a:lnSpc>
                <a:spcPct val="130000"/>
              </a:lnSpc>
            </a:pPr>
            <a:r>
              <a:rPr lang="en-US" sz="1800"/>
              <a:t>Concept hierarchy formation</a:t>
            </a:r>
          </a:p>
          <a:p>
            <a:pPr lvl="1">
              <a:lnSpc>
                <a:spcPct val="130000"/>
              </a:lnSpc>
            </a:pPr>
            <a:r>
              <a:rPr lang="en-US" sz="1800"/>
              <a:t>Recursively reduce the data by collecting and replacing low level concepts (such as numeric values for age) by higher level concepts (such as young, middle-aged, or senior)</a:t>
            </a:r>
          </a:p>
        </p:txBody>
      </p:sp>
      <p:sp>
        <p:nvSpPr>
          <p:cNvPr id="4" name="Slide Number Placeholder 3"/>
          <p:cNvSpPr>
            <a:spLocks noGrp="1"/>
          </p:cNvSpPr>
          <p:nvPr>
            <p:ph type="sldNum" sz="quarter" idx="12"/>
          </p:nvPr>
        </p:nvSpPr>
        <p:spPr/>
        <p:txBody>
          <a:bodyPr/>
          <a:lstStyle/>
          <a:p>
            <a:fld id="{E076715F-A44A-45E2-9A72-AB4E94510BEA}" type="slidenum">
              <a:rPr lang="en-US"/>
              <a:pPr/>
              <a:t>66</a:t>
            </a:fld>
            <a:endParaRPr lang="en-US"/>
          </a:p>
        </p:txBody>
      </p:sp>
    </p:spTree>
  </p:cSld>
  <p:clrMapOvr>
    <a:masterClrMapping/>
  </p:clrMapOvr>
  <p:transition>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type="title"/>
          </p:nvPr>
        </p:nvSpPr>
        <p:spPr>
          <a:xfrm>
            <a:off x="609600" y="152400"/>
            <a:ext cx="8382000" cy="990600"/>
          </a:xfrm>
        </p:spPr>
        <p:txBody>
          <a:bodyPr/>
          <a:lstStyle/>
          <a:p>
            <a:r>
              <a:rPr lang="en-US" sz="3200"/>
              <a:t>Discretization and Concept Hierarchy Generation for Numeric Data</a:t>
            </a:r>
          </a:p>
        </p:txBody>
      </p:sp>
      <p:sp>
        <p:nvSpPr>
          <p:cNvPr id="990211" name="Rectangle 3"/>
          <p:cNvSpPr>
            <a:spLocks noGrp="1" noChangeArrowheads="1"/>
          </p:cNvSpPr>
          <p:nvPr>
            <p:ph idx="1"/>
          </p:nvPr>
        </p:nvSpPr>
        <p:spPr>
          <a:xfrm>
            <a:off x="304800" y="1371600"/>
            <a:ext cx="8534400" cy="5029200"/>
          </a:xfrm>
        </p:spPr>
        <p:txBody>
          <a:bodyPr/>
          <a:lstStyle/>
          <a:p>
            <a:pPr>
              <a:lnSpc>
                <a:spcPct val="140000"/>
              </a:lnSpc>
            </a:pPr>
            <a:r>
              <a:rPr lang="en-US" sz="2000"/>
              <a:t>Typical methods: All the methods can be applied recursively</a:t>
            </a:r>
          </a:p>
          <a:p>
            <a:pPr lvl="1">
              <a:lnSpc>
                <a:spcPct val="140000"/>
              </a:lnSpc>
            </a:pPr>
            <a:r>
              <a:rPr lang="en-US" sz="2000"/>
              <a:t>Binning (covered above)</a:t>
            </a:r>
          </a:p>
          <a:p>
            <a:pPr lvl="2">
              <a:lnSpc>
                <a:spcPct val="140000"/>
              </a:lnSpc>
            </a:pPr>
            <a:r>
              <a:rPr lang="en-US" sz="2000"/>
              <a:t>Top-down split, unsupervised, </a:t>
            </a:r>
          </a:p>
          <a:p>
            <a:pPr lvl="1">
              <a:lnSpc>
                <a:spcPct val="140000"/>
              </a:lnSpc>
            </a:pPr>
            <a:r>
              <a:rPr lang="en-US" sz="2000"/>
              <a:t>Histogram analysis (covered above)</a:t>
            </a:r>
          </a:p>
          <a:p>
            <a:pPr lvl="2">
              <a:lnSpc>
                <a:spcPct val="140000"/>
              </a:lnSpc>
            </a:pPr>
            <a:r>
              <a:rPr lang="en-US" sz="2000"/>
              <a:t>Top-down split, unsupervised</a:t>
            </a:r>
          </a:p>
          <a:p>
            <a:pPr lvl="1">
              <a:lnSpc>
                <a:spcPct val="140000"/>
              </a:lnSpc>
            </a:pPr>
            <a:r>
              <a:rPr lang="en-US" sz="2000"/>
              <a:t>Clustering analysis (covered above)</a:t>
            </a:r>
          </a:p>
          <a:p>
            <a:pPr lvl="2">
              <a:lnSpc>
                <a:spcPct val="140000"/>
              </a:lnSpc>
            </a:pPr>
            <a:r>
              <a:rPr lang="en-US" sz="2000"/>
              <a:t>Either top-down split or bottom-up merge, unsupervised</a:t>
            </a:r>
          </a:p>
          <a:p>
            <a:pPr lvl="1">
              <a:lnSpc>
                <a:spcPct val="140000"/>
              </a:lnSpc>
            </a:pPr>
            <a:r>
              <a:rPr lang="en-US" sz="2000"/>
              <a:t>Entropy-based discretization: supervised, top-down split</a:t>
            </a:r>
          </a:p>
          <a:p>
            <a:pPr lvl="1">
              <a:lnSpc>
                <a:spcPct val="140000"/>
              </a:lnSpc>
            </a:pPr>
            <a:r>
              <a:rPr lang="en-US" sz="2000"/>
              <a:t>Interval merging by </a:t>
            </a:r>
            <a:r>
              <a:rPr lang="en-US" sz="2000">
                <a:sym typeface="Symbol" pitchFamily="18" charset="2"/>
              </a:rPr>
              <a:t></a:t>
            </a:r>
            <a:r>
              <a:rPr lang="en-US" sz="2000" baseline="30000"/>
              <a:t>2</a:t>
            </a:r>
            <a:r>
              <a:rPr lang="en-US" sz="2000"/>
              <a:t> Analysis: unsupervised, bottom-up merge</a:t>
            </a:r>
          </a:p>
          <a:p>
            <a:pPr lvl="1">
              <a:lnSpc>
                <a:spcPct val="140000"/>
              </a:lnSpc>
            </a:pPr>
            <a:r>
              <a:rPr lang="en-US" sz="2000"/>
              <a:t>Segmentation by natural partitioning: top-down split, unsupervised</a:t>
            </a:r>
          </a:p>
        </p:txBody>
      </p:sp>
      <p:sp>
        <p:nvSpPr>
          <p:cNvPr id="4" name="Slide Number Placeholder 3"/>
          <p:cNvSpPr>
            <a:spLocks noGrp="1"/>
          </p:cNvSpPr>
          <p:nvPr>
            <p:ph type="sldNum" sz="quarter" idx="12"/>
          </p:nvPr>
        </p:nvSpPr>
        <p:spPr/>
        <p:txBody>
          <a:bodyPr/>
          <a:lstStyle/>
          <a:p>
            <a:fld id="{86966917-7E48-4B9D-9558-7639855D565C}" type="slidenum">
              <a:rPr lang="en-US"/>
              <a:pPr/>
              <a:t>67</a:t>
            </a:fld>
            <a:endParaRPr lang="en-US"/>
          </a:p>
        </p:txBody>
      </p:sp>
    </p:spTree>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p:txBody>
          <a:bodyPr/>
          <a:lstStyle/>
          <a:p>
            <a:r>
              <a:rPr lang="en-US"/>
              <a:t>Entropy-Based Discretization</a:t>
            </a:r>
          </a:p>
        </p:txBody>
      </p:sp>
      <p:sp>
        <p:nvSpPr>
          <p:cNvPr id="991235" name="Rectangle 3"/>
          <p:cNvSpPr>
            <a:spLocks noGrp="1" noChangeArrowheads="1"/>
          </p:cNvSpPr>
          <p:nvPr>
            <p:ph idx="1"/>
          </p:nvPr>
        </p:nvSpPr>
        <p:spPr>
          <a:xfrm>
            <a:off x="304800" y="1295400"/>
            <a:ext cx="8610600" cy="5334000"/>
          </a:xfrm>
        </p:spPr>
        <p:txBody>
          <a:bodyPr/>
          <a:lstStyle/>
          <a:p>
            <a:pPr>
              <a:lnSpc>
                <a:spcPct val="120000"/>
              </a:lnSpc>
            </a:pPr>
            <a:r>
              <a:rPr lang="en-US" sz="2000"/>
              <a:t>Given a set of samples S, if S is partitioned into two intervals S</a:t>
            </a:r>
            <a:r>
              <a:rPr lang="en-US" sz="2000" baseline="-25000"/>
              <a:t>1</a:t>
            </a:r>
            <a:r>
              <a:rPr lang="en-US" sz="2000"/>
              <a:t> and S</a:t>
            </a:r>
            <a:r>
              <a:rPr lang="en-US" sz="2000" baseline="-25000"/>
              <a:t>2</a:t>
            </a:r>
            <a:r>
              <a:rPr lang="en-US" sz="2000"/>
              <a:t> using boundary T, the information gain after partitioning is</a:t>
            </a:r>
          </a:p>
          <a:p>
            <a:pPr>
              <a:lnSpc>
                <a:spcPct val="120000"/>
              </a:lnSpc>
            </a:pPr>
            <a:endParaRPr lang="en-US" sz="2000"/>
          </a:p>
          <a:p>
            <a:pPr>
              <a:lnSpc>
                <a:spcPct val="120000"/>
              </a:lnSpc>
            </a:pPr>
            <a:r>
              <a:rPr lang="en-US" sz="2000"/>
              <a:t>Entropy is calculated based on class distribution of the samples in the set.  Given </a:t>
            </a:r>
            <a:r>
              <a:rPr lang="en-US" sz="2000" i="1"/>
              <a:t>m</a:t>
            </a:r>
            <a:r>
              <a:rPr lang="en-US" sz="2000"/>
              <a:t> classes, the entropy of </a:t>
            </a:r>
            <a:r>
              <a:rPr lang="en-US" sz="2000" i="1"/>
              <a:t>S</a:t>
            </a:r>
            <a:r>
              <a:rPr lang="en-US" sz="2000" i="1" baseline="-25000"/>
              <a:t>1</a:t>
            </a:r>
            <a:r>
              <a:rPr lang="en-US" sz="2000"/>
              <a:t> is</a:t>
            </a:r>
          </a:p>
          <a:p>
            <a:pPr>
              <a:lnSpc>
                <a:spcPct val="120000"/>
              </a:lnSpc>
            </a:pPr>
            <a:endParaRPr lang="en-US" sz="2000"/>
          </a:p>
          <a:p>
            <a:pPr lvl="1">
              <a:lnSpc>
                <a:spcPct val="120000"/>
              </a:lnSpc>
              <a:buFont typeface="Wingdings" pitchFamily="2" charset="2"/>
              <a:buNone/>
            </a:pPr>
            <a:r>
              <a:rPr lang="en-US" sz="2000"/>
              <a:t>where </a:t>
            </a:r>
            <a:r>
              <a:rPr lang="en-US" sz="2000" i="1"/>
              <a:t>p</a:t>
            </a:r>
            <a:r>
              <a:rPr lang="en-US" sz="2000" i="1" baseline="-25000"/>
              <a:t>i  </a:t>
            </a:r>
            <a:r>
              <a:rPr lang="en-US" sz="2000"/>
              <a:t>is the probability of class </a:t>
            </a:r>
            <a:r>
              <a:rPr lang="en-US" sz="2000" i="1"/>
              <a:t>i</a:t>
            </a:r>
            <a:r>
              <a:rPr lang="en-US" sz="2000"/>
              <a:t> in </a:t>
            </a:r>
            <a:r>
              <a:rPr lang="en-US" sz="2000" i="1"/>
              <a:t>S</a:t>
            </a:r>
            <a:r>
              <a:rPr lang="en-US" sz="2000" i="1" baseline="-25000"/>
              <a:t>1</a:t>
            </a:r>
          </a:p>
          <a:p>
            <a:pPr>
              <a:lnSpc>
                <a:spcPct val="120000"/>
              </a:lnSpc>
            </a:pPr>
            <a:r>
              <a:rPr lang="en-US" sz="2000"/>
              <a:t>The boundary that minimizes the entropy function over all possible boundaries is selected as a binary discretization</a:t>
            </a:r>
          </a:p>
          <a:p>
            <a:pPr>
              <a:lnSpc>
                <a:spcPct val="120000"/>
              </a:lnSpc>
            </a:pPr>
            <a:r>
              <a:rPr lang="en-US" sz="2000"/>
              <a:t>The process is recursively applied to partitions obtained until some stopping criterion is met</a:t>
            </a:r>
          </a:p>
          <a:p>
            <a:pPr>
              <a:lnSpc>
                <a:spcPct val="120000"/>
              </a:lnSpc>
            </a:pPr>
            <a:r>
              <a:rPr lang="en-US" sz="2000"/>
              <a:t>Such a boundary may reduce data size and improve classification accuracy</a:t>
            </a:r>
          </a:p>
        </p:txBody>
      </p:sp>
      <p:sp>
        <p:nvSpPr>
          <p:cNvPr id="6" name="Slide Number Placeholder 3"/>
          <p:cNvSpPr>
            <a:spLocks noGrp="1"/>
          </p:cNvSpPr>
          <p:nvPr>
            <p:ph type="sldNum" sz="quarter" idx="12"/>
          </p:nvPr>
        </p:nvSpPr>
        <p:spPr/>
        <p:txBody>
          <a:bodyPr/>
          <a:lstStyle/>
          <a:p>
            <a:fld id="{AFA6B9D2-7BAC-4CE9-9AAD-D52C79A6BB03}" type="slidenum">
              <a:rPr lang="en-US"/>
              <a:pPr/>
              <a:t>68</a:t>
            </a:fld>
            <a:endParaRPr lang="en-US"/>
          </a:p>
        </p:txBody>
      </p:sp>
      <p:graphicFrame>
        <p:nvGraphicFramePr>
          <p:cNvPr id="991236" name="Object 4"/>
          <p:cNvGraphicFramePr>
            <a:graphicFrameLocks noChangeAspect="1"/>
          </p:cNvGraphicFramePr>
          <p:nvPr/>
        </p:nvGraphicFramePr>
        <p:xfrm>
          <a:off x="2514600" y="2057400"/>
          <a:ext cx="4716463" cy="661988"/>
        </p:xfrm>
        <a:graphic>
          <a:graphicData uri="http://schemas.openxmlformats.org/presentationml/2006/ole">
            <p:oleObj spid="_x0000_s991236" name="Equation" r:id="rId3" imgW="2793960" imgH="419040" progId="Equation.3">
              <p:embed/>
            </p:oleObj>
          </a:graphicData>
        </a:graphic>
      </p:graphicFrame>
      <p:graphicFrame>
        <p:nvGraphicFramePr>
          <p:cNvPr id="991238" name="Object 6"/>
          <p:cNvGraphicFramePr>
            <a:graphicFrameLocks noChangeAspect="1"/>
          </p:cNvGraphicFramePr>
          <p:nvPr/>
        </p:nvGraphicFramePr>
        <p:xfrm>
          <a:off x="2971800" y="3276600"/>
          <a:ext cx="3352800" cy="620713"/>
        </p:xfrm>
        <a:graphic>
          <a:graphicData uri="http://schemas.openxmlformats.org/presentationml/2006/ole">
            <p:oleObj spid="_x0000_s991238" name="Equation" r:id="rId4" imgW="1879560" imgH="431640" progId="Equation.3">
              <p:embed/>
            </p:oleObj>
          </a:graphicData>
        </a:graphic>
      </p:graphicFrame>
    </p:spTree>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1026"/>
          <p:cNvSpPr>
            <a:spLocks noGrp="1" noChangeArrowheads="1"/>
          </p:cNvSpPr>
          <p:nvPr>
            <p:ph type="title"/>
          </p:nvPr>
        </p:nvSpPr>
        <p:spPr>
          <a:xfrm>
            <a:off x="685800" y="381000"/>
            <a:ext cx="7793038" cy="609600"/>
          </a:xfrm>
        </p:spPr>
        <p:txBody>
          <a:bodyPr/>
          <a:lstStyle/>
          <a:p>
            <a:r>
              <a:rPr lang="en-US"/>
              <a:t>Segmentation by Natural Partitioning</a:t>
            </a:r>
          </a:p>
        </p:txBody>
      </p:sp>
      <p:sp>
        <p:nvSpPr>
          <p:cNvPr id="1021955" name="Rectangle 1027"/>
          <p:cNvSpPr>
            <a:spLocks noGrp="1" noChangeArrowheads="1"/>
          </p:cNvSpPr>
          <p:nvPr>
            <p:ph idx="1"/>
          </p:nvPr>
        </p:nvSpPr>
        <p:spPr>
          <a:xfrm>
            <a:off x="228600" y="1524000"/>
            <a:ext cx="8458200" cy="4953000"/>
          </a:xfrm>
        </p:spPr>
        <p:txBody>
          <a:bodyPr/>
          <a:lstStyle/>
          <a:p>
            <a:pPr marL="457200" indent="-457200">
              <a:lnSpc>
                <a:spcPct val="130000"/>
              </a:lnSpc>
            </a:pPr>
            <a:r>
              <a:rPr lang="en-US" sz="2400">
                <a:solidFill>
                  <a:schemeClr val="tx2"/>
                </a:solidFill>
              </a:rPr>
              <a:t>A simply 3-4-5 rule can be used to segment numeric data into relatively uniform, “natural” intervals.</a:t>
            </a:r>
          </a:p>
          <a:p>
            <a:pPr marL="914400" lvl="1" indent="-457200">
              <a:lnSpc>
                <a:spcPct val="130000"/>
              </a:lnSpc>
            </a:pPr>
            <a:r>
              <a:rPr lang="en-US" sz="2400"/>
              <a:t>If an interval covers 3, 6, 7 or 9 distinct values at the most significant digit, partition the range into 3 equi-width intervals</a:t>
            </a:r>
          </a:p>
          <a:p>
            <a:pPr marL="914400" lvl="1" indent="-457200">
              <a:lnSpc>
                <a:spcPct val="130000"/>
              </a:lnSpc>
            </a:pPr>
            <a:r>
              <a:rPr lang="en-US" sz="2400"/>
              <a:t>If it covers 2, 4, or 8 distinct values at the most significant digit, partition the range into 4 intervals</a:t>
            </a:r>
          </a:p>
          <a:p>
            <a:pPr marL="914400" lvl="1" indent="-457200">
              <a:lnSpc>
                <a:spcPct val="130000"/>
              </a:lnSpc>
            </a:pPr>
            <a:r>
              <a:rPr lang="en-US" sz="2400"/>
              <a:t>If it covers 1, 5, or 10 distinct values at the most significant digit, partition the range into 5 intervals</a:t>
            </a:r>
          </a:p>
        </p:txBody>
      </p:sp>
      <p:sp>
        <p:nvSpPr>
          <p:cNvPr id="4" name="Slide Number Placeholder 3"/>
          <p:cNvSpPr>
            <a:spLocks noGrp="1"/>
          </p:cNvSpPr>
          <p:nvPr>
            <p:ph type="sldNum" sz="quarter" idx="12"/>
          </p:nvPr>
        </p:nvSpPr>
        <p:spPr/>
        <p:txBody>
          <a:bodyPr/>
          <a:lstStyle/>
          <a:p>
            <a:fld id="{0A949E64-CCCC-4F2B-A3DB-084E75E29FC6}" type="slidenum">
              <a:rPr lang="en-US"/>
              <a:pPr/>
              <a:t>69</a:t>
            </a:fld>
            <a:endParaRPr lang="en-US"/>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ChangeArrowheads="1"/>
          </p:cNvSpPr>
          <p:nvPr>
            <p:ph type="title"/>
          </p:nvPr>
        </p:nvSpPr>
        <p:spPr>
          <a:xfrm>
            <a:off x="1219200" y="95250"/>
            <a:ext cx="6781800" cy="666750"/>
          </a:xfrm>
        </p:spPr>
        <p:txBody>
          <a:bodyPr/>
          <a:lstStyle/>
          <a:p>
            <a:r>
              <a:rPr lang="en-US" sz="3200"/>
              <a:t>Major Tasks in Data Preprocessing</a:t>
            </a:r>
          </a:p>
        </p:txBody>
      </p:sp>
      <p:sp>
        <p:nvSpPr>
          <p:cNvPr id="1009667" name="Rectangle 3"/>
          <p:cNvSpPr>
            <a:spLocks noGrp="1" noChangeArrowheads="1"/>
          </p:cNvSpPr>
          <p:nvPr>
            <p:ph idx="1"/>
          </p:nvPr>
        </p:nvSpPr>
        <p:spPr>
          <a:xfrm>
            <a:off x="304800" y="914400"/>
            <a:ext cx="8305800" cy="5943600"/>
          </a:xfrm>
        </p:spPr>
        <p:txBody>
          <a:bodyPr/>
          <a:lstStyle/>
          <a:p>
            <a:pPr>
              <a:lnSpc>
                <a:spcPct val="90000"/>
              </a:lnSpc>
            </a:pPr>
            <a:r>
              <a:rPr lang="en-US" sz="2400">
                <a:solidFill>
                  <a:schemeClr val="hlink"/>
                </a:solidFill>
              </a:rPr>
              <a:t>Data cleaning</a:t>
            </a:r>
          </a:p>
          <a:p>
            <a:pPr lvl="1">
              <a:lnSpc>
                <a:spcPct val="90000"/>
              </a:lnSpc>
            </a:pPr>
            <a:r>
              <a:rPr lang="en-US" sz="2000"/>
              <a:t>Fill in missing values, smooth noisy data, identify or remove outliers, and resolve inconsistencies</a:t>
            </a:r>
          </a:p>
          <a:p>
            <a:pPr lvl="1">
              <a:lnSpc>
                <a:spcPct val="90000"/>
              </a:lnSpc>
            </a:pPr>
            <a:endParaRPr lang="en-US" sz="2000"/>
          </a:p>
          <a:p>
            <a:pPr>
              <a:lnSpc>
                <a:spcPct val="90000"/>
              </a:lnSpc>
            </a:pPr>
            <a:r>
              <a:rPr lang="en-US" sz="2400">
                <a:solidFill>
                  <a:schemeClr val="hlink"/>
                </a:solidFill>
              </a:rPr>
              <a:t>Data integration</a:t>
            </a:r>
          </a:p>
          <a:p>
            <a:pPr lvl="1">
              <a:lnSpc>
                <a:spcPct val="90000"/>
              </a:lnSpc>
            </a:pPr>
            <a:r>
              <a:rPr lang="en-US" sz="2000"/>
              <a:t>Integration of multiple databases, data cubes, or files</a:t>
            </a:r>
          </a:p>
          <a:p>
            <a:pPr lvl="1">
              <a:lnSpc>
                <a:spcPct val="90000"/>
              </a:lnSpc>
            </a:pPr>
            <a:endParaRPr lang="en-US" sz="2000">
              <a:solidFill>
                <a:schemeClr val="hlink"/>
              </a:solidFill>
            </a:endParaRPr>
          </a:p>
          <a:p>
            <a:pPr>
              <a:lnSpc>
                <a:spcPct val="90000"/>
              </a:lnSpc>
            </a:pPr>
            <a:r>
              <a:rPr lang="en-US" sz="2400">
                <a:solidFill>
                  <a:schemeClr val="hlink"/>
                </a:solidFill>
              </a:rPr>
              <a:t>Data transformation</a:t>
            </a:r>
          </a:p>
          <a:p>
            <a:pPr lvl="1">
              <a:lnSpc>
                <a:spcPct val="90000"/>
              </a:lnSpc>
            </a:pPr>
            <a:r>
              <a:rPr lang="en-US" sz="2000"/>
              <a:t>Normalization and aggregation</a:t>
            </a:r>
          </a:p>
          <a:p>
            <a:pPr lvl="1">
              <a:lnSpc>
                <a:spcPct val="90000"/>
              </a:lnSpc>
            </a:pPr>
            <a:endParaRPr lang="en-US" sz="2000"/>
          </a:p>
          <a:p>
            <a:pPr>
              <a:lnSpc>
                <a:spcPct val="90000"/>
              </a:lnSpc>
            </a:pPr>
            <a:r>
              <a:rPr lang="en-US" sz="2400">
                <a:solidFill>
                  <a:schemeClr val="hlink"/>
                </a:solidFill>
              </a:rPr>
              <a:t>Data reduction</a:t>
            </a:r>
          </a:p>
          <a:p>
            <a:pPr lvl="1">
              <a:lnSpc>
                <a:spcPct val="90000"/>
              </a:lnSpc>
            </a:pPr>
            <a:r>
              <a:rPr lang="en-US" sz="2000"/>
              <a:t>Obtains reduced representation in volume but produces the same or similar analytical results</a:t>
            </a:r>
          </a:p>
          <a:p>
            <a:pPr lvl="1">
              <a:lnSpc>
                <a:spcPct val="90000"/>
              </a:lnSpc>
            </a:pPr>
            <a:endParaRPr lang="en-US" sz="2000"/>
          </a:p>
          <a:p>
            <a:pPr>
              <a:lnSpc>
                <a:spcPct val="90000"/>
              </a:lnSpc>
            </a:pPr>
            <a:r>
              <a:rPr lang="en-US" sz="2400">
                <a:solidFill>
                  <a:schemeClr val="hlink"/>
                </a:solidFill>
              </a:rPr>
              <a:t>Data discretization</a:t>
            </a:r>
          </a:p>
          <a:p>
            <a:pPr lvl="1">
              <a:lnSpc>
                <a:spcPct val="90000"/>
              </a:lnSpc>
            </a:pPr>
            <a:r>
              <a:rPr lang="en-US" sz="2000"/>
              <a:t>Part of data reduction but with particular importance, especially for numerical data</a:t>
            </a:r>
          </a:p>
        </p:txBody>
      </p:sp>
      <p:sp>
        <p:nvSpPr>
          <p:cNvPr id="4" name="Slide Number Placeholder 3"/>
          <p:cNvSpPr>
            <a:spLocks noGrp="1"/>
          </p:cNvSpPr>
          <p:nvPr>
            <p:ph type="sldNum" sz="quarter" idx="12"/>
          </p:nvPr>
        </p:nvSpPr>
        <p:spPr/>
        <p:txBody>
          <a:bodyPr/>
          <a:lstStyle/>
          <a:p>
            <a:fld id="{CAB86B56-9794-4E11-B80A-3BAF4E62A3B9}" type="slidenum">
              <a:rPr lang="en-US"/>
              <a:pPr/>
              <a:t>7</a:t>
            </a:fld>
            <a:endParaRPr lang="en-US"/>
          </a:p>
        </p:txBody>
      </p:sp>
    </p:spTree>
  </p:cSld>
  <p:clrMapOvr>
    <a:masterClrMapping/>
  </p:clrMapOvr>
  <p:transition>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4306" name="Rectangle 2"/>
          <p:cNvSpPr>
            <a:spLocks noGrp="1" noChangeArrowheads="1"/>
          </p:cNvSpPr>
          <p:nvPr>
            <p:ph type="title"/>
          </p:nvPr>
        </p:nvSpPr>
        <p:spPr>
          <a:xfrm>
            <a:off x="-152400" y="228600"/>
            <a:ext cx="9448800" cy="685800"/>
          </a:xfrm>
        </p:spPr>
        <p:txBody>
          <a:bodyPr/>
          <a:lstStyle/>
          <a:p>
            <a:r>
              <a:rPr lang="en-US" sz="3200"/>
              <a:t>Concept Hierarchy Generation for Categorical Data</a:t>
            </a:r>
          </a:p>
        </p:txBody>
      </p:sp>
      <p:sp>
        <p:nvSpPr>
          <p:cNvPr id="994307" name="Rectangle 3"/>
          <p:cNvSpPr>
            <a:spLocks noGrp="1" noChangeArrowheads="1"/>
          </p:cNvSpPr>
          <p:nvPr>
            <p:ph idx="1"/>
          </p:nvPr>
        </p:nvSpPr>
        <p:spPr>
          <a:xfrm>
            <a:off x="304800" y="1371600"/>
            <a:ext cx="8458200" cy="5105400"/>
          </a:xfrm>
        </p:spPr>
        <p:txBody>
          <a:bodyPr/>
          <a:lstStyle/>
          <a:p>
            <a:pPr>
              <a:lnSpc>
                <a:spcPct val="110000"/>
              </a:lnSpc>
            </a:pPr>
            <a:r>
              <a:rPr lang="en-US" sz="2400">
                <a:solidFill>
                  <a:schemeClr val="hlink"/>
                </a:solidFill>
              </a:rPr>
              <a:t>Specification of a partial/total ordering of attributes</a:t>
            </a:r>
            <a:r>
              <a:rPr lang="en-US" sz="2400"/>
              <a:t> explicitly at the schema level by users or experts</a:t>
            </a:r>
          </a:p>
          <a:p>
            <a:pPr lvl="1">
              <a:lnSpc>
                <a:spcPct val="110000"/>
              </a:lnSpc>
            </a:pPr>
            <a:r>
              <a:rPr lang="en-US" sz="2400"/>
              <a:t>street &lt; city &lt; state &lt; country</a:t>
            </a:r>
          </a:p>
          <a:p>
            <a:pPr>
              <a:lnSpc>
                <a:spcPct val="110000"/>
              </a:lnSpc>
            </a:pPr>
            <a:r>
              <a:rPr lang="en-US" sz="2400"/>
              <a:t>Specification of a hierarchy for a set of values by </a:t>
            </a:r>
            <a:r>
              <a:rPr lang="en-US" sz="2400">
                <a:solidFill>
                  <a:schemeClr val="hlink"/>
                </a:solidFill>
              </a:rPr>
              <a:t>explicit data grouping</a:t>
            </a:r>
          </a:p>
          <a:p>
            <a:pPr lvl="1">
              <a:lnSpc>
                <a:spcPct val="110000"/>
              </a:lnSpc>
            </a:pPr>
            <a:r>
              <a:rPr lang="en-US" sz="2400"/>
              <a:t>{Urbana, Champaign, Chicago} &lt; Illinois</a:t>
            </a:r>
          </a:p>
          <a:p>
            <a:pPr>
              <a:lnSpc>
                <a:spcPct val="110000"/>
              </a:lnSpc>
            </a:pPr>
            <a:r>
              <a:rPr lang="en-US" sz="2400">
                <a:solidFill>
                  <a:schemeClr val="hlink"/>
                </a:solidFill>
              </a:rPr>
              <a:t>Specification of only a partial set of attributes</a:t>
            </a:r>
          </a:p>
          <a:p>
            <a:pPr lvl="1">
              <a:lnSpc>
                <a:spcPct val="110000"/>
              </a:lnSpc>
            </a:pPr>
            <a:r>
              <a:rPr lang="en-US" sz="2400"/>
              <a:t>E.g., only street &lt; city, not others</a:t>
            </a:r>
          </a:p>
          <a:p>
            <a:pPr>
              <a:lnSpc>
                <a:spcPct val="110000"/>
              </a:lnSpc>
            </a:pPr>
            <a:r>
              <a:rPr lang="en-US" sz="2400">
                <a:solidFill>
                  <a:schemeClr val="hlink"/>
                </a:solidFill>
              </a:rPr>
              <a:t>Automatic generation of hierarchies</a:t>
            </a:r>
            <a:r>
              <a:rPr lang="en-US" sz="2400"/>
              <a:t> (or attribute levels) by the analysis of the number of distinct values</a:t>
            </a:r>
          </a:p>
          <a:p>
            <a:pPr lvl="1">
              <a:lnSpc>
                <a:spcPct val="110000"/>
              </a:lnSpc>
            </a:pPr>
            <a:r>
              <a:rPr lang="en-US" sz="2400"/>
              <a:t>E.g., for a set of attributes: {street, city, state, country}</a:t>
            </a:r>
          </a:p>
        </p:txBody>
      </p:sp>
      <p:sp>
        <p:nvSpPr>
          <p:cNvPr id="4" name="Slide Number Placeholder 3"/>
          <p:cNvSpPr>
            <a:spLocks noGrp="1"/>
          </p:cNvSpPr>
          <p:nvPr>
            <p:ph type="sldNum" sz="quarter" idx="12"/>
          </p:nvPr>
        </p:nvSpPr>
        <p:spPr/>
        <p:txBody>
          <a:bodyPr/>
          <a:lstStyle/>
          <a:p>
            <a:fld id="{343A91D5-B8B9-4E15-A418-6196A42B16C2}" type="slidenum">
              <a:rPr lang="en-US"/>
              <a:pPr/>
              <a:t>70</a:t>
            </a:fld>
            <a:endParaRPr lang="en-US"/>
          </a:p>
        </p:txBody>
      </p:sp>
    </p:spTree>
  </p:cSld>
  <p:clrMapOvr>
    <a:masterClrMapping/>
  </p:clrMapOvr>
  <p:transition>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ChangeArrowheads="1"/>
          </p:cNvSpPr>
          <p:nvPr>
            <p:ph type="title"/>
          </p:nvPr>
        </p:nvSpPr>
        <p:spPr>
          <a:xfrm>
            <a:off x="762000" y="304800"/>
            <a:ext cx="7793038" cy="685800"/>
          </a:xfrm>
        </p:spPr>
        <p:txBody>
          <a:bodyPr/>
          <a:lstStyle/>
          <a:p>
            <a:r>
              <a:rPr lang="en-US" sz="3200"/>
              <a:t>Automatic Concept Hierarchy Generation</a:t>
            </a:r>
          </a:p>
        </p:txBody>
      </p:sp>
      <p:sp>
        <p:nvSpPr>
          <p:cNvPr id="995331" name="Rectangle 3"/>
          <p:cNvSpPr>
            <a:spLocks noGrp="1" noChangeArrowheads="1"/>
          </p:cNvSpPr>
          <p:nvPr>
            <p:ph idx="1"/>
          </p:nvPr>
        </p:nvSpPr>
        <p:spPr>
          <a:xfrm>
            <a:off x="381000" y="1300163"/>
            <a:ext cx="8077200" cy="2317750"/>
          </a:xfrm>
        </p:spPr>
        <p:txBody>
          <a:bodyPr/>
          <a:lstStyle/>
          <a:p>
            <a:pPr>
              <a:lnSpc>
                <a:spcPct val="90000"/>
              </a:lnSpc>
            </a:pPr>
            <a:r>
              <a:rPr lang="en-US" sz="2400"/>
              <a:t>Some hierarchies can be automatically generated based on the analysis of the number of distinct values per attribute in the data set </a:t>
            </a:r>
          </a:p>
          <a:p>
            <a:pPr lvl="1">
              <a:lnSpc>
                <a:spcPct val="90000"/>
              </a:lnSpc>
            </a:pPr>
            <a:r>
              <a:rPr lang="en-US" sz="2400"/>
              <a:t>The attribute with the most distinct values is placed at the lowest level of the hierarchy</a:t>
            </a:r>
          </a:p>
          <a:p>
            <a:pPr lvl="1">
              <a:lnSpc>
                <a:spcPct val="90000"/>
              </a:lnSpc>
            </a:pPr>
            <a:r>
              <a:rPr lang="en-US" sz="2400"/>
              <a:t>Exceptions, e.g., weekday, month, quarter, year</a:t>
            </a:r>
          </a:p>
        </p:txBody>
      </p:sp>
      <p:sp>
        <p:nvSpPr>
          <p:cNvPr id="16" name="Slide Number Placeholder 3"/>
          <p:cNvSpPr>
            <a:spLocks noGrp="1"/>
          </p:cNvSpPr>
          <p:nvPr>
            <p:ph type="sldNum" sz="quarter" idx="12"/>
          </p:nvPr>
        </p:nvSpPr>
        <p:spPr/>
        <p:txBody>
          <a:bodyPr/>
          <a:lstStyle/>
          <a:p>
            <a:fld id="{9FDC2C6B-3A93-46DF-8256-630FBF83E1B8}" type="slidenum">
              <a:rPr lang="en-US"/>
              <a:pPr/>
              <a:t>71</a:t>
            </a:fld>
            <a:endParaRPr lang="en-US"/>
          </a:p>
        </p:txBody>
      </p:sp>
      <p:grpSp>
        <p:nvGrpSpPr>
          <p:cNvPr id="995343" name="Group 15"/>
          <p:cNvGrpSpPr>
            <a:grpSpLocks/>
          </p:cNvGrpSpPr>
          <p:nvPr/>
        </p:nvGrpSpPr>
        <p:grpSpPr bwMode="auto">
          <a:xfrm>
            <a:off x="914400" y="3733800"/>
            <a:ext cx="7156450" cy="2724150"/>
            <a:chOff x="672" y="2438"/>
            <a:chExt cx="4508" cy="1716"/>
          </a:xfrm>
        </p:grpSpPr>
        <p:sp>
          <p:nvSpPr>
            <p:cNvPr id="995332" name="Oval 4"/>
            <p:cNvSpPr>
              <a:spLocks noChangeArrowheads="1"/>
            </p:cNvSpPr>
            <p:nvPr/>
          </p:nvSpPr>
          <p:spPr bwMode="auto">
            <a:xfrm>
              <a:off x="672" y="2496"/>
              <a:ext cx="2256" cy="216"/>
            </a:xfrm>
            <a:prstGeom prst="ellipse">
              <a:avLst/>
            </a:prstGeom>
            <a:solidFill>
              <a:schemeClr val="folHlink"/>
            </a:solidFill>
            <a:ln w="9525">
              <a:solidFill>
                <a:schemeClr val="folHlink"/>
              </a:solidFill>
              <a:round/>
              <a:headEnd/>
              <a:tailEnd/>
            </a:ln>
            <a:effectLst/>
          </p:spPr>
          <p:txBody>
            <a:bodyPr wrap="none" anchor="ctr"/>
            <a:lstStyle/>
            <a:p>
              <a:pPr algn="ctr" eaLnBrk="0" hangingPunct="0"/>
              <a:r>
                <a:rPr lang="en-US">
                  <a:solidFill>
                    <a:srgbClr val="F6E6EA"/>
                  </a:solidFill>
                  <a:latin typeface="Times New Roman" pitchFamily="18" charset="0"/>
                </a:rPr>
                <a:t>country</a:t>
              </a:r>
            </a:p>
          </p:txBody>
        </p:sp>
        <p:sp>
          <p:nvSpPr>
            <p:cNvPr id="995333" name="Oval 5"/>
            <p:cNvSpPr>
              <a:spLocks noChangeArrowheads="1"/>
            </p:cNvSpPr>
            <p:nvPr/>
          </p:nvSpPr>
          <p:spPr bwMode="auto">
            <a:xfrm>
              <a:off x="708" y="2952"/>
              <a:ext cx="2256" cy="216"/>
            </a:xfrm>
            <a:prstGeom prst="ellipse">
              <a:avLst/>
            </a:prstGeom>
            <a:solidFill>
              <a:schemeClr val="folHlink"/>
            </a:solidFill>
            <a:ln w="9525">
              <a:solidFill>
                <a:schemeClr val="folHlink"/>
              </a:solidFill>
              <a:round/>
              <a:headEnd/>
              <a:tailEnd/>
            </a:ln>
            <a:effectLst/>
          </p:spPr>
          <p:txBody>
            <a:bodyPr wrap="none" anchor="ctr"/>
            <a:lstStyle/>
            <a:p>
              <a:pPr algn="ctr" eaLnBrk="0" hangingPunct="0"/>
              <a:r>
                <a:rPr lang="en-US">
                  <a:solidFill>
                    <a:srgbClr val="FAE2F6"/>
                  </a:solidFill>
                  <a:latin typeface="Times New Roman" pitchFamily="18" charset="0"/>
                </a:rPr>
                <a:t>province_or_ state</a:t>
              </a:r>
            </a:p>
          </p:txBody>
        </p:sp>
        <p:sp>
          <p:nvSpPr>
            <p:cNvPr id="995334" name="Oval 6"/>
            <p:cNvSpPr>
              <a:spLocks noChangeArrowheads="1"/>
            </p:cNvSpPr>
            <p:nvPr/>
          </p:nvSpPr>
          <p:spPr bwMode="auto">
            <a:xfrm>
              <a:off x="756" y="3456"/>
              <a:ext cx="2256" cy="216"/>
            </a:xfrm>
            <a:prstGeom prst="ellipse">
              <a:avLst/>
            </a:prstGeom>
            <a:solidFill>
              <a:schemeClr val="folHlink"/>
            </a:solidFill>
            <a:ln w="9525">
              <a:solidFill>
                <a:schemeClr val="folHlink"/>
              </a:solidFill>
              <a:round/>
              <a:headEnd/>
              <a:tailEnd/>
            </a:ln>
            <a:effectLst/>
          </p:spPr>
          <p:txBody>
            <a:bodyPr wrap="none" anchor="ctr"/>
            <a:lstStyle/>
            <a:p>
              <a:pPr algn="ctr" eaLnBrk="0" hangingPunct="0"/>
              <a:r>
                <a:rPr lang="en-US">
                  <a:solidFill>
                    <a:srgbClr val="FAE2F6"/>
                  </a:solidFill>
                  <a:latin typeface="Times New Roman" pitchFamily="18" charset="0"/>
                </a:rPr>
                <a:t>city</a:t>
              </a:r>
            </a:p>
          </p:txBody>
        </p:sp>
        <p:sp>
          <p:nvSpPr>
            <p:cNvPr id="995335" name="Oval 7"/>
            <p:cNvSpPr>
              <a:spLocks noChangeArrowheads="1"/>
            </p:cNvSpPr>
            <p:nvPr/>
          </p:nvSpPr>
          <p:spPr bwMode="auto">
            <a:xfrm>
              <a:off x="744" y="3936"/>
              <a:ext cx="2256" cy="216"/>
            </a:xfrm>
            <a:prstGeom prst="ellipse">
              <a:avLst/>
            </a:prstGeom>
            <a:solidFill>
              <a:schemeClr val="folHlink"/>
            </a:solidFill>
            <a:ln w="9525">
              <a:solidFill>
                <a:schemeClr val="folHlink"/>
              </a:solidFill>
              <a:round/>
              <a:headEnd/>
              <a:tailEnd/>
            </a:ln>
            <a:effectLst/>
          </p:spPr>
          <p:txBody>
            <a:bodyPr wrap="none" anchor="ctr"/>
            <a:lstStyle/>
            <a:p>
              <a:pPr algn="ctr" eaLnBrk="0" hangingPunct="0"/>
              <a:r>
                <a:rPr lang="en-US">
                  <a:solidFill>
                    <a:srgbClr val="FAE2F6"/>
                  </a:solidFill>
                  <a:latin typeface="Times New Roman" pitchFamily="18" charset="0"/>
                </a:rPr>
                <a:t>street</a:t>
              </a:r>
            </a:p>
          </p:txBody>
        </p:sp>
        <p:sp>
          <p:nvSpPr>
            <p:cNvPr id="995336" name="Line 8"/>
            <p:cNvSpPr>
              <a:spLocks noChangeShapeType="1"/>
            </p:cNvSpPr>
            <p:nvPr/>
          </p:nvSpPr>
          <p:spPr bwMode="auto">
            <a:xfrm flipH="1">
              <a:off x="1836" y="2736"/>
              <a:ext cx="0" cy="240"/>
            </a:xfrm>
            <a:prstGeom prst="line">
              <a:avLst/>
            </a:prstGeom>
            <a:noFill/>
            <a:ln w="9525">
              <a:solidFill>
                <a:schemeClr val="tx2"/>
              </a:solidFill>
              <a:round/>
              <a:headEnd/>
              <a:tailEnd/>
            </a:ln>
            <a:effectLst/>
          </p:spPr>
          <p:txBody>
            <a:bodyPr/>
            <a:lstStyle/>
            <a:p>
              <a:endParaRPr lang="en-US"/>
            </a:p>
          </p:txBody>
        </p:sp>
        <p:sp>
          <p:nvSpPr>
            <p:cNvPr id="995337" name="Line 9"/>
            <p:cNvSpPr>
              <a:spLocks noChangeShapeType="1"/>
            </p:cNvSpPr>
            <p:nvPr/>
          </p:nvSpPr>
          <p:spPr bwMode="auto">
            <a:xfrm>
              <a:off x="1836" y="3096"/>
              <a:ext cx="0" cy="336"/>
            </a:xfrm>
            <a:prstGeom prst="line">
              <a:avLst/>
            </a:prstGeom>
            <a:noFill/>
            <a:ln w="9525">
              <a:solidFill>
                <a:schemeClr val="tx2"/>
              </a:solidFill>
              <a:round/>
              <a:headEnd/>
              <a:tailEnd/>
            </a:ln>
            <a:effectLst/>
          </p:spPr>
          <p:txBody>
            <a:bodyPr/>
            <a:lstStyle/>
            <a:p>
              <a:endParaRPr lang="en-US"/>
            </a:p>
          </p:txBody>
        </p:sp>
        <p:sp>
          <p:nvSpPr>
            <p:cNvPr id="995338" name="Line 10"/>
            <p:cNvSpPr>
              <a:spLocks noChangeShapeType="1"/>
            </p:cNvSpPr>
            <p:nvPr/>
          </p:nvSpPr>
          <p:spPr bwMode="auto">
            <a:xfrm>
              <a:off x="1836" y="3612"/>
              <a:ext cx="0" cy="348"/>
            </a:xfrm>
            <a:prstGeom prst="line">
              <a:avLst/>
            </a:prstGeom>
            <a:noFill/>
            <a:ln w="9525">
              <a:solidFill>
                <a:schemeClr val="tx2"/>
              </a:solidFill>
              <a:round/>
              <a:headEnd/>
              <a:tailEnd/>
            </a:ln>
            <a:effectLst/>
          </p:spPr>
          <p:txBody>
            <a:bodyPr/>
            <a:lstStyle/>
            <a:p>
              <a:endParaRPr lang="en-US"/>
            </a:p>
          </p:txBody>
        </p:sp>
        <p:sp>
          <p:nvSpPr>
            <p:cNvPr id="995339" name="Text Box 11"/>
            <p:cNvSpPr txBox="1">
              <a:spLocks noChangeArrowheads="1"/>
            </p:cNvSpPr>
            <p:nvPr/>
          </p:nvSpPr>
          <p:spPr bwMode="auto">
            <a:xfrm>
              <a:off x="3542" y="2438"/>
              <a:ext cx="1458" cy="288"/>
            </a:xfrm>
            <a:prstGeom prst="rect">
              <a:avLst/>
            </a:prstGeom>
            <a:noFill/>
            <a:ln w="9525">
              <a:noFill/>
              <a:miter lim="800000"/>
              <a:headEnd/>
              <a:tailEnd/>
            </a:ln>
            <a:effectLst/>
          </p:spPr>
          <p:txBody>
            <a:bodyPr wrap="none">
              <a:spAutoFit/>
            </a:bodyPr>
            <a:lstStyle/>
            <a:p>
              <a:pPr algn="ctr" eaLnBrk="0" hangingPunct="0"/>
              <a:r>
                <a:rPr lang="en-US">
                  <a:latin typeface="Times New Roman" pitchFamily="18" charset="0"/>
                </a:rPr>
                <a:t>15 distinct values</a:t>
              </a:r>
            </a:p>
          </p:txBody>
        </p:sp>
        <p:sp>
          <p:nvSpPr>
            <p:cNvPr id="995340" name="Text Box 12"/>
            <p:cNvSpPr txBox="1">
              <a:spLocks noChangeArrowheads="1"/>
            </p:cNvSpPr>
            <p:nvPr/>
          </p:nvSpPr>
          <p:spPr bwMode="auto">
            <a:xfrm>
              <a:off x="3552" y="2942"/>
              <a:ext cx="1570" cy="288"/>
            </a:xfrm>
            <a:prstGeom prst="rect">
              <a:avLst/>
            </a:prstGeom>
            <a:noFill/>
            <a:ln w="9525">
              <a:noFill/>
              <a:miter lim="800000"/>
              <a:headEnd/>
              <a:tailEnd/>
            </a:ln>
            <a:effectLst/>
          </p:spPr>
          <p:txBody>
            <a:bodyPr>
              <a:spAutoFit/>
            </a:bodyPr>
            <a:lstStyle/>
            <a:p>
              <a:pPr algn="ctr" eaLnBrk="0" hangingPunct="0"/>
              <a:r>
                <a:rPr lang="en-US">
                  <a:latin typeface="Times New Roman" pitchFamily="18" charset="0"/>
                </a:rPr>
                <a:t>365 distinct values</a:t>
              </a:r>
            </a:p>
          </p:txBody>
        </p:sp>
        <p:sp>
          <p:nvSpPr>
            <p:cNvPr id="995341" name="Text Box 13"/>
            <p:cNvSpPr txBox="1">
              <a:spLocks noChangeArrowheads="1"/>
            </p:cNvSpPr>
            <p:nvPr/>
          </p:nvSpPr>
          <p:spPr bwMode="auto">
            <a:xfrm>
              <a:off x="3470" y="3410"/>
              <a:ext cx="1650" cy="288"/>
            </a:xfrm>
            <a:prstGeom prst="rect">
              <a:avLst/>
            </a:prstGeom>
            <a:noFill/>
            <a:ln w="9525">
              <a:noFill/>
              <a:miter lim="800000"/>
              <a:headEnd/>
              <a:tailEnd/>
            </a:ln>
            <a:effectLst/>
          </p:spPr>
          <p:txBody>
            <a:bodyPr wrap="none">
              <a:spAutoFit/>
            </a:bodyPr>
            <a:lstStyle/>
            <a:p>
              <a:pPr algn="ctr" eaLnBrk="0" hangingPunct="0"/>
              <a:r>
                <a:rPr lang="en-US">
                  <a:latin typeface="Times New Roman" pitchFamily="18" charset="0"/>
                </a:rPr>
                <a:t>3567 distinct values</a:t>
              </a:r>
            </a:p>
          </p:txBody>
        </p:sp>
        <p:sp>
          <p:nvSpPr>
            <p:cNvPr id="995342" name="Text Box 14"/>
            <p:cNvSpPr txBox="1">
              <a:spLocks noChangeArrowheads="1"/>
            </p:cNvSpPr>
            <p:nvPr/>
          </p:nvSpPr>
          <p:spPr bwMode="auto">
            <a:xfrm>
              <a:off x="3290" y="3866"/>
              <a:ext cx="1890" cy="288"/>
            </a:xfrm>
            <a:prstGeom prst="rect">
              <a:avLst/>
            </a:prstGeom>
            <a:noFill/>
            <a:ln w="9525">
              <a:noFill/>
              <a:miter lim="800000"/>
              <a:headEnd/>
              <a:tailEnd/>
            </a:ln>
            <a:effectLst/>
          </p:spPr>
          <p:txBody>
            <a:bodyPr wrap="none">
              <a:spAutoFit/>
            </a:bodyPr>
            <a:lstStyle/>
            <a:p>
              <a:pPr algn="ctr" eaLnBrk="0" hangingPunct="0"/>
              <a:r>
                <a:rPr lang="en-US">
                  <a:latin typeface="Times New Roman" pitchFamily="18" charset="0"/>
                </a:rPr>
                <a:t>674,339 distinct values</a:t>
              </a:r>
            </a:p>
          </p:txBody>
        </p:sp>
      </p:grpSp>
    </p:spTree>
  </p:cSld>
  <p:clrMapOvr>
    <a:masterClrMapping/>
  </p:clrMapOvr>
  <p:transition>
    <p:zo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050"/>
          <p:cNvSpPr>
            <a:spLocks noGrp="1" noChangeArrowheads="1"/>
          </p:cNvSpPr>
          <p:nvPr>
            <p:ph type="title"/>
          </p:nvPr>
        </p:nvSpPr>
        <p:spPr>
          <a:xfrm>
            <a:off x="609600" y="152400"/>
            <a:ext cx="7620000" cy="914400"/>
          </a:xfrm>
          <a:noFill/>
          <a:ln/>
        </p:spPr>
        <p:txBody>
          <a:bodyPr lIns="92075" tIns="46038" rIns="92075" bIns="46038" anchor="ctr"/>
          <a:lstStyle/>
          <a:p>
            <a:r>
              <a:rPr lang="en-US"/>
              <a:t>Chapter : Data Preprocessing</a:t>
            </a:r>
          </a:p>
        </p:txBody>
      </p:sp>
      <p:sp>
        <p:nvSpPr>
          <p:cNvPr id="1007619" name="Rectangle 2051"/>
          <p:cNvSpPr>
            <a:spLocks noGrp="1" noChangeArrowheads="1"/>
          </p:cNvSpPr>
          <p:nvPr>
            <p:ph idx="1"/>
          </p:nvPr>
        </p:nvSpPr>
        <p:spPr>
          <a:xfrm>
            <a:off x="762000" y="1243013"/>
            <a:ext cx="7924800" cy="5310187"/>
          </a:xfrm>
          <a:noFill/>
          <a:ln/>
        </p:spPr>
        <p:txBody>
          <a:bodyPr lIns="92075" tIns="46038" rIns="92075" bIns="46038"/>
          <a:lstStyle/>
          <a:p>
            <a:pPr>
              <a:lnSpc>
                <a:spcPct val="140000"/>
              </a:lnSpc>
            </a:pPr>
            <a:r>
              <a:rPr lang="en-US"/>
              <a:t>Why preprocess the data?</a:t>
            </a:r>
          </a:p>
          <a:p>
            <a:pPr>
              <a:lnSpc>
                <a:spcPct val="140000"/>
              </a:lnSpc>
            </a:pPr>
            <a:r>
              <a:rPr lang="en-US"/>
              <a:t>Data cleaning </a:t>
            </a:r>
          </a:p>
          <a:p>
            <a:pPr>
              <a:lnSpc>
                <a:spcPct val="140000"/>
              </a:lnSpc>
            </a:pPr>
            <a:r>
              <a:rPr lang="en-US"/>
              <a:t>Data integration and transformation</a:t>
            </a:r>
          </a:p>
          <a:p>
            <a:pPr>
              <a:lnSpc>
                <a:spcPct val="140000"/>
              </a:lnSpc>
            </a:pPr>
            <a:r>
              <a:rPr lang="en-US"/>
              <a:t>Data reduction</a:t>
            </a:r>
            <a:endParaRPr lang="en-US">
              <a:solidFill>
                <a:schemeClr val="hlink"/>
              </a:solidFill>
            </a:endParaRPr>
          </a:p>
          <a:p>
            <a:pPr>
              <a:lnSpc>
                <a:spcPct val="140000"/>
              </a:lnSpc>
            </a:pPr>
            <a:r>
              <a:rPr lang="en-US"/>
              <a:t>Discretization and concept hierarchy generation</a:t>
            </a:r>
          </a:p>
          <a:p>
            <a:pPr>
              <a:lnSpc>
                <a:spcPct val="140000"/>
              </a:lnSpc>
            </a:pPr>
            <a:r>
              <a:rPr lang="en-US">
                <a:solidFill>
                  <a:schemeClr val="hlink"/>
                </a:solidFill>
              </a:rPr>
              <a:t>Summary</a:t>
            </a:r>
            <a:endParaRPr lang="en-US"/>
          </a:p>
        </p:txBody>
      </p:sp>
      <p:sp>
        <p:nvSpPr>
          <p:cNvPr id="4" name="Slide Number Placeholder 3"/>
          <p:cNvSpPr>
            <a:spLocks noGrp="1"/>
          </p:cNvSpPr>
          <p:nvPr>
            <p:ph type="sldNum" sz="quarter" idx="12"/>
          </p:nvPr>
        </p:nvSpPr>
        <p:spPr/>
        <p:txBody>
          <a:bodyPr/>
          <a:lstStyle/>
          <a:p>
            <a:fld id="{CEE37D8F-40CC-4041-91E7-347E99A285D4}" type="slidenum">
              <a:rPr lang="en-US"/>
              <a:pPr/>
              <a:t>72</a:t>
            </a:fld>
            <a:endParaRPr lang="en-US"/>
          </a:p>
        </p:txBody>
      </p:sp>
    </p:spTree>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a:xfrm>
            <a:off x="1752600" y="457200"/>
            <a:ext cx="4821238" cy="609600"/>
          </a:xfrm>
        </p:spPr>
        <p:txBody>
          <a:bodyPr/>
          <a:lstStyle/>
          <a:p>
            <a:r>
              <a:rPr lang="en-US"/>
              <a:t>Summary</a:t>
            </a:r>
          </a:p>
        </p:txBody>
      </p:sp>
      <p:sp>
        <p:nvSpPr>
          <p:cNvPr id="997379" name="Rectangle 3"/>
          <p:cNvSpPr>
            <a:spLocks noGrp="1" noChangeArrowheads="1"/>
          </p:cNvSpPr>
          <p:nvPr>
            <p:ph idx="1"/>
          </p:nvPr>
        </p:nvSpPr>
        <p:spPr>
          <a:xfrm>
            <a:off x="304800" y="990600"/>
            <a:ext cx="8382000" cy="5478463"/>
          </a:xfrm>
        </p:spPr>
        <p:txBody>
          <a:bodyPr/>
          <a:lstStyle/>
          <a:p>
            <a:pPr>
              <a:lnSpc>
                <a:spcPct val="120000"/>
              </a:lnSpc>
            </a:pPr>
            <a:r>
              <a:rPr lang="en-US" sz="2400"/>
              <a:t>Data  preparation or preprocessing is a big issue for both data warehousing and data mining</a:t>
            </a:r>
          </a:p>
          <a:p>
            <a:pPr>
              <a:lnSpc>
                <a:spcPct val="120000"/>
              </a:lnSpc>
            </a:pPr>
            <a:r>
              <a:rPr lang="en-US" sz="2400"/>
              <a:t>Discriptive data summarization is need for quality data preprocessing</a:t>
            </a:r>
          </a:p>
          <a:p>
            <a:pPr>
              <a:lnSpc>
                <a:spcPct val="120000"/>
              </a:lnSpc>
            </a:pPr>
            <a:r>
              <a:rPr lang="en-US" sz="2400"/>
              <a:t>Data preparation includes</a:t>
            </a:r>
          </a:p>
          <a:p>
            <a:pPr lvl="1">
              <a:lnSpc>
                <a:spcPct val="120000"/>
              </a:lnSpc>
            </a:pPr>
            <a:r>
              <a:rPr lang="en-US" sz="2400"/>
              <a:t>Data cleaning and data integration</a:t>
            </a:r>
          </a:p>
          <a:p>
            <a:pPr lvl="1">
              <a:lnSpc>
                <a:spcPct val="120000"/>
              </a:lnSpc>
            </a:pPr>
            <a:r>
              <a:rPr lang="en-US" sz="2400"/>
              <a:t>Data reduction and feature selection</a:t>
            </a:r>
            <a:endParaRPr lang="en-US" sz="2400">
              <a:solidFill>
                <a:schemeClr val="hlink"/>
              </a:solidFill>
            </a:endParaRPr>
          </a:p>
          <a:p>
            <a:pPr lvl="1">
              <a:lnSpc>
                <a:spcPct val="120000"/>
              </a:lnSpc>
            </a:pPr>
            <a:r>
              <a:rPr lang="en-US" sz="2400"/>
              <a:t>Discretization</a:t>
            </a:r>
          </a:p>
          <a:p>
            <a:pPr>
              <a:lnSpc>
                <a:spcPct val="120000"/>
              </a:lnSpc>
            </a:pPr>
            <a:r>
              <a:rPr lang="en-US" sz="2400"/>
              <a:t>A lot a methods have been developed but data preprocessing still an active area of research</a:t>
            </a:r>
          </a:p>
        </p:txBody>
      </p:sp>
      <p:sp>
        <p:nvSpPr>
          <p:cNvPr id="4" name="Slide Number Placeholder 3"/>
          <p:cNvSpPr>
            <a:spLocks noGrp="1"/>
          </p:cNvSpPr>
          <p:nvPr>
            <p:ph type="sldNum" sz="quarter" idx="12"/>
          </p:nvPr>
        </p:nvSpPr>
        <p:spPr/>
        <p:txBody>
          <a:bodyPr/>
          <a:lstStyle/>
          <a:p>
            <a:fld id="{4F4E9825-1A06-4DFC-B40F-FBFE8FE3A604}" type="slidenum">
              <a:rPr lang="en-US"/>
              <a:pPr/>
              <a:t>73</a:t>
            </a:fld>
            <a:endParaRPr lang="en-US"/>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a:xfrm>
            <a:off x="0" y="2819400"/>
            <a:ext cx="2514600" cy="1066800"/>
          </a:xfrm>
        </p:spPr>
        <p:txBody>
          <a:bodyPr/>
          <a:lstStyle/>
          <a:p>
            <a:r>
              <a:rPr lang="en-US" sz="2800">
                <a:solidFill>
                  <a:schemeClr val="hlink"/>
                </a:solidFill>
              </a:rPr>
              <a:t>Forms of Data Preprocessing</a:t>
            </a:r>
            <a:r>
              <a:rPr lang="en-US" sz="3200">
                <a:solidFill>
                  <a:schemeClr val="hlink"/>
                </a:solidFill>
              </a:rPr>
              <a:t> </a:t>
            </a:r>
          </a:p>
        </p:txBody>
      </p:sp>
      <p:sp>
        <p:nvSpPr>
          <p:cNvPr id="4" name="Slide Number Placeholder 2"/>
          <p:cNvSpPr>
            <a:spLocks noGrp="1"/>
          </p:cNvSpPr>
          <p:nvPr>
            <p:ph type="sldNum" sz="quarter" idx="12"/>
          </p:nvPr>
        </p:nvSpPr>
        <p:spPr/>
        <p:txBody>
          <a:bodyPr/>
          <a:lstStyle/>
          <a:p>
            <a:fld id="{025E3672-904B-4021-8169-E8BBC29F9C79}" type="slidenum">
              <a:rPr lang="en-US"/>
              <a:pPr/>
              <a:t>8</a:t>
            </a:fld>
            <a:endParaRPr lang="en-US"/>
          </a:p>
        </p:txBody>
      </p:sp>
      <p:pic>
        <p:nvPicPr>
          <p:cNvPr id="953348" name="Picture 4"/>
          <p:cNvPicPr>
            <a:picLocks noChangeAspect="1" noChangeArrowheads="1"/>
          </p:cNvPicPr>
          <p:nvPr/>
        </p:nvPicPr>
        <p:blipFill>
          <a:blip r:embed="rId2"/>
          <a:srcRect l="5042" r="6723"/>
          <a:stretch>
            <a:fillRect/>
          </a:stretch>
        </p:blipFill>
        <p:spPr bwMode="auto">
          <a:xfrm>
            <a:off x="228600" y="0"/>
            <a:ext cx="8610600" cy="68580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2"/>
          </p:nvPr>
        </p:nvSpPr>
        <p:spPr/>
        <p:txBody>
          <a:bodyPr/>
          <a:lstStyle/>
          <a:p>
            <a:fld id="{5FEC9707-C9FE-4676-8F1E-BA2B5322C3AD}" type="slidenum">
              <a:rPr lang="en-US"/>
              <a:pPr/>
              <a:t>9</a:t>
            </a:fld>
            <a:endParaRPr lang="en-US"/>
          </a:p>
        </p:txBody>
      </p:sp>
      <p:sp>
        <p:nvSpPr>
          <p:cNvPr id="1111044" name="Rectangle 3"/>
          <p:cNvSpPr>
            <a:spLocks noGrp="1" noChangeArrowheads="1"/>
          </p:cNvSpPr>
          <p:nvPr>
            <p:ph type="title" idx="4294967295"/>
          </p:nvPr>
        </p:nvSpPr>
        <p:spPr>
          <a:xfrm>
            <a:off x="0" y="152400"/>
            <a:ext cx="7467600" cy="914400"/>
          </a:xfrm>
        </p:spPr>
        <p:txBody>
          <a:bodyPr lIns="92160" tIns="46080" rIns="92160" bIns="46080" anchor="ct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Chapter 2: Data Preprocessing</a:t>
            </a:r>
          </a:p>
        </p:txBody>
      </p:sp>
      <p:sp>
        <p:nvSpPr>
          <p:cNvPr id="1111045" name="Rectangle 4"/>
          <p:cNvSpPr>
            <a:spLocks noGrp="1" noChangeArrowheads="1"/>
          </p:cNvSpPr>
          <p:nvPr>
            <p:ph type="body" idx="4294967295"/>
          </p:nvPr>
        </p:nvSpPr>
        <p:spPr>
          <a:xfrm>
            <a:off x="914400" y="1600200"/>
            <a:ext cx="8229600" cy="4725988"/>
          </a:xfrm>
        </p:spPr>
        <p:txBody>
          <a:bodyPr lIns="92160" tIns="46080" rIns="92160" bIns="46080">
            <a:normAutofit fontScale="92500" lnSpcReduction="10000"/>
          </a:bodyPr>
          <a:lstStyle/>
          <a:p>
            <a:pPr marL="341313" indent="-341313" defTabSz="457200">
              <a:lnSpc>
                <a:spcPts val="39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Why preprocess the data?</a:t>
            </a:r>
          </a:p>
          <a:p>
            <a:pPr marL="341313" indent="-341313" defTabSz="457200">
              <a:lnSpc>
                <a:spcPct val="14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0000"/>
                </a:solidFill>
              </a:rPr>
              <a:t>Descriptive data summarization</a:t>
            </a:r>
          </a:p>
          <a:p>
            <a:pPr marL="341313" indent="-341313" defTabSz="457200">
              <a:lnSpc>
                <a:spcPct val="14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Data cleaning </a:t>
            </a:r>
          </a:p>
          <a:p>
            <a:pPr marL="341313" indent="-341313" defTabSz="457200">
              <a:lnSpc>
                <a:spcPct val="14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Data integration and transformation</a:t>
            </a:r>
          </a:p>
          <a:p>
            <a:pPr marL="341313" indent="-341313" defTabSz="457200">
              <a:lnSpc>
                <a:spcPct val="14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Data reduction</a:t>
            </a:r>
          </a:p>
          <a:p>
            <a:pPr marL="341313" indent="-341313" defTabSz="457200">
              <a:lnSpc>
                <a:spcPct val="14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Discretization and concept hierarchy generation</a:t>
            </a:r>
          </a:p>
          <a:p>
            <a:pPr marL="341313" indent="-341313" defTabSz="457200">
              <a:lnSpc>
                <a:spcPct val="14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Summary</a:t>
            </a:r>
          </a:p>
        </p:txBody>
      </p:sp>
      <p:sp>
        <p:nvSpPr>
          <p:cNvPr id="1111042" name="Text Box 1"/>
          <p:cNvSpPr txBox="1">
            <a:spLocks noChangeArrowheads="1"/>
          </p:cNvSpPr>
          <p:nvPr/>
        </p:nvSpPr>
        <p:spPr bwMode="auto">
          <a:xfrm>
            <a:off x="152400" y="6477000"/>
            <a:ext cx="1905000" cy="381000"/>
          </a:xfrm>
          <a:prstGeom prst="rect">
            <a:avLst/>
          </a:prstGeom>
          <a:noFill/>
          <a:ln w="9525">
            <a:noFill/>
            <a:miter lim="800000"/>
            <a:headEnd/>
            <a:tailEnd/>
          </a:ln>
        </p:spPr>
        <p:txBody>
          <a:bodyPr lIns="90000" tIns="46800" rIns="90000" bIns="46800" anchor="b">
            <a:spAutoFit/>
          </a:bodyPr>
          <a:lstStyle/>
          <a:p>
            <a:pP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ea typeface="ＭＳ Ｐゴシック" charset="-128"/>
              </a:rPr>
              <a:t>February 19, 2008</a:t>
            </a:r>
          </a:p>
        </p:txBody>
      </p:sp>
      <p:sp>
        <p:nvSpPr>
          <p:cNvPr id="1111043" name="Text Box 2"/>
          <p:cNvSpPr txBox="1">
            <a:spLocks noChangeArrowheads="1"/>
          </p:cNvSpPr>
          <p:nvPr/>
        </p:nvSpPr>
        <p:spPr bwMode="auto">
          <a:xfrm>
            <a:off x="7239000" y="6581775"/>
            <a:ext cx="1905000" cy="276225"/>
          </a:xfrm>
          <a:prstGeom prst="rect">
            <a:avLst/>
          </a:prstGeom>
          <a:noFill/>
          <a:ln w="9525">
            <a:noFill/>
            <a:miter lim="800000"/>
            <a:headEnd/>
            <a:tailEnd/>
          </a:ln>
        </p:spPr>
        <p:txBody>
          <a:bodyPr lIns="90000" tIns="46800" rIns="90000" bIns="46800" anchor="b">
            <a:spAutoFit/>
          </a:bodyPr>
          <a:lstStyle/>
          <a:p>
            <a:pPr algn="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732CAFC-DA8D-4F2A-8578-BB8B525D1148}" type="slidenum">
              <a:rPr lang="en-GB" sz="1200">
                <a:ea typeface="ＭＳ Ｐゴシック" charset="-128"/>
              </a:rPr>
              <a:pPr algn="r">
                <a:lnSpc>
                  <a:spcPct val="101000"/>
                </a:lnSpc>
                <a:buClr>
                  <a:srgbClr val="000000"/>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GB" sz="1200">
              <a:ea typeface="ＭＳ Ｐゴシック" charset="-128"/>
            </a:endParaRPr>
          </a:p>
        </p:txBody>
      </p:sp>
    </p:spTree>
  </p:cSld>
  <p:clrMapOvr>
    <a:masterClrMapping/>
  </p:clrMapOvr>
  <p:transition spd="med">
    <p:zo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8356</TotalTime>
  <Words>4442</Words>
  <Application>Microsoft PowerPoint</Application>
  <PresentationFormat>On-screen Show (4:3)</PresentationFormat>
  <Paragraphs>707</Paragraphs>
  <Slides>73</Slides>
  <Notes>11</Notes>
  <HiddenSlides>2</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73</vt:i4>
      </vt:variant>
    </vt:vector>
  </HeadingPairs>
  <TitlesOfParts>
    <vt:vector size="76" baseType="lpstr">
      <vt:lpstr>Office Theme</vt:lpstr>
      <vt:lpstr>Microsoft Equation 3.0</vt:lpstr>
      <vt:lpstr>Equation</vt:lpstr>
      <vt:lpstr>Data Mining:   Concepts and Techniques  unit - 1 — Chapter 2 —</vt:lpstr>
      <vt:lpstr>Data Preprocessing</vt:lpstr>
      <vt:lpstr>Why Data Preprocessing? </vt:lpstr>
      <vt:lpstr>Why Is Data Dirty?</vt:lpstr>
      <vt:lpstr>Why Is Data Preprocessing Important?</vt:lpstr>
      <vt:lpstr>Multi-Dimensional Measure of Data Quality</vt:lpstr>
      <vt:lpstr>Major Tasks in Data Preprocessing</vt:lpstr>
      <vt:lpstr>Forms of Data Preprocessing </vt:lpstr>
      <vt:lpstr>Chapter 2: Data Preprocessing</vt:lpstr>
      <vt:lpstr>Measuring the Central Tendency</vt:lpstr>
      <vt:lpstr> Symmetric vs. Skewed Data</vt:lpstr>
      <vt:lpstr>Measuring the Dispersion of Data</vt:lpstr>
      <vt:lpstr>Visualization of Data Dispersion: Boxplot Analysis</vt:lpstr>
      <vt:lpstr>Data Preprocessing</vt:lpstr>
      <vt:lpstr>Chapter 2: Data Preprocessing</vt:lpstr>
      <vt:lpstr>Data Cleaning</vt:lpstr>
      <vt:lpstr>Missing Data</vt:lpstr>
      <vt:lpstr>How to Handle Missing Data?</vt:lpstr>
      <vt:lpstr>Noisy Data</vt:lpstr>
      <vt:lpstr>How to Handle Noisy Data?</vt:lpstr>
      <vt:lpstr>Simple Discretization Methods: Binning</vt:lpstr>
      <vt:lpstr>Binning Methods for Data Smoothing</vt:lpstr>
      <vt:lpstr>Regression</vt:lpstr>
      <vt:lpstr>Cluster Analysis</vt:lpstr>
      <vt:lpstr>How to Handle Inconsistent Data?</vt:lpstr>
      <vt:lpstr>Data Preprocessing</vt:lpstr>
      <vt:lpstr>Data Integration</vt:lpstr>
      <vt:lpstr>Handling Redundancy in Data Integration</vt:lpstr>
      <vt:lpstr>Correlation Analysis (Numerical Data)</vt:lpstr>
      <vt:lpstr>Slide 30</vt:lpstr>
      <vt:lpstr>Data Transformation</vt:lpstr>
      <vt:lpstr>Data Transformation: Normalization</vt:lpstr>
      <vt:lpstr>Data Preprocessing</vt:lpstr>
      <vt:lpstr>Data Reduction</vt:lpstr>
      <vt:lpstr>Slide 35</vt:lpstr>
      <vt:lpstr>2- Dimensional  Aggregation</vt:lpstr>
      <vt:lpstr>Data cube </vt:lpstr>
      <vt:lpstr>Data Cube Aggregation</vt:lpstr>
      <vt:lpstr>Dimensionality reduction:  Attribute Subset Selection</vt:lpstr>
      <vt:lpstr>“How can we find a ‘good’ subset of the original attributes?”</vt:lpstr>
      <vt:lpstr>Heuristic Feature Selection Methods</vt:lpstr>
      <vt:lpstr>Slide 42</vt:lpstr>
      <vt:lpstr>Slide 43</vt:lpstr>
      <vt:lpstr>Dimensionality Reduction or Data Compression</vt:lpstr>
      <vt:lpstr>Data Compression</vt:lpstr>
      <vt:lpstr>Data Compression</vt:lpstr>
      <vt:lpstr>How to handle dimensionality Reduction </vt:lpstr>
      <vt:lpstr>Wavelet transforms </vt:lpstr>
      <vt:lpstr>Implementing 2D-DWT</vt:lpstr>
      <vt:lpstr>2-D DWT ON MATLAB</vt:lpstr>
      <vt:lpstr>Data Compression:  Principal Component Analysis (PCA)</vt:lpstr>
      <vt:lpstr>Slide 52</vt:lpstr>
      <vt:lpstr>Numerosity Reduction</vt:lpstr>
      <vt:lpstr>Numerosity Reduction</vt:lpstr>
      <vt:lpstr>Regression </vt:lpstr>
      <vt:lpstr>Data Reduction Method (1): Regression and Log-Linear Models</vt:lpstr>
      <vt:lpstr>Regress Analysis and Log-Linear Models</vt:lpstr>
      <vt:lpstr>Data Reduction Method (2): Histograms</vt:lpstr>
      <vt:lpstr>Data Reduction Method (3): Clustering</vt:lpstr>
      <vt:lpstr> Clustering </vt:lpstr>
      <vt:lpstr>Data Reduction Method (4): Sampling</vt:lpstr>
      <vt:lpstr>Slide 62</vt:lpstr>
      <vt:lpstr>Sampling: Cluster or Stratified Sampling</vt:lpstr>
      <vt:lpstr>Chapter 3: Data Preprocessing</vt:lpstr>
      <vt:lpstr>Discretization</vt:lpstr>
      <vt:lpstr>Discretization and Concept Hierarchy</vt:lpstr>
      <vt:lpstr>Discretization and Concept Hierarchy Generation for Numeric Data</vt:lpstr>
      <vt:lpstr>Entropy-Based Discretization</vt:lpstr>
      <vt:lpstr>Segmentation by Natural Partitioning</vt:lpstr>
      <vt:lpstr>Concept Hierarchy Generation for Categorical Data</vt:lpstr>
      <vt:lpstr>Automatic Concept Hierarchy Generation</vt:lpstr>
      <vt:lpstr>Chapter : Data Preprocessing</vt:lpstr>
      <vt:lpstr>Summary</vt:lpstr>
    </vt:vector>
  </TitlesOfParts>
  <Company>S.F.U.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Jiawei Han</dc:creator>
  <cp:lastModifiedBy>Admin</cp:lastModifiedBy>
  <cp:revision>390</cp:revision>
  <cp:lastPrinted>1999-09-10T20:38:56Z</cp:lastPrinted>
  <dcterms:created xsi:type="dcterms:W3CDTF">1998-06-19T04:38:52Z</dcterms:created>
  <dcterms:modified xsi:type="dcterms:W3CDTF">2019-08-08T09:42:01Z</dcterms:modified>
</cp:coreProperties>
</file>