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9"/>
  </p:notesMasterIdLst>
  <p:sldIdLst>
    <p:sldId id="304" r:id="rId2"/>
    <p:sldId id="257" r:id="rId3"/>
    <p:sldId id="259" r:id="rId4"/>
    <p:sldId id="260" r:id="rId5"/>
    <p:sldId id="261" r:id="rId6"/>
    <p:sldId id="262" r:id="rId7"/>
    <p:sldId id="307"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4" r:id="rId24"/>
    <p:sldId id="279" r:id="rId25"/>
    <p:sldId id="280" r:id="rId26"/>
    <p:sldId id="281" r:id="rId27"/>
    <p:sldId id="305" r:id="rId28"/>
    <p:sldId id="282" r:id="rId29"/>
    <p:sldId id="283" r:id="rId30"/>
    <p:sldId id="284" r:id="rId31"/>
    <p:sldId id="308" r:id="rId32"/>
    <p:sldId id="288" r:id="rId33"/>
    <p:sldId id="285" r:id="rId34"/>
    <p:sldId id="286" r:id="rId35"/>
    <p:sldId id="309" r:id="rId36"/>
    <p:sldId id="287" r:id="rId37"/>
    <p:sldId id="289" r:id="rId38"/>
    <p:sldId id="310" r:id="rId39"/>
    <p:sldId id="290" r:id="rId40"/>
    <p:sldId id="311" r:id="rId41"/>
    <p:sldId id="291" r:id="rId42"/>
    <p:sldId id="312" r:id="rId43"/>
    <p:sldId id="292" r:id="rId44"/>
    <p:sldId id="293" r:id="rId45"/>
    <p:sldId id="294" r:id="rId46"/>
    <p:sldId id="313" r:id="rId47"/>
    <p:sldId id="295" r:id="rId48"/>
    <p:sldId id="314" r:id="rId49"/>
    <p:sldId id="297" r:id="rId50"/>
    <p:sldId id="298" r:id="rId51"/>
    <p:sldId id="299" r:id="rId52"/>
    <p:sldId id="300" r:id="rId53"/>
    <p:sldId id="301" r:id="rId54"/>
    <p:sldId id="296" r:id="rId55"/>
    <p:sldId id="302" r:id="rId56"/>
    <p:sldId id="303" r:id="rId57"/>
    <p:sldId id="306"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FE40F9-1E8F-4E87-8600-60F4816AADA9}" type="datetimeFigureOut">
              <a:rPr lang="en-US" smtClean="0"/>
              <a:pPr/>
              <a:t>8/19/2019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F80B69-A5BA-41FE-8D76-0C79E8CF7B5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E62B77-E230-41B2-99ED-854615400E35}" type="datetime1">
              <a:rPr lang="en-US" smtClean="0"/>
              <a:pPr/>
              <a:t>8/19/2019</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p>
            <a:fld id="{BED46B4B-AD15-4775-A0E5-83BF9730D2C4}" type="slidenum">
              <a:rPr lang="en-US" smtClean="0"/>
              <a:pPr/>
              <a:t>‹#›</a:t>
            </a:fld>
            <a:endParaRPr lang="en-US"/>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90172" y="446770"/>
            <a:ext cx="3088806" cy="5475060"/>
          </a:xfrm>
          <a:prstGeom prst="rect">
            <a:avLst/>
          </a:prstGeom>
          <a:ln>
            <a:solidFill>
              <a:schemeClr val="accent3">
                <a:lumMod val="75000"/>
              </a:schemeClr>
            </a:solidFill>
          </a:ln>
        </p:spPr>
      </p:pic>
      <p:sp>
        <p:nvSpPr>
          <p:cNvPr id="8" name="TextBox 7"/>
          <p:cNvSpPr txBox="1"/>
          <p:nvPr/>
        </p:nvSpPr>
        <p:spPr>
          <a:xfrm>
            <a:off x="7285206" y="446770"/>
            <a:ext cx="461986" cy="707886"/>
          </a:xfrm>
          <a:prstGeom prst="rect">
            <a:avLst/>
          </a:prstGeom>
          <a:noFill/>
        </p:spPr>
        <p:txBody>
          <a:bodyPr wrap="none" rtlCol="0">
            <a:spAutoFit/>
          </a:bodyPr>
          <a:lstStyle/>
          <a:p>
            <a:r>
              <a:rPr lang="en-US" sz="4000" dirty="0" smtClean="0">
                <a:latin typeface="OUP1" panose="00000400000000000000" pitchFamily="2" charset="0"/>
              </a:rPr>
              <a:t>1</a:t>
            </a:r>
            <a:endParaRPr lang="en-US" sz="4000" dirty="0">
              <a:latin typeface="OUP1" panose="00000400000000000000" pitchFamily="2" charset="0"/>
            </a:endParaRPr>
          </a:p>
        </p:txBody>
      </p:sp>
    </p:spTree>
    <p:extLst>
      <p:ext uri="{BB962C8B-B14F-4D97-AF65-F5344CB8AC3E}">
        <p14:creationId xmlns="" xmlns:p14="http://schemas.microsoft.com/office/powerpoint/2010/main" val="3488265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078CDD-FCE6-4E4E-9818-B39867E7CAC2}" type="datetime1">
              <a:rPr lang="en-US" smtClean="0"/>
              <a:pPr/>
              <a:t>8/19/2019</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p>
            <a:fld id="{BED46B4B-AD15-4775-A0E5-83BF9730D2C4}" type="slidenum">
              <a:rPr lang="en-US" smtClean="0"/>
              <a:pPr/>
              <a:t>‹#›</a:t>
            </a:fld>
            <a:endParaRPr lang="en-US"/>
          </a:p>
        </p:txBody>
      </p:sp>
    </p:spTree>
    <p:extLst>
      <p:ext uri="{BB962C8B-B14F-4D97-AF65-F5344CB8AC3E}">
        <p14:creationId xmlns="" xmlns:p14="http://schemas.microsoft.com/office/powerpoint/2010/main" val="1849459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54FAC4-D3D9-43B2-B659-192A6FB1FB0A}" type="datetime1">
              <a:rPr lang="en-US" smtClean="0"/>
              <a:pPr/>
              <a:t>8/19/2019</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p>
            <a:fld id="{BED46B4B-AD15-4775-A0E5-83BF9730D2C4}" type="slidenum">
              <a:rPr lang="en-US" smtClean="0"/>
              <a:pPr/>
              <a:t>‹#›</a:t>
            </a:fld>
            <a:endParaRPr lang="en-US"/>
          </a:p>
        </p:txBody>
      </p:sp>
    </p:spTree>
    <p:extLst>
      <p:ext uri="{BB962C8B-B14F-4D97-AF65-F5344CB8AC3E}">
        <p14:creationId xmlns="" xmlns:p14="http://schemas.microsoft.com/office/powerpoint/2010/main" val="1135049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65126"/>
            <a:ext cx="9144000" cy="665389"/>
          </a:xfrm>
          <a:solidFill>
            <a:schemeClr val="accent3"/>
          </a:solidFill>
        </p:spPr>
        <p:txBody>
          <a:bodyPr>
            <a:normAutofit/>
          </a:bodyPr>
          <a:lstStyle>
            <a:lvl1pPr>
              <a:defRPr sz="4000" baseline="0"/>
            </a:lvl1pPr>
          </a:lstStyle>
          <a:p>
            <a:r>
              <a:rPr lang="en-US" dirty="0" smtClean="0"/>
              <a:t>Chapter no: Chapter name</a:t>
            </a:r>
            <a:endParaRPr lang="en-US" dirty="0"/>
          </a:p>
        </p:txBody>
      </p:sp>
      <p:sp>
        <p:nvSpPr>
          <p:cNvPr id="3" name="Content Placeholder 2"/>
          <p:cNvSpPr>
            <a:spLocks noGrp="1"/>
          </p:cNvSpPr>
          <p:nvPr>
            <p:ph idx="1"/>
          </p:nvPr>
        </p:nvSpPr>
        <p:spPr>
          <a:xfrm>
            <a:off x="130628" y="1146629"/>
            <a:ext cx="8839200" cy="5030334"/>
          </a:xfrm>
          <a:solidFill>
            <a:schemeClr val="bg1">
              <a:alpha val="44000"/>
            </a:schemeClr>
          </a:solid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5F721F-97C5-4F92-A886-0C9988D28510}" type="datetime1">
              <a:rPr lang="en-US" smtClean="0"/>
              <a:pPr/>
              <a:t>8/19/2019</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p>
            <a:fld id="{BED46B4B-AD15-4775-A0E5-83BF9730D2C4}" type="slidenum">
              <a:rPr lang="en-US" smtClean="0"/>
              <a:pPr/>
              <a:t>‹#›</a:t>
            </a:fld>
            <a:endParaRPr lang="en-US"/>
          </a:p>
        </p:txBody>
      </p:sp>
    </p:spTree>
    <p:extLst>
      <p:ext uri="{BB962C8B-B14F-4D97-AF65-F5344CB8AC3E}">
        <p14:creationId xmlns="" xmlns:p14="http://schemas.microsoft.com/office/powerpoint/2010/main" val="321584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E4E2D1-3AB3-4368-9E58-3FC7923CA62D}" type="datetime1">
              <a:rPr lang="en-US" smtClean="0"/>
              <a:pPr/>
              <a:t>8/19/2019</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p>
            <a:fld id="{BED46B4B-AD15-4775-A0E5-83BF9730D2C4}" type="slidenum">
              <a:rPr lang="en-US" smtClean="0"/>
              <a:pPr/>
              <a:t>‹#›</a:t>
            </a:fld>
            <a:endParaRPr lang="en-US"/>
          </a:p>
        </p:txBody>
      </p:sp>
    </p:spTree>
    <p:extLst>
      <p:ext uri="{BB962C8B-B14F-4D97-AF65-F5344CB8AC3E}">
        <p14:creationId xmlns="" xmlns:p14="http://schemas.microsoft.com/office/powerpoint/2010/main" val="1645094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C913CE-79F2-4678-B1FD-A919322C129C}" type="datetime1">
              <a:rPr lang="en-US" smtClean="0"/>
              <a:pPr/>
              <a:t>8/19/2019</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p>
            <a:fld id="{BED46B4B-AD15-4775-A0E5-83BF9730D2C4}" type="slidenum">
              <a:rPr lang="en-US" smtClean="0"/>
              <a:pPr/>
              <a:t>‹#›</a:t>
            </a:fld>
            <a:endParaRPr lang="en-US"/>
          </a:p>
        </p:txBody>
      </p:sp>
    </p:spTree>
    <p:extLst>
      <p:ext uri="{BB962C8B-B14F-4D97-AF65-F5344CB8AC3E}">
        <p14:creationId xmlns="" xmlns:p14="http://schemas.microsoft.com/office/powerpoint/2010/main" val="2386912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C38DD4-24B7-4612-8427-8D39A7A81D4B}" type="datetime1">
              <a:rPr lang="en-US" smtClean="0"/>
              <a:pPr/>
              <a:t>8/19/2019</a:t>
            </a:fld>
            <a:endParaRPr lang="en-US"/>
          </a:p>
        </p:txBody>
      </p:sp>
      <p:sp>
        <p:nvSpPr>
          <p:cNvPr id="8" name="Footer Placeholder 7"/>
          <p:cNvSpPr>
            <a:spLocks noGrp="1"/>
          </p:cNvSpPr>
          <p:nvPr>
            <p:ph type="ftr" sz="quarter" idx="11"/>
          </p:nvPr>
        </p:nvSpPr>
        <p:spPr/>
        <p:txBody>
          <a:bodyPr/>
          <a:lstStyle/>
          <a:p>
            <a:r>
              <a:rPr lang="en-US" smtClean="0"/>
              <a:t>© Oxford University Press 2017. All rights reserved.</a:t>
            </a:r>
            <a:endParaRPr lang="en-US"/>
          </a:p>
        </p:txBody>
      </p:sp>
      <p:sp>
        <p:nvSpPr>
          <p:cNvPr id="9" name="Slide Number Placeholder 8"/>
          <p:cNvSpPr>
            <a:spLocks noGrp="1"/>
          </p:cNvSpPr>
          <p:nvPr>
            <p:ph type="sldNum" sz="quarter" idx="12"/>
          </p:nvPr>
        </p:nvSpPr>
        <p:spPr/>
        <p:txBody>
          <a:bodyPr/>
          <a:lstStyle/>
          <a:p>
            <a:fld id="{BED46B4B-AD15-4775-A0E5-83BF9730D2C4}" type="slidenum">
              <a:rPr lang="en-US" smtClean="0"/>
              <a:pPr/>
              <a:t>‹#›</a:t>
            </a:fld>
            <a:endParaRPr lang="en-US"/>
          </a:p>
        </p:txBody>
      </p:sp>
    </p:spTree>
    <p:extLst>
      <p:ext uri="{BB962C8B-B14F-4D97-AF65-F5344CB8AC3E}">
        <p14:creationId xmlns="" xmlns:p14="http://schemas.microsoft.com/office/powerpoint/2010/main" val="1189831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7F2650-4E72-47F6-BC23-BD00C04AF8F4}" type="datetime1">
              <a:rPr lang="en-US" smtClean="0"/>
              <a:pPr/>
              <a:t>8/19/2019</a:t>
            </a:fld>
            <a:endParaRPr lang="en-US"/>
          </a:p>
        </p:txBody>
      </p:sp>
      <p:sp>
        <p:nvSpPr>
          <p:cNvPr id="4" name="Footer Placeholder 3"/>
          <p:cNvSpPr>
            <a:spLocks noGrp="1"/>
          </p:cNvSpPr>
          <p:nvPr>
            <p:ph type="ftr" sz="quarter" idx="11"/>
          </p:nvPr>
        </p:nvSpPr>
        <p:spPr/>
        <p:txBody>
          <a:bodyPr/>
          <a:lstStyle/>
          <a:p>
            <a:r>
              <a:rPr lang="en-US" smtClean="0"/>
              <a:t>© Oxford University Press 2017. All rights reserved.</a:t>
            </a:r>
            <a:endParaRPr lang="en-US"/>
          </a:p>
        </p:txBody>
      </p:sp>
      <p:sp>
        <p:nvSpPr>
          <p:cNvPr id="5" name="Slide Number Placeholder 4"/>
          <p:cNvSpPr>
            <a:spLocks noGrp="1"/>
          </p:cNvSpPr>
          <p:nvPr>
            <p:ph type="sldNum" sz="quarter" idx="12"/>
          </p:nvPr>
        </p:nvSpPr>
        <p:spPr/>
        <p:txBody>
          <a:bodyPr/>
          <a:lstStyle/>
          <a:p>
            <a:fld id="{BED46B4B-AD15-4775-A0E5-83BF9730D2C4}" type="slidenum">
              <a:rPr lang="en-US" smtClean="0"/>
              <a:pPr/>
              <a:t>‹#›</a:t>
            </a:fld>
            <a:endParaRPr lang="en-US"/>
          </a:p>
        </p:txBody>
      </p:sp>
    </p:spTree>
    <p:extLst>
      <p:ext uri="{BB962C8B-B14F-4D97-AF65-F5344CB8AC3E}">
        <p14:creationId xmlns="" xmlns:p14="http://schemas.microsoft.com/office/powerpoint/2010/main" val="2808927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EF667E-267E-497B-B07E-06877F393FC3}" type="datetime1">
              <a:rPr lang="en-US" smtClean="0"/>
              <a:pPr/>
              <a:t>8/19/2019</a:t>
            </a:fld>
            <a:endParaRPr lang="en-US"/>
          </a:p>
        </p:txBody>
      </p:sp>
      <p:sp>
        <p:nvSpPr>
          <p:cNvPr id="3" name="Footer Placeholder 2"/>
          <p:cNvSpPr>
            <a:spLocks noGrp="1"/>
          </p:cNvSpPr>
          <p:nvPr>
            <p:ph type="ftr" sz="quarter" idx="11"/>
          </p:nvPr>
        </p:nvSpPr>
        <p:spPr/>
        <p:txBody>
          <a:bodyPr/>
          <a:lstStyle/>
          <a:p>
            <a:r>
              <a:rPr lang="en-US" smtClean="0"/>
              <a:t>© Oxford University Press 2017. All rights reserved.</a:t>
            </a:r>
            <a:endParaRPr lang="en-US"/>
          </a:p>
        </p:txBody>
      </p:sp>
      <p:sp>
        <p:nvSpPr>
          <p:cNvPr id="4" name="Slide Number Placeholder 3"/>
          <p:cNvSpPr>
            <a:spLocks noGrp="1"/>
          </p:cNvSpPr>
          <p:nvPr>
            <p:ph type="sldNum" sz="quarter" idx="12"/>
          </p:nvPr>
        </p:nvSpPr>
        <p:spPr/>
        <p:txBody>
          <a:bodyPr/>
          <a:lstStyle/>
          <a:p>
            <a:fld id="{BED46B4B-AD15-4775-A0E5-83BF9730D2C4}" type="slidenum">
              <a:rPr lang="en-US" smtClean="0"/>
              <a:pPr/>
              <a:t>‹#›</a:t>
            </a:fld>
            <a:endParaRPr lang="en-US"/>
          </a:p>
        </p:txBody>
      </p:sp>
    </p:spTree>
    <p:extLst>
      <p:ext uri="{BB962C8B-B14F-4D97-AF65-F5344CB8AC3E}">
        <p14:creationId xmlns="" xmlns:p14="http://schemas.microsoft.com/office/powerpoint/2010/main" val="2386464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43E69F-02A5-469A-8FE2-48206E987D8A}" type="datetime1">
              <a:rPr lang="en-US" smtClean="0"/>
              <a:pPr/>
              <a:t>8/19/2019</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p>
            <a:fld id="{BED46B4B-AD15-4775-A0E5-83BF9730D2C4}" type="slidenum">
              <a:rPr lang="en-US" smtClean="0"/>
              <a:pPr/>
              <a:t>‹#›</a:t>
            </a:fld>
            <a:endParaRPr lang="en-US"/>
          </a:p>
        </p:txBody>
      </p:sp>
    </p:spTree>
    <p:extLst>
      <p:ext uri="{BB962C8B-B14F-4D97-AF65-F5344CB8AC3E}">
        <p14:creationId xmlns="" xmlns:p14="http://schemas.microsoft.com/office/powerpoint/2010/main" val="202244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284493-1051-4E08-A1CE-3535D61576E4}" type="datetime1">
              <a:rPr lang="en-US" smtClean="0"/>
              <a:pPr/>
              <a:t>8/19/2019</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p>
            <a:fld id="{BED46B4B-AD15-4775-A0E5-83BF9730D2C4}" type="slidenum">
              <a:rPr lang="en-US" smtClean="0"/>
              <a:pPr/>
              <a:t>‹#›</a:t>
            </a:fld>
            <a:endParaRPr lang="en-US"/>
          </a:p>
        </p:txBody>
      </p:sp>
    </p:spTree>
    <p:extLst>
      <p:ext uri="{BB962C8B-B14F-4D97-AF65-F5344CB8AC3E}">
        <p14:creationId xmlns="" xmlns:p14="http://schemas.microsoft.com/office/powerpoint/2010/main" val="3325867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7000"/>
            <a:biLevel thresh="75000"/>
            <a:lum/>
            <a:extLst>
              <a:ext uri="{BEBA8EAE-BF5A-486C-A8C5-ECC9F3942E4B}">
                <a14:imgProps xmlns="" xmlns:a14="http://schemas.microsoft.com/office/drawing/2010/main">
                  <a14:imgLayer r:embed="">
                    <a14:imgEffect>
                      <a14:artisticFilmGrain/>
                    </a14:imgEffect>
                    <a14:imgEffect>
                      <a14:brightnessContrast bright="52000"/>
                    </a14:imgEffect>
                  </a14:imgLayer>
                </a14:imgProps>
              </a:ext>
            </a:extLst>
          </a:blip>
          <a:srcRect/>
          <a:stretch>
            <a:fillRect l="-2000" r="-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69E73-8354-4437-B24E-89DA0DC34199}" type="datetime1">
              <a:rPr lang="en-US" smtClean="0"/>
              <a:pPr/>
              <a:t>8/19/2019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D46B4B-AD15-4775-A0E5-83BF9730D2C4}" type="slidenum">
              <a:rPr lang="en-US" smtClean="0"/>
              <a:pPr/>
              <a:t>‹#›</a:t>
            </a:fld>
            <a:endParaRPr lang="en-US"/>
          </a:p>
        </p:txBody>
      </p:sp>
    </p:spTree>
    <p:extLst>
      <p:ext uri="{BB962C8B-B14F-4D97-AF65-F5344CB8AC3E}">
        <p14:creationId xmlns="" xmlns:p14="http://schemas.microsoft.com/office/powerpoint/2010/main" val="41515050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rstudio.com/products/rstudio/downloa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rstudio.org/" TargetMode="External"/><Relationship Id="rId2" Type="http://schemas.openxmlformats.org/officeDocument/2006/relationships/hyperlink" Target="http://www.r-project.org/" TargetMode="External"/><Relationship Id="rId1" Type="http://schemas.openxmlformats.org/officeDocument/2006/relationships/slideLayout" Target="../slideLayouts/slideLayout2.xml"/><Relationship Id="rId4" Type="http://schemas.openxmlformats.org/officeDocument/2006/relationships/hyperlink" Target="https://cran.r-project.org/bin/windows/base/"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457575" y="2909888"/>
            <a:ext cx="5314950" cy="948418"/>
          </a:xfrm>
          <a:prstGeom prst="rect">
            <a:avLst/>
          </a:prstGeom>
          <a:effectLst>
            <a:reflection blurRad="6350" stA="52000" endA="300" endPos="35000" dir="5400000" sy="-100000" algn="bl" rotWithShape="0"/>
          </a:effectLst>
        </p:spPr>
        <p:txBody>
          <a:bodyPr anchor="b">
            <a:normAutofit fontScale="85000" lnSpcReduction="20000"/>
          </a:bodyPr>
          <a:lstStyle>
            <a:lvl1pPr algn="ctr"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en-US" dirty="0" smtClean="0">
                <a:solidFill>
                  <a:srgbClr val="C82B46"/>
                </a:solidFill>
              </a:rPr>
              <a:t>Statistical Programming in R</a:t>
            </a:r>
            <a:endParaRPr lang="en-US" dirty="0">
              <a:solidFill>
                <a:srgbClr val="C82B46"/>
              </a:solidFill>
            </a:endParaRPr>
          </a:p>
        </p:txBody>
      </p:sp>
      <p:sp>
        <p:nvSpPr>
          <p:cNvPr id="5" name="Subtitle 2"/>
          <p:cNvSpPr txBox="1">
            <a:spLocks/>
          </p:cNvSpPr>
          <p:nvPr/>
        </p:nvSpPr>
        <p:spPr>
          <a:xfrm>
            <a:off x="3457575" y="3950382"/>
            <a:ext cx="5314950" cy="621619"/>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rgbClr val="187E52"/>
                </a:solidFill>
              </a:rPr>
              <a:t>Srinivasa, </a:t>
            </a:r>
            <a:r>
              <a:rPr lang="en-US" dirty="0" err="1" smtClean="0">
                <a:solidFill>
                  <a:srgbClr val="187E52"/>
                </a:solidFill>
              </a:rPr>
              <a:t>Siddesh</a:t>
            </a:r>
            <a:r>
              <a:rPr lang="en-US" dirty="0" smtClean="0">
                <a:solidFill>
                  <a:srgbClr val="187E52"/>
                </a:solidFill>
              </a:rPr>
              <a:t>, Shetty &amp; </a:t>
            </a:r>
            <a:r>
              <a:rPr lang="en-US" dirty="0" err="1" smtClean="0">
                <a:solidFill>
                  <a:srgbClr val="187E52"/>
                </a:solidFill>
              </a:rPr>
              <a:t>Sowmya</a:t>
            </a:r>
            <a:endParaRPr lang="en-US" dirty="0">
              <a:solidFill>
                <a:srgbClr val="187E52"/>
              </a:solidFill>
            </a:endParaRPr>
          </a:p>
        </p:txBody>
      </p:sp>
      <p:cxnSp>
        <p:nvCxnSpPr>
          <p:cNvPr id="7" name="Straight Connector 6"/>
          <p:cNvCxnSpPr/>
          <p:nvPr/>
        </p:nvCxnSpPr>
        <p:spPr>
          <a:xfrm>
            <a:off x="3810000" y="3858306"/>
            <a:ext cx="4600574"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Footer Placeholder 7"/>
          <p:cNvSpPr>
            <a:spLocks noGrp="1"/>
          </p:cNvSpPr>
          <p:nvPr>
            <p:ph type="ftr" sz="quarter" idx="11"/>
          </p:nvPr>
        </p:nvSpPr>
        <p:spPr/>
        <p:txBody>
          <a:bodyPr/>
          <a:lstStyle/>
          <a:p>
            <a:r>
              <a:rPr lang="en-US" dirty="0" smtClean="0"/>
              <a:t>© Oxford University Press 2017. All rights reserved.</a:t>
            </a:r>
            <a:endParaRPr lang="en-US" dirty="0"/>
          </a:p>
        </p:txBody>
      </p:sp>
      <p:sp>
        <p:nvSpPr>
          <p:cNvPr id="9" name="Slide Number Placeholder 8"/>
          <p:cNvSpPr>
            <a:spLocks noGrp="1"/>
          </p:cNvSpPr>
          <p:nvPr>
            <p:ph type="sldNum" sz="quarter" idx="12"/>
          </p:nvPr>
        </p:nvSpPr>
        <p:spPr/>
        <p:txBody>
          <a:bodyPr/>
          <a:lstStyle/>
          <a:p>
            <a:fld id="{54DF3E67-45E1-4E1D-8511-4DC30DACD4D2}" type="slidenum">
              <a:rPr lang="en-US" smtClean="0"/>
              <a:pPr/>
              <a:t>1</a:t>
            </a:fld>
            <a:endParaRPr lang="en-US"/>
          </a:p>
        </p:txBody>
      </p:sp>
    </p:spTree>
    <p:extLst>
      <p:ext uri="{BB962C8B-B14F-4D97-AF65-F5344CB8AC3E}">
        <p14:creationId xmlns="" xmlns:p14="http://schemas.microsoft.com/office/powerpoint/2010/main" val="29443575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rot="10800000" flipV="1">
            <a:off x="914400" y="6400800"/>
            <a:ext cx="7467600" cy="457200"/>
          </a:xfrm>
        </p:spPr>
        <p:txBody>
          <a:bodyPr>
            <a:normAutofit lnSpcReduction="10000"/>
          </a:bodyPr>
          <a:lstStyle/>
          <a:p>
            <a:pPr>
              <a:buNone/>
            </a:pPr>
            <a:r>
              <a:rPr lang="en-US" b="1" dirty="0" smtClean="0"/>
              <a:t>Fig. 1.4    </a:t>
            </a:r>
            <a:r>
              <a:rPr lang="en-US" dirty="0" smtClean="0"/>
              <a:t>Selecting components for installation</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0" y="1371600"/>
            <a:ext cx="9144000" cy="5029200"/>
          </a:xfrm>
          <a:prstGeom prst="rect">
            <a:avLst/>
          </a:prstGeom>
          <a:noFill/>
          <a:ln w="9525">
            <a:noFill/>
            <a:miter lim="800000"/>
            <a:headEnd/>
            <a:tailEnd/>
          </a:ln>
        </p:spPr>
      </p:pic>
      <p:sp>
        <p:nvSpPr>
          <p:cNvPr id="5" name="Rectangle 4"/>
          <p:cNvSpPr/>
          <p:nvPr/>
        </p:nvSpPr>
        <p:spPr>
          <a:xfrm>
            <a:off x="0" y="0"/>
            <a:ext cx="9144000" cy="1384995"/>
          </a:xfrm>
          <a:prstGeom prst="rect">
            <a:avLst/>
          </a:prstGeom>
        </p:spPr>
        <p:txBody>
          <a:bodyPr wrap="square">
            <a:spAutoFit/>
          </a:bodyPr>
          <a:lstStyle/>
          <a:p>
            <a:pPr algn="just"/>
            <a:r>
              <a:rPr lang="en-US" sz="2800" dirty="0" smtClean="0"/>
              <a:t>5.  Next select the components for installation based on the requirements of your operating system (OS) to avoid unwanted use of disk space (Fig. 1.4).</a:t>
            </a:r>
            <a:endParaRPr lang="en-US" sz="2800" dirty="0"/>
          </a:p>
        </p:txBody>
      </p:sp>
      <p:sp>
        <p:nvSpPr>
          <p:cNvPr id="6" name="Slide Number Placeholder 5"/>
          <p:cNvSpPr>
            <a:spLocks noGrp="1"/>
          </p:cNvSpPr>
          <p:nvPr>
            <p:ph type="sldNum" sz="quarter" idx="12"/>
          </p:nvPr>
        </p:nvSpPr>
        <p:spPr/>
        <p:txBody>
          <a:bodyPr/>
          <a:lstStyle/>
          <a:p>
            <a:fld id="{BED46B4B-AD15-4775-A0E5-83BF9730D2C4}" type="slidenum">
              <a:rPr lang="en-US" smtClean="0"/>
              <a:pPr/>
              <a:t>10</a:t>
            </a:fld>
            <a:endParaRPr lang="en-US"/>
          </a:p>
        </p:txBody>
      </p:sp>
      <p:sp>
        <p:nvSpPr>
          <p:cNvPr id="7" name="Footer Placeholder 6"/>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80048"/>
            <a:ext cx="7467600" cy="301752"/>
          </a:xfrm>
        </p:spPr>
        <p:txBody>
          <a:bodyPr>
            <a:noAutofit/>
          </a:bodyPr>
          <a:lstStyle/>
          <a:p>
            <a:pPr>
              <a:buNone/>
            </a:pPr>
            <a:r>
              <a:rPr lang="en-US" b="1" dirty="0" smtClean="0"/>
              <a:t>Fig. 1.5    </a:t>
            </a:r>
            <a:r>
              <a:rPr lang="en-US" dirty="0" smtClean="0"/>
              <a:t>Selecting the Start menu folder</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52400" y="1447800"/>
            <a:ext cx="8839200" cy="5105400"/>
          </a:xfrm>
          <a:prstGeom prst="rect">
            <a:avLst/>
          </a:prstGeom>
          <a:noFill/>
          <a:ln w="9525">
            <a:noFill/>
            <a:miter lim="800000"/>
            <a:headEnd/>
            <a:tailEnd/>
          </a:ln>
        </p:spPr>
      </p:pic>
      <p:sp>
        <p:nvSpPr>
          <p:cNvPr id="5" name="Rectangle 4"/>
          <p:cNvSpPr/>
          <p:nvPr/>
        </p:nvSpPr>
        <p:spPr>
          <a:xfrm>
            <a:off x="0" y="0"/>
            <a:ext cx="9144000" cy="1384995"/>
          </a:xfrm>
          <a:prstGeom prst="rect">
            <a:avLst/>
          </a:prstGeom>
        </p:spPr>
        <p:txBody>
          <a:bodyPr wrap="square">
            <a:spAutoFit/>
          </a:bodyPr>
          <a:lstStyle/>
          <a:p>
            <a:pPr algn="just"/>
            <a:r>
              <a:rPr lang="en-US" sz="2800" dirty="0" smtClean="0"/>
              <a:t>6.  In the next dialog box (Fig. 1.5), we need to select the start menu folder. Here, it is better to go with the default option given by the installer.</a:t>
            </a:r>
            <a:endParaRPr lang="en-US" sz="2800" dirty="0"/>
          </a:p>
        </p:txBody>
      </p:sp>
      <p:sp>
        <p:nvSpPr>
          <p:cNvPr id="6" name="Slide Number Placeholder 5"/>
          <p:cNvSpPr>
            <a:spLocks noGrp="1"/>
          </p:cNvSpPr>
          <p:nvPr>
            <p:ph type="sldNum" sz="quarter" idx="12"/>
          </p:nvPr>
        </p:nvSpPr>
        <p:spPr/>
        <p:txBody>
          <a:bodyPr/>
          <a:lstStyle/>
          <a:p>
            <a:fld id="{BED46B4B-AD15-4775-A0E5-83BF9730D2C4}" type="slidenum">
              <a:rPr lang="en-US" smtClean="0"/>
              <a:pPr/>
              <a:t>11</a:t>
            </a:fld>
            <a:endParaRPr lang="en-US" dirty="0"/>
          </a:p>
        </p:txBody>
      </p:sp>
      <p:sp>
        <p:nvSpPr>
          <p:cNvPr id="7" name="Footer Placeholder 6"/>
          <p:cNvSpPr>
            <a:spLocks noGrp="1"/>
          </p:cNvSpPr>
          <p:nvPr>
            <p:ph type="ftr" sz="quarter" idx="11"/>
          </p:nvPr>
        </p:nvSpPr>
        <p:spPr/>
        <p:txBody>
          <a:bodyPr/>
          <a:lstStyle/>
          <a:p>
            <a:r>
              <a:rPr lang="en-US" dirty="0" smtClean="0"/>
              <a:t>© Oxford University Press 2017. All rights reserved.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1600" dirty="0"/>
          </a:p>
        </p:txBody>
      </p:sp>
      <p:sp>
        <p:nvSpPr>
          <p:cNvPr id="3" name="Content Placeholder 2"/>
          <p:cNvSpPr>
            <a:spLocks noGrp="1"/>
          </p:cNvSpPr>
          <p:nvPr>
            <p:ph idx="1"/>
          </p:nvPr>
        </p:nvSpPr>
        <p:spPr>
          <a:xfrm>
            <a:off x="457200" y="5867400"/>
            <a:ext cx="7467600" cy="606552"/>
          </a:xfrm>
        </p:spPr>
        <p:txBody>
          <a:bodyPr/>
          <a:lstStyle/>
          <a:p>
            <a:pPr>
              <a:buNone/>
            </a:pPr>
            <a:r>
              <a:rPr lang="en-US" b="1" dirty="0" smtClean="0"/>
              <a:t>Fig. 1.6    </a:t>
            </a:r>
            <a:r>
              <a:rPr lang="en-US" dirty="0" smtClean="0"/>
              <a:t>Additional options for setup</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3568700" y="1981200"/>
            <a:ext cx="5194300" cy="3505200"/>
          </a:xfrm>
          <a:prstGeom prst="rect">
            <a:avLst/>
          </a:prstGeom>
          <a:noFill/>
          <a:ln w="9525">
            <a:noFill/>
            <a:miter lim="800000"/>
            <a:headEnd/>
            <a:tailEnd/>
          </a:ln>
        </p:spPr>
      </p:pic>
      <p:sp>
        <p:nvSpPr>
          <p:cNvPr id="5" name="Rectangle 4"/>
          <p:cNvSpPr/>
          <p:nvPr/>
        </p:nvSpPr>
        <p:spPr>
          <a:xfrm>
            <a:off x="304800" y="1295400"/>
            <a:ext cx="8153400" cy="646331"/>
          </a:xfrm>
          <a:prstGeom prst="rect">
            <a:avLst/>
          </a:prstGeom>
        </p:spPr>
        <p:txBody>
          <a:bodyPr wrap="square">
            <a:spAutoFit/>
          </a:bodyPr>
          <a:lstStyle/>
          <a:p>
            <a:r>
              <a:rPr lang="en-US" dirty="0" smtClean="0"/>
              <a:t>7.  After setting up the Start menu folder, check the additional options for completing the setup as shown in Fig. 1.6.</a:t>
            </a:r>
            <a:endParaRPr lang="en-US" dirty="0"/>
          </a:p>
        </p:txBody>
      </p:sp>
      <p:sp>
        <p:nvSpPr>
          <p:cNvPr id="6" name="Slide Number Placeholder 5"/>
          <p:cNvSpPr>
            <a:spLocks noGrp="1"/>
          </p:cNvSpPr>
          <p:nvPr>
            <p:ph type="sldNum" sz="quarter" idx="12"/>
          </p:nvPr>
        </p:nvSpPr>
        <p:spPr/>
        <p:txBody>
          <a:bodyPr/>
          <a:lstStyle/>
          <a:p>
            <a:fld id="{BED46B4B-AD15-4775-A0E5-83BF9730D2C4}"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1600" dirty="0"/>
          </a:p>
        </p:txBody>
      </p:sp>
      <p:sp>
        <p:nvSpPr>
          <p:cNvPr id="3" name="Content Placeholder 2"/>
          <p:cNvSpPr>
            <a:spLocks noGrp="1"/>
          </p:cNvSpPr>
          <p:nvPr>
            <p:ph idx="1"/>
          </p:nvPr>
        </p:nvSpPr>
        <p:spPr>
          <a:xfrm>
            <a:off x="457200" y="5943600"/>
            <a:ext cx="7467600" cy="530352"/>
          </a:xfrm>
        </p:spPr>
        <p:txBody>
          <a:bodyPr/>
          <a:lstStyle/>
          <a:p>
            <a:pPr>
              <a:buNone/>
            </a:pPr>
            <a:r>
              <a:rPr lang="en-US" b="1" dirty="0" smtClean="0"/>
              <a:t>Fig. 1.7    </a:t>
            </a:r>
            <a:r>
              <a:rPr lang="en-US" dirty="0" smtClean="0"/>
              <a:t>End of installation</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979612" y="2209800"/>
            <a:ext cx="5564188" cy="3505200"/>
          </a:xfrm>
          <a:prstGeom prst="rect">
            <a:avLst/>
          </a:prstGeom>
          <a:noFill/>
          <a:ln w="9525">
            <a:noFill/>
            <a:miter lim="800000"/>
            <a:headEnd/>
            <a:tailEnd/>
          </a:ln>
        </p:spPr>
      </p:pic>
      <p:sp>
        <p:nvSpPr>
          <p:cNvPr id="5" name="Rectangle 4"/>
          <p:cNvSpPr/>
          <p:nvPr/>
        </p:nvSpPr>
        <p:spPr>
          <a:xfrm>
            <a:off x="381000" y="1371600"/>
            <a:ext cx="8153400" cy="646331"/>
          </a:xfrm>
          <a:prstGeom prst="rect">
            <a:avLst/>
          </a:prstGeom>
        </p:spPr>
        <p:txBody>
          <a:bodyPr wrap="square">
            <a:spAutoFit/>
          </a:bodyPr>
          <a:lstStyle/>
          <a:p>
            <a:r>
              <a:rPr lang="en-US" dirty="0" smtClean="0"/>
              <a:t>8.  After clicking next from the previous step, the installation procedure ends and the window in Fig. 1.7 is displayed. Click Finish to exit from the installation window.</a:t>
            </a:r>
            <a:endParaRPr lang="en-US" dirty="0"/>
          </a:p>
        </p:txBody>
      </p:sp>
      <p:sp>
        <p:nvSpPr>
          <p:cNvPr id="6" name="Slide Number Placeholder 5"/>
          <p:cNvSpPr>
            <a:spLocks noGrp="1"/>
          </p:cNvSpPr>
          <p:nvPr>
            <p:ph type="sldNum" sz="quarter" idx="12"/>
          </p:nvPr>
        </p:nvSpPr>
        <p:spPr/>
        <p:txBody>
          <a:bodyPr/>
          <a:lstStyle/>
          <a:p>
            <a:fld id="{BED46B4B-AD15-4775-A0E5-83BF9730D2C4}" type="slidenum">
              <a:rPr lang="en-US" smtClean="0"/>
              <a:pPr/>
              <a:t>13</a:t>
            </a:fld>
            <a:endParaRPr lang="en-US"/>
          </a:p>
        </p:txBody>
      </p:sp>
      <p:sp>
        <p:nvSpPr>
          <p:cNvPr id="7" name="Footer Placeholder 6"/>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i="1" dirty="0" err="1" smtClean="0"/>
              <a:t>Instalation</a:t>
            </a:r>
            <a:r>
              <a:rPr lang="en-US" sz="3600" i="1" dirty="0" smtClean="0"/>
              <a:t> In </a:t>
            </a:r>
            <a:r>
              <a:rPr lang="en-US" sz="3600" i="1" dirty="0" err="1" smtClean="0"/>
              <a:t>Ubuntu</a:t>
            </a:r>
            <a:endParaRPr lang="en-US" sz="3600" dirty="0"/>
          </a:p>
        </p:txBody>
      </p:sp>
      <p:sp>
        <p:nvSpPr>
          <p:cNvPr id="3" name="Content Placeholder 2"/>
          <p:cNvSpPr>
            <a:spLocks noGrp="1"/>
          </p:cNvSpPr>
          <p:nvPr>
            <p:ph idx="1"/>
          </p:nvPr>
        </p:nvSpPr>
        <p:spPr/>
        <p:txBody>
          <a:bodyPr>
            <a:normAutofit lnSpcReduction="10000"/>
          </a:bodyPr>
          <a:lstStyle/>
          <a:p>
            <a:r>
              <a:rPr lang="en-US" sz="2400" dirty="0" smtClean="0"/>
              <a:t>Go to the CRAN website or follow the link https://cran.r- project.org/bin/</a:t>
            </a:r>
            <a:r>
              <a:rPr lang="en-US" sz="2400" dirty="0" err="1" smtClean="0"/>
              <a:t>linux</a:t>
            </a:r>
            <a:r>
              <a:rPr lang="en-US" sz="2400" dirty="0" smtClean="0"/>
              <a:t>/ and it will redirect you to the index page. The index page contains four different parent directories—</a:t>
            </a:r>
            <a:r>
              <a:rPr lang="en-US" sz="2400" dirty="0" err="1" smtClean="0"/>
              <a:t>debain</a:t>
            </a:r>
            <a:r>
              <a:rPr lang="en-US" sz="2400" dirty="0" smtClean="0"/>
              <a:t>, </a:t>
            </a:r>
            <a:r>
              <a:rPr lang="en-US" sz="2400" dirty="0" err="1" smtClean="0"/>
              <a:t>Redhat</a:t>
            </a:r>
            <a:r>
              <a:rPr lang="en-US" sz="2400" dirty="0" smtClean="0"/>
              <a:t>, </a:t>
            </a:r>
            <a:r>
              <a:rPr lang="en-US" sz="2400" dirty="0" err="1" smtClean="0"/>
              <a:t>sesu</a:t>
            </a:r>
            <a:r>
              <a:rPr lang="en-US" sz="2400" dirty="0" smtClean="0"/>
              <a:t>, and </a:t>
            </a:r>
            <a:r>
              <a:rPr lang="en-US" sz="2400" dirty="0" err="1" smtClean="0"/>
              <a:t>ubuntu</a:t>
            </a:r>
            <a:r>
              <a:rPr lang="en-US" sz="2400" dirty="0" smtClean="0"/>
              <a:t>.</a:t>
            </a:r>
          </a:p>
          <a:p>
            <a:endParaRPr lang="en-US" dirty="0" smtClean="0"/>
          </a:p>
          <a:p>
            <a:pPr lvl="1">
              <a:buNone/>
            </a:pPr>
            <a:r>
              <a:rPr lang="en-US" dirty="0" smtClean="0"/>
              <a:t>1.  Add R to your repository by typing the following command:</a:t>
            </a:r>
          </a:p>
          <a:p>
            <a:pPr lvl="2">
              <a:buNone/>
            </a:pPr>
            <a:endParaRPr lang="en-US" dirty="0" smtClean="0"/>
          </a:p>
          <a:p>
            <a:pPr lvl="2"/>
            <a:r>
              <a:rPr lang="en-US" dirty="0" err="1" smtClean="0"/>
              <a:t>sudo</a:t>
            </a:r>
            <a:r>
              <a:rPr lang="en-US" dirty="0" smtClean="0"/>
              <a:t> echo “</a:t>
            </a:r>
            <a:r>
              <a:rPr lang="en-US" dirty="0" err="1" smtClean="0"/>
              <a:t>dep</a:t>
            </a:r>
            <a:r>
              <a:rPr lang="en-US" dirty="0" smtClean="0"/>
              <a:t> http://cran.rstudio.com/bin/ubuntu trusty/” | </a:t>
            </a:r>
            <a:r>
              <a:rPr lang="en-US" dirty="0" err="1" smtClean="0"/>
              <a:t>sudo</a:t>
            </a:r>
            <a:r>
              <a:rPr lang="en-US" dirty="0" smtClean="0"/>
              <a:t> tee-a etc/apt/</a:t>
            </a:r>
            <a:r>
              <a:rPr lang="en-US" dirty="0" err="1" smtClean="0"/>
              <a:t>spurces.list</a:t>
            </a:r>
            <a:r>
              <a:rPr lang="en-US" dirty="0" smtClean="0"/>
              <a:t>.</a:t>
            </a:r>
          </a:p>
          <a:p>
            <a:pPr lvl="1">
              <a:buNone/>
            </a:pPr>
            <a:r>
              <a:rPr lang="en-US" dirty="0" smtClean="0"/>
              <a:t> </a:t>
            </a:r>
          </a:p>
          <a:p>
            <a:pPr lvl="1">
              <a:buNone/>
            </a:pPr>
            <a:r>
              <a:rPr lang="en-US" dirty="0" smtClean="0"/>
              <a:t>2.  Add R to </a:t>
            </a:r>
            <a:r>
              <a:rPr lang="en-US" dirty="0" err="1" smtClean="0"/>
              <a:t>Ubuntu</a:t>
            </a:r>
            <a:r>
              <a:rPr lang="en-US" dirty="0" smtClean="0"/>
              <a:t> </a:t>
            </a:r>
            <a:r>
              <a:rPr lang="en-US" dirty="0" err="1" smtClean="0"/>
              <a:t>keyring</a:t>
            </a:r>
            <a:r>
              <a:rPr lang="en-US" dirty="0" smtClean="0"/>
              <a:t>.</a:t>
            </a:r>
          </a:p>
          <a:p>
            <a:pPr lvl="1">
              <a:buNone/>
            </a:pPr>
            <a:r>
              <a:rPr lang="en-US" dirty="0" smtClean="0"/>
              <a:t> 	</a:t>
            </a:r>
          </a:p>
          <a:p>
            <a:pPr lvl="2"/>
            <a:r>
              <a:rPr lang="en-US" dirty="0" err="1" smtClean="0"/>
              <a:t>gpg</a:t>
            </a:r>
            <a:r>
              <a:rPr lang="en-US" dirty="0" smtClean="0"/>
              <a:t> –</a:t>
            </a:r>
            <a:r>
              <a:rPr lang="en-US" dirty="0" err="1" smtClean="0"/>
              <a:t>keyserver</a:t>
            </a:r>
            <a:r>
              <a:rPr lang="en-US" dirty="0" smtClean="0"/>
              <a:t> keyserver.ubuntu.com –</a:t>
            </a:r>
            <a:r>
              <a:rPr lang="en-US" dirty="0" err="1" smtClean="0"/>
              <a:t>recv</a:t>
            </a:r>
            <a:r>
              <a:rPr lang="en-US" dirty="0" smtClean="0"/>
              <a:t>-key E084DAB9</a:t>
            </a:r>
          </a:p>
          <a:p>
            <a:pPr lvl="2"/>
            <a:r>
              <a:rPr lang="en-US" dirty="0" err="1" smtClean="0"/>
              <a:t>gpg</a:t>
            </a:r>
            <a:r>
              <a:rPr lang="en-US" dirty="0" smtClean="0"/>
              <a:t> -a –export E084DAB9 |</a:t>
            </a:r>
            <a:r>
              <a:rPr lang="en-US" dirty="0" err="1" smtClean="0"/>
              <a:t>sudo</a:t>
            </a:r>
            <a:r>
              <a:rPr lang="en-US" dirty="0" smtClean="0"/>
              <a:t> apt-key add –</a:t>
            </a:r>
          </a:p>
          <a:p>
            <a:endParaRPr lang="en-US" dirty="0"/>
          </a:p>
        </p:txBody>
      </p:sp>
      <p:sp>
        <p:nvSpPr>
          <p:cNvPr id="4" name="Slide Number Placeholder 3"/>
          <p:cNvSpPr>
            <a:spLocks noGrp="1"/>
          </p:cNvSpPr>
          <p:nvPr>
            <p:ph type="sldNum" sz="quarter" idx="12"/>
          </p:nvPr>
        </p:nvSpPr>
        <p:spPr/>
        <p:txBody>
          <a:bodyPr/>
          <a:lstStyle/>
          <a:p>
            <a:fld id="{BED46B4B-AD15-4775-A0E5-83BF9730D2C4}"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buNone/>
            </a:pPr>
            <a:r>
              <a:rPr lang="en-US" dirty="0" smtClean="0"/>
              <a:t>3. Finally install R-Base.</a:t>
            </a:r>
          </a:p>
          <a:p>
            <a:pPr marL="1097280" lvl="2" indent="-457200"/>
            <a:r>
              <a:rPr lang="en-US" dirty="0" err="1" smtClean="0"/>
              <a:t>sudo</a:t>
            </a:r>
            <a:r>
              <a:rPr lang="en-US" dirty="0" smtClean="0"/>
              <a:t> apt-get update</a:t>
            </a:r>
          </a:p>
          <a:p>
            <a:pPr marL="1097280" lvl="2" indent="-457200"/>
            <a:r>
              <a:rPr lang="en-US" dirty="0" err="1" smtClean="0"/>
              <a:t>sudo</a:t>
            </a:r>
            <a:r>
              <a:rPr lang="en-US" dirty="0" smtClean="0"/>
              <a:t> apt-get install r-base r-base-dev apt-get update</a:t>
            </a:r>
          </a:p>
          <a:p>
            <a:pPr lvl="1"/>
            <a:endParaRPr lang="en-US" dirty="0" smtClean="0"/>
          </a:p>
          <a:p>
            <a:pPr lvl="1"/>
            <a:r>
              <a:rPr lang="en-US" dirty="0" smtClean="0"/>
              <a:t>$ yum install R</a:t>
            </a:r>
          </a:p>
          <a:p>
            <a:pPr lvl="1"/>
            <a:r>
              <a:rPr lang="en-US" dirty="0" smtClean="0"/>
              <a:t>$ R</a:t>
            </a:r>
          </a:p>
          <a:p>
            <a:pPr lvl="1"/>
            <a:endParaRPr lang="en-US" dirty="0"/>
          </a:p>
        </p:txBody>
      </p:sp>
      <p:sp>
        <p:nvSpPr>
          <p:cNvPr id="4" name="Slide Number Placeholder 3"/>
          <p:cNvSpPr>
            <a:spLocks noGrp="1"/>
          </p:cNvSpPr>
          <p:nvPr>
            <p:ph type="sldNum" sz="quarter" idx="12"/>
          </p:nvPr>
        </p:nvSpPr>
        <p:spPr/>
        <p:txBody>
          <a:bodyPr/>
          <a:lstStyle/>
          <a:p>
            <a:fld id="{BED46B4B-AD15-4775-A0E5-83BF9730D2C4}"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665389"/>
          </a:xfrm>
        </p:spPr>
        <p:txBody>
          <a:bodyPr>
            <a:normAutofit/>
          </a:bodyPr>
          <a:lstStyle/>
          <a:p>
            <a:r>
              <a:rPr lang="en-US" dirty="0" smtClean="0"/>
              <a:t>Install </a:t>
            </a:r>
            <a:r>
              <a:rPr lang="en-US" dirty="0" err="1" smtClean="0"/>
              <a:t>Rstudio</a:t>
            </a:r>
            <a:endParaRPr lang="en-US" dirty="0"/>
          </a:p>
        </p:txBody>
      </p:sp>
      <p:sp>
        <p:nvSpPr>
          <p:cNvPr id="3" name="Content Placeholder 2"/>
          <p:cNvSpPr>
            <a:spLocks noGrp="1"/>
          </p:cNvSpPr>
          <p:nvPr>
            <p:ph idx="1"/>
          </p:nvPr>
        </p:nvSpPr>
        <p:spPr/>
        <p:txBody>
          <a:bodyPr>
            <a:normAutofit/>
          </a:bodyPr>
          <a:lstStyle/>
          <a:p>
            <a:r>
              <a:rPr lang="en-US" dirty="0" smtClean="0"/>
              <a:t>RStudio can be installed in any of the Windows platforms such as Windows 7/8/10/Vista and can be configured within a few minutes. </a:t>
            </a:r>
          </a:p>
          <a:p>
            <a:r>
              <a:rPr lang="en-US" dirty="0" smtClean="0"/>
              <a:t>The basic requirement is R 2.11.1+ version.</a:t>
            </a:r>
          </a:p>
          <a:p>
            <a:r>
              <a:rPr lang="en-US" dirty="0" smtClean="0"/>
              <a:t> The following are the steps involved to setup RStudio:</a:t>
            </a:r>
          </a:p>
          <a:p>
            <a:pPr>
              <a:buNone/>
            </a:pPr>
            <a:r>
              <a:rPr lang="en-US" dirty="0" smtClean="0"/>
              <a:t>		1.  Download the latest version of RStudio just by clicking on the link provided here (Desktop or Server version)</a:t>
            </a:r>
          </a:p>
          <a:p>
            <a:pPr>
              <a:buNone/>
            </a:pPr>
            <a:r>
              <a:rPr lang="en-US" dirty="0" smtClean="0">
                <a:hlinkClick r:id="rId2"/>
              </a:rPr>
              <a:t>https://www.rstudio.com/products/rstudio/download/</a:t>
            </a:r>
            <a:r>
              <a:rPr lang="en-US" dirty="0" smtClean="0"/>
              <a:t>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ED46B4B-AD15-4775-A0E5-83BF9730D2C4}"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a:xfrm>
            <a:off x="13648" y="6440424"/>
            <a:ext cx="7467600" cy="341376"/>
          </a:xfrm>
        </p:spPr>
        <p:txBody>
          <a:bodyPr>
            <a:normAutofit fontScale="77500" lnSpcReduction="20000"/>
          </a:bodyPr>
          <a:lstStyle/>
          <a:p>
            <a:pPr>
              <a:buNone/>
            </a:pPr>
            <a:r>
              <a:rPr lang="en-US" b="1" dirty="0" smtClean="0"/>
              <a:t>Fig. 1.8    </a:t>
            </a:r>
            <a:r>
              <a:rPr lang="en-US" dirty="0" smtClean="0"/>
              <a:t>RStudio Setup</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1219200" y="1447800"/>
            <a:ext cx="7924800" cy="5029200"/>
          </a:xfrm>
          <a:prstGeom prst="rect">
            <a:avLst/>
          </a:prstGeom>
          <a:noFill/>
          <a:ln w="9525">
            <a:noFill/>
            <a:miter lim="800000"/>
            <a:headEnd/>
            <a:tailEnd/>
          </a:ln>
        </p:spPr>
      </p:pic>
      <p:sp>
        <p:nvSpPr>
          <p:cNvPr id="5" name="Rectangle 4"/>
          <p:cNvSpPr/>
          <p:nvPr/>
        </p:nvSpPr>
        <p:spPr>
          <a:xfrm>
            <a:off x="381000" y="1066800"/>
            <a:ext cx="8763000" cy="646331"/>
          </a:xfrm>
          <a:prstGeom prst="rect">
            <a:avLst/>
          </a:prstGeom>
        </p:spPr>
        <p:txBody>
          <a:bodyPr wrap="square">
            <a:spAutoFit/>
          </a:bodyPr>
          <a:lstStyle/>
          <a:p>
            <a:r>
              <a:rPr lang="en-US" dirty="0" smtClean="0"/>
              <a:t>2.  Download the.exe file and double click on it to initiate the installation as shown in Fig. 1.8</a:t>
            </a:r>
            <a:endParaRPr lang="en-US" dirty="0"/>
          </a:p>
        </p:txBody>
      </p:sp>
      <p:sp>
        <p:nvSpPr>
          <p:cNvPr id="6" name="Slide Number Placeholder 5"/>
          <p:cNvSpPr>
            <a:spLocks noGrp="1"/>
          </p:cNvSpPr>
          <p:nvPr>
            <p:ph type="sldNum" sz="quarter" idx="12"/>
          </p:nvPr>
        </p:nvSpPr>
        <p:spPr/>
        <p:txBody>
          <a:bodyPr/>
          <a:lstStyle/>
          <a:p>
            <a:fld id="{BED46B4B-AD15-4775-A0E5-83BF9730D2C4}" type="slidenum">
              <a:rPr lang="en-US" smtClean="0"/>
              <a:pPr/>
              <a:t>17</a:t>
            </a:fld>
            <a:endParaRPr lang="en-US"/>
          </a:p>
        </p:txBody>
      </p:sp>
      <p:sp>
        <p:nvSpPr>
          <p:cNvPr id="7" name="Footer Placeholder 6"/>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172200"/>
            <a:ext cx="7467600" cy="533400"/>
          </a:xfrm>
        </p:spPr>
        <p:txBody>
          <a:bodyPr/>
          <a:lstStyle/>
          <a:p>
            <a:pPr>
              <a:buNone/>
            </a:pPr>
            <a:r>
              <a:rPr lang="en-US" b="1" dirty="0" smtClean="0"/>
              <a:t>Fig. 1.9    </a:t>
            </a:r>
            <a:r>
              <a:rPr lang="en-US" dirty="0" smtClean="0"/>
              <a:t>Selecting the installation folder</a:t>
            </a:r>
          </a:p>
          <a:p>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1295400" y="838200"/>
            <a:ext cx="7620000" cy="5181600"/>
          </a:xfrm>
          <a:prstGeom prst="rect">
            <a:avLst/>
          </a:prstGeom>
          <a:noFill/>
          <a:ln w="9525">
            <a:noFill/>
            <a:miter lim="800000"/>
            <a:headEnd/>
            <a:tailEnd/>
          </a:ln>
        </p:spPr>
      </p:pic>
      <p:sp>
        <p:nvSpPr>
          <p:cNvPr id="5" name="Rectangle 4"/>
          <p:cNvSpPr/>
          <p:nvPr/>
        </p:nvSpPr>
        <p:spPr>
          <a:xfrm>
            <a:off x="0" y="-76200"/>
            <a:ext cx="8382000" cy="1200329"/>
          </a:xfrm>
          <a:prstGeom prst="rect">
            <a:avLst/>
          </a:prstGeom>
        </p:spPr>
        <p:txBody>
          <a:bodyPr wrap="square">
            <a:spAutoFit/>
          </a:bodyPr>
          <a:lstStyle/>
          <a:p>
            <a:r>
              <a:rPr lang="en-US" dirty="0" smtClean="0"/>
              <a:t>3.  Click on the Next button and it redirects you to select the installation folder (Fig. 1.9). Select ‘C:\’ as your installation directory since R and RStudio must be installed in the same directory to avoid path issues for running R programs.</a:t>
            </a:r>
            <a:br>
              <a:rPr lang="en-US" dirty="0" smtClean="0"/>
            </a:br>
            <a:endParaRPr lang="en-US" dirty="0"/>
          </a:p>
        </p:txBody>
      </p:sp>
      <p:sp>
        <p:nvSpPr>
          <p:cNvPr id="6" name="Slide Number Placeholder 5"/>
          <p:cNvSpPr>
            <a:spLocks noGrp="1"/>
          </p:cNvSpPr>
          <p:nvPr>
            <p:ph type="sldNum" sz="quarter" idx="12"/>
          </p:nvPr>
        </p:nvSpPr>
        <p:spPr/>
        <p:txBody>
          <a:bodyPr/>
          <a:lstStyle/>
          <a:p>
            <a:fld id="{BED46B4B-AD15-4775-A0E5-83BF9730D2C4}" type="slidenum">
              <a:rPr lang="en-US" smtClean="0"/>
              <a:pPr/>
              <a:t>18</a:t>
            </a:fld>
            <a:endParaRPr lang="en-US"/>
          </a:p>
        </p:txBody>
      </p:sp>
      <p:sp>
        <p:nvSpPr>
          <p:cNvPr id="7" name="Footer Placeholder 6"/>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1600" dirty="0"/>
          </a:p>
        </p:txBody>
      </p:sp>
      <p:sp>
        <p:nvSpPr>
          <p:cNvPr id="3" name="Content Placeholder 2"/>
          <p:cNvSpPr>
            <a:spLocks noGrp="1"/>
          </p:cNvSpPr>
          <p:nvPr>
            <p:ph idx="1"/>
          </p:nvPr>
        </p:nvSpPr>
        <p:spPr>
          <a:xfrm>
            <a:off x="457200" y="5867400"/>
            <a:ext cx="7467600" cy="606552"/>
          </a:xfrm>
        </p:spPr>
        <p:txBody>
          <a:bodyPr/>
          <a:lstStyle/>
          <a:p>
            <a:pPr>
              <a:buNone/>
            </a:pPr>
            <a:r>
              <a:rPr lang="en-US" b="1" dirty="0" smtClean="0"/>
              <a:t>Fig. 1.10    </a:t>
            </a:r>
            <a:r>
              <a:rPr lang="en-US" dirty="0" smtClean="0"/>
              <a:t>Choosing the Start menu folder</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1752600" y="2286000"/>
            <a:ext cx="5257800" cy="3352800"/>
          </a:xfrm>
          <a:prstGeom prst="rect">
            <a:avLst/>
          </a:prstGeom>
          <a:noFill/>
          <a:ln w="9525">
            <a:noFill/>
            <a:miter lim="800000"/>
            <a:headEnd/>
            <a:tailEnd/>
          </a:ln>
        </p:spPr>
      </p:pic>
      <p:sp>
        <p:nvSpPr>
          <p:cNvPr id="5" name="Rectangle 4"/>
          <p:cNvSpPr/>
          <p:nvPr/>
        </p:nvSpPr>
        <p:spPr>
          <a:xfrm>
            <a:off x="381000" y="1219200"/>
            <a:ext cx="8153400" cy="923330"/>
          </a:xfrm>
          <a:prstGeom prst="rect">
            <a:avLst/>
          </a:prstGeom>
        </p:spPr>
        <p:txBody>
          <a:bodyPr wrap="square">
            <a:spAutoFit/>
          </a:bodyPr>
          <a:lstStyle/>
          <a:p>
            <a:r>
              <a:rPr lang="en-US" dirty="0" smtClean="0"/>
              <a:t>4.  Click Next to continue and a dialog box asking you to select the Start menu folder opens as shown in Fig. 1.10. Its is advisable to create your own folder to avoid any possible confusion and click on Install button to install RStudio.</a:t>
            </a:r>
            <a:endParaRPr lang="en-US" dirty="0"/>
          </a:p>
        </p:txBody>
      </p:sp>
      <p:sp>
        <p:nvSpPr>
          <p:cNvPr id="6" name="Slide Number Placeholder 5"/>
          <p:cNvSpPr>
            <a:spLocks noGrp="1"/>
          </p:cNvSpPr>
          <p:nvPr>
            <p:ph type="sldNum" sz="quarter" idx="12"/>
          </p:nvPr>
        </p:nvSpPr>
        <p:spPr/>
        <p:txBody>
          <a:bodyPr/>
          <a:lstStyle/>
          <a:p>
            <a:fld id="{BED46B4B-AD15-4775-A0E5-83BF9730D2C4}" type="slidenum">
              <a:rPr lang="en-US" smtClean="0"/>
              <a:pPr/>
              <a:t>19</a:t>
            </a:fld>
            <a:endParaRPr lang="en-US"/>
          </a:p>
        </p:txBody>
      </p:sp>
      <p:sp>
        <p:nvSpPr>
          <p:cNvPr id="7" name="Footer Placeholder 6"/>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fontScale="90000"/>
          </a:bodyPr>
          <a:lstStyle/>
          <a:p>
            <a:r>
              <a:rPr lang="en-US" dirty="0" smtClean="0"/>
              <a:t>Chapter 1	Basics of R </a:t>
            </a:r>
            <a:br>
              <a:rPr lang="en-US" dirty="0" smtClean="0"/>
            </a:br>
            <a:endParaRPr lang="en-US" dirty="0"/>
          </a:p>
        </p:txBody>
      </p:sp>
      <p:sp>
        <p:nvSpPr>
          <p:cNvPr id="3" name="Content Placeholder 2"/>
          <p:cNvSpPr>
            <a:spLocks noGrp="1"/>
          </p:cNvSpPr>
          <p:nvPr>
            <p:ph idx="1"/>
          </p:nvPr>
        </p:nvSpPr>
        <p:spPr>
          <a:xfrm>
            <a:off x="130628" y="1146629"/>
            <a:ext cx="8839200" cy="5254172"/>
          </a:xfrm>
        </p:spPr>
        <p:txBody>
          <a:bodyPr>
            <a:normAutofit fontScale="92500" lnSpcReduction="10000"/>
          </a:bodyPr>
          <a:lstStyle/>
          <a:p>
            <a:pPr>
              <a:buNone/>
            </a:pPr>
            <a:r>
              <a:rPr lang="en-US" sz="3000" dirty="0" smtClean="0"/>
              <a:t>Chapter will help the reader understand the following concepts:</a:t>
            </a:r>
          </a:p>
          <a:p>
            <a:r>
              <a:rPr lang="en-US" sz="3000" dirty="0" smtClean="0"/>
              <a:t>R Environment setup</a:t>
            </a:r>
          </a:p>
          <a:p>
            <a:r>
              <a:rPr lang="en-US" sz="3000" dirty="0" smtClean="0"/>
              <a:t> Installation of R and RStudio in Windows and Linux</a:t>
            </a:r>
          </a:p>
          <a:p>
            <a:r>
              <a:rPr lang="en-US" sz="3000" dirty="0" smtClean="0"/>
              <a:t>Programming with R </a:t>
            </a:r>
          </a:p>
          <a:p>
            <a:r>
              <a:rPr lang="en-US" sz="3000" dirty="0" smtClean="0"/>
              <a:t>Basic Data types, </a:t>
            </a:r>
          </a:p>
          <a:p>
            <a:r>
              <a:rPr lang="en-US" sz="3000" dirty="0" smtClean="0"/>
              <a:t>Vectors : Creating and Naming Vectors, Vector Arithmetic, Vector  </a:t>
            </a:r>
            <a:r>
              <a:rPr lang="en-US" sz="3000" dirty="0" err="1" smtClean="0"/>
              <a:t>Subsetting</a:t>
            </a:r>
            <a:r>
              <a:rPr lang="en-US" sz="3000" dirty="0" smtClean="0"/>
              <a:t> </a:t>
            </a:r>
          </a:p>
          <a:p>
            <a:r>
              <a:rPr lang="en-US" sz="3000" dirty="0" smtClean="0"/>
              <a:t>Matrices: Creating and Naming Matrices, Matrix </a:t>
            </a:r>
            <a:r>
              <a:rPr lang="en-US" sz="3000" dirty="0" err="1" smtClean="0"/>
              <a:t>Subsetting</a:t>
            </a:r>
            <a:endParaRPr lang="en-US" sz="3000" dirty="0" smtClean="0"/>
          </a:p>
          <a:p>
            <a:r>
              <a:rPr lang="en-US" sz="3000" dirty="0" smtClean="0"/>
              <a:t>Arrays</a:t>
            </a:r>
          </a:p>
          <a:p>
            <a:r>
              <a:rPr lang="en-US" sz="3000" dirty="0" smtClean="0"/>
              <a:t>Classes</a:t>
            </a:r>
          </a:p>
          <a:p>
            <a:pPr algn="ctr">
              <a:buNone/>
            </a:pPr>
            <a:endParaRPr lang="en-US" sz="5200" dirty="0" smtClean="0"/>
          </a:p>
        </p:txBody>
      </p:sp>
      <p:sp>
        <p:nvSpPr>
          <p:cNvPr id="4" name="Slide Number Placeholder 3"/>
          <p:cNvSpPr>
            <a:spLocks noGrp="1"/>
          </p:cNvSpPr>
          <p:nvPr>
            <p:ph type="sldNum" sz="quarter" idx="12"/>
          </p:nvPr>
        </p:nvSpPr>
        <p:spPr/>
        <p:txBody>
          <a:bodyPr/>
          <a:lstStyle/>
          <a:p>
            <a:fld id="{BED46B4B-AD15-4775-A0E5-83BF9730D2C4}"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1600" dirty="0"/>
          </a:p>
        </p:txBody>
      </p:sp>
      <p:sp>
        <p:nvSpPr>
          <p:cNvPr id="3" name="Content Placeholder 2"/>
          <p:cNvSpPr>
            <a:spLocks noGrp="1"/>
          </p:cNvSpPr>
          <p:nvPr>
            <p:ph idx="1"/>
          </p:nvPr>
        </p:nvSpPr>
        <p:spPr>
          <a:xfrm>
            <a:off x="457200" y="5715000"/>
            <a:ext cx="7467600" cy="758952"/>
          </a:xfrm>
        </p:spPr>
        <p:txBody>
          <a:bodyPr/>
          <a:lstStyle/>
          <a:p>
            <a:pPr>
              <a:buNone/>
            </a:pPr>
            <a:r>
              <a:rPr lang="en-US" b="1" dirty="0" smtClean="0"/>
              <a:t>                               Fig. 1.11    </a:t>
            </a:r>
            <a:r>
              <a:rPr lang="en-US" dirty="0" smtClean="0"/>
              <a:t>Installation complete</a:t>
            </a:r>
          </a:p>
          <a:p>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3816350" y="1752601"/>
            <a:ext cx="4946650" cy="3657600"/>
          </a:xfrm>
          <a:prstGeom prst="rect">
            <a:avLst/>
          </a:prstGeom>
          <a:noFill/>
          <a:ln w="9525">
            <a:noFill/>
            <a:miter lim="800000"/>
            <a:headEnd/>
            <a:tailEnd/>
          </a:ln>
        </p:spPr>
      </p:pic>
      <p:sp>
        <p:nvSpPr>
          <p:cNvPr id="5" name="Rectangle 4"/>
          <p:cNvSpPr/>
          <p:nvPr/>
        </p:nvSpPr>
        <p:spPr>
          <a:xfrm>
            <a:off x="457200" y="1143000"/>
            <a:ext cx="8229600" cy="646331"/>
          </a:xfrm>
          <a:prstGeom prst="rect">
            <a:avLst/>
          </a:prstGeom>
        </p:spPr>
        <p:txBody>
          <a:bodyPr wrap="square">
            <a:spAutoFit/>
          </a:bodyPr>
          <a:lstStyle/>
          <a:p>
            <a:r>
              <a:rPr lang="en-US" dirty="0" smtClean="0"/>
              <a:t>4.  After completion of installation, the following window as shown in Fig. 1.11 appears. Click on ‘Finish’ to exit.</a:t>
            </a:r>
            <a:endParaRPr lang="en-US" dirty="0"/>
          </a:p>
        </p:txBody>
      </p:sp>
      <p:sp>
        <p:nvSpPr>
          <p:cNvPr id="6" name="Slide Number Placeholder 5"/>
          <p:cNvSpPr>
            <a:spLocks noGrp="1"/>
          </p:cNvSpPr>
          <p:nvPr>
            <p:ph type="sldNum" sz="quarter" idx="12"/>
          </p:nvPr>
        </p:nvSpPr>
        <p:spPr/>
        <p:txBody>
          <a:bodyPr/>
          <a:lstStyle/>
          <a:p>
            <a:fld id="{BED46B4B-AD15-4775-A0E5-83BF9730D2C4}" type="slidenum">
              <a:rPr lang="en-US" smtClean="0"/>
              <a:pPr/>
              <a:t>20</a:t>
            </a:fld>
            <a:endParaRPr lang="en-US"/>
          </a:p>
        </p:txBody>
      </p:sp>
      <p:sp>
        <p:nvSpPr>
          <p:cNvPr id="7" name="Footer Placeholder 6"/>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RStudio in Linux</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1.  First install the core </a:t>
            </a:r>
            <a:r>
              <a:rPr lang="en-US" dirty="0" err="1" smtClean="0"/>
              <a:t>debain</a:t>
            </a:r>
            <a:r>
              <a:rPr lang="en-US" dirty="0" smtClean="0"/>
              <a:t> command for installation of the </a:t>
            </a:r>
            <a:r>
              <a:rPr lang="en-US" dirty="0" err="1" smtClean="0"/>
              <a:t>debain</a:t>
            </a:r>
            <a:r>
              <a:rPr lang="en-US" dirty="0" smtClean="0"/>
              <a:t> version of RStudio.</a:t>
            </a:r>
          </a:p>
          <a:p>
            <a:endParaRPr lang="en-US" dirty="0" smtClean="0"/>
          </a:p>
          <a:p>
            <a:pPr lvl="1"/>
            <a:r>
              <a:rPr lang="en-US" dirty="0" smtClean="0"/>
              <a:t>&gt;</a:t>
            </a:r>
            <a:r>
              <a:rPr lang="en-US" dirty="0" err="1" smtClean="0"/>
              <a:t>sudo</a:t>
            </a:r>
            <a:r>
              <a:rPr lang="en-US" dirty="0" smtClean="0"/>
              <a:t> apt-get install </a:t>
            </a:r>
            <a:r>
              <a:rPr lang="en-US" dirty="0" err="1" smtClean="0"/>
              <a:t>gdebi</a:t>
            </a:r>
            <a:r>
              <a:rPr lang="en-US" dirty="0" smtClean="0"/>
              <a:t>-core</a:t>
            </a:r>
          </a:p>
          <a:p>
            <a:endParaRPr lang="en-US" dirty="0" smtClean="0"/>
          </a:p>
          <a:p>
            <a:r>
              <a:rPr lang="en-US" dirty="0" smtClean="0"/>
              <a:t>2.  Using the </a:t>
            </a:r>
            <a:r>
              <a:rPr lang="en-US" dirty="0" err="1" smtClean="0"/>
              <a:t>wget</a:t>
            </a:r>
            <a:r>
              <a:rPr lang="en-US" dirty="0" smtClean="0"/>
              <a:t> command fetch the </a:t>
            </a:r>
            <a:r>
              <a:rPr lang="en-US" dirty="0" err="1" smtClean="0"/>
              <a:t>debain</a:t>
            </a:r>
            <a:r>
              <a:rPr lang="en-US" dirty="0" smtClean="0"/>
              <a:t> version of RStudio.</a:t>
            </a:r>
          </a:p>
          <a:p>
            <a:endParaRPr lang="en-US" dirty="0" smtClean="0"/>
          </a:p>
          <a:p>
            <a:pPr lvl="1"/>
            <a:r>
              <a:rPr lang="en-US" dirty="0" smtClean="0"/>
              <a:t>&gt;</a:t>
            </a:r>
            <a:r>
              <a:rPr lang="en-US" dirty="0" err="1" smtClean="0"/>
              <a:t>wget</a:t>
            </a:r>
            <a:r>
              <a:rPr lang="en-US" dirty="0" smtClean="0"/>
              <a:t> https://download1.rstudio.org/rstudio-1.0.136-amd64.deb</a:t>
            </a:r>
          </a:p>
          <a:p>
            <a:endParaRPr lang="en-US" dirty="0" smtClean="0"/>
          </a:p>
          <a:p>
            <a:r>
              <a:rPr lang="en-US" dirty="0" smtClean="0"/>
              <a:t>3.  After fetching RStudio, the following commands install RStudio with the standard packages.</a:t>
            </a:r>
          </a:p>
          <a:p>
            <a:endParaRPr lang="en-US" dirty="0" smtClean="0"/>
          </a:p>
          <a:p>
            <a:pPr lvl="1"/>
            <a:r>
              <a:rPr lang="en-US" dirty="0" smtClean="0"/>
              <a:t>&gt;</a:t>
            </a:r>
            <a:r>
              <a:rPr lang="en-US" dirty="0" err="1" smtClean="0"/>
              <a:t>sudo</a:t>
            </a:r>
            <a:r>
              <a:rPr lang="en-US" dirty="0" smtClean="0"/>
              <a:t> </a:t>
            </a:r>
            <a:r>
              <a:rPr lang="en-US" dirty="0" err="1" smtClean="0"/>
              <a:t>gdebi</a:t>
            </a:r>
            <a:r>
              <a:rPr lang="en-US" dirty="0" smtClean="0"/>
              <a:t> –n rstudio-1.0.136-amd64.deb</a:t>
            </a:r>
          </a:p>
          <a:p>
            <a:endParaRPr lang="en-US" dirty="0" smtClean="0"/>
          </a:p>
          <a:p>
            <a:r>
              <a:rPr lang="en-US" dirty="0" smtClean="0"/>
              <a:t>4.  After installing RStudio, remove the installation file for saving disk space.</a:t>
            </a:r>
          </a:p>
          <a:p>
            <a:endParaRPr lang="en-US" dirty="0" smtClean="0"/>
          </a:p>
          <a:p>
            <a:pPr lvl="1"/>
            <a:r>
              <a:rPr lang="en-US" dirty="0" smtClean="0"/>
              <a:t>&gt;</a:t>
            </a:r>
            <a:r>
              <a:rPr lang="en-US" dirty="0" err="1" smtClean="0"/>
              <a:t>rm</a:t>
            </a:r>
            <a:r>
              <a:rPr lang="en-US" dirty="0" smtClean="0"/>
              <a:t> rstudio-1.0.44-amd64.deb</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ED46B4B-AD15-4775-A0E5-83BF9730D2C4}"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fontScale="90000"/>
          </a:bodyPr>
          <a:lstStyle/>
          <a:p>
            <a:r>
              <a:rPr lang="en-US" dirty="0" smtClean="0"/>
              <a:t>Programming with R</a:t>
            </a:r>
            <a:endParaRPr lang="en-US" dirty="0"/>
          </a:p>
        </p:txBody>
      </p:sp>
      <p:sp>
        <p:nvSpPr>
          <p:cNvPr id="3" name="Content Placeholder 2"/>
          <p:cNvSpPr>
            <a:spLocks noGrp="1"/>
          </p:cNvSpPr>
          <p:nvPr>
            <p:ph idx="1"/>
          </p:nvPr>
        </p:nvSpPr>
        <p:spPr>
          <a:xfrm>
            <a:off x="152400" y="990600"/>
            <a:ext cx="8763000" cy="1524000"/>
          </a:xfrm>
        </p:spPr>
        <p:txBody>
          <a:bodyPr>
            <a:normAutofit fontScale="85000" lnSpcReduction="10000"/>
          </a:bodyPr>
          <a:lstStyle/>
          <a:p>
            <a:r>
              <a:rPr lang="en-US" sz="2000" dirty="0" smtClean="0"/>
              <a:t>To begin with R, one needs to start working with R console where all the action takes place. Figure 1.12 gives a look and feel of the R console.</a:t>
            </a:r>
          </a:p>
          <a:p>
            <a:r>
              <a:rPr lang="en-US" sz="2000" dirty="0" smtClean="0"/>
              <a:t>R console is an execution window where users can execute R commands.</a:t>
            </a:r>
          </a:p>
          <a:p>
            <a:r>
              <a:rPr lang="en-US" sz="2000" dirty="0" smtClean="0"/>
              <a:t> Users need to type the required action on the command prompt and upon pressing the Enter key, R interprets the action typed by the user, executes the same, and gives the answer.</a:t>
            </a:r>
          </a:p>
          <a:p>
            <a:endParaRPr lang="en-US" sz="2000" dirty="0" smtClean="0"/>
          </a:p>
          <a:p>
            <a:endParaRPr lang="en-US" sz="2000" dirty="0" smtClean="0"/>
          </a:p>
          <a:p>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3352800" y="2590800"/>
            <a:ext cx="5486400" cy="3824288"/>
          </a:xfrm>
          <a:prstGeom prst="rect">
            <a:avLst/>
          </a:prstGeom>
          <a:noFill/>
          <a:ln w="9525">
            <a:noFill/>
            <a:miter lim="800000"/>
            <a:headEnd/>
            <a:tailEnd/>
          </a:ln>
        </p:spPr>
      </p:pic>
      <p:sp>
        <p:nvSpPr>
          <p:cNvPr id="5" name="TextBox 4"/>
          <p:cNvSpPr txBox="1"/>
          <p:nvPr/>
        </p:nvSpPr>
        <p:spPr>
          <a:xfrm>
            <a:off x="3048000" y="6553200"/>
            <a:ext cx="2819400" cy="646331"/>
          </a:xfrm>
          <a:prstGeom prst="rect">
            <a:avLst/>
          </a:prstGeom>
          <a:noFill/>
        </p:spPr>
        <p:txBody>
          <a:bodyPr wrap="square" rtlCol="0">
            <a:spAutoFit/>
          </a:bodyPr>
          <a:lstStyle/>
          <a:p>
            <a:r>
              <a:rPr lang="en-US" b="1" dirty="0"/>
              <a:t>Fig. 1.12    </a:t>
            </a:r>
            <a:r>
              <a:rPr lang="en-US" dirty="0"/>
              <a:t>R console</a:t>
            </a:r>
          </a:p>
          <a:p>
            <a:endParaRPr lang="en-US" dirty="0"/>
          </a:p>
        </p:txBody>
      </p:sp>
      <p:sp>
        <p:nvSpPr>
          <p:cNvPr id="6" name="Slide Number Placeholder 5"/>
          <p:cNvSpPr>
            <a:spLocks noGrp="1"/>
          </p:cNvSpPr>
          <p:nvPr>
            <p:ph type="sldNum" sz="quarter" idx="12"/>
          </p:nvPr>
        </p:nvSpPr>
        <p:spPr/>
        <p:txBody>
          <a:bodyPr/>
          <a:lstStyle/>
          <a:p>
            <a:fld id="{BED46B4B-AD15-4775-A0E5-83BF9730D2C4}" type="slidenum">
              <a:rPr lang="en-US" smtClean="0"/>
              <a:pPr/>
              <a:t>22</a:t>
            </a:fld>
            <a:endParaRPr lang="en-US"/>
          </a:p>
        </p:txBody>
      </p:sp>
      <p:sp>
        <p:nvSpPr>
          <p:cNvPr id="7" name="Footer Placeholder 6"/>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programs</a:t>
            </a:r>
            <a:endParaRPr lang="en-US" dirty="0"/>
          </a:p>
        </p:txBody>
      </p:sp>
      <p:sp>
        <p:nvSpPr>
          <p:cNvPr id="3" name="Content Placeholder 2"/>
          <p:cNvSpPr>
            <a:spLocks noGrp="1"/>
          </p:cNvSpPr>
          <p:nvPr>
            <p:ph idx="1"/>
          </p:nvPr>
        </p:nvSpPr>
        <p:spPr>
          <a:xfrm>
            <a:off x="304800" y="1066800"/>
            <a:ext cx="7620000" cy="2057400"/>
          </a:xfrm>
        </p:spPr>
        <p:txBody>
          <a:bodyPr>
            <a:normAutofit fontScale="62500" lnSpcReduction="20000"/>
          </a:bodyPr>
          <a:lstStyle/>
          <a:p>
            <a:r>
              <a:rPr lang="en-US" dirty="0" smtClean="0"/>
              <a:t>Write the commands to perform basic arithmetic with R console.</a:t>
            </a:r>
          </a:p>
          <a:p>
            <a:pPr>
              <a:buNone/>
            </a:pPr>
            <a:endParaRPr lang="en-US" dirty="0" smtClean="0"/>
          </a:p>
          <a:p>
            <a:pPr>
              <a:buNone/>
            </a:pPr>
            <a:r>
              <a:rPr lang="en-US" dirty="0" smtClean="0"/>
              <a:t>	To calculate the sum of two numbers, say 1 and 2, the programmer needs to type 1 + 2 in the command prompt of the console. (Fig. 1.13).</a:t>
            </a:r>
          </a:p>
          <a:p>
            <a:endParaRPr lang="en-US" dirty="0" smtClean="0"/>
          </a:p>
          <a:p>
            <a:r>
              <a:rPr lang="en-US" dirty="0" smtClean="0"/>
              <a:t>&gt; “Hey, Welcome To R”</a:t>
            </a:r>
            <a:endParaRPr lang="en-US" dirty="0"/>
          </a:p>
        </p:txBody>
      </p:sp>
      <p:pic>
        <p:nvPicPr>
          <p:cNvPr id="13313" name="Picture 1"/>
          <p:cNvPicPr>
            <a:picLocks noChangeAspect="1" noChangeArrowheads="1"/>
          </p:cNvPicPr>
          <p:nvPr/>
        </p:nvPicPr>
        <p:blipFill>
          <a:blip r:embed="rId2" cstate="print"/>
          <a:srcRect/>
          <a:stretch>
            <a:fillRect/>
          </a:stretch>
        </p:blipFill>
        <p:spPr bwMode="auto">
          <a:xfrm>
            <a:off x="3962400" y="2514600"/>
            <a:ext cx="4800600" cy="3342932"/>
          </a:xfrm>
          <a:prstGeom prst="rect">
            <a:avLst/>
          </a:prstGeom>
          <a:noFill/>
          <a:ln w="9525">
            <a:noFill/>
            <a:miter lim="800000"/>
            <a:headEnd/>
            <a:tailEnd/>
          </a:ln>
        </p:spPr>
      </p:pic>
      <p:sp>
        <p:nvSpPr>
          <p:cNvPr id="5" name="TextBox 4"/>
          <p:cNvSpPr txBox="1"/>
          <p:nvPr/>
        </p:nvSpPr>
        <p:spPr>
          <a:xfrm>
            <a:off x="4572000" y="6172200"/>
            <a:ext cx="3733800" cy="646331"/>
          </a:xfrm>
          <a:prstGeom prst="rect">
            <a:avLst/>
          </a:prstGeom>
          <a:noFill/>
        </p:spPr>
        <p:txBody>
          <a:bodyPr wrap="square" rtlCol="0">
            <a:spAutoFit/>
          </a:bodyPr>
          <a:lstStyle/>
          <a:p>
            <a:r>
              <a:rPr lang="en-US" b="1" dirty="0"/>
              <a:t>Fig. 1.13    </a:t>
            </a:r>
            <a:r>
              <a:rPr lang="en-US" dirty="0"/>
              <a:t>Basic arithmetic with R</a:t>
            </a:r>
          </a:p>
          <a:p>
            <a:endParaRPr lang="en-US" dirty="0"/>
          </a:p>
        </p:txBody>
      </p:sp>
      <p:sp>
        <p:nvSpPr>
          <p:cNvPr id="6" name="Slide Number Placeholder 5"/>
          <p:cNvSpPr>
            <a:spLocks noGrp="1"/>
          </p:cNvSpPr>
          <p:nvPr>
            <p:ph type="sldNum" sz="quarter" idx="12"/>
          </p:nvPr>
        </p:nvSpPr>
        <p:spPr/>
        <p:txBody>
          <a:bodyPr/>
          <a:lstStyle/>
          <a:p>
            <a:fld id="{BED46B4B-AD15-4775-A0E5-83BF9730D2C4}" type="slidenum">
              <a:rPr lang="en-US" smtClean="0"/>
              <a:pPr/>
              <a:t>23</a:t>
            </a:fld>
            <a:endParaRPr lang="en-US"/>
          </a:p>
        </p:txBody>
      </p:sp>
      <p:sp>
        <p:nvSpPr>
          <p:cNvPr id="7" name="Footer Placeholder 6"/>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4800600"/>
            <a:ext cx="7467600" cy="1673352"/>
          </a:xfrm>
        </p:spPr>
        <p:txBody>
          <a:bodyPr/>
          <a:lstStyle/>
          <a:p>
            <a:r>
              <a:rPr lang="en-US" dirty="0" smtClean="0"/>
              <a:t>Later, to retrieve the values of the variables, the user just needs to enter the name of the variable in the command prompt and R returns the stored value of the variable. </a:t>
            </a:r>
            <a:endParaRPr lang="en-US" dirty="0"/>
          </a:p>
        </p:txBody>
      </p:sp>
      <p:pic>
        <p:nvPicPr>
          <p:cNvPr id="35842" name="Picture 2"/>
          <p:cNvPicPr>
            <a:picLocks noChangeAspect="1" noChangeArrowheads="1"/>
          </p:cNvPicPr>
          <p:nvPr/>
        </p:nvPicPr>
        <p:blipFill>
          <a:blip r:embed="rId2" cstate="print"/>
          <a:srcRect/>
          <a:stretch>
            <a:fillRect/>
          </a:stretch>
        </p:blipFill>
        <p:spPr bwMode="auto">
          <a:xfrm>
            <a:off x="1524000" y="1879600"/>
            <a:ext cx="3810000" cy="2844800"/>
          </a:xfrm>
          <a:prstGeom prst="rect">
            <a:avLst/>
          </a:prstGeom>
          <a:noFill/>
          <a:ln w="9525">
            <a:noFill/>
            <a:miter lim="800000"/>
            <a:headEnd/>
            <a:tailEnd/>
          </a:ln>
        </p:spPr>
      </p:pic>
      <p:sp>
        <p:nvSpPr>
          <p:cNvPr id="5" name="Rectangle 4"/>
          <p:cNvSpPr/>
          <p:nvPr/>
        </p:nvSpPr>
        <p:spPr>
          <a:xfrm>
            <a:off x="304800" y="1219200"/>
            <a:ext cx="6096000" cy="492443"/>
          </a:xfrm>
          <a:prstGeom prst="rect">
            <a:avLst/>
          </a:prstGeom>
        </p:spPr>
        <p:txBody>
          <a:bodyPr wrap="square">
            <a:spAutoFit/>
          </a:bodyPr>
          <a:lstStyle/>
          <a:p>
            <a:r>
              <a:rPr lang="en-US" sz="2600" dirty="0" smtClean="0"/>
              <a:t>Declare variables in R console.</a:t>
            </a:r>
            <a:endParaRPr lang="en-US" sz="2600" dirty="0"/>
          </a:p>
        </p:txBody>
      </p:sp>
      <p:sp>
        <p:nvSpPr>
          <p:cNvPr id="6" name="Slide Number Placeholder 5"/>
          <p:cNvSpPr>
            <a:spLocks noGrp="1"/>
          </p:cNvSpPr>
          <p:nvPr>
            <p:ph type="sldNum" sz="quarter" idx="12"/>
          </p:nvPr>
        </p:nvSpPr>
        <p:spPr/>
        <p:txBody>
          <a:bodyPr/>
          <a:lstStyle/>
          <a:p>
            <a:fld id="{BED46B4B-AD15-4775-A0E5-83BF9730D2C4}" type="slidenum">
              <a:rPr lang="en-US" smtClean="0"/>
              <a:pPr/>
              <a:t>24</a:t>
            </a:fld>
            <a:endParaRPr lang="en-US"/>
          </a:p>
        </p:txBody>
      </p:sp>
      <p:sp>
        <p:nvSpPr>
          <p:cNvPr id="7" name="Footer Placeholder 6"/>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a:xfrm>
            <a:off x="457200" y="4876800"/>
            <a:ext cx="8382000" cy="1828800"/>
          </a:xfrm>
        </p:spPr>
        <p:txBody>
          <a:bodyPr>
            <a:normAutofit fontScale="77500" lnSpcReduction="20000"/>
          </a:bodyPr>
          <a:lstStyle/>
          <a:p>
            <a:r>
              <a:rPr lang="en-US" dirty="0" smtClean="0"/>
              <a:t>As users assign values to variables in R console, these get accumulated in the R workspace. R workspace stores all the variables and their metadata information. </a:t>
            </a:r>
          </a:p>
          <a:p>
            <a:r>
              <a:rPr lang="en-US" dirty="0" smtClean="0"/>
              <a:t>Users can access the objects in the workspace using the </a:t>
            </a:r>
            <a:r>
              <a:rPr lang="en-US" i="1" dirty="0" err="1" smtClean="0"/>
              <a:t>ls</a:t>
            </a:r>
            <a:r>
              <a:rPr lang="en-US" dirty="0" smtClean="0"/>
              <a:t>() function. </a:t>
            </a:r>
          </a:p>
          <a:p>
            <a:r>
              <a:rPr lang="en-US" dirty="0" smtClean="0"/>
              <a:t>The usage of </a:t>
            </a:r>
            <a:r>
              <a:rPr lang="en-US" i="1" dirty="0" err="1" smtClean="0"/>
              <a:t>ls</a:t>
            </a:r>
            <a:r>
              <a:rPr lang="en-US" dirty="0" smtClean="0"/>
              <a:t>. </a:t>
            </a:r>
            <a:r>
              <a:rPr lang="en-US" i="1" dirty="0" err="1" smtClean="0"/>
              <a:t>ls</a:t>
            </a:r>
            <a:r>
              <a:rPr lang="en-US" i="1" dirty="0" smtClean="0"/>
              <a:t> </a:t>
            </a:r>
            <a:r>
              <a:rPr lang="en-US" dirty="0" smtClean="0"/>
              <a:t>lists all the stored variables that are created during the particular R session.</a:t>
            </a:r>
            <a:endParaRPr lang="en-US" dirty="0"/>
          </a:p>
        </p:txBody>
      </p:sp>
      <p:pic>
        <p:nvPicPr>
          <p:cNvPr id="36866" name="Picture 2"/>
          <p:cNvPicPr>
            <a:picLocks noChangeAspect="1" noChangeArrowheads="1"/>
          </p:cNvPicPr>
          <p:nvPr/>
        </p:nvPicPr>
        <p:blipFill>
          <a:blip r:embed="rId2" cstate="print"/>
          <a:srcRect/>
          <a:stretch>
            <a:fillRect/>
          </a:stretch>
        </p:blipFill>
        <p:spPr bwMode="auto">
          <a:xfrm>
            <a:off x="3362325" y="1905001"/>
            <a:ext cx="3876675" cy="2895600"/>
          </a:xfrm>
          <a:prstGeom prst="rect">
            <a:avLst/>
          </a:prstGeom>
          <a:noFill/>
          <a:ln w="9525">
            <a:noFill/>
            <a:miter lim="800000"/>
            <a:headEnd/>
            <a:tailEnd/>
          </a:ln>
        </p:spPr>
      </p:pic>
      <p:sp>
        <p:nvSpPr>
          <p:cNvPr id="5" name="Rectangle 4"/>
          <p:cNvSpPr/>
          <p:nvPr/>
        </p:nvSpPr>
        <p:spPr>
          <a:xfrm>
            <a:off x="0" y="1295400"/>
            <a:ext cx="8839200" cy="892552"/>
          </a:xfrm>
          <a:prstGeom prst="rect">
            <a:avLst/>
          </a:prstGeom>
        </p:spPr>
        <p:txBody>
          <a:bodyPr wrap="square">
            <a:spAutoFit/>
          </a:bodyPr>
          <a:lstStyle/>
          <a:p>
            <a:r>
              <a:rPr lang="en-US" sz="2600" dirty="0" smtClean="0"/>
              <a:t>Write the commands for retrieving the value of the stored variables in R console</a:t>
            </a:r>
            <a:endParaRPr lang="en-US" sz="2600" dirty="0"/>
          </a:p>
        </p:txBody>
      </p:sp>
      <p:sp>
        <p:nvSpPr>
          <p:cNvPr id="6" name="Slide Number Placeholder 5"/>
          <p:cNvSpPr>
            <a:spLocks noGrp="1"/>
          </p:cNvSpPr>
          <p:nvPr>
            <p:ph type="sldNum" sz="quarter" idx="12"/>
          </p:nvPr>
        </p:nvSpPr>
        <p:spPr/>
        <p:txBody>
          <a:bodyPr/>
          <a:lstStyle/>
          <a:p>
            <a:fld id="{BED46B4B-AD15-4775-A0E5-83BF9730D2C4}" type="slidenum">
              <a:rPr lang="en-US" smtClean="0"/>
              <a:pPr/>
              <a:t>25</a:t>
            </a:fld>
            <a:endParaRPr lang="en-US"/>
          </a:p>
        </p:txBody>
      </p:sp>
      <p:sp>
        <p:nvSpPr>
          <p:cNvPr id="7" name="Footer Placeholder 6"/>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a:xfrm>
            <a:off x="381000" y="1676400"/>
            <a:ext cx="7467600" cy="1447800"/>
          </a:xfrm>
        </p:spPr>
        <p:txBody>
          <a:bodyPr>
            <a:normAutofit/>
          </a:bodyPr>
          <a:lstStyle/>
          <a:p>
            <a:r>
              <a:rPr lang="en-US" dirty="0" smtClean="0"/>
              <a:t>The comments in R start with the # </a:t>
            </a:r>
            <a:r>
              <a:rPr lang="en-US" dirty="0" err="1" smtClean="0"/>
              <a:t>symbol.If</a:t>
            </a:r>
            <a:r>
              <a:rPr lang="en-US" dirty="0" smtClean="0"/>
              <a:t> the user wants to run this script again, the lines starting with # do not affect R’s execution</a:t>
            </a:r>
            <a:endParaRPr lang="en-US" dirty="0"/>
          </a:p>
        </p:txBody>
      </p:sp>
      <p:pic>
        <p:nvPicPr>
          <p:cNvPr id="37890" name="Picture 2"/>
          <p:cNvPicPr>
            <a:picLocks noChangeAspect="1" noChangeArrowheads="1"/>
          </p:cNvPicPr>
          <p:nvPr/>
        </p:nvPicPr>
        <p:blipFill>
          <a:blip r:embed="rId2" cstate="print"/>
          <a:srcRect/>
          <a:stretch>
            <a:fillRect/>
          </a:stretch>
        </p:blipFill>
        <p:spPr bwMode="auto">
          <a:xfrm>
            <a:off x="1143000" y="3200400"/>
            <a:ext cx="5943600" cy="3276600"/>
          </a:xfrm>
          <a:prstGeom prst="rect">
            <a:avLst/>
          </a:prstGeom>
          <a:noFill/>
          <a:ln w="9525">
            <a:noFill/>
            <a:miter lim="800000"/>
            <a:headEnd/>
            <a:tailEnd/>
          </a:ln>
        </p:spPr>
      </p:pic>
      <p:sp>
        <p:nvSpPr>
          <p:cNvPr id="5" name="Rectangle 4"/>
          <p:cNvSpPr/>
          <p:nvPr/>
        </p:nvSpPr>
        <p:spPr>
          <a:xfrm>
            <a:off x="381000" y="1066801"/>
            <a:ext cx="7772400" cy="954107"/>
          </a:xfrm>
          <a:prstGeom prst="rect">
            <a:avLst/>
          </a:prstGeom>
        </p:spPr>
        <p:txBody>
          <a:bodyPr wrap="square">
            <a:spAutoFit/>
          </a:bodyPr>
          <a:lstStyle/>
          <a:p>
            <a:r>
              <a:rPr lang="en-US" sz="2800" dirty="0" smtClean="0"/>
              <a:t>Write an R script with comments.</a:t>
            </a:r>
            <a:br>
              <a:rPr lang="en-US" sz="2800" dirty="0" smtClean="0"/>
            </a:br>
            <a:endParaRPr lang="en-US" sz="2800" dirty="0"/>
          </a:p>
        </p:txBody>
      </p:sp>
      <p:sp>
        <p:nvSpPr>
          <p:cNvPr id="6" name="Slide Number Placeholder 5"/>
          <p:cNvSpPr>
            <a:spLocks noGrp="1"/>
          </p:cNvSpPr>
          <p:nvPr>
            <p:ph type="sldNum" sz="quarter" idx="12"/>
          </p:nvPr>
        </p:nvSpPr>
        <p:spPr/>
        <p:txBody>
          <a:bodyPr/>
          <a:lstStyle/>
          <a:p>
            <a:fld id="{BED46B4B-AD15-4775-A0E5-83BF9730D2C4}" type="slidenum">
              <a:rPr lang="en-US" smtClean="0"/>
              <a:pPr/>
              <a:t>26</a:t>
            </a:fld>
            <a:endParaRPr lang="en-US"/>
          </a:p>
        </p:txBody>
      </p:sp>
      <p:sp>
        <p:nvSpPr>
          <p:cNvPr id="7" name="Footer Placeholder 6"/>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DATA TYPES</a:t>
            </a:r>
            <a:endParaRPr lang="en-US" dirty="0"/>
          </a:p>
        </p:txBody>
      </p:sp>
      <p:sp>
        <p:nvSpPr>
          <p:cNvPr id="3" name="Content Placeholder 2"/>
          <p:cNvSpPr>
            <a:spLocks noGrp="1"/>
          </p:cNvSpPr>
          <p:nvPr>
            <p:ph idx="1"/>
          </p:nvPr>
        </p:nvSpPr>
        <p:spPr/>
        <p:txBody>
          <a:bodyPr>
            <a:normAutofit fontScale="85000" lnSpcReduction="10000"/>
          </a:bodyPr>
          <a:lstStyle/>
          <a:p>
            <a:r>
              <a:rPr lang="en-IN" dirty="0" smtClean="0"/>
              <a:t>Data Types Play a Vitol role in developing any application and the data becomes very important especially in Statistical Analysis.</a:t>
            </a:r>
          </a:p>
          <a:p>
            <a:r>
              <a:rPr lang="en-IN" dirty="0" smtClean="0"/>
              <a:t>Fundamental Data Types in R also called as Atomic Vector Types .</a:t>
            </a:r>
          </a:p>
          <a:p>
            <a:r>
              <a:rPr lang="en-IN" dirty="0" smtClean="0"/>
              <a:t>R uses function named </a:t>
            </a:r>
            <a:r>
              <a:rPr lang="en-IN" i="1" dirty="0" smtClean="0"/>
              <a:t>class() </a:t>
            </a:r>
            <a:r>
              <a:rPr lang="en-IN" dirty="0" smtClean="0"/>
              <a:t>to determine the type of a variable</a:t>
            </a:r>
          </a:p>
          <a:p>
            <a:r>
              <a:rPr lang="en-IN" dirty="0" smtClean="0"/>
              <a:t>Function</a:t>
            </a:r>
            <a:r>
              <a:rPr lang="en-IN" i="1" dirty="0" smtClean="0"/>
              <a:t> class(TRUE ) </a:t>
            </a:r>
            <a:r>
              <a:rPr lang="en-IN" dirty="0" smtClean="0"/>
              <a:t>returns logical</a:t>
            </a:r>
          </a:p>
          <a:p>
            <a:r>
              <a:rPr lang="en-IN" i="1" dirty="0" smtClean="0"/>
              <a:t>Class(NA)</a:t>
            </a:r>
            <a:r>
              <a:rPr lang="en-IN" dirty="0" smtClean="0"/>
              <a:t> returns logical where NA denotes missing value </a:t>
            </a:r>
          </a:p>
          <a:p>
            <a:r>
              <a:rPr lang="en-IN" dirty="0" smtClean="0"/>
              <a:t>The logical variables TRUE and FALSE can be abbreviated as T and F</a:t>
            </a:r>
          </a:p>
          <a:p>
            <a:r>
              <a:rPr lang="en-IN" dirty="0" smtClean="0"/>
              <a:t>Integer is a special type of numeric in R, which is used to represent natural numbers Ex: 4L</a:t>
            </a:r>
          </a:p>
          <a:p>
            <a:r>
              <a:rPr lang="en-IN" dirty="0" smtClean="0"/>
              <a:t>The class() function reveals the difference between 4 and 4L  </a:t>
            </a:r>
          </a:p>
          <a:p>
            <a:r>
              <a:rPr lang="en-IN" dirty="0" smtClean="0"/>
              <a:t>Ex: class(4)    numeric</a:t>
            </a:r>
          </a:p>
          <a:p>
            <a:r>
              <a:rPr lang="en-IN" dirty="0" smtClean="0"/>
              <a:t>       class(4L)   Integer</a:t>
            </a:r>
          </a:p>
          <a:p>
            <a:pPr>
              <a:buNone/>
            </a:pPr>
            <a:endParaRPr lang="en-US" dirty="0"/>
          </a:p>
        </p:txBody>
      </p:sp>
      <p:sp>
        <p:nvSpPr>
          <p:cNvPr id="4" name="Footer Placeholder 3"/>
          <p:cNvSpPr>
            <a:spLocks noGrp="1"/>
          </p:cNvSpPr>
          <p:nvPr>
            <p:ph type="ftr" sz="quarter" idx="11"/>
          </p:nvPr>
        </p:nvSpPr>
        <p:spPr/>
        <p:txBody>
          <a:bodyPr/>
          <a:lstStyle/>
          <a:p>
            <a:r>
              <a:rPr lang="en-US" smtClean="0"/>
              <a:t>© Oxford University Press 2017. All rights reserved.</a:t>
            </a:r>
            <a:endParaRPr lang="en-US"/>
          </a:p>
        </p:txBody>
      </p:sp>
      <p:sp>
        <p:nvSpPr>
          <p:cNvPr id="5" name="Slide Number Placeholder 4"/>
          <p:cNvSpPr>
            <a:spLocks noGrp="1"/>
          </p:cNvSpPr>
          <p:nvPr>
            <p:ph type="sldNum" sz="quarter" idx="12"/>
          </p:nvPr>
        </p:nvSpPr>
        <p:spPr/>
        <p:txBody>
          <a:bodyPr/>
          <a:lstStyle/>
          <a:p>
            <a:fld id="{BED46B4B-AD15-4775-A0E5-83BF9730D2C4}"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105400"/>
            <a:ext cx="9144000" cy="1752600"/>
          </a:xfrm>
        </p:spPr>
        <p:txBody>
          <a:bodyPr>
            <a:normAutofit fontScale="70000" lnSpcReduction="20000"/>
          </a:bodyPr>
          <a:lstStyle/>
          <a:p>
            <a:pPr algn="just"/>
            <a:r>
              <a:rPr lang="en-US" dirty="0" smtClean="0"/>
              <a:t>R provides a function for the programmers to check whether a given input is numeric or integer. This is known as the </a:t>
            </a:r>
            <a:r>
              <a:rPr lang="en-US" i="1" dirty="0" smtClean="0"/>
              <a:t>is-dot-function</a:t>
            </a:r>
            <a:r>
              <a:rPr lang="en-US" dirty="0" smtClean="0"/>
              <a:t>. Here, we use two functions—</a:t>
            </a:r>
            <a:r>
              <a:rPr lang="en-US" i="1" dirty="0" err="1" smtClean="0"/>
              <a:t>is.numeric</a:t>
            </a:r>
            <a:r>
              <a:rPr lang="en-US" dirty="0" smtClean="0"/>
              <a:t>() and </a:t>
            </a:r>
            <a:r>
              <a:rPr lang="en-US" i="1" dirty="0" err="1" smtClean="0"/>
              <a:t>is.integer</a:t>
            </a:r>
            <a:r>
              <a:rPr lang="en-US" dirty="0" smtClean="0"/>
              <a:t>()—as shown in </a:t>
            </a:r>
            <a:r>
              <a:rPr lang="en-US" dirty="0" smtClean="0"/>
              <a:t>Fig.1.25</a:t>
            </a:r>
            <a:r>
              <a:rPr lang="en-US" dirty="0" smtClean="0"/>
              <a:t>, to check if a variable is a numeric or integer. </a:t>
            </a:r>
            <a:endParaRPr lang="en-US" dirty="0" smtClean="0"/>
          </a:p>
          <a:p>
            <a:pPr algn="just"/>
            <a:r>
              <a:rPr lang="en-US" dirty="0" smtClean="0"/>
              <a:t>In </a:t>
            </a:r>
            <a:r>
              <a:rPr lang="en-US" dirty="0" smtClean="0"/>
              <a:t>this particular case, it appears that both are </a:t>
            </a:r>
            <a:r>
              <a:rPr lang="en-US" i="1" dirty="0" smtClean="0"/>
              <a:t>numeric </a:t>
            </a:r>
            <a:r>
              <a:rPr lang="en-US" dirty="0" smtClean="0"/>
              <a:t>and the results also demonstrate the fact that all </a:t>
            </a:r>
            <a:r>
              <a:rPr lang="en-US" i="1" dirty="0" smtClean="0"/>
              <a:t>integer </a:t>
            </a:r>
            <a:r>
              <a:rPr lang="en-US" dirty="0" smtClean="0"/>
              <a:t>variables are </a:t>
            </a:r>
            <a:r>
              <a:rPr lang="en-US" i="1" dirty="0" smtClean="0"/>
              <a:t>numeric</a:t>
            </a:r>
            <a:r>
              <a:rPr lang="en-US" dirty="0" smtClean="0"/>
              <a:t>, but not all </a:t>
            </a:r>
            <a:r>
              <a:rPr lang="en-US" i="1" dirty="0" smtClean="0"/>
              <a:t>numeric </a:t>
            </a:r>
            <a:r>
              <a:rPr lang="en-US" dirty="0" smtClean="0"/>
              <a:t>variables are </a:t>
            </a:r>
            <a:r>
              <a:rPr lang="en-US" i="1" dirty="0" smtClean="0"/>
              <a:t>integers</a:t>
            </a:r>
            <a:r>
              <a:rPr lang="en-US" dirty="0" smtClean="0"/>
              <a:t>.</a:t>
            </a:r>
          </a:p>
          <a:p>
            <a:pPr algn="just"/>
            <a:endParaRPr lang="en-US" dirty="0"/>
          </a:p>
        </p:txBody>
      </p:sp>
      <p:pic>
        <p:nvPicPr>
          <p:cNvPr id="38914" name="Picture 2"/>
          <p:cNvPicPr>
            <a:picLocks noChangeAspect="1" noChangeArrowheads="1"/>
          </p:cNvPicPr>
          <p:nvPr/>
        </p:nvPicPr>
        <p:blipFill>
          <a:blip r:embed="rId2" cstate="print"/>
          <a:srcRect/>
          <a:stretch>
            <a:fillRect/>
          </a:stretch>
        </p:blipFill>
        <p:spPr bwMode="auto">
          <a:xfrm>
            <a:off x="1600200" y="533400"/>
            <a:ext cx="7334250" cy="4495799"/>
          </a:xfrm>
          <a:prstGeom prst="rect">
            <a:avLst/>
          </a:prstGeom>
          <a:noFill/>
          <a:ln w="9525">
            <a:noFill/>
            <a:miter lim="800000"/>
            <a:headEnd/>
            <a:tailEnd/>
          </a:ln>
        </p:spPr>
      </p:pic>
      <p:sp>
        <p:nvSpPr>
          <p:cNvPr id="5" name="Rectangle 4"/>
          <p:cNvSpPr/>
          <p:nvPr/>
        </p:nvSpPr>
        <p:spPr>
          <a:xfrm>
            <a:off x="0" y="76200"/>
            <a:ext cx="9144000" cy="707886"/>
          </a:xfrm>
          <a:prstGeom prst="rect">
            <a:avLst/>
          </a:prstGeom>
        </p:spPr>
        <p:txBody>
          <a:bodyPr wrap="square">
            <a:spAutoFit/>
          </a:bodyPr>
          <a:lstStyle/>
          <a:p>
            <a:r>
              <a:rPr lang="en-US" sz="2000" dirty="0" smtClean="0"/>
              <a:t>Enumerate the process to check whether a given input is numeric or integer using a function of R</a:t>
            </a:r>
            <a:r>
              <a:rPr lang="en-US" sz="2000" dirty="0" smtClean="0"/>
              <a:t>.</a:t>
            </a:r>
            <a:endParaRPr lang="en-US" sz="2000" dirty="0"/>
          </a:p>
        </p:txBody>
      </p:sp>
      <p:sp>
        <p:nvSpPr>
          <p:cNvPr id="6" name="Slide Number Placeholder 5"/>
          <p:cNvSpPr>
            <a:spLocks noGrp="1"/>
          </p:cNvSpPr>
          <p:nvPr>
            <p:ph type="sldNum" sz="quarter" idx="12"/>
          </p:nvPr>
        </p:nvSpPr>
        <p:spPr/>
        <p:txBody>
          <a:bodyPr/>
          <a:lstStyle/>
          <a:p>
            <a:fld id="{BED46B4B-AD15-4775-A0E5-83BF9730D2C4}" type="slidenum">
              <a:rPr lang="en-US" smtClean="0"/>
              <a:pPr/>
              <a:t>28</a:t>
            </a:fld>
            <a:endParaRPr lang="en-US"/>
          </a:p>
        </p:txBody>
      </p:sp>
      <p:sp>
        <p:nvSpPr>
          <p:cNvPr id="7" name="Footer Placeholder 6"/>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vectors</a:t>
            </a:r>
            <a:endParaRPr lang="en-US" dirty="0"/>
          </a:p>
        </p:txBody>
      </p:sp>
      <p:sp>
        <p:nvSpPr>
          <p:cNvPr id="3" name="Content Placeholder 2"/>
          <p:cNvSpPr>
            <a:spLocks noGrp="1"/>
          </p:cNvSpPr>
          <p:nvPr>
            <p:ph idx="1"/>
          </p:nvPr>
        </p:nvSpPr>
        <p:spPr/>
        <p:txBody>
          <a:bodyPr>
            <a:normAutofit/>
          </a:bodyPr>
          <a:lstStyle/>
          <a:p>
            <a:pPr algn="just"/>
            <a:r>
              <a:rPr lang="en-US" sz="3200" dirty="0" smtClean="0"/>
              <a:t>Vectors are the most basic R data objects. A vector is a sequence of data elements of the same data type. </a:t>
            </a:r>
          </a:p>
          <a:p>
            <a:pPr algn="just"/>
            <a:r>
              <a:rPr lang="en-US" sz="3200" dirty="0" smtClean="0"/>
              <a:t>There are six types of atomic vectors—</a:t>
            </a:r>
            <a:r>
              <a:rPr lang="en-US" sz="3200" i="1" dirty="0" smtClean="0"/>
              <a:t>logical</a:t>
            </a:r>
            <a:r>
              <a:rPr lang="en-US" sz="3200" dirty="0" smtClean="0"/>
              <a:t>, </a:t>
            </a:r>
            <a:r>
              <a:rPr lang="en-US" sz="3200" i="1" dirty="0" smtClean="0"/>
              <a:t>integer</a:t>
            </a:r>
            <a:r>
              <a:rPr lang="en-US" sz="3200" dirty="0" smtClean="0"/>
              <a:t>, </a:t>
            </a:r>
            <a:r>
              <a:rPr lang="en-US" sz="3200" i="1" dirty="0" smtClean="0"/>
              <a:t>double</a:t>
            </a:r>
            <a:r>
              <a:rPr lang="en-US" sz="3200" dirty="0" smtClean="0"/>
              <a:t>, </a:t>
            </a:r>
            <a:r>
              <a:rPr lang="en-US" sz="3200" i="1" dirty="0" smtClean="0"/>
              <a:t>complex</a:t>
            </a:r>
            <a:r>
              <a:rPr lang="en-US" sz="3200" dirty="0" smtClean="0"/>
              <a:t>, </a:t>
            </a:r>
            <a:r>
              <a:rPr lang="en-US" sz="3200" i="1" dirty="0" smtClean="0"/>
              <a:t>character</a:t>
            </a:r>
            <a:r>
              <a:rPr lang="en-US" sz="3200" dirty="0" smtClean="0"/>
              <a:t>, and </a:t>
            </a:r>
            <a:r>
              <a:rPr lang="en-US" sz="3200" i="1" dirty="0" smtClean="0"/>
              <a:t>raw</a:t>
            </a:r>
            <a:r>
              <a:rPr lang="en-US" sz="3200" dirty="0" smtClean="0"/>
              <a:t>. </a:t>
            </a:r>
          </a:p>
          <a:p>
            <a:pPr algn="just"/>
            <a:r>
              <a:rPr lang="en-US" sz="3200" dirty="0" smtClean="0"/>
              <a:t>Programmers can create </a:t>
            </a:r>
            <a:r>
              <a:rPr lang="en-US" sz="3200" i="1" dirty="0" smtClean="0"/>
              <a:t>character </a:t>
            </a:r>
            <a:r>
              <a:rPr lang="en-US" sz="3200" dirty="0" smtClean="0"/>
              <a:t>vectors, </a:t>
            </a:r>
            <a:r>
              <a:rPr lang="en-US" sz="3200" i="1" dirty="0" smtClean="0"/>
              <a:t>numeric </a:t>
            </a:r>
            <a:r>
              <a:rPr lang="en-US" sz="3200" dirty="0" smtClean="0"/>
              <a:t>vectors, </a:t>
            </a:r>
            <a:r>
              <a:rPr lang="en-US" sz="3200" i="1" dirty="0" smtClean="0"/>
              <a:t>logical </a:t>
            </a:r>
            <a:r>
              <a:rPr lang="en-US" sz="3200" dirty="0" smtClean="0"/>
              <a:t>vectors, and many more</a:t>
            </a:r>
            <a:endParaRPr lang="en-US" sz="3200" dirty="0"/>
          </a:p>
        </p:txBody>
      </p:sp>
      <p:sp>
        <p:nvSpPr>
          <p:cNvPr id="4" name="Slide Number Placeholder 3"/>
          <p:cNvSpPr>
            <a:spLocks noGrp="1"/>
          </p:cNvSpPr>
          <p:nvPr>
            <p:ph type="sldNum" sz="quarter" idx="12"/>
          </p:nvPr>
        </p:nvSpPr>
        <p:spPr/>
        <p:txBody>
          <a:bodyPr/>
          <a:lstStyle/>
          <a:p>
            <a:fld id="{BED46B4B-AD15-4775-A0E5-83BF9730D2C4}"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introduction</a:t>
            </a:r>
            <a:endParaRPr lang="en-US" sz="3600" dirty="0"/>
          </a:p>
        </p:txBody>
      </p:sp>
      <p:sp>
        <p:nvSpPr>
          <p:cNvPr id="3" name="Content Placeholder 2"/>
          <p:cNvSpPr>
            <a:spLocks noGrp="1"/>
          </p:cNvSpPr>
          <p:nvPr>
            <p:ph idx="1"/>
          </p:nvPr>
        </p:nvSpPr>
        <p:spPr/>
        <p:txBody>
          <a:bodyPr/>
          <a:lstStyle/>
          <a:p>
            <a:pPr algn="just"/>
            <a:r>
              <a:rPr lang="en-US" sz="3200" dirty="0" smtClean="0"/>
              <a:t>R is a language for statistical computing was initially developed by </a:t>
            </a:r>
            <a:r>
              <a:rPr lang="en-US" sz="3200" i="1" dirty="0" smtClean="0"/>
              <a:t>Ross </a:t>
            </a:r>
            <a:r>
              <a:rPr lang="en-US" sz="3200" i="1" dirty="0" err="1" smtClean="0"/>
              <a:t>Ihaka</a:t>
            </a:r>
            <a:r>
              <a:rPr lang="en-US" sz="3200" i="1" dirty="0" smtClean="0"/>
              <a:t> </a:t>
            </a:r>
            <a:r>
              <a:rPr lang="en-US" sz="3200" dirty="0" smtClean="0"/>
              <a:t>and </a:t>
            </a:r>
            <a:r>
              <a:rPr lang="en-US" sz="3200" i="1" dirty="0" smtClean="0"/>
              <a:t>Robert Gentleman </a:t>
            </a:r>
            <a:r>
              <a:rPr lang="en-US" sz="3200" dirty="0" smtClean="0"/>
              <a:t>at the University of Auckland in early 90s. </a:t>
            </a:r>
          </a:p>
          <a:p>
            <a:pPr algn="just"/>
            <a:r>
              <a:rPr lang="en-US" sz="3200" dirty="0" smtClean="0"/>
              <a:t>It is considered as an open source implementation of the S language developed by John Chambers in Bell Laboratories</a:t>
            </a:r>
          </a:p>
          <a:p>
            <a:pPr algn="just"/>
            <a:endParaRPr lang="en-US" sz="3200" dirty="0" smtClean="0"/>
          </a:p>
          <a:p>
            <a:endParaRPr lang="en-US" dirty="0"/>
          </a:p>
        </p:txBody>
      </p:sp>
      <p:sp>
        <p:nvSpPr>
          <p:cNvPr id="4" name="Slide Number Placeholder 3"/>
          <p:cNvSpPr>
            <a:spLocks noGrp="1"/>
          </p:cNvSpPr>
          <p:nvPr>
            <p:ph type="sldNum" sz="quarter" idx="12"/>
          </p:nvPr>
        </p:nvSpPr>
        <p:spPr/>
        <p:txBody>
          <a:bodyPr/>
          <a:lstStyle/>
          <a:p>
            <a:fld id="{BED46B4B-AD15-4775-A0E5-83BF9730D2C4}"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naming vectors</a:t>
            </a:r>
            <a:endParaRPr lang="en-US" dirty="0"/>
          </a:p>
        </p:txBody>
      </p:sp>
      <p:sp>
        <p:nvSpPr>
          <p:cNvPr id="3" name="Content Placeholder 2"/>
          <p:cNvSpPr>
            <a:spLocks noGrp="1"/>
          </p:cNvSpPr>
          <p:nvPr>
            <p:ph idx="1"/>
          </p:nvPr>
        </p:nvSpPr>
        <p:spPr>
          <a:xfrm>
            <a:off x="-1" y="1066800"/>
            <a:ext cx="9103057" cy="4419600"/>
          </a:xfrm>
        </p:spPr>
        <p:txBody>
          <a:bodyPr>
            <a:noAutofit/>
          </a:bodyPr>
          <a:lstStyle/>
          <a:p>
            <a:r>
              <a:rPr lang="en-US" sz="3200" dirty="0" smtClean="0"/>
              <a:t>A function </a:t>
            </a:r>
            <a:r>
              <a:rPr lang="en-US" sz="3200" i="1" dirty="0" smtClean="0"/>
              <a:t>c</a:t>
            </a:r>
            <a:r>
              <a:rPr lang="en-US" sz="3200" dirty="0" smtClean="0"/>
              <a:t>() is used to create a vector in R, which further allows users to combine values into a vector</a:t>
            </a:r>
          </a:p>
          <a:p>
            <a:r>
              <a:rPr lang="en-US" sz="3200" dirty="0" smtClean="0"/>
              <a:t>Figure 1.33 shows the various options for creating a new vector</a:t>
            </a:r>
            <a:r>
              <a:rPr lang="en-US" sz="3000" dirty="0" smtClean="0"/>
              <a:t>. </a:t>
            </a:r>
            <a:endParaRPr lang="en-US" sz="3000" dirty="0" smtClean="0"/>
          </a:p>
          <a:p>
            <a:r>
              <a:rPr lang="en-US" sz="3200" dirty="0" smtClean="0"/>
              <a:t>R </a:t>
            </a:r>
            <a:r>
              <a:rPr lang="en-US" sz="3200" dirty="0" smtClean="0"/>
              <a:t>allows programmers to name the data elements of the vector. R uses the </a:t>
            </a:r>
            <a:r>
              <a:rPr lang="en-US" sz="3200" i="1" dirty="0" smtClean="0"/>
              <a:t>names</a:t>
            </a:r>
            <a:r>
              <a:rPr lang="en-US" sz="3200" dirty="0" smtClean="0"/>
              <a:t>() function to name the vector elements</a:t>
            </a:r>
            <a:r>
              <a:rPr lang="en-US" sz="3200" dirty="0" smtClean="0"/>
              <a:t>.</a:t>
            </a:r>
          </a:p>
          <a:p>
            <a:r>
              <a:rPr lang="en-US" sz="3200" i="1" dirty="0" smtClean="0"/>
              <a:t>Vector Length</a:t>
            </a:r>
            <a:endParaRPr lang="en-US" sz="3200" dirty="0" smtClean="0"/>
          </a:p>
          <a:p>
            <a:endParaRPr lang="en-US" sz="3000" dirty="0"/>
          </a:p>
        </p:txBody>
      </p:sp>
      <p:sp>
        <p:nvSpPr>
          <p:cNvPr id="5" name="Slide Number Placeholder 4"/>
          <p:cNvSpPr>
            <a:spLocks noGrp="1"/>
          </p:cNvSpPr>
          <p:nvPr>
            <p:ph type="sldNum" sz="quarter" idx="12"/>
          </p:nvPr>
        </p:nvSpPr>
        <p:spPr/>
        <p:txBody>
          <a:bodyPr/>
          <a:lstStyle/>
          <a:p>
            <a:fld id="{BED46B4B-AD15-4775-A0E5-83BF9730D2C4}" type="slidenum">
              <a:rPr lang="en-US" smtClean="0"/>
              <a:pPr/>
              <a:t>30</a:t>
            </a:fld>
            <a:endParaRPr lang="en-US"/>
          </a:p>
        </p:txBody>
      </p:sp>
      <p:sp>
        <p:nvSpPr>
          <p:cNvPr id="6" name="Footer Placeholder 5"/>
          <p:cNvSpPr>
            <a:spLocks noGrp="1"/>
          </p:cNvSpPr>
          <p:nvPr>
            <p:ph type="ftr" sz="quarter" idx="11"/>
          </p:nvPr>
        </p:nvSpPr>
        <p:spPr/>
        <p:txBody>
          <a:bodyPr/>
          <a:lstStyle/>
          <a:p>
            <a:r>
              <a:rPr lang="en-US" dirty="0" smtClean="0"/>
              <a:t>© Oxford University Press 2017. All rights reserved.</a:t>
            </a:r>
            <a:endParaRPr lang="en-US" dirty="0"/>
          </a:p>
        </p:txBody>
      </p:sp>
      <p:sp>
        <p:nvSpPr>
          <p:cNvPr id="7" name="Content Placeholder 2"/>
          <p:cNvSpPr txBox="1">
            <a:spLocks/>
          </p:cNvSpPr>
          <p:nvPr/>
        </p:nvSpPr>
        <p:spPr>
          <a:xfrm>
            <a:off x="13648" y="4953000"/>
            <a:ext cx="9130352" cy="1676400"/>
          </a:xfrm>
          <a:prstGeom prst="rect">
            <a:avLst/>
          </a:prstGeom>
          <a:solidFill>
            <a:schemeClr val="bg1">
              <a:alpha val="44000"/>
            </a:schemeClr>
          </a:solidFill>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 single variable in R is actually a vector of length 1.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R provides a function utility named </a:t>
            </a:r>
            <a:r>
              <a:rPr kumimoji="0" lang="en-US" sz="2800" b="0" i="1" u="none" strike="noStrike" kern="1200" cap="none" spc="0" normalizeH="0" baseline="0" noProof="0" dirty="0" smtClean="0">
                <a:ln>
                  <a:noFill/>
                </a:ln>
                <a:solidFill>
                  <a:schemeClr val="tx1"/>
                </a:solidFill>
                <a:effectLst/>
                <a:uLnTx/>
                <a:uFillTx/>
                <a:latin typeface="+mn-lt"/>
                <a:ea typeface="+mn-ea"/>
                <a:cs typeface="+mn-cs"/>
              </a:rPr>
              <a:t>length</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to determine the length of the vector.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 Oxford University Press 2017. All rights reserved.</a:t>
            </a:r>
            <a:endParaRPr lang="en-US"/>
          </a:p>
        </p:txBody>
      </p:sp>
      <p:sp>
        <p:nvSpPr>
          <p:cNvPr id="5" name="Slide Number Placeholder 4"/>
          <p:cNvSpPr>
            <a:spLocks noGrp="1"/>
          </p:cNvSpPr>
          <p:nvPr>
            <p:ph type="sldNum" sz="quarter" idx="12"/>
          </p:nvPr>
        </p:nvSpPr>
        <p:spPr/>
        <p:txBody>
          <a:bodyPr/>
          <a:lstStyle/>
          <a:p>
            <a:fld id="{BED46B4B-AD15-4775-A0E5-83BF9730D2C4}" type="slidenum">
              <a:rPr lang="en-US" smtClean="0"/>
              <a:pPr/>
              <a:t>31</a:t>
            </a:fld>
            <a:endParaRPr lang="en-US"/>
          </a:p>
        </p:txBody>
      </p:sp>
      <p:pic>
        <p:nvPicPr>
          <p:cNvPr id="6" name="Picture 2"/>
          <p:cNvPicPr>
            <a:picLocks noChangeAspect="1" noChangeArrowheads="1"/>
          </p:cNvPicPr>
          <p:nvPr/>
        </p:nvPicPr>
        <p:blipFill>
          <a:blip r:embed="rId2" cstate="print"/>
          <a:srcRect/>
          <a:stretch>
            <a:fillRect/>
          </a:stretch>
        </p:blipFill>
        <p:spPr bwMode="auto">
          <a:xfrm>
            <a:off x="228600" y="81887"/>
            <a:ext cx="8763000" cy="6776113"/>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cstate="print"/>
          <a:srcRect/>
          <a:stretch>
            <a:fillRect/>
          </a:stretch>
        </p:blipFill>
        <p:spPr bwMode="auto">
          <a:xfrm>
            <a:off x="457200" y="609600"/>
            <a:ext cx="8153400" cy="5638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ED46B4B-AD15-4775-A0E5-83BF9730D2C4}"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65389"/>
          </a:xfrm>
        </p:spPr>
        <p:txBody>
          <a:bodyPr/>
          <a:lstStyle/>
          <a:p>
            <a:r>
              <a:rPr lang="en-US" i="1" dirty="0" smtClean="0"/>
              <a:t>Vector Length</a:t>
            </a:r>
            <a:endParaRPr lang="en-US" dirty="0"/>
          </a:p>
        </p:txBody>
      </p:sp>
      <p:pic>
        <p:nvPicPr>
          <p:cNvPr id="41986" name="Picture 2"/>
          <p:cNvPicPr>
            <a:picLocks noChangeAspect="1" noChangeArrowheads="1"/>
          </p:cNvPicPr>
          <p:nvPr/>
        </p:nvPicPr>
        <p:blipFill>
          <a:blip r:embed="rId2" cstate="print"/>
          <a:srcRect/>
          <a:stretch>
            <a:fillRect/>
          </a:stretch>
        </p:blipFill>
        <p:spPr bwMode="auto">
          <a:xfrm>
            <a:off x="228600" y="762000"/>
            <a:ext cx="8686800" cy="6096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ED46B4B-AD15-4775-A0E5-83BF9730D2C4}"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65389"/>
          </a:xfrm>
        </p:spPr>
        <p:txBody>
          <a:bodyPr>
            <a:normAutofit/>
          </a:bodyPr>
          <a:lstStyle/>
          <a:p>
            <a:r>
              <a:rPr lang="en-US" i="1" dirty="0" smtClean="0"/>
              <a:t>Coercion of Vector Elements</a:t>
            </a:r>
            <a:endParaRPr lang="en-US" dirty="0"/>
          </a:p>
        </p:txBody>
      </p:sp>
      <p:sp>
        <p:nvSpPr>
          <p:cNvPr id="3" name="Content Placeholder 2"/>
          <p:cNvSpPr>
            <a:spLocks noGrp="1"/>
          </p:cNvSpPr>
          <p:nvPr>
            <p:ph idx="1"/>
          </p:nvPr>
        </p:nvSpPr>
        <p:spPr>
          <a:xfrm>
            <a:off x="0" y="685800"/>
            <a:ext cx="9116704" cy="2819400"/>
          </a:xfrm>
        </p:spPr>
        <p:txBody>
          <a:bodyPr>
            <a:noAutofit/>
          </a:bodyPr>
          <a:lstStyle/>
          <a:p>
            <a:pPr algn="just"/>
            <a:r>
              <a:rPr lang="en-US" sz="3200" dirty="0" smtClean="0"/>
              <a:t>A vector in R can only hold elements of the same type, which means that users cannot have a vector that contains both </a:t>
            </a:r>
            <a:r>
              <a:rPr lang="en-US" sz="3200" i="1" dirty="0" smtClean="0"/>
              <a:t>logical </a:t>
            </a:r>
            <a:r>
              <a:rPr lang="en-US" sz="3200" dirty="0" smtClean="0"/>
              <a:t>and </a:t>
            </a:r>
            <a:r>
              <a:rPr lang="en-US" sz="3200" i="1" dirty="0" smtClean="0"/>
              <a:t>numeric </a:t>
            </a:r>
            <a:r>
              <a:rPr lang="en-US" sz="3200" dirty="0" smtClean="0"/>
              <a:t>data types.</a:t>
            </a:r>
          </a:p>
          <a:p>
            <a:pPr algn="just"/>
            <a:r>
              <a:rPr lang="en-US" sz="3200" dirty="0" smtClean="0"/>
              <a:t> If the user wants to build a mixed vector that contains both integers and characters, then automatically, R performs </a:t>
            </a:r>
            <a:r>
              <a:rPr lang="en-US" sz="3200" i="1" dirty="0" smtClean="0"/>
              <a:t>coercion </a:t>
            </a:r>
            <a:r>
              <a:rPr lang="en-US" sz="3200" dirty="0" smtClean="0"/>
              <a:t>to </a:t>
            </a:r>
            <a:r>
              <a:rPr lang="en-US" sz="3200" dirty="0" smtClean="0"/>
              <a:t>make</a:t>
            </a:r>
          </a:p>
          <a:p>
            <a:pPr algn="just"/>
            <a:r>
              <a:rPr lang="en-US" sz="3200" dirty="0" smtClean="0"/>
              <a:t>VECTOR ARITHMETIC</a:t>
            </a:r>
          </a:p>
          <a:p>
            <a:pPr algn="just"/>
            <a:endParaRPr lang="en-US" sz="3200" dirty="0"/>
          </a:p>
        </p:txBody>
      </p:sp>
      <p:sp>
        <p:nvSpPr>
          <p:cNvPr id="5" name="Slide Number Placeholder 4"/>
          <p:cNvSpPr>
            <a:spLocks noGrp="1"/>
          </p:cNvSpPr>
          <p:nvPr>
            <p:ph type="sldNum" sz="quarter" idx="12"/>
          </p:nvPr>
        </p:nvSpPr>
        <p:spPr/>
        <p:txBody>
          <a:bodyPr/>
          <a:lstStyle/>
          <a:p>
            <a:fld id="{BED46B4B-AD15-4775-A0E5-83BF9730D2C4}"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
        <p:nvSpPr>
          <p:cNvPr id="7" name="Content Placeholder 2"/>
          <p:cNvSpPr txBox="1">
            <a:spLocks/>
          </p:cNvSpPr>
          <p:nvPr/>
        </p:nvSpPr>
        <p:spPr>
          <a:xfrm>
            <a:off x="0" y="4114800"/>
            <a:ext cx="9130352" cy="2743200"/>
          </a:xfrm>
          <a:prstGeom prst="rect">
            <a:avLst/>
          </a:prstGeom>
          <a:solidFill>
            <a:schemeClr val="bg1">
              <a:alpha val="44000"/>
            </a:schemeClr>
          </a:solidFill>
        </p:spPr>
        <p:txBody>
          <a:bodyPr vert="horz" lIns="91440" tIns="45720" rIns="91440" bIns="45720" rtlCol="0">
            <a:noAutofit/>
          </a:body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R allows programmers to perform arithmetic calculations with vectors and the operations are applied element by element.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Fig show this simple vector arithmetic by multiplying the vector variable </a:t>
            </a:r>
            <a:r>
              <a:rPr kumimoji="0" lang="en-US" sz="2800" b="0" i="1" u="none" strike="noStrike" kern="1200" cap="none" spc="0" normalizeH="0" baseline="0" noProof="0" dirty="0" smtClean="0">
                <a:ln>
                  <a:noFill/>
                </a:ln>
                <a:solidFill>
                  <a:schemeClr val="tx1"/>
                </a:solidFill>
                <a:effectLst/>
                <a:uLnTx/>
                <a:uFillTx/>
                <a:latin typeface="+mn-lt"/>
                <a:ea typeface="+mn-ea"/>
                <a:cs typeface="+mn-cs"/>
              </a:rPr>
              <a:t>earnings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by 3, where the vector </a:t>
            </a:r>
            <a:r>
              <a:rPr kumimoji="0" lang="en-US" sz="2800" b="0" i="1" u="none" strike="noStrike" kern="1200" cap="none" spc="0" normalizeH="0" baseline="0" noProof="0" dirty="0" smtClean="0">
                <a:ln>
                  <a:noFill/>
                </a:ln>
                <a:solidFill>
                  <a:schemeClr val="tx1"/>
                </a:solidFill>
                <a:effectLst/>
                <a:uLnTx/>
                <a:uFillTx/>
                <a:latin typeface="+mn-lt"/>
                <a:ea typeface="+mn-ea"/>
                <a:cs typeface="+mn-cs"/>
              </a:rPr>
              <a:t>earnings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has been created with the three days of earnings in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 Oxford University Press 2017. All rights reserved.</a:t>
            </a:r>
            <a:endParaRPr lang="en-US"/>
          </a:p>
        </p:txBody>
      </p:sp>
      <p:sp>
        <p:nvSpPr>
          <p:cNvPr id="5" name="Slide Number Placeholder 4"/>
          <p:cNvSpPr>
            <a:spLocks noGrp="1"/>
          </p:cNvSpPr>
          <p:nvPr>
            <p:ph type="sldNum" sz="quarter" idx="12"/>
          </p:nvPr>
        </p:nvSpPr>
        <p:spPr/>
        <p:txBody>
          <a:bodyPr/>
          <a:lstStyle/>
          <a:p>
            <a:fld id="{BED46B4B-AD15-4775-A0E5-83BF9730D2C4}" type="slidenum">
              <a:rPr lang="en-US" smtClean="0"/>
              <a:pPr/>
              <a:t>35</a:t>
            </a:fld>
            <a:endParaRPr lang="en-US"/>
          </a:p>
        </p:txBody>
      </p:sp>
      <p:pic>
        <p:nvPicPr>
          <p:cNvPr id="6" name="Picture 2"/>
          <p:cNvPicPr>
            <a:picLocks noChangeAspect="1" noChangeArrowheads="1"/>
          </p:cNvPicPr>
          <p:nvPr/>
        </p:nvPicPr>
        <p:blipFill>
          <a:blip r:embed="rId2" cstate="print"/>
          <a:srcRect/>
          <a:stretch>
            <a:fillRect/>
          </a:stretch>
        </p:blipFill>
        <p:spPr bwMode="auto">
          <a:xfrm>
            <a:off x="228600" y="228600"/>
            <a:ext cx="8610600" cy="64008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639762"/>
          </a:xfrm>
        </p:spPr>
        <p:txBody>
          <a:bodyPr>
            <a:normAutofit fontScale="90000"/>
          </a:bodyPr>
          <a:lstStyle/>
          <a:p>
            <a:r>
              <a:rPr lang="en-US" dirty="0" smtClean="0"/>
              <a:t>vector arithmetic</a:t>
            </a:r>
            <a:endParaRPr lang="en-US" dirty="0"/>
          </a:p>
        </p:txBody>
      </p:sp>
      <p:pic>
        <p:nvPicPr>
          <p:cNvPr id="44034" name="Picture 2"/>
          <p:cNvPicPr>
            <a:picLocks noChangeAspect="1" noChangeArrowheads="1"/>
          </p:cNvPicPr>
          <p:nvPr/>
        </p:nvPicPr>
        <p:blipFill>
          <a:blip r:embed="rId2" cstate="print"/>
          <a:srcRect/>
          <a:stretch>
            <a:fillRect/>
          </a:stretch>
        </p:blipFill>
        <p:spPr bwMode="auto">
          <a:xfrm>
            <a:off x="304800" y="685800"/>
            <a:ext cx="8610600" cy="61722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ED46B4B-AD15-4775-A0E5-83BF9730D2C4}"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828800"/>
            <a:ext cx="8686800" cy="2362200"/>
          </a:xfrm>
        </p:spPr>
        <p:txBody>
          <a:bodyPr>
            <a:noAutofit/>
          </a:bodyPr>
          <a:lstStyle/>
          <a:p>
            <a:pPr algn="just"/>
            <a:r>
              <a:rPr lang="en-US" sz="3200" dirty="0" smtClean="0"/>
              <a:t>Figure illustrates the division of the </a:t>
            </a:r>
            <a:r>
              <a:rPr lang="en-US" sz="3200" i="1" dirty="0" smtClean="0"/>
              <a:t>earnings </a:t>
            </a:r>
            <a:r>
              <a:rPr lang="en-US" sz="3200" dirty="0" smtClean="0"/>
              <a:t>vector by 5, subtracting 13 from the </a:t>
            </a:r>
            <a:r>
              <a:rPr lang="en-US" sz="3200" i="1" dirty="0" smtClean="0"/>
              <a:t>earnings </a:t>
            </a:r>
            <a:r>
              <a:rPr lang="en-US" sz="3200" dirty="0" smtClean="0"/>
              <a:t>vector elements, adding 18 to the vector elements, and finding the exponential of 2 of the elements of </a:t>
            </a:r>
            <a:r>
              <a:rPr lang="en-US" sz="3200" i="1" dirty="0" smtClean="0"/>
              <a:t>earnings</a:t>
            </a:r>
            <a:endParaRPr lang="en-US" sz="3200" dirty="0"/>
          </a:p>
        </p:txBody>
      </p:sp>
      <p:sp>
        <p:nvSpPr>
          <p:cNvPr id="5" name="Rectangle 4"/>
          <p:cNvSpPr/>
          <p:nvPr/>
        </p:nvSpPr>
        <p:spPr>
          <a:xfrm>
            <a:off x="152400" y="228600"/>
            <a:ext cx="8686800" cy="1569660"/>
          </a:xfrm>
          <a:prstGeom prst="rect">
            <a:avLst/>
          </a:prstGeom>
        </p:spPr>
        <p:txBody>
          <a:bodyPr wrap="square">
            <a:spAutoFit/>
          </a:bodyPr>
          <a:lstStyle/>
          <a:p>
            <a:r>
              <a:rPr lang="en-US" sz="3200" b="1" dirty="0" smtClean="0"/>
              <a:t>Illustrate summation, subtraction, multiplication, and division operations on vectors using the </a:t>
            </a:r>
            <a:r>
              <a:rPr lang="en-US" sz="3200" b="1" i="1" dirty="0" smtClean="0"/>
              <a:t>earnings </a:t>
            </a:r>
            <a:r>
              <a:rPr lang="en-US" sz="3200" b="1" dirty="0" smtClean="0"/>
              <a:t>vector from </a:t>
            </a:r>
            <a:endParaRPr lang="en-US" sz="3200" b="1" dirty="0"/>
          </a:p>
        </p:txBody>
      </p:sp>
      <p:sp>
        <p:nvSpPr>
          <p:cNvPr id="6" name="Slide Number Placeholder 5"/>
          <p:cNvSpPr>
            <a:spLocks noGrp="1"/>
          </p:cNvSpPr>
          <p:nvPr>
            <p:ph type="sldNum" sz="quarter" idx="12"/>
          </p:nvPr>
        </p:nvSpPr>
        <p:spPr/>
        <p:txBody>
          <a:bodyPr/>
          <a:lstStyle/>
          <a:p>
            <a:fld id="{BED46B4B-AD15-4775-A0E5-83BF9730D2C4}" type="slidenum">
              <a:rPr lang="en-US" smtClean="0"/>
              <a:pPr/>
              <a:t>37</a:t>
            </a:fld>
            <a:endParaRPr lang="en-US"/>
          </a:p>
        </p:txBody>
      </p:sp>
      <p:sp>
        <p:nvSpPr>
          <p:cNvPr id="7" name="Footer Placeholder 6"/>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 Oxford University Press 2017. All rights reserved.</a:t>
            </a:r>
            <a:endParaRPr lang="en-US"/>
          </a:p>
        </p:txBody>
      </p:sp>
      <p:sp>
        <p:nvSpPr>
          <p:cNvPr id="5" name="Slide Number Placeholder 4"/>
          <p:cNvSpPr>
            <a:spLocks noGrp="1"/>
          </p:cNvSpPr>
          <p:nvPr>
            <p:ph type="sldNum" sz="quarter" idx="12"/>
          </p:nvPr>
        </p:nvSpPr>
        <p:spPr/>
        <p:txBody>
          <a:bodyPr/>
          <a:lstStyle/>
          <a:p>
            <a:fld id="{BED46B4B-AD15-4775-A0E5-83BF9730D2C4}" type="slidenum">
              <a:rPr lang="en-US" smtClean="0"/>
              <a:pPr/>
              <a:t>38</a:t>
            </a:fld>
            <a:endParaRPr lang="en-US"/>
          </a:p>
        </p:txBody>
      </p:sp>
      <p:pic>
        <p:nvPicPr>
          <p:cNvPr id="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dirty="0" smtClean="0"/>
              <a:t>Enumerate multiplication and division operations between matrices and vectors in </a:t>
            </a:r>
            <a:r>
              <a:rPr lang="en-US" sz="3200" b="1" dirty="0" smtClean="0"/>
              <a:t>R console</a:t>
            </a:r>
            <a:r>
              <a:rPr lang="en-US" sz="3200" b="1" dirty="0" smtClean="0"/>
              <a:t>.</a:t>
            </a:r>
            <a:endParaRPr lang="en-US" sz="3200" b="1" dirty="0"/>
          </a:p>
        </p:txBody>
      </p:sp>
      <p:sp>
        <p:nvSpPr>
          <p:cNvPr id="3" name="Content Placeholder 2"/>
          <p:cNvSpPr>
            <a:spLocks noGrp="1"/>
          </p:cNvSpPr>
          <p:nvPr>
            <p:ph idx="1"/>
          </p:nvPr>
        </p:nvSpPr>
        <p:spPr>
          <a:xfrm>
            <a:off x="0" y="1066800"/>
            <a:ext cx="9130352" cy="1981200"/>
          </a:xfrm>
        </p:spPr>
        <p:txBody>
          <a:bodyPr>
            <a:normAutofit fontScale="85000" lnSpcReduction="20000"/>
          </a:bodyPr>
          <a:lstStyle/>
          <a:p>
            <a:pPr algn="just"/>
            <a:r>
              <a:rPr lang="en-US" sz="3800" dirty="0" smtClean="0"/>
              <a:t>The </a:t>
            </a:r>
            <a:r>
              <a:rPr lang="en-US" sz="3800" dirty="0" smtClean="0"/>
              <a:t>multiplication of two vectors can result in a single scalar or a matrix. </a:t>
            </a:r>
          </a:p>
          <a:p>
            <a:pPr algn="just"/>
            <a:r>
              <a:rPr lang="en-US" sz="3800" dirty="0" smtClean="0"/>
              <a:t>Figure shows users how to check their bank accounts’ status after these three days of earnings in the city of Bangalore.</a:t>
            </a:r>
          </a:p>
          <a:p>
            <a:endParaRPr lang="en-US" dirty="0"/>
          </a:p>
        </p:txBody>
      </p:sp>
      <p:sp>
        <p:nvSpPr>
          <p:cNvPr id="5" name="Slide Number Placeholder 4"/>
          <p:cNvSpPr>
            <a:spLocks noGrp="1"/>
          </p:cNvSpPr>
          <p:nvPr>
            <p:ph type="sldNum" sz="quarter" idx="12"/>
          </p:nvPr>
        </p:nvSpPr>
        <p:spPr/>
        <p:txBody>
          <a:bodyPr/>
          <a:lstStyle/>
          <a:p>
            <a:fld id="{BED46B4B-AD15-4775-A0E5-83BF9730D2C4}" type="slidenum">
              <a:rPr lang="en-US" smtClean="0"/>
              <a:pPr/>
              <a:t>39</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Advantages</a:t>
            </a:r>
            <a:endParaRPr lang="en-US" sz="3600" dirty="0"/>
          </a:p>
        </p:txBody>
      </p:sp>
      <p:sp>
        <p:nvSpPr>
          <p:cNvPr id="3" name="Content Placeholder 2"/>
          <p:cNvSpPr>
            <a:spLocks noGrp="1"/>
          </p:cNvSpPr>
          <p:nvPr>
            <p:ph idx="1"/>
          </p:nvPr>
        </p:nvSpPr>
        <p:spPr/>
        <p:txBody>
          <a:bodyPr/>
          <a:lstStyle/>
          <a:p>
            <a:pPr lvl="1" algn="just"/>
            <a:r>
              <a:rPr lang="en-US" sz="3600" dirty="0" smtClean="0"/>
              <a:t>it is open source and hence free,</a:t>
            </a:r>
          </a:p>
          <a:p>
            <a:pPr lvl="1" algn="just"/>
            <a:r>
              <a:rPr lang="en-US" sz="3600" dirty="0" smtClean="0"/>
              <a:t>it  is highly Extensible and provide solutions for wide variety of statistical Techniques and Visualization capabilities of data, </a:t>
            </a:r>
          </a:p>
          <a:p>
            <a:pPr lvl="1" algn="just"/>
            <a:r>
              <a:rPr lang="en-US" sz="3600" dirty="0" smtClean="0"/>
              <a:t>it is easy to use and suitable for Data Analytics. </a:t>
            </a:r>
          </a:p>
          <a:p>
            <a:pPr lvl="1" algn="just"/>
            <a:r>
              <a:rPr lang="en-US" sz="3600" dirty="0" smtClean="0"/>
              <a:t>Users can wrap their work in R scripts and this can be easily shared with colleagues</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BED46B4B-AD15-4775-A0E5-83BF9730D2C4}"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 Oxford University Press 2017. All rights reserved.</a:t>
            </a:r>
            <a:endParaRPr lang="en-US"/>
          </a:p>
        </p:txBody>
      </p:sp>
      <p:sp>
        <p:nvSpPr>
          <p:cNvPr id="5" name="Slide Number Placeholder 4"/>
          <p:cNvSpPr>
            <a:spLocks noGrp="1"/>
          </p:cNvSpPr>
          <p:nvPr>
            <p:ph type="sldNum" sz="quarter" idx="12"/>
          </p:nvPr>
        </p:nvSpPr>
        <p:spPr/>
        <p:txBody>
          <a:bodyPr/>
          <a:lstStyle/>
          <a:p>
            <a:fld id="{BED46B4B-AD15-4775-A0E5-83BF9730D2C4}" type="slidenum">
              <a:rPr lang="en-US" smtClean="0"/>
              <a:pPr/>
              <a:t>40</a:t>
            </a:fld>
            <a:endParaRPr lang="en-US"/>
          </a:p>
        </p:txBody>
      </p:sp>
      <p:pic>
        <p:nvPicPr>
          <p:cNvPr id="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467600" cy="639762"/>
          </a:xfrm>
        </p:spPr>
        <p:txBody>
          <a:bodyPr>
            <a:noAutofit/>
          </a:bodyPr>
          <a:lstStyle/>
          <a:p>
            <a:r>
              <a:rPr lang="en-US" b="1" dirty="0" smtClean="0"/>
              <a:t>vector </a:t>
            </a:r>
            <a:r>
              <a:rPr lang="en-US" b="1" dirty="0" err="1" smtClean="0"/>
              <a:t>Subsetting</a:t>
            </a:r>
            <a:endParaRPr lang="en-US" b="1" dirty="0"/>
          </a:p>
        </p:txBody>
      </p:sp>
      <p:sp>
        <p:nvSpPr>
          <p:cNvPr id="3" name="Content Placeholder 2"/>
          <p:cNvSpPr>
            <a:spLocks noGrp="1"/>
          </p:cNvSpPr>
          <p:nvPr>
            <p:ph idx="1"/>
          </p:nvPr>
        </p:nvSpPr>
        <p:spPr>
          <a:xfrm>
            <a:off x="13648" y="838200"/>
            <a:ext cx="9116704" cy="5334000"/>
          </a:xfrm>
        </p:spPr>
        <p:txBody>
          <a:bodyPr>
            <a:noAutofit/>
          </a:bodyPr>
          <a:lstStyle/>
          <a:p>
            <a:r>
              <a:rPr lang="en-US" sz="3200" dirty="0" smtClean="0"/>
              <a:t>Vector </a:t>
            </a:r>
            <a:r>
              <a:rPr lang="en-US" sz="3200" dirty="0" err="1" smtClean="0"/>
              <a:t>subsetting</a:t>
            </a:r>
            <a:r>
              <a:rPr lang="en-US" sz="3200" dirty="0" smtClean="0"/>
              <a:t> is used to break vectors into selected parts and derive a new vector known as a subset of the original vector. </a:t>
            </a:r>
          </a:p>
          <a:p>
            <a:r>
              <a:rPr lang="en-US" sz="3200" dirty="0" smtClean="0"/>
              <a:t>Figure illustrates the usage of vector </a:t>
            </a:r>
            <a:r>
              <a:rPr lang="en-US" sz="3200" dirty="0" err="1" smtClean="0"/>
              <a:t>subsetting</a:t>
            </a:r>
            <a:r>
              <a:rPr lang="en-US" sz="3200" dirty="0" smtClean="0"/>
              <a:t> by considering users want to select the first element from the vector, corresponding to the number of spades that are left. Users can use square brackets for this. </a:t>
            </a:r>
          </a:p>
          <a:p>
            <a:r>
              <a:rPr lang="en-US" sz="3200" dirty="0" smtClean="0"/>
              <a:t>Programmers write remain [1], where the number 1 inside the square brackets indicates that users want to get the first element from the </a:t>
            </a:r>
            <a:r>
              <a:rPr lang="en-US" sz="3200" i="1" dirty="0" smtClean="0"/>
              <a:t>remain </a:t>
            </a:r>
            <a:r>
              <a:rPr lang="en-US" sz="3200" dirty="0" smtClean="0"/>
              <a:t>vector. </a:t>
            </a:r>
            <a:endParaRPr lang="en-US" sz="3200" dirty="0"/>
          </a:p>
        </p:txBody>
      </p:sp>
      <p:sp>
        <p:nvSpPr>
          <p:cNvPr id="5" name="Slide Number Placeholder 4"/>
          <p:cNvSpPr>
            <a:spLocks noGrp="1"/>
          </p:cNvSpPr>
          <p:nvPr>
            <p:ph type="sldNum" sz="quarter" idx="12"/>
          </p:nvPr>
        </p:nvSpPr>
        <p:spPr/>
        <p:txBody>
          <a:bodyPr/>
          <a:lstStyle/>
          <a:p>
            <a:fld id="{BED46B4B-AD15-4775-A0E5-83BF9730D2C4}"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 Oxford University Press 2017. All rights reserved.</a:t>
            </a:r>
            <a:endParaRPr lang="en-US"/>
          </a:p>
        </p:txBody>
      </p:sp>
      <p:sp>
        <p:nvSpPr>
          <p:cNvPr id="5" name="Slide Number Placeholder 4"/>
          <p:cNvSpPr>
            <a:spLocks noGrp="1"/>
          </p:cNvSpPr>
          <p:nvPr>
            <p:ph type="sldNum" sz="quarter" idx="12"/>
          </p:nvPr>
        </p:nvSpPr>
        <p:spPr/>
        <p:txBody>
          <a:bodyPr/>
          <a:lstStyle/>
          <a:p>
            <a:fld id="{BED46B4B-AD15-4775-A0E5-83BF9730D2C4}" type="slidenum">
              <a:rPr lang="en-US" smtClean="0"/>
              <a:pPr/>
              <a:t>42</a:t>
            </a:fld>
            <a:endParaRPr lang="en-US"/>
          </a:p>
        </p:txBody>
      </p:sp>
      <p:pic>
        <p:nvPicPr>
          <p:cNvPr id="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1676400"/>
          </a:xfrm>
        </p:spPr>
        <p:txBody>
          <a:bodyPr/>
          <a:lstStyle/>
          <a:p>
            <a:r>
              <a:rPr lang="en-US" dirty="0" smtClean="0"/>
              <a:t>If users are dealing with named vectors, they can also use the names to perform the selection. Instead of using the index 1 to select the first element, users can use the name </a:t>
            </a:r>
            <a:r>
              <a:rPr lang="en-US" i="1" dirty="0" smtClean="0"/>
              <a:t>spades</a:t>
            </a:r>
            <a:r>
              <a:rPr lang="en-US" dirty="0" smtClean="0"/>
              <a:t>. </a:t>
            </a:r>
            <a:endParaRPr lang="en-US" dirty="0"/>
          </a:p>
        </p:txBody>
      </p:sp>
      <p:pic>
        <p:nvPicPr>
          <p:cNvPr id="48130" name="Picture 2"/>
          <p:cNvPicPr>
            <a:picLocks noChangeAspect="1" noChangeArrowheads="1"/>
          </p:cNvPicPr>
          <p:nvPr/>
        </p:nvPicPr>
        <p:blipFill>
          <a:blip r:embed="rId2" cstate="print"/>
          <a:srcRect/>
          <a:stretch>
            <a:fillRect/>
          </a:stretch>
        </p:blipFill>
        <p:spPr bwMode="auto">
          <a:xfrm>
            <a:off x="0" y="1676400"/>
            <a:ext cx="9144000" cy="5181599"/>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ED46B4B-AD15-4775-A0E5-83BF9730D2C4}" type="slidenum">
              <a:rPr lang="en-US" smtClean="0"/>
              <a:pPr/>
              <a:t>43</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65389"/>
          </a:xfrm>
        </p:spPr>
        <p:txBody>
          <a:bodyPr/>
          <a:lstStyle/>
          <a:p>
            <a:r>
              <a:rPr lang="en-US" b="1" dirty="0" smtClean="0"/>
              <a:t>Matrices </a:t>
            </a:r>
            <a:endParaRPr lang="en-US" b="1" dirty="0"/>
          </a:p>
        </p:txBody>
      </p:sp>
      <p:sp>
        <p:nvSpPr>
          <p:cNvPr id="3" name="Content Placeholder 2"/>
          <p:cNvSpPr>
            <a:spLocks noGrp="1"/>
          </p:cNvSpPr>
          <p:nvPr>
            <p:ph idx="1"/>
          </p:nvPr>
        </p:nvSpPr>
        <p:spPr>
          <a:xfrm>
            <a:off x="130628" y="685800"/>
            <a:ext cx="8839200" cy="6172200"/>
          </a:xfrm>
        </p:spPr>
        <p:txBody>
          <a:bodyPr>
            <a:normAutofit fontScale="92500" lnSpcReduction="10000"/>
          </a:bodyPr>
          <a:lstStyle/>
          <a:p>
            <a:r>
              <a:rPr lang="en-US" sz="3000" dirty="0" smtClean="0"/>
              <a:t>Matrices are the R objects in which the elements of the same atomic type are arranged in a two-dimensional rectangular layout</a:t>
            </a:r>
          </a:p>
          <a:p>
            <a:pPr>
              <a:buNone/>
            </a:pPr>
            <a:r>
              <a:rPr lang="en-US" sz="3000" dirty="0" smtClean="0"/>
              <a:t>The basic syntax for creating a matrix in R is</a:t>
            </a:r>
          </a:p>
          <a:p>
            <a:pPr>
              <a:buNone/>
            </a:pPr>
            <a:r>
              <a:rPr lang="en-US" sz="3000" dirty="0" smtClean="0"/>
              <a:t> matrix(data, </a:t>
            </a:r>
            <a:r>
              <a:rPr lang="en-US" sz="3000" dirty="0" err="1" smtClean="0"/>
              <a:t>nrow</a:t>
            </a:r>
            <a:r>
              <a:rPr lang="en-US" sz="3000" dirty="0" smtClean="0"/>
              <a:t>, </a:t>
            </a:r>
            <a:r>
              <a:rPr lang="en-US" sz="3000" dirty="0" err="1" smtClean="0"/>
              <a:t>ncol</a:t>
            </a:r>
            <a:r>
              <a:rPr lang="en-US" sz="3000" dirty="0" smtClean="0"/>
              <a:t>, </a:t>
            </a:r>
            <a:r>
              <a:rPr lang="en-US" sz="3000" dirty="0" err="1" smtClean="0"/>
              <a:t>byrow</a:t>
            </a:r>
            <a:r>
              <a:rPr lang="en-US" sz="3000" dirty="0" smtClean="0"/>
              <a:t>, </a:t>
            </a:r>
            <a:r>
              <a:rPr lang="en-US" sz="3000" dirty="0" err="1" smtClean="0"/>
              <a:t>dimnames</a:t>
            </a:r>
            <a:r>
              <a:rPr lang="en-US" sz="3000" dirty="0" smtClean="0"/>
              <a:t>)</a:t>
            </a:r>
          </a:p>
          <a:p>
            <a:pPr>
              <a:buNone/>
            </a:pPr>
            <a:r>
              <a:rPr lang="en-US" sz="3000" dirty="0" smtClean="0"/>
              <a:t>The following are the attributes used in matrix</a:t>
            </a:r>
          </a:p>
          <a:p>
            <a:pPr>
              <a:buNone/>
            </a:pPr>
            <a:r>
              <a:rPr lang="en-US" sz="3000" dirty="0" smtClean="0"/>
              <a:t>1.  data is the input vector which becomes the data elements of the matrix.</a:t>
            </a:r>
          </a:p>
          <a:p>
            <a:pPr>
              <a:buNone/>
            </a:pPr>
            <a:r>
              <a:rPr lang="en-US" sz="3000" dirty="0" smtClean="0"/>
              <a:t>2.  </a:t>
            </a:r>
            <a:r>
              <a:rPr lang="en-US" sz="3000" dirty="0" err="1" smtClean="0"/>
              <a:t>nrow</a:t>
            </a:r>
            <a:r>
              <a:rPr lang="en-US" sz="3000" dirty="0" smtClean="0"/>
              <a:t> is the number of rows to be created.</a:t>
            </a:r>
          </a:p>
          <a:p>
            <a:pPr>
              <a:buNone/>
            </a:pPr>
            <a:r>
              <a:rPr lang="en-US" sz="3000" dirty="0" smtClean="0"/>
              <a:t>3.  </a:t>
            </a:r>
            <a:r>
              <a:rPr lang="en-US" sz="3000" dirty="0" err="1" smtClean="0"/>
              <a:t>ncol</a:t>
            </a:r>
            <a:r>
              <a:rPr lang="en-US" sz="3000" dirty="0" smtClean="0"/>
              <a:t> is the number of columns to be created.</a:t>
            </a:r>
          </a:p>
          <a:p>
            <a:pPr>
              <a:buNone/>
            </a:pPr>
            <a:r>
              <a:rPr lang="en-US" sz="3000" dirty="0" smtClean="0"/>
              <a:t>4.  </a:t>
            </a:r>
            <a:r>
              <a:rPr lang="en-US" sz="3000" dirty="0" err="1" smtClean="0"/>
              <a:t>byrow</a:t>
            </a:r>
            <a:r>
              <a:rPr lang="en-US" sz="3000" dirty="0" smtClean="0"/>
              <a:t> is a logical clue. If TRUE then the input vector elements are arranged by row.</a:t>
            </a:r>
          </a:p>
          <a:p>
            <a:pPr>
              <a:buNone/>
            </a:pPr>
            <a:r>
              <a:rPr lang="en-US" sz="3000" dirty="0" smtClean="0"/>
              <a:t>5.  </a:t>
            </a:r>
            <a:r>
              <a:rPr lang="en-US" sz="3000" dirty="0" err="1" smtClean="0"/>
              <a:t>dimnames</a:t>
            </a:r>
            <a:r>
              <a:rPr lang="en-US" sz="3000" dirty="0" smtClean="0"/>
              <a:t> are the names assigned to the rows and columns</a:t>
            </a:r>
            <a:r>
              <a:rPr lang="en-US" sz="3000" dirty="0" smtClean="0"/>
              <a:t>.</a:t>
            </a:r>
            <a:endParaRPr lang="en-US" dirty="0"/>
          </a:p>
        </p:txBody>
      </p:sp>
      <p:sp>
        <p:nvSpPr>
          <p:cNvPr id="4" name="Slide Number Placeholder 3"/>
          <p:cNvSpPr>
            <a:spLocks noGrp="1"/>
          </p:cNvSpPr>
          <p:nvPr>
            <p:ph type="sldNum" sz="quarter" idx="12"/>
          </p:nvPr>
        </p:nvSpPr>
        <p:spPr/>
        <p:txBody>
          <a:bodyPr/>
          <a:lstStyle/>
          <a:p>
            <a:fld id="{BED46B4B-AD15-4775-A0E5-83BF9730D2C4}"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038"/>
            <a:ext cx="7467600" cy="792162"/>
          </a:xfrm>
        </p:spPr>
        <p:txBody>
          <a:bodyPr>
            <a:normAutofit/>
          </a:bodyPr>
          <a:lstStyle/>
          <a:p>
            <a:r>
              <a:rPr lang="en-US" b="1" dirty="0" smtClean="0"/>
              <a:t>Creating  </a:t>
            </a:r>
            <a:r>
              <a:rPr lang="en-US" b="1" dirty="0" smtClean="0"/>
              <a:t>M</a:t>
            </a:r>
            <a:r>
              <a:rPr lang="en-US" b="1" dirty="0" smtClean="0"/>
              <a:t>atrices</a:t>
            </a:r>
            <a:endParaRPr lang="en-US" b="1" dirty="0"/>
          </a:p>
        </p:txBody>
      </p:sp>
      <p:sp>
        <p:nvSpPr>
          <p:cNvPr id="3" name="Content Placeholder 2"/>
          <p:cNvSpPr>
            <a:spLocks noGrp="1"/>
          </p:cNvSpPr>
          <p:nvPr>
            <p:ph idx="1"/>
          </p:nvPr>
        </p:nvSpPr>
        <p:spPr>
          <a:xfrm>
            <a:off x="0" y="990600"/>
            <a:ext cx="9144000" cy="4038600"/>
          </a:xfrm>
        </p:spPr>
        <p:txBody>
          <a:bodyPr>
            <a:normAutofit fontScale="85000" lnSpcReduction="20000"/>
          </a:bodyPr>
          <a:lstStyle/>
          <a:p>
            <a:pPr algn="just"/>
            <a:r>
              <a:rPr lang="en-US" sz="3800" dirty="0" smtClean="0"/>
              <a:t>As with vectors, a matrix can contain only one atomic vector type. </a:t>
            </a:r>
          </a:p>
          <a:p>
            <a:pPr algn="just"/>
            <a:r>
              <a:rPr lang="en-US" sz="3800" dirty="0" smtClean="0"/>
              <a:t>To build a matrix, users use the </a:t>
            </a:r>
            <a:r>
              <a:rPr lang="en-US" sz="3800" i="1" dirty="0" smtClean="0"/>
              <a:t>matrix </a:t>
            </a:r>
            <a:r>
              <a:rPr lang="en-US" sz="3800" dirty="0" smtClean="0"/>
              <a:t>function. Most importantly, it needs a vector containing the values that users want to place in the matrix, and at least one matrix dimension. Users can choose to specify the number of rows or columns.</a:t>
            </a:r>
          </a:p>
          <a:p>
            <a:pPr algn="just"/>
            <a:r>
              <a:rPr lang="en-US" sz="3800" dirty="0" smtClean="0"/>
              <a:t>Figure shows the creation of a 2-by-3 matrix containing the values 1 to 6, by specifying the vector and setting the </a:t>
            </a:r>
            <a:r>
              <a:rPr lang="en-US" sz="3800" i="1" dirty="0" err="1" smtClean="0"/>
              <a:t>nrow</a:t>
            </a:r>
            <a:r>
              <a:rPr lang="en-US" sz="3800" i="1" dirty="0" smtClean="0"/>
              <a:t> </a:t>
            </a:r>
            <a:r>
              <a:rPr lang="en-US" sz="3800" dirty="0" smtClean="0"/>
              <a:t>argument to 2.</a:t>
            </a:r>
          </a:p>
          <a:p>
            <a:endParaRPr lang="en-US" dirty="0" smtClean="0"/>
          </a:p>
          <a:p>
            <a:endParaRPr lang="en-US" dirty="0"/>
          </a:p>
        </p:txBody>
      </p:sp>
      <p:sp>
        <p:nvSpPr>
          <p:cNvPr id="5" name="Slide Number Placeholder 4"/>
          <p:cNvSpPr>
            <a:spLocks noGrp="1"/>
          </p:cNvSpPr>
          <p:nvPr>
            <p:ph type="sldNum" sz="quarter" idx="12"/>
          </p:nvPr>
        </p:nvSpPr>
        <p:spPr/>
        <p:txBody>
          <a:bodyPr/>
          <a:lstStyle/>
          <a:p>
            <a:fld id="{BED46B4B-AD15-4775-A0E5-83BF9730D2C4}" type="slidenum">
              <a:rPr lang="en-US" smtClean="0"/>
              <a:pPr/>
              <a:t>45</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 Oxford University Press 2017. All rights reserved.</a:t>
            </a:r>
            <a:endParaRPr lang="en-US"/>
          </a:p>
        </p:txBody>
      </p:sp>
      <p:sp>
        <p:nvSpPr>
          <p:cNvPr id="5" name="Slide Number Placeholder 4"/>
          <p:cNvSpPr>
            <a:spLocks noGrp="1"/>
          </p:cNvSpPr>
          <p:nvPr>
            <p:ph type="sldNum" sz="quarter" idx="12"/>
          </p:nvPr>
        </p:nvSpPr>
        <p:spPr/>
        <p:txBody>
          <a:bodyPr/>
          <a:lstStyle/>
          <a:p>
            <a:fld id="{BED46B4B-AD15-4775-A0E5-83BF9730D2C4}" type="slidenum">
              <a:rPr lang="en-US" smtClean="0"/>
              <a:pPr/>
              <a:t>46</a:t>
            </a:fld>
            <a:endParaRPr lang="en-US"/>
          </a:p>
        </p:txBody>
      </p:sp>
      <p:pic>
        <p:nvPicPr>
          <p:cNvPr id="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6611"/>
            <a:ext cx="9144000" cy="893989"/>
          </a:xfrm>
        </p:spPr>
        <p:txBody>
          <a:bodyPr/>
          <a:lstStyle/>
          <a:p>
            <a:r>
              <a:rPr lang="en-US" dirty="0" smtClean="0"/>
              <a:t>Naming Matrices</a:t>
            </a:r>
            <a:endParaRPr lang="en-US" dirty="0"/>
          </a:p>
        </p:txBody>
      </p:sp>
      <p:sp>
        <p:nvSpPr>
          <p:cNvPr id="3" name="Content Placeholder 2"/>
          <p:cNvSpPr>
            <a:spLocks noGrp="1"/>
          </p:cNvSpPr>
          <p:nvPr>
            <p:ph idx="1"/>
          </p:nvPr>
        </p:nvSpPr>
        <p:spPr>
          <a:xfrm>
            <a:off x="-27296" y="1143000"/>
            <a:ext cx="9157648" cy="4114800"/>
          </a:xfrm>
        </p:spPr>
        <p:txBody>
          <a:bodyPr>
            <a:normAutofit/>
          </a:bodyPr>
          <a:lstStyle/>
          <a:p>
            <a:r>
              <a:rPr lang="en-US" sz="3200" dirty="0" smtClean="0"/>
              <a:t>As </a:t>
            </a:r>
            <a:r>
              <a:rPr lang="en-US" sz="3200" dirty="0" smtClean="0"/>
              <a:t>with vectors, there are also one-linear ways of naming matrices while we are creating it. </a:t>
            </a:r>
            <a:endParaRPr lang="en-US" sz="3200" dirty="0" smtClean="0"/>
          </a:p>
          <a:p>
            <a:r>
              <a:rPr lang="en-US" sz="3200" dirty="0" smtClean="0"/>
              <a:t>We </a:t>
            </a:r>
            <a:r>
              <a:rPr lang="en-US" sz="3200" dirty="0" smtClean="0"/>
              <a:t>can use the </a:t>
            </a:r>
            <a:r>
              <a:rPr lang="en-US" sz="3200" i="1" dirty="0" err="1" smtClean="0"/>
              <a:t>dimnames</a:t>
            </a:r>
            <a:r>
              <a:rPr lang="en-US" sz="3200" i="1" dirty="0" smtClean="0"/>
              <a:t> </a:t>
            </a:r>
            <a:r>
              <a:rPr lang="en-US" sz="3200" dirty="0" smtClean="0"/>
              <a:t>argument of the matrix function for this. </a:t>
            </a:r>
            <a:endParaRPr lang="en-US" sz="3200" dirty="0" smtClean="0"/>
          </a:p>
          <a:p>
            <a:r>
              <a:rPr lang="en-US" sz="3200" dirty="0" smtClean="0"/>
              <a:t>We </a:t>
            </a:r>
            <a:r>
              <a:rPr lang="en-US" sz="3200" dirty="0" smtClean="0"/>
              <a:t>need to specify a list that has a vector of row names as the first element and a vector of column names as the second element as shown in Fig</a:t>
            </a:r>
            <a:endParaRPr lang="en-US" sz="3200" dirty="0"/>
          </a:p>
        </p:txBody>
      </p:sp>
      <p:sp>
        <p:nvSpPr>
          <p:cNvPr id="5" name="Slide Number Placeholder 4"/>
          <p:cNvSpPr>
            <a:spLocks noGrp="1"/>
          </p:cNvSpPr>
          <p:nvPr>
            <p:ph type="sldNum" sz="quarter" idx="12"/>
          </p:nvPr>
        </p:nvSpPr>
        <p:spPr/>
        <p:txBody>
          <a:bodyPr/>
          <a:lstStyle/>
          <a:p>
            <a:fld id="{BED46B4B-AD15-4775-A0E5-83BF9730D2C4}" type="slidenum">
              <a:rPr lang="en-US" smtClean="0"/>
              <a:pPr/>
              <a:t>47</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 Oxford University Press 2017. All rights reserved.</a:t>
            </a:r>
            <a:endParaRPr lang="en-US"/>
          </a:p>
        </p:txBody>
      </p:sp>
      <p:sp>
        <p:nvSpPr>
          <p:cNvPr id="5" name="Slide Number Placeholder 4"/>
          <p:cNvSpPr>
            <a:spLocks noGrp="1"/>
          </p:cNvSpPr>
          <p:nvPr>
            <p:ph type="sldNum" sz="quarter" idx="12"/>
          </p:nvPr>
        </p:nvSpPr>
        <p:spPr/>
        <p:txBody>
          <a:bodyPr/>
          <a:lstStyle/>
          <a:p>
            <a:fld id="{BED46B4B-AD15-4775-A0E5-83BF9730D2C4}" type="slidenum">
              <a:rPr lang="en-US" smtClean="0"/>
              <a:pPr/>
              <a:t>48</a:t>
            </a:fld>
            <a:endParaRPr lang="en-US"/>
          </a:p>
        </p:txBody>
      </p:sp>
      <p:pic>
        <p:nvPicPr>
          <p:cNvPr id="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665389"/>
          </a:xfrm>
        </p:spPr>
        <p:txBody>
          <a:bodyPr/>
          <a:lstStyle/>
          <a:p>
            <a:r>
              <a:rPr lang="en-US" dirty="0" smtClean="0"/>
              <a:t>Matrix </a:t>
            </a:r>
            <a:r>
              <a:rPr lang="en-US" dirty="0" err="1" smtClean="0"/>
              <a:t>Subsetting</a:t>
            </a:r>
            <a:endParaRPr lang="en-US" dirty="0"/>
          </a:p>
        </p:txBody>
      </p:sp>
      <p:sp>
        <p:nvSpPr>
          <p:cNvPr id="3" name="Content Placeholder 2"/>
          <p:cNvSpPr>
            <a:spLocks noGrp="1"/>
          </p:cNvSpPr>
          <p:nvPr>
            <p:ph idx="1"/>
          </p:nvPr>
        </p:nvSpPr>
        <p:spPr>
          <a:xfrm>
            <a:off x="130628" y="762000"/>
            <a:ext cx="8839200" cy="3882571"/>
          </a:xfrm>
        </p:spPr>
        <p:txBody>
          <a:bodyPr/>
          <a:lstStyle/>
          <a:p>
            <a:r>
              <a:rPr lang="en-US" sz="3200" dirty="0" smtClean="0"/>
              <a:t>to select a single element or entire parts of a matrix to continue the analysis with. Again, we can use square brackets for this</a:t>
            </a:r>
          </a:p>
          <a:p>
            <a:r>
              <a:rPr lang="en-US" sz="3200" dirty="0" smtClean="0"/>
              <a:t>If we want to select a single element from this matrix, we will have to specify both the row and the column of the element of interest.</a:t>
            </a:r>
          </a:p>
          <a:p>
            <a:r>
              <a:rPr lang="en-US" sz="3200" dirty="0" smtClean="0"/>
              <a:t> If we want to select the number 15, located at the first row and the third column we type </a:t>
            </a:r>
            <a:r>
              <a:rPr lang="en-US" sz="3200" i="1" dirty="0" smtClean="0"/>
              <a:t>m[1,3]</a:t>
            </a:r>
            <a:r>
              <a:rPr lang="en-US" sz="3200" dirty="0" smtClean="0"/>
              <a:t>.</a:t>
            </a:r>
          </a:p>
          <a:p>
            <a:endParaRPr lang="en-US" dirty="0"/>
          </a:p>
        </p:txBody>
      </p:sp>
      <p:sp>
        <p:nvSpPr>
          <p:cNvPr id="4" name="Slide Number Placeholder 3"/>
          <p:cNvSpPr>
            <a:spLocks noGrp="1"/>
          </p:cNvSpPr>
          <p:nvPr>
            <p:ph type="sldNum" sz="quarter" idx="12"/>
          </p:nvPr>
        </p:nvSpPr>
        <p:spPr/>
        <p:txBody>
          <a:bodyPr/>
          <a:lstStyle/>
          <a:p>
            <a:fld id="{BED46B4B-AD15-4775-A0E5-83BF9730D2C4}"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Content Placeholder 2"/>
          <p:cNvSpPr txBox="1">
            <a:spLocks/>
          </p:cNvSpPr>
          <p:nvPr/>
        </p:nvSpPr>
        <p:spPr>
          <a:xfrm>
            <a:off x="-1" y="4800600"/>
            <a:ext cx="9075761" cy="2057400"/>
          </a:xfrm>
          <a:prstGeom prst="rect">
            <a:avLst/>
          </a:prstGeom>
          <a:solidFill>
            <a:schemeClr val="bg1">
              <a:alpha val="44000"/>
            </a:schemeClr>
          </a:solidFill>
        </p:spPr>
        <p:txBody>
          <a:bodyPr vert="horz" lIns="91440" tIns="45720" rIns="91440" bIns="45720" rtlCol="0">
            <a:normAutofit fontScale="925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3300" b="0" i="0" u="none" strike="noStrike" kern="1200" cap="none" spc="0" normalizeH="0" baseline="0" noProof="0" dirty="0" smtClean="0">
                <a:ln>
                  <a:noFill/>
                </a:ln>
                <a:solidFill>
                  <a:schemeClr val="tx1"/>
                </a:solidFill>
                <a:effectLst/>
                <a:uLnTx/>
                <a:uFillTx/>
                <a:latin typeface="+mn-lt"/>
                <a:ea typeface="+mn-ea"/>
                <a:cs typeface="+mn-cs"/>
              </a:rPr>
              <a:t>As is evident, the first index refers to the row and the second one refers to the column.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3300" b="0" i="0" u="none" strike="noStrike" kern="1200" cap="none" spc="0" normalizeH="0" baseline="0" noProof="0" dirty="0" smtClean="0">
                <a:ln>
                  <a:noFill/>
                </a:ln>
                <a:solidFill>
                  <a:schemeClr val="tx1"/>
                </a:solidFill>
                <a:effectLst/>
                <a:uLnTx/>
                <a:uFillTx/>
                <a:latin typeface="+mn-lt"/>
                <a:ea typeface="+mn-ea"/>
                <a:cs typeface="+mn-cs"/>
              </a:rPr>
              <a:t>Likewise, to select the number 1, at row 3 and column 2, we write </a:t>
            </a:r>
            <a:r>
              <a:rPr kumimoji="0" lang="en-US" sz="3300" b="0" i="1" u="none" strike="noStrike" kern="1200" cap="none" spc="0" normalizeH="0" baseline="0" noProof="0" dirty="0" smtClean="0">
                <a:ln>
                  <a:noFill/>
                </a:ln>
                <a:solidFill>
                  <a:schemeClr val="tx1"/>
                </a:solidFill>
                <a:effectLst/>
                <a:uLnTx/>
                <a:uFillTx/>
                <a:latin typeface="+mn-lt"/>
                <a:ea typeface="+mn-ea"/>
                <a:cs typeface="+mn-cs"/>
              </a:rPr>
              <a:t>m[3,2]</a:t>
            </a:r>
            <a:r>
              <a:rPr kumimoji="0" lang="en-US" sz="3300" b="0" i="0" u="none" strike="noStrike" kern="1200" cap="none" spc="0" normalizeH="0" baseline="0" noProof="0" dirty="0" smtClean="0">
                <a:ln>
                  <a:noFill/>
                </a:ln>
                <a:solidFill>
                  <a:schemeClr val="tx1"/>
                </a:solidFill>
                <a:effectLst/>
                <a:uLnTx/>
                <a:uFillTx/>
                <a:latin typeface="+mn-lt"/>
                <a:ea typeface="+mn-ea"/>
                <a:cs typeface="+mn-cs"/>
              </a:rPr>
              <a:t>. Notice that the results are single values, that is, vectors of length 1.</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Disadvantages</a:t>
            </a:r>
            <a:r>
              <a:rPr lang="en-US" dirty="0" smtClean="0"/>
              <a:t>.</a:t>
            </a:r>
            <a:endParaRPr lang="en-US" dirty="0"/>
          </a:p>
        </p:txBody>
      </p:sp>
      <p:sp>
        <p:nvSpPr>
          <p:cNvPr id="3" name="Content Placeholder 2"/>
          <p:cNvSpPr>
            <a:spLocks noGrp="1"/>
          </p:cNvSpPr>
          <p:nvPr>
            <p:ph idx="1"/>
          </p:nvPr>
        </p:nvSpPr>
        <p:spPr/>
        <p:txBody>
          <a:bodyPr/>
          <a:lstStyle/>
          <a:p>
            <a:pPr algn="just"/>
            <a:r>
              <a:rPr lang="en-US" sz="3600" dirty="0" smtClean="0"/>
              <a:t>R seems to be relatively easy to learn in the beginning, but it is hard to really master it. </a:t>
            </a:r>
          </a:p>
          <a:p>
            <a:pPr algn="just"/>
            <a:r>
              <a:rPr lang="en-US" sz="3600" dirty="0" smtClean="0"/>
              <a:t>As R is command-based which allows users to code things in console in the form of scripts, it becomes highly inconvenient for many of the statisticians and other non-computer science professionals to use</a:t>
            </a:r>
          </a:p>
          <a:p>
            <a:endParaRPr lang="en-US" dirty="0"/>
          </a:p>
        </p:txBody>
      </p:sp>
      <p:sp>
        <p:nvSpPr>
          <p:cNvPr id="4" name="Slide Number Placeholder 3"/>
          <p:cNvSpPr>
            <a:spLocks noGrp="1"/>
          </p:cNvSpPr>
          <p:nvPr>
            <p:ph type="sldNum" sz="quarter" idx="12"/>
          </p:nvPr>
        </p:nvSpPr>
        <p:spPr/>
        <p:txBody>
          <a:bodyPr/>
          <a:lstStyle/>
          <a:p>
            <a:fld id="{BED46B4B-AD15-4775-A0E5-83BF9730D2C4}"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cstate="print"/>
          <a:srcRect/>
          <a:stretch>
            <a:fillRect/>
          </a:stretch>
        </p:blipFill>
        <p:spPr bwMode="auto">
          <a:xfrm>
            <a:off x="0" y="0"/>
            <a:ext cx="9144000" cy="4953000"/>
          </a:xfrm>
          <a:prstGeom prst="rect">
            <a:avLst/>
          </a:prstGeom>
          <a:noFill/>
          <a:ln w="9525">
            <a:noFill/>
            <a:miter lim="800000"/>
            <a:headEnd/>
            <a:tailEnd/>
          </a:ln>
        </p:spPr>
      </p:pic>
      <p:sp>
        <p:nvSpPr>
          <p:cNvPr id="5" name="Rectangle 4"/>
          <p:cNvSpPr/>
          <p:nvPr/>
        </p:nvSpPr>
        <p:spPr>
          <a:xfrm>
            <a:off x="68239" y="4953001"/>
            <a:ext cx="8993874" cy="1785104"/>
          </a:xfrm>
          <a:prstGeom prst="rect">
            <a:avLst/>
          </a:prstGeom>
        </p:spPr>
        <p:txBody>
          <a:bodyPr wrap="square">
            <a:spAutoFit/>
          </a:bodyPr>
          <a:lstStyle/>
          <a:p>
            <a:pPr algn="just">
              <a:buFont typeface="Arial" pitchFamily="34" charset="0"/>
              <a:buChar char="•"/>
            </a:pPr>
            <a:r>
              <a:rPr lang="en-US" sz="2200" b="1" dirty="0"/>
              <a:t>Now, what if we want to select an entire row or column from this matrix? We can do this by missing either the row or column index within the square brackets</a:t>
            </a:r>
            <a:r>
              <a:rPr lang="en-US" sz="2200" b="1" dirty="0" smtClean="0"/>
              <a:t>.</a:t>
            </a:r>
          </a:p>
          <a:p>
            <a:pPr algn="just">
              <a:buFont typeface="Arial" pitchFamily="34" charset="0"/>
              <a:buChar char="•"/>
            </a:pPr>
            <a:r>
              <a:rPr lang="en-US" sz="2200" b="1" dirty="0" smtClean="0"/>
              <a:t> </a:t>
            </a:r>
            <a:r>
              <a:rPr lang="en-US" sz="2200" b="1" dirty="0"/>
              <a:t>Instead of writing [3, 2] to select the element at row 3 and column 2, </a:t>
            </a:r>
            <a:r>
              <a:rPr lang="en-US" sz="2200" b="1" dirty="0" smtClean="0"/>
              <a:t>  </a:t>
            </a:r>
          </a:p>
          <a:p>
            <a:pPr algn="just">
              <a:buFont typeface="Arial" pitchFamily="34" charset="0"/>
              <a:buChar char="•"/>
            </a:pPr>
            <a:r>
              <a:rPr lang="en-US" sz="2200" b="1" dirty="0" smtClean="0"/>
              <a:t>if </a:t>
            </a:r>
            <a:r>
              <a:rPr lang="en-US" sz="2200" b="1" dirty="0"/>
              <a:t>we write [3,], this would select all the elements that are in row 3</a:t>
            </a:r>
          </a:p>
        </p:txBody>
      </p:sp>
      <p:sp>
        <p:nvSpPr>
          <p:cNvPr id="6" name="Slide Number Placeholder 5"/>
          <p:cNvSpPr>
            <a:spLocks noGrp="1"/>
          </p:cNvSpPr>
          <p:nvPr>
            <p:ph type="sldNum" sz="quarter" idx="12"/>
          </p:nvPr>
        </p:nvSpPr>
        <p:spPr/>
        <p:txBody>
          <a:bodyPr/>
          <a:lstStyle/>
          <a:p>
            <a:fld id="{BED46B4B-AD15-4775-A0E5-83BF9730D2C4}"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665389"/>
          </a:xfrm>
        </p:spPr>
        <p:txBody>
          <a:bodyPr>
            <a:normAutofit/>
          </a:bodyPr>
          <a:lstStyle/>
          <a:p>
            <a:r>
              <a:rPr lang="en-US" sz="3000" b="1" dirty="0" smtClean="0"/>
              <a:t>Arrays </a:t>
            </a:r>
            <a:endParaRPr lang="en-US" sz="3000" b="1" dirty="0"/>
          </a:p>
        </p:txBody>
      </p:sp>
      <p:sp>
        <p:nvSpPr>
          <p:cNvPr id="3" name="Content Placeholder 2"/>
          <p:cNvSpPr>
            <a:spLocks noGrp="1"/>
          </p:cNvSpPr>
          <p:nvPr>
            <p:ph idx="1"/>
          </p:nvPr>
        </p:nvSpPr>
        <p:spPr>
          <a:xfrm>
            <a:off x="228600" y="1066800"/>
            <a:ext cx="8610600" cy="5407152"/>
          </a:xfrm>
        </p:spPr>
        <p:txBody>
          <a:bodyPr>
            <a:normAutofit fontScale="85000" lnSpcReduction="20000"/>
          </a:bodyPr>
          <a:lstStyle/>
          <a:p>
            <a:r>
              <a:rPr lang="en-US" sz="3300" dirty="0" smtClean="0"/>
              <a:t>An array is a collection of similar data of the same type, for example, numeric.</a:t>
            </a:r>
          </a:p>
          <a:p>
            <a:r>
              <a:rPr lang="en-US" sz="3300" dirty="0" smtClean="0"/>
              <a:t>R uses a vector to create an array only if there is a dimension vector with dim attributes.</a:t>
            </a:r>
          </a:p>
          <a:p>
            <a:r>
              <a:rPr lang="en-US" sz="3300" dirty="0" smtClean="0"/>
              <a:t>The </a:t>
            </a:r>
            <a:r>
              <a:rPr lang="en-US" sz="3300" i="1" dirty="0" smtClean="0"/>
              <a:t>array</a:t>
            </a:r>
            <a:r>
              <a:rPr lang="en-US" sz="3300" dirty="0" smtClean="0"/>
              <a:t>() function is used to create an array</a:t>
            </a:r>
          </a:p>
          <a:p>
            <a:r>
              <a:rPr lang="en-US" sz="3300" dirty="0" smtClean="0"/>
              <a:t>The basic syntax for creating an array in R is</a:t>
            </a:r>
          </a:p>
          <a:p>
            <a:pPr>
              <a:buNone/>
            </a:pPr>
            <a:r>
              <a:rPr lang="en-US" sz="3300" dirty="0" smtClean="0"/>
              <a:t> </a:t>
            </a:r>
          </a:p>
          <a:p>
            <a:pPr>
              <a:buNone/>
            </a:pPr>
            <a:r>
              <a:rPr lang="en-US" sz="3300" dirty="0" smtClean="0"/>
              <a:t>array(data, dim, </a:t>
            </a:r>
            <a:r>
              <a:rPr lang="en-US" sz="3300" dirty="0" err="1" smtClean="0"/>
              <a:t>dimname</a:t>
            </a:r>
            <a:r>
              <a:rPr lang="en-US" sz="3300" dirty="0" smtClean="0"/>
              <a:t>)</a:t>
            </a:r>
          </a:p>
          <a:p>
            <a:pPr>
              <a:buNone/>
            </a:pPr>
            <a:r>
              <a:rPr lang="en-US" sz="3300" dirty="0" smtClean="0"/>
              <a:t>where,</a:t>
            </a:r>
          </a:p>
          <a:p>
            <a:pPr>
              <a:buNone/>
            </a:pPr>
            <a:r>
              <a:rPr lang="en-US" sz="3300" dirty="0" smtClean="0"/>
              <a:t>•  data is the input values to the vector</a:t>
            </a:r>
          </a:p>
          <a:p>
            <a:pPr>
              <a:buNone/>
            </a:pPr>
            <a:r>
              <a:rPr lang="en-US" sz="3300" dirty="0" smtClean="0"/>
              <a:t>•  dim is used to create the dimension</a:t>
            </a:r>
          </a:p>
          <a:p>
            <a:pPr>
              <a:buNone/>
            </a:pPr>
            <a:r>
              <a:rPr lang="en-US" sz="3300" dirty="0" smtClean="0"/>
              <a:t>•  </a:t>
            </a:r>
            <a:r>
              <a:rPr lang="en-US" sz="3300" dirty="0" err="1" smtClean="0"/>
              <a:t>dimname</a:t>
            </a:r>
            <a:r>
              <a:rPr lang="en-US" sz="3300" dirty="0" smtClean="0"/>
              <a:t> is used to assign a name to dim </a:t>
            </a:r>
          </a:p>
          <a:p>
            <a:pPr>
              <a:buNone/>
            </a:pPr>
            <a:r>
              <a:rPr lang="en-US" dirty="0" smtClean="0"/>
              <a:t> </a:t>
            </a:r>
          </a:p>
        </p:txBody>
      </p:sp>
      <p:sp>
        <p:nvSpPr>
          <p:cNvPr id="4" name="Slide Number Placeholder 3"/>
          <p:cNvSpPr>
            <a:spLocks noGrp="1"/>
          </p:cNvSpPr>
          <p:nvPr>
            <p:ph type="sldNum" sz="quarter" idx="12"/>
          </p:nvPr>
        </p:nvSpPr>
        <p:spPr/>
        <p:txBody>
          <a:bodyPr/>
          <a:lstStyle/>
          <a:p>
            <a:fld id="{BED46B4B-AD15-4775-A0E5-83BF9730D2C4}" type="slidenum">
              <a:rPr lang="en-US" smtClean="0"/>
              <a:pPr/>
              <a:t>51</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421" y="76200"/>
            <a:ext cx="8884692" cy="2819400"/>
          </a:xfrm>
        </p:spPr>
        <p:txBody>
          <a:bodyPr>
            <a:normAutofit fontScale="92500" lnSpcReduction="20000"/>
          </a:bodyPr>
          <a:lstStyle/>
          <a:p>
            <a:r>
              <a:rPr lang="en-US" sz="3800" dirty="0" smtClean="0"/>
              <a:t>Figure  shows a program creating an array of 3 elements. </a:t>
            </a:r>
          </a:p>
          <a:p>
            <a:r>
              <a:rPr lang="en-US" sz="3800" dirty="0" smtClean="0"/>
              <a:t>First, values are assigned to the object </a:t>
            </a:r>
            <a:r>
              <a:rPr lang="en-US" sz="3800" i="1" dirty="0" err="1" smtClean="0"/>
              <a:t>vec</a:t>
            </a:r>
            <a:r>
              <a:rPr lang="en-US" sz="3800" i="1" dirty="0" smtClean="0"/>
              <a:t>.</a:t>
            </a:r>
            <a:r>
              <a:rPr lang="en-US" sz="3800" dirty="0" smtClean="0"/>
              <a:t> </a:t>
            </a:r>
          </a:p>
          <a:p>
            <a:r>
              <a:rPr lang="en-US" sz="3800" dirty="0" smtClean="0"/>
              <a:t>Then an array is created with </a:t>
            </a:r>
            <a:r>
              <a:rPr lang="en-US" sz="3800" i="1" dirty="0" err="1" smtClean="0"/>
              <a:t>vec</a:t>
            </a:r>
            <a:r>
              <a:rPr lang="en-US" sz="3800" i="1" dirty="0" smtClean="0"/>
              <a:t> </a:t>
            </a:r>
            <a:r>
              <a:rPr lang="en-US" sz="3800" dirty="0" smtClean="0"/>
              <a:t>passed as an input.</a:t>
            </a:r>
          </a:p>
          <a:p>
            <a:r>
              <a:rPr lang="en-US" sz="3800" dirty="0" smtClean="0"/>
              <a:t> Finally the array is displayed</a:t>
            </a:r>
          </a:p>
          <a:p>
            <a:endParaRPr lang="en-US" dirty="0"/>
          </a:p>
        </p:txBody>
      </p:sp>
      <p:sp>
        <p:nvSpPr>
          <p:cNvPr id="5" name="Slide Number Placeholder 4"/>
          <p:cNvSpPr>
            <a:spLocks noGrp="1"/>
          </p:cNvSpPr>
          <p:nvPr>
            <p:ph type="sldNum" sz="quarter" idx="12"/>
          </p:nvPr>
        </p:nvSpPr>
        <p:spPr/>
        <p:txBody>
          <a:bodyPr/>
          <a:lstStyle/>
          <a:p>
            <a:fld id="{BED46B4B-AD15-4775-A0E5-83BF9730D2C4}" type="slidenum">
              <a:rPr lang="en-US" smtClean="0"/>
              <a:pPr/>
              <a:t>52</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381000" y="3048000"/>
            <a:ext cx="7467600"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411"/>
            <a:ext cx="9144000" cy="817789"/>
          </a:xfrm>
        </p:spPr>
        <p:txBody>
          <a:bodyPr>
            <a:noAutofit/>
          </a:bodyPr>
          <a:lstStyle/>
          <a:p>
            <a:r>
              <a:rPr lang="en-US" sz="2800" b="1" dirty="0" smtClean="0"/>
              <a:t>Write a program to create an array of 3×3 matrixes with 3 rows and 3 columns</a:t>
            </a:r>
            <a:r>
              <a:rPr lang="en-US" sz="2800" dirty="0" smtClean="0"/>
              <a:t>.</a:t>
            </a:r>
            <a:endParaRPr lang="en-US" sz="2800" dirty="0"/>
          </a:p>
        </p:txBody>
      </p:sp>
      <p:sp>
        <p:nvSpPr>
          <p:cNvPr id="3" name="Content Placeholder 2"/>
          <p:cNvSpPr>
            <a:spLocks noGrp="1"/>
          </p:cNvSpPr>
          <p:nvPr>
            <p:ph idx="1"/>
          </p:nvPr>
        </p:nvSpPr>
        <p:spPr>
          <a:xfrm>
            <a:off x="27295" y="838200"/>
            <a:ext cx="9075761" cy="1524000"/>
          </a:xfrm>
        </p:spPr>
        <p:txBody>
          <a:bodyPr>
            <a:normAutofit fontScale="92500"/>
          </a:bodyPr>
          <a:lstStyle/>
          <a:p>
            <a:r>
              <a:rPr lang="en-US" sz="3500" dirty="0" smtClean="0"/>
              <a:t>shows the code to create an array of matrices. First values are assigned to objects </a:t>
            </a:r>
            <a:r>
              <a:rPr lang="en-US" sz="3500" i="1" dirty="0" smtClean="0"/>
              <a:t>vec1 </a:t>
            </a:r>
            <a:r>
              <a:rPr lang="en-US" sz="3500" dirty="0" smtClean="0"/>
              <a:t>and </a:t>
            </a:r>
            <a:r>
              <a:rPr lang="en-US" sz="3500" i="1" dirty="0" smtClean="0"/>
              <a:t>vec2. </a:t>
            </a:r>
            <a:r>
              <a:rPr lang="en-US" sz="3500" dirty="0" smtClean="0"/>
              <a:t>Then the array is created and displayed in matrix form.</a:t>
            </a:r>
          </a:p>
          <a:p>
            <a:endParaRPr lang="en-US" dirty="0" smtClean="0"/>
          </a:p>
          <a:p>
            <a:endParaRPr lang="en-US" dirty="0"/>
          </a:p>
        </p:txBody>
      </p:sp>
      <p:pic>
        <p:nvPicPr>
          <p:cNvPr id="53251" name="Picture 3"/>
          <p:cNvPicPr>
            <a:picLocks noChangeAspect="1" noChangeArrowheads="1"/>
          </p:cNvPicPr>
          <p:nvPr/>
        </p:nvPicPr>
        <p:blipFill>
          <a:blip r:embed="rId2" cstate="print"/>
          <a:srcRect/>
          <a:stretch>
            <a:fillRect/>
          </a:stretch>
        </p:blipFill>
        <p:spPr bwMode="auto">
          <a:xfrm>
            <a:off x="4495800" y="4419600"/>
            <a:ext cx="4648200" cy="23622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BED46B4B-AD15-4775-A0E5-83BF9730D2C4}" type="slidenum">
              <a:rPr lang="en-US" smtClean="0"/>
              <a:pPr/>
              <a:t>53</a:t>
            </a:fld>
            <a:endParaRPr lang="en-US"/>
          </a:p>
        </p:txBody>
      </p:sp>
      <p:pic>
        <p:nvPicPr>
          <p:cNvPr id="2050" name="Picture 2"/>
          <p:cNvPicPr>
            <a:picLocks noChangeAspect="1" noChangeArrowheads="1"/>
          </p:cNvPicPr>
          <p:nvPr/>
        </p:nvPicPr>
        <p:blipFill>
          <a:blip r:embed="rId3" cstate="print"/>
          <a:srcRect/>
          <a:stretch>
            <a:fillRect/>
          </a:stretch>
        </p:blipFill>
        <p:spPr bwMode="auto">
          <a:xfrm>
            <a:off x="152400" y="2286000"/>
            <a:ext cx="7086600"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6611"/>
            <a:ext cx="9144000" cy="665389"/>
          </a:xfrm>
        </p:spPr>
        <p:txBody>
          <a:bodyPr>
            <a:noAutofit/>
          </a:bodyPr>
          <a:lstStyle/>
          <a:p>
            <a:r>
              <a:rPr lang="en-US" sz="2800" b="1" dirty="0" smtClean="0"/>
              <a:t>Write a program to assign dimension name to an array of 3×3 matrixes.</a:t>
            </a:r>
            <a:endParaRPr lang="en-US" sz="2800" b="1" dirty="0"/>
          </a:p>
        </p:txBody>
      </p:sp>
      <p:sp>
        <p:nvSpPr>
          <p:cNvPr id="3" name="Content Placeholder 2"/>
          <p:cNvSpPr>
            <a:spLocks noGrp="1"/>
          </p:cNvSpPr>
          <p:nvPr>
            <p:ph idx="1"/>
          </p:nvPr>
        </p:nvSpPr>
        <p:spPr>
          <a:xfrm>
            <a:off x="0" y="838200"/>
            <a:ext cx="8991600" cy="1600200"/>
          </a:xfrm>
        </p:spPr>
        <p:txBody>
          <a:bodyPr>
            <a:normAutofit fontScale="85000" lnSpcReduction="10000"/>
          </a:bodyPr>
          <a:lstStyle/>
          <a:p>
            <a:r>
              <a:rPr lang="en-US" sz="3500" dirty="0" smtClean="0"/>
              <a:t>First, values are assigned to objects </a:t>
            </a:r>
            <a:r>
              <a:rPr lang="en-US" sz="3500" i="1" dirty="0" smtClean="0"/>
              <a:t>vec1 </a:t>
            </a:r>
            <a:r>
              <a:rPr lang="en-US" sz="3500" dirty="0" smtClean="0"/>
              <a:t>and </a:t>
            </a:r>
            <a:r>
              <a:rPr lang="en-US" sz="3500" i="1" dirty="0" smtClean="0"/>
              <a:t>vec2</a:t>
            </a:r>
            <a:r>
              <a:rPr lang="en-US" sz="3500" dirty="0" smtClean="0"/>
              <a:t>. Then an array is created and names RNo1, RNo2, and RNo3 are assigned to the array matrix. Finally the dimension names are displayed in a matrix form</a:t>
            </a:r>
            <a:r>
              <a:rPr lang="en-US" dirty="0" smtClean="0"/>
              <a:t>. </a:t>
            </a:r>
            <a:endParaRPr lang="en-US" dirty="0"/>
          </a:p>
        </p:txBody>
      </p:sp>
      <p:sp>
        <p:nvSpPr>
          <p:cNvPr id="6" name="Slide Number Placeholder 5"/>
          <p:cNvSpPr>
            <a:spLocks noGrp="1"/>
          </p:cNvSpPr>
          <p:nvPr>
            <p:ph type="sldNum" sz="quarter" idx="12"/>
          </p:nvPr>
        </p:nvSpPr>
        <p:spPr/>
        <p:txBody>
          <a:bodyPr/>
          <a:lstStyle/>
          <a:p>
            <a:fld id="{BED46B4B-AD15-4775-A0E5-83BF9730D2C4}" type="slidenum">
              <a:rPr lang="en-US" smtClean="0"/>
              <a:pPr/>
              <a:t>54</a:t>
            </a:fld>
            <a:endParaRPr lang="en-US"/>
          </a:p>
        </p:txBody>
      </p:sp>
      <p:sp>
        <p:nvSpPr>
          <p:cNvPr id="7" name="Footer Placeholder 6"/>
          <p:cNvSpPr>
            <a:spLocks noGrp="1"/>
          </p:cNvSpPr>
          <p:nvPr>
            <p:ph type="ftr" sz="quarter" idx="11"/>
          </p:nvPr>
        </p:nvSpPr>
        <p:spPr/>
        <p:txBody>
          <a:bodyPr/>
          <a:lstStyle/>
          <a:p>
            <a:r>
              <a:rPr lang="en-US" smtClean="0"/>
              <a:t>© Oxford University Press 2017. All rights reserved.</a:t>
            </a:r>
            <a:endParaRPr lang="en-US"/>
          </a:p>
        </p:txBody>
      </p:sp>
      <p:pic>
        <p:nvPicPr>
          <p:cNvPr id="3074" name="Picture 2"/>
          <p:cNvPicPr>
            <a:picLocks noChangeAspect="1" noChangeArrowheads="1"/>
          </p:cNvPicPr>
          <p:nvPr/>
        </p:nvPicPr>
        <p:blipFill>
          <a:blip r:embed="rId2" cstate="print"/>
          <a:srcRect/>
          <a:stretch>
            <a:fillRect/>
          </a:stretch>
        </p:blipFill>
        <p:spPr bwMode="auto">
          <a:xfrm>
            <a:off x="152400" y="2362200"/>
            <a:ext cx="6172200" cy="21336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800600" y="4267200"/>
            <a:ext cx="3048000"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65389"/>
          </a:xfrm>
        </p:spPr>
        <p:txBody>
          <a:bodyPr/>
          <a:lstStyle/>
          <a:p>
            <a:r>
              <a:rPr lang="en-US" sz="2800" b="1" dirty="0" smtClean="0"/>
              <a:t>Class</a:t>
            </a:r>
            <a:r>
              <a:rPr lang="en-US" b="1" dirty="0" smtClean="0"/>
              <a:t> </a:t>
            </a:r>
            <a:endParaRPr lang="en-US" b="1" dirty="0"/>
          </a:p>
        </p:txBody>
      </p:sp>
      <p:sp>
        <p:nvSpPr>
          <p:cNvPr id="3" name="Content Placeholder 2"/>
          <p:cNvSpPr>
            <a:spLocks noGrp="1"/>
          </p:cNvSpPr>
          <p:nvPr>
            <p:ph idx="1"/>
          </p:nvPr>
        </p:nvSpPr>
        <p:spPr>
          <a:xfrm>
            <a:off x="130628" y="685800"/>
            <a:ext cx="8839200" cy="6172200"/>
          </a:xfrm>
        </p:spPr>
        <p:txBody>
          <a:bodyPr/>
          <a:lstStyle/>
          <a:p>
            <a:r>
              <a:rPr lang="en-US" sz="3200" dirty="0" smtClean="0"/>
              <a:t>in R language is considered as an object and every object is associated with a class.</a:t>
            </a:r>
          </a:p>
          <a:p>
            <a:r>
              <a:rPr lang="en-US" sz="3200" dirty="0" smtClean="0"/>
              <a:t>To create a class in R using the </a:t>
            </a:r>
            <a:r>
              <a:rPr lang="en-US" sz="3200" i="1" dirty="0" smtClean="0"/>
              <a:t>class </a:t>
            </a:r>
            <a:r>
              <a:rPr lang="en-US" sz="3200" dirty="0" smtClean="0"/>
              <a:t>keyword. </a:t>
            </a:r>
          </a:p>
          <a:p>
            <a:pPr>
              <a:buNone/>
            </a:pPr>
            <a:endParaRPr lang="en-US" sz="3200" dirty="0" smtClean="0"/>
          </a:p>
          <a:p>
            <a:pPr>
              <a:buNone/>
            </a:pPr>
            <a:r>
              <a:rPr lang="en-US" sz="3200" b="1" dirty="0" smtClean="0"/>
              <a:t>S3 class</a:t>
            </a:r>
          </a:p>
          <a:p>
            <a:pPr>
              <a:buNone/>
            </a:pPr>
            <a:r>
              <a:rPr lang="en-US" sz="3200" dirty="0" smtClean="0"/>
              <a:t> </a:t>
            </a:r>
          </a:p>
          <a:p>
            <a:r>
              <a:rPr lang="en-US" sz="3200" dirty="0" smtClean="0"/>
              <a:t>S3 classes are used to implement an object-oriented (OO) concept known as generic function OO. </a:t>
            </a:r>
          </a:p>
          <a:p>
            <a:r>
              <a:rPr lang="en-US" sz="3200" dirty="0" smtClean="0"/>
              <a:t>In S3 class, we use the concept of list property, where a list is created and a list class is set and returned. </a:t>
            </a:r>
          </a:p>
          <a:p>
            <a:endParaRPr lang="en-US" dirty="0"/>
          </a:p>
        </p:txBody>
      </p:sp>
      <p:sp>
        <p:nvSpPr>
          <p:cNvPr id="4" name="Slide Number Placeholder 3"/>
          <p:cNvSpPr>
            <a:spLocks noGrp="1"/>
          </p:cNvSpPr>
          <p:nvPr>
            <p:ph type="sldNum" sz="quarter" idx="12"/>
          </p:nvPr>
        </p:nvSpPr>
        <p:spPr/>
        <p:txBody>
          <a:bodyPr/>
          <a:lstStyle/>
          <a:p>
            <a:fld id="{BED46B4B-AD15-4775-A0E5-83BF9730D2C4}" type="slidenum">
              <a:rPr lang="en-US" smtClean="0"/>
              <a:pPr/>
              <a:t>55</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dirty="0" smtClean="0"/>
              <a:t>Write a program to create a class, object, and function.</a:t>
            </a:r>
            <a:endParaRPr lang="en-US" sz="2800" dirty="0"/>
          </a:p>
        </p:txBody>
      </p:sp>
      <p:pic>
        <p:nvPicPr>
          <p:cNvPr id="55298" name="Picture 2"/>
          <p:cNvPicPr>
            <a:picLocks noChangeAspect="1" noChangeArrowheads="1"/>
          </p:cNvPicPr>
          <p:nvPr/>
        </p:nvPicPr>
        <p:blipFill>
          <a:blip r:embed="rId2" cstate="print"/>
          <a:srcRect/>
          <a:stretch>
            <a:fillRect/>
          </a:stretch>
        </p:blipFill>
        <p:spPr bwMode="auto">
          <a:xfrm>
            <a:off x="0" y="457200"/>
            <a:ext cx="8991600" cy="6400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ED46B4B-AD15-4775-A0E5-83BF9730D2C4}" type="slidenum">
              <a:rPr lang="en-US" smtClean="0"/>
              <a:pPr/>
              <a:t>56</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 Oxford University Press 2017. All rights reserved.</a:t>
            </a:r>
            <a:endParaRPr lang="en-US"/>
          </a:p>
        </p:txBody>
      </p:sp>
      <p:sp>
        <p:nvSpPr>
          <p:cNvPr id="5" name="Slide Number Placeholder 4"/>
          <p:cNvSpPr>
            <a:spLocks noGrp="1"/>
          </p:cNvSpPr>
          <p:nvPr>
            <p:ph type="sldNum" sz="quarter" idx="12"/>
          </p:nvPr>
        </p:nvSpPr>
        <p:spPr/>
        <p:txBody>
          <a:bodyPr/>
          <a:lstStyle/>
          <a:p>
            <a:fld id="{BED46B4B-AD15-4775-A0E5-83BF9730D2C4}" type="slidenum">
              <a:rPr lang="en-US" smtClean="0"/>
              <a:pPr/>
              <a:t>57</a:t>
            </a:fld>
            <a:endParaRPr lang="en-US"/>
          </a:p>
        </p:txBody>
      </p:sp>
      <p:pic>
        <p:nvPicPr>
          <p:cNvPr id="7" name="Picture 3"/>
          <p:cNvPicPr>
            <a:picLocks noChangeAspect="1" noChangeArrowheads="1"/>
          </p:cNvPicPr>
          <p:nvPr/>
        </p:nvPicPr>
        <p:blipFill>
          <a:blip r:embed="rId2" cstate="print"/>
          <a:srcRect/>
          <a:stretch>
            <a:fillRect/>
          </a:stretch>
        </p:blipFill>
        <p:spPr bwMode="auto">
          <a:xfrm>
            <a:off x="228600" y="76200"/>
            <a:ext cx="8915400" cy="67818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R-Environment setup</a:t>
            </a:r>
            <a:endParaRPr lang="en-US" sz="3600" dirty="0"/>
          </a:p>
        </p:txBody>
      </p:sp>
      <p:sp>
        <p:nvSpPr>
          <p:cNvPr id="3" name="Content Placeholder 2"/>
          <p:cNvSpPr>
            <a:spLocks noGrp="1"/>
          </p:cNvSpPr>
          <p:nvPr>
            <p:ph idx="1"/>
          </p:nvPr>
        </p:nvSpPr>
        <p:spPr>
          <a:xfrm>
            <a:off x="130628" y="1066800"/>
            <a:ext cx="8839200" cy="5711371"/>
          </a:xfrm>
        </p:spPr>
        <p:txBody>
          <a:bodyPr/>
          <a:lstStyle/>
          <a:p>
            <a:pPr algn="just"/>
            <a:r>
              <a:rPr lang="en-US" dirty="0" smtClean="0"/>
              <a:t> </a:t>
            </a:r>
            <a:r>
              <a:rPr lang="en-US" sz="3200" dirty="0" smtClean="0"/>
              <a:t>Installation of R(in windows)</a:t>
            </a:r>
          </a:p>
          <a:p>
            <a:pPr lvl="1" algn="just"/>
            <a:r>
              <a:rPr lang="en-US" sz="3200" dirty="0" smtClean="0"/>
              <a:t>R can be installed in Windows 7/8/10/Vista and supports both the 32-bit and 64-bit versions. Go to the CRAN (Comprehensive R Archive Network) website and select the latest installer R 3.3.3 for Windows and download the.exe file </a:t>
            </a:r>
            <a:r>
              <a:rPr lang="en-US" sz="3200" dirty="0" smtClean="0">
                <a:hlinkClick r:id="rId2"/>
              </a:rPr>
              <a:t>www.r-project.org</a:t>
            </a:r>
            <a:r>
              <a:rPr lang="en-US" sz="3200" dirty="0" smtClean="0"/>
              <a:t> and </a:t>
            </a:r>
            <a:r>
              <a:rPr lang="en-US" sz="3200" dirty="0" smtClean="0">
                <a:hlinkClick r:id="rId3"/>
              </a:rPr>
              <a:t>www.rstudio.org</a:t>
            </a:r>
            <a:r>
              <a:rPr lang="en-US" sz="3200" dirty="0" smtClean="0"/>
              <a:t> , </a:t>
            </a:r>
            <a:r>
              <a:rPr lang="en-US" sz="3200" dirty="0" smtClean="0">
                <a:hlinkClick r:id="rId4"/>
              </a:rPr>
              <a:t>https://cran.r-project.org/bin/windows/base/</a:t>
            </a:r>
            <a:r>
              <a:rPr lang="en-US" sz="3200" dirty="0" smtClean="0"/>
              <a:t> </a:t>
            </a:r>
          </a:p>
          <a:p>
            <a:pPr lvl="1" algn="just"/>
            <a:r>
              <a:rPr lang="en-US" sz="3200" dirty="0" smtClean="0"/>
              <a:t>After download, clicking on the setup file opens the dialog box shown in Fig. 1.1.</a:t>
            </a:r>
          </a:p>
          <a:p>
            <a:pPr lvl="1"/>
            <a:endParaRPr lang="en-US" dirty="0" smtClean="0"/>
          </a:p>
          <a:p>
            <a:pPr lvl="1"/>
            <a:endParaRPr lang="en-US" dirty="0" smtClean="0"/>
          </a:p>
          <a:p>
            <a:pPr lvl="1"/>
            <a:endParaRPr lang="en-US" dirty="0" smtClean="0"/>
          </a:p>
          <a:p>
            <a:pPr>
              <a:buNone/>
            </a:pPr>
            <a:endParaRPr lang="en-US" dirty="0" smtClean="0"/>
          </a:p>
          <a:p>
            <a:endParaRPr lang="en-US" dirty="0"/>
          </a:p>
        </p:txBody>
      </p:sp>
      <p:sp>
        <p:nvSpPr>
          <p:cNvPr id="5" name="Slide Number Placeholder 4"/>
          <p:cNvSpPr>
            <a:spLocks noGrp="1"/>
          </p:cNvSpPr>
          <p:nvPr>
            <p:ph type="sldNum" sz="quarter" idx="12"/>
          </p:nvPr>
        </p:nvSpPr>
        <p:spPr/>
        <p:txBody>
          <a:bodyPr/>
          <a:lstStyle/>
          <a:p>
            <a:fld id="{BED46B4B-AD15-4775-A0E5-83BF9730D2C4}"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Footer Placeholder 3"/>
          <p:cNvSpPr>
            <a:spLocks noGrp="1"/>
          </p:cNvSpPr>
          <p:nvPr>
            <p:ph type="ftr" sz="quarter" idx="11"/>
          </p:nvPr>
        </p:nvSpPr>
        <p:spPr/>
        <p:txBody>
          <a:bodyPr/>
          <a:lstStyle/>
          <a:p>
            <a:r>
              <a:rPr lang="en-US" smtClean="0"/>
              <a:t>© Oxford University Press 2017. All rights reserved.</a:t>
            </a:r>
            <a:endParaRPr lang="en-US"/>
          </a:p>
        </p:txBody>
      </p:sp>
      <p:sp>
        <p:nvSpPr>
          <p:cNvPr id="5" name="Slide Number Placeholder 4"/>
          <p:cNvSpPr>
            <a:spLocks noGrp="1"/>
          </p:cNvSpPr>
          <p:nvPr>
            <p:ph type="sldNum" sz="quarter" idx="12"/>
          </p:nvPr>
        </p:nvSpPr>
        <p:spPr/>
        <p:txBody>
          <a:bodyPr/>
          <a:lstStyle/>
          <a:p>
            <a:fld id="{BED46B4B-AD15-4775-A0E5-83BF9730D2C4}" type="slidenum">
              <a:rPr lang="en-US" smtClean="0"/>
              <a:pPr/>
              <a:t>7</a:t>
            </a:fld>
            <a:endParaRPr lang="en-US"/>
          </a:p>
        </p:txBody>
      </p:sp>
      <p:pic>
        <p:nvPicPr>
          <p:cNvPr id="7" name="Picture 6"/>
          <p:cNvPicPr/>
          <p:nvPr/>
        </p:nvPicPr>
        <p:blipFill>
          <a:blip r:embed="rId2" cstate="print"/>
          <a:srcRect/>
          <a:stretch>
            <a:fillRect/>
          </a:stretch>
        </p:blipFill>
        <p:spPr bwMode="auto">
          <a:xfrm>
            <a:off x="152400" y="1066800"/>
            <a:ext cx="8991600"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28600" y="2209800"/>
            <a:ext cx="8686800" cy="4343400"/>
          </a:xfrm>
          <a:prstGeom prst="rect">
            <a:avLst/>
          </a:prstGeom>
          <a:noFill/>
          <a:ln w="9525">
            <a:noFill/>
            <a:miter lim="800000"/>
            <a:headEnd/>
            <a:tailEnd/>
          </a:ln>
        </p:spPr>
      </p:pic>
      <p:sp>
        <p:nvSpPr>
          <p:cNvPr id="5" name="TextBox 4"/>
          <p:cNvSpPr txBox="1"/>
          <p:nvPr/>
        </p:nvSpPr>
        <p:spPr>
          <a:xfrm>
            <a:off x="609600" y="6488668"/>
            <a:ext cx="4343400" cy="369332"/>
          </a:xfrm>
          <a:prstGeom prst="rect">
            <a:avLst/>
          </a:prstGeom>
          <a:noFill/>
        </p:spPr>
        <p:txBody>
          <a:bodyPr wrap="square" rtlCol="0">
            <a:spAutoFit/>
          </a:bodyPr>
          <a:lstStyle/>
          <a:p>
            <a:r>
              <a:rPr lang="en-US" b="1" dirty="0"/>
              <a:t>Fig. 1.2    </a:t>
            </a:r>
            <a:r>
              <a:rPr lang="en-US" dirty="0"/>
              <a:t>R </a:t>
            </a:r>
            <a:r>
              <a:rPr lang="en-US" dirty="0" smtClean="0"/>
              <a:t>license agreement</a:t>
            </a:r>
            <a:endParaRPr lang="en-US" dirty="0"/>
          </a:p>
        </p:txBody>
      </p:sp>
      <p:sp>
        <p:nvSpPr>
          <p:cNvPr id="6" name="Rectangle 5"/>
          <p:cNvSpPr/>
          <p:nvPr/>
        </p:nvSpPr>
        <p:spPr>
          <a:xfrm>
            <a:off x="0" y="0"/>
            <a:ext cx="9144000" cy="2062103"/>
          </a:xfrm>
          <a:prstGeom prst="rect">
            <a:avLst/>
          </a:prstGeom>
        </p:spPr>
        <p:txBody>
          <a:bodyPr wrap="square">
            <a:spAutoFit/>
          </a:bodyPr>
          <a:lstStyle/>
          <a:p>
            <a:pPr algn="just"/>
            <a:r>
              <a:rPr lang="en-US" sz="3200" dirty="0" smtClean="0"/>
              <a:t>Click on the ‘Next’ button starts the installation process. This redirects you to the license window shown in Fig. 1.2; it is advisable to read the terms and conditions before selecting ‘Next’.</a:t>
            </a:r>
            <a:endParaRPr lang="en-US" sz="3200" dirty="0"/>
          </a:p>
        </p:txBody>
      </p:sp>
      <p:sp>
        <p:nvSpPr>
          <p:cNvPr id="7" name="Slide Number Placeholder 6"/>
          <p:cNvSpPr>
            <a:spLocks noGrp="1"/>
          </p:cNvSpPr>
          <p:nvPr>
            <p:ph type="sldNum" sz="quarter" idx="12"/>
          </p:nvPr>
        </p:nvSpPr>
        <p:spPr/>
        <p:txBody>
          <a:bodyPr/>
          <a:lstStyle/>
          <a:p>
            <a:fld id="{BED46B4B-AD15-4775-A0E5-83BF9730D2C4}" type="slidenum">
              <a:rPr lang="en-US" smtClean="0"/>
              <a:pPr/>
              <a:t>8</a:t>
            </a:fld>
            <a:endParaRPr lang="en-US"/>
          </a:p>
        </p:txBody>
      </p:sp>
      <p:sp>
        <p:nvSpPr>
          <p:cNvPr id="8" name="Footer Placeholder 7"/>
          <p:cNvSpPr>
            <a:spLocks noGrp="1"/>
          </p:cNvSpPr>
          <p:nvPr>
            <p:ph type="ftr" sz="quarter" idx="11"/>
          </p:nvPr>
        </p:nvSpPr>
        <p:spPr/>
        <p:txBody>
          <a:bodyPr/>
          <a:lstStyle/>
          <a:p>
            <a:r>
              <a:rPr lang="en-US" dirty="0" smtClean="0"/>
              <a:t>© Oxford University Press 2017. All rights reserved.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03848"/>
            <a:ext cx="7467600" cy="454152"/>
          </a:xfrm>
        </p:spPr>
        <p:txBody>
          <a:bodyPr>
            <a:normAutofit lnSpcReduction="10000"/>
          </a:bodyPr>
          <a:lstStyle/>
          <a:p>
            <a:r>
              <a:rPr lang="en-US" b="1" dirty="0" smtClean="0"/>
              <a:t>Fig. 1.3    </a:t>
            </a:r>
            <a:r>
              <a:rPr lang="en-US" dirty="0" smtClean="0"/>
              <a:t>Selecting the installation folder</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76200" y="1752600"/>
            <a:ext cx="8915400" cy="4648200"/>
          </a:xfrm>
          <a:prstGeom prst="rect">
            <a:avLst/>
          </a:prstGeom>
          <a:noFill/>
          <a:ln w="9525">
            <a:noFill/>
            <a:miter lim="800000"/>
            <a:headEnd/>
            <a:tailEnd/>
          </a:ln>
        </p:spPr>
      </p:pic>
      <p:sp>
        <p:nvSpPr>
          <p:cNvPr id="5" name="Rectangle 4"/>
          <p:cNvSpPr/>
          <p:nvPr/>
        </p:nvSpPr>
        <p:spPr>
          <a:xfrm>
            <a:off x="0" y="0"/>
            <a:ext cx="8763000" cy="1815882"/>
          </a:xfrm>
          <a:prstGeom prst="rect">
            <a:avLst/>
          </a:prstGeom>
        </p:spPr>
        <p:txBody>
          <a:bodyPr wrap="square">
            <a:spAutoFit/>
          </a:bodyPr>
          <a:lstStyle/>
          <a:p>
            <a:pPr algn="just"/>
            <a:r>
              <a:rPr lang="en-US" sz="2800" dirty="0" smtClean="0"/>
              <a:t>4.  After selecting the next button from the previous step the installation folder path is required (Fig. 1.3).</a:t>
            </a:r>
            <a:br>
              <a:rPr lang="en-US" sz="2800" dirty="0" smtClean="0"/>
            </a:br>
            <a:r>
              <a:rPr lang="en-US" sz="2800" dirty="0" smtClean="0"/>
              <a:t>Select the desired folder for installation; it is advisable to select the C directory for smooth running of the program.</a:t>
            </a:r>
            <a:endParaRPr lang="en-US" sz="2800" dirty="0"/>
          </a:p>
        </p:txBody>
      </p:sp>
      <p:sp>
        <p:nvSpPr>
          <p:cNvPr id="6" name="Slide Number Placeholder 5"/>
          <p:cNvSpPr>
            <a:spLocks noGrp="1"/>
          </p:cNvSpPr>
          <p:nvPr>
            <p:ph type="sldNum" sz="quarter" idx="12"/>
          </p:nvPr>
        </p:nvSpPr>
        <p:spPr/>
        <p:txBody>
          <a:bodyPr/>
          <a:lstStyle/>
          <a:p>
            <a:fld id="{BED46B4B-AD15-4775-A0E5-83BF9730D2C4}" type="slidenum">
              <a:rPr lang="en-US" smtClean="0"/>
              <a:pPr/>
              <a:t>9</a:t>
            </a:fld>
            <a:endParaRPr lang="en-US"/>
          </a:p>
        </p:txBody>
      </p:sp>
      <p:sp>
        <p:nvSpPr>
          <p:cNvPr id="7" name="Footer Placeholder 6"/>
          <p:cNvSpPr>
            <a:spLocks noGrp="1"/>
          </p:cNvSpPr>
          <p:nvPr>
            <p:ph type="ftr" sz="quarter" idx="11"/>
          </p:nvPr>
        </p:nvSpPr>
        <p:spPr/>
        <p:txBody>
          <a:bodyPr/>
          <a:lstStyle/>
          <a:p>
            <a:r>
              <a:rPr lang="en-US" smtClean="0"/>
              <a:t>© Oxford University Press 2017. All rights reserved.</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atistical Programming in R - option 2 - Copy">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Statistical Programming in R - option 2 - Copy</Template>
  <TotalTime>546</TotalTime>
  <Words>3133</Words>
  <Application>Microsoft Office PowerPoint</Application>
  <PresentationFormat>On-screen Show (4:3)</PresentationFormat>
  <Paragraphs>320</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Statistical Programming in R - option 2 - Copy</vt:lpstr>
      <vt:lpstr>Slide 1</vt:lpstr>
      <vt:lpstr>Chapter 1 Basics of R  </vt:lpstr>
      <vt:lpstr>introduction</vt:lpstr>
      <vt:lpstr>Advantages</vt:lpstr>
      <vt:lpstr>Disadvantages.</vt:lpstr>
      <vt:lpstr>R-Environment setup</vt:lpstr>
      <vt:lpstr>Slide 7</vt:lpstr>
      <vt:lpstr>Slide 8</vt:lpstr>
      <vt:lpstr>Slide 9</vt:lpstr>
      <vt:lpstr>Slide 10</vt:lpstr>
      <vt:lpstr>Slide 11</vt:lpstr>
      <vt:lpstr>Slide 12</vt:lpstr>
      <vt:lpstr>Slide 13</vt:lpstr>
      <vt:lpstr>Instalation In Ubuntu</vt:lpstr>
      <vt:lpstr>Slide 15</vt:lpstr>
      <vt:lpstr>Install Rstudio</vt:lpstr>
      <vt:lpstr>Slide 17</vt:lpstr>
      <vt:lpstr>Slide 18</vt:lpstr>
      <vt:lpstr>Slide 19</vt:lpstr>
      <vt:lpstr>Slide 20</vt:lpstr>
      <vt:lpstr>Install RStudio in Linux</vt:lpstr>
      <vt:lpstr>Programming with R</vt:lpstr>
      <vt:lpstr>Some programs</vt:lpstr>
      <vt:lpstr>Slide 24</vt:lpstr>
      <vt:lpstr>Slide 25</vt:lpstr>
      <vt:lpstr>Slide 26</vt:lpstr>
      <vt:lpstr>BASIC DATA TYPES</vt:lpstr>
      <vt:lpstr>Slide 28</vt:lpstr>
      <vt:lpstr>vectors</vt:lpstr>
      <vt:lpstr>creating  and naming vectors</vt:lpstr>
      <vt:lpstr>Slide 31</vt:lpstr>
      <vt:lpstr>Slide 32</vt:lpstr>
      <vt:lpstr>Vector Length</vt:lpstr>
      <vt:lpstr>Coercion of Vector Elements</vt:lpstr>
      <vt:lpstr>Slide 35</vt:lpstr>
      <vt:lpstr>vector arithmetic</vt:lpstr>
      <vt:lpstr>Slide 37</vt:lpstr>
      <vt:lpstr>Slide 38</vt:lpstr>
      <vt:lpstr>Enumerate multiplication and division operations between matrices and vectors in R console.</vt:lpstr>
      <vt:lpstr>Slide 40</vt:lpstr>
      <vt:lpstr>vector Subsetting</vt:lpstr>
      <vt:lpstr>Slide 42</vt:lpstr>
      <vt:lpstr>Slide 43</vt:lpstr>
      <vt:lpstr>Matrices </vt:lpstr>
      <vt:lpstr>Creating  Matrices</vt:lpstr>
      <vt:lpstr>Slide 46</vt:lpstr>
      <vt:lpstr>Naming Matrices</vt:lpstr>
      <vt:lpstr>Slide 48</vt:lpstr>
      <vt:lpstr>Matrix Subsetting</vt:lpstr>
      <vt:lpstr>Slide 50</vt:lpstr>
      <vt:lpstr>Arrays </vt:lpstr>
      <vt:lpstr>Slide 52</vt:lpstr>
      <vt:lpstr>Write a program to create an array of 3×3 matrixes with 3 rows and 3 columns.</vt:lpstr>
      <vt:lpstr>Write a program to assign dimension name to an array of 3×3 matrixes.</vt:lpstr>
      <vt:lpstr>Class </vt:lpstr>
      <vt:lpstr>Write a program to create a class, object, and function.</vt:lpstr>
      <vt:lpstr>Slide 57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admin</dc:creator>
  <cp:lastModifiedBy>rajini</cp:lastModifiedBy>
  <cp:revision>135</cp:revision>
  <dcterms:created xsi:type="dcterms:W3CDTF">2017-06-01T03:29:23Z</dcterms:created>
  <dcterms:modified xsi:type="dcterms:W3CDTF">2019-08-19T10:55:13Z</dcterms:modified>
</cp:coreProperties>
</file>