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 id="273" r:id="rId15"/>
    <p:sldId id="271" r:id="rId16"/>
    <p:sldId id="282" r:id="rId17"/>
    <p:sldId id="272" r:id="rId18"/>
    <p:sldId id="274" r:id="rId19"/>
    <p:sldId id="283" r:id="rId20"/>
    <p:sldId id="275" r:id="rId21"/>
    <p:sldId id="276" r:id="rId22"/>
    <p:sldId id="277" r:id="rId23"/>
    <p:sldId id="278" r:id="rId24"/>
    <p:sldId id="281"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0172" y="446770"/>
            <a:ext cx="3088806" cy="5475060"/>
          </a:xfrm>
          <a:prstGeom prst="rect">
            <a:avLst/>
          </a:prstGeom>
          <a:ln>
            <a:solidFill>
              <a:schemeClr val="accent3">
                <a:lumMod val="75000"/>
              </a:schemeClr>
            </a:solidFill>
          </a:ln>
        </p:spPr>
      </p:pic>
      <p:sp>
        <p:nvSpPr>
          <p:cNvPr id="8" name="TextBox 7"/>
          <p:cNvSpPr txBox="1"/>
          <p:nvPr/>
        </p:nvSpPr>
        <p:spPr>
          <a:xfrm>
            <a:off x="7285206" y="446770"/>
            <a:ext cx="461986" cy="707886"/>
          </a:xfrm>
          <a:prstGeom prst="rect">
            <a:avLst/>
          </a:prstGeom>
          <a:noFill/>
        </p:spPr>
        <p:txBody>
          <a:bodyPr wrap="none" rtlCol="0">
            <a:spAutoFit/>
          </a:bodyPr>
          <a:lstStyle/>
          <a:p>
            <a:r>
              <a:rPr lang="en-US" sz="4000" dirty="0" smtClean="0">
                <a:latin typeface="OUP1" panose="00000400000000000000" pitchFamily="2" charset="0"/>
              </a:rPr>
              <a:t>1</a:t>
            </a:r>
            <a:endParaRPr lang="en-US" sz="4000" dirty="0">
              <a:latin typeface="OUP1" panose="00000400000000000000" pitchFamily="2" charset="0"/>
            </a:endParaRPr>
          </a:p>
        </p:txBody>
      </p:sp>
    </p:spTree>
    <p:extLst>
      <p:ext uri="{BB962C8B-B14F-4D97-AF65-F5344CB8AC3E}">
        <p14:creationId xmlns:p14="http://schemas.microsoft.com/office/powerpoint/2010/main" xmlns="" val="348826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4945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3504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5126"/>
            <a:ext cx="9144000" cy="665389"/>
          </a:xfrm>
          <a:solidFill>
            <a:schemeClr val="accent3"/>
          </a:solidFill>
        </p:spPr>
        <p:txBody>
          <a:bodyPr>
            <a:normAutofit/>
          </a:bodyPr>
          <a:lstStyle>
            <a:lvl1pPr>
              <a:defRPr sz="4000" baseline="0"/>
            </a:lvl1pPr>
          </a:lstStyle>
          <a:p>
            <a:r>
              <a:rPr lang="en-US" dirty="0" smtClean="0"/>
              <a:t>Chapter no: Chapter name</a:t>
            </a:r>
            <a:endParaRPr lang="en-US" dirty="0"/>
          </a:p>
        </p:txBody>
      </p:sp>
      <p:sp>
        <p:nvSpPr>
          <p:cNvPr id="3" name="Content Placeholder 2"/>
          <p:cNvSpPr>
            <a:spLocks noGrp="1"/>
          </p:cNvSpPr>
          <p:nvPr>
            <p:ph idx="1"/>
          </p:nvPr>
        </p:nvSpPr>
        <p:spPr>
          <a:xfrm>
            <a:off x="130628" y="1146629"/>
            <a:ext cx="8839200" cy="5030334"/>
          </a:xfrm>
          <a:solidFill>
            <a:schemeClr val="bg1">
              <a:alpha val="44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21584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4509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86912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8983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089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8646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224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2586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7000"/>
            <a:biLevel thresh="75000"/>
            <a:lum/>
            <a:extLst>
              <a:ext uri="{BEBA8EAE-BF5A-486C-A8C5-ECC9F3942E4B}">
                <a14:imgProps xmlns:a14="http://schemas.microsoft.com/office/drawing/2010/main" xmlns="">
                  <a14:imgLayer r:embed="">
                    <a14:imgEffect>
                      <a14:artisticFilmGrain/>
                    </a14:imgEffect>
                    <a14:imgEffect>
                      <a14:brightnessContrast bright="52000"/>
                    </a14:imgEffect>
                  </a14:imgLayer>
                </a14:imgProps>
              </a:ext>
            </a:extLst>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515050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665389"/>
          </a:xfrm>
        </p:spPr>
        <p:txBody>
          <a:bodyPr>
            <a:normAutofit fontScale="90000"/>
          </a:bodyPr>
          <a:lstStyle/>
          <a:p>
            <a:pPr algn="ctr">
              <a:lnSpc>
                <a:spcPct val="100000"/>
              </a:lnSpc>
            </a:pPr>
            <a:r>
              <a:rPr lang="en-US" dirty="0" smtClean="0"/>
              <a:t>Chapter 2: </a:t>
            </a:r>
            <a:br>
              <a:rPr lang="en-US" dirty="0" smtClean="0"/>
            </a:br>
            <a:r>
              <a:rPr lang="en-US" dirty="0" smtClean="0"/>
              <a:t>     Factors and Data Frames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This </a:t>
            </a:r>
            <a:r>
              <a:rPr lang="en-US" dirty="0"/>
              <a:t>chapter will help the reader understand </a:t>
            </a:r>
            <a:r>
              <a:rPr lang="en-US" dirty="0" smtClean="0"/>
              <a:t>the following </a:t>
            </a:r>
            <a:r>
              <a:rPr lang="en-US" dirty="0"/>
              <a:t>concepts:</a:t>
            </a:r>
          </a:p>
          <a:p>
            <a:pPr>
              <a:buNone/>
            </a:pPr>
            <a:r>
              <a:rPr lang="en-US" dirty="0"/>
              <a:t> </a:t>
            </a:r>
          </a:p>
          <a:p>
            <a:r>
              <a:rPr lang="en-US" dirty="0" smtClean="0"/>
              <a:t>Factor </a:t>
            </a:r>
            <a:r>
              <a:rPr lang="en-US" dirty="0"/>
              <a:t>levels, summary, ordered factors</a:t>
            </a:r>
          </a:p>
          <a:p>
            <a:r>
              <a:rPr lang="en-US" dirty="0" smtClean="0"/>
              <a:t>Data </a:t>
            </a:r>
            <a:r>
              <a:rPr lang="en-US" dirty="0"/>
              <a:t>frame creation, </a:t>
            </a:r>
            <a:r>
              <a:rPr lang="en-US" dirty="0" smtClean="0"/>
              <a:t>sub-setting</a:t>
            </a:r>
            <a:r>
              <a:rPr lang="en-US" dirty="0"/>
              <a:t>, sorting</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65389"/>
          </a:xfrm>
        </p:spPr>
        <p:txBody>
          <a:bodyPr/>
          <a:lstStyle/>
          <a:p>
            <a:r>
              <a:rPr lang="en-US" dirty="0"/>
              <a:t>summarizing a Factor</a:t>
            </a:r>
          </a:p>
        </p:txBody>
      </p:sp>
      <p:sp>
        <p:nvSpPr>
          <p:cNvPr id="3" name="Content Placeholder 2"/>
          <p:cNvSpPr>
            <a:spLocks noGrp="1"/>
          </p:cNvSpPr>
          <p:nvPr>
            <p:ph idx="1"/>
          </p:nvPr>
        </p:nvSpPr>
        <p:spPr>
          <a:xfrm>
            <a:off x="0" y="609600"/>
            <a:ext cx="9144000" cy="2133600"/>
          </a:xfrm>
        </p:spPr>
        <p:txBody>
          <a:bodyPr>
            <a:normAutofit fontScale="92500" lnSpcReduction="10000"/>
          </a:bodyPr>
          <a:lstStyle/>
          <a:p>
            <a:r>
              <a:rPr lang="en-US" dirty="0"/>
              <a:t>Summary is a generic function used to produce summaries of the </a:t>
            </a:r>
            <a:r>
              <a:rPr lang="en-US" dirty="0" smtClean="0"/>
              <a:t>results. </a:t>
            </a:r>
          </a:p>
          <a:p>
            <a:r>
              <a:rPr lang="en-US" dirty="0" smtClean="0"/>
              <a:t>For </a:t>
            </a:r>
            <a:r>
              <a:rPr lang="en-US" dirty="0"/>
              <a:t>instance, in </a:t>
            </a:r>
            <a:r>
              <a:rPr lang="en-US" dirty="0" smtClean="0"/>
              <a:t>Fig, </a:t>
            </a:r>
            <a:r>
              <a:rPr lang="en-US" dirty="0"/>
              <a:t>summary of the </a:t>
            </a:r>
            <a:r>
              <a:rPr lang="en-US" i="1" dirty="0" err="1"/>
              <a:t>blood_factor</a:t>
            </a:r>
            <a:r>
              <a:rPr lang="en-US" i="1" dirty="0"/>
              <a:t> </a:t>
            </a:r>
            <a:r>
              <a:rPr lang="en-US" dirty="0"/>
              <a:t>object shows the 4 categories of blood groups A, AB, B, and O and the summary of the object </a:t>
            </a:r>
            <a:r>
              <a:rPr lang="en-US" i="1" dirty="0"/>
              <a:t>blood </a:t>
            </a:r>
            <a:r>
              <a:rPr lang="en-US" dirty="0"/>
              <a:t>shows us the number of elements in the vector (which is 8), the class, and the mode of that vector.</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828800" y="2667000"/>
            <a:ext cx="62484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Factors</a:t>
            </a:r>
          </a:p>
        </p:txBody>
      </p:sp>
      <p:sp>
        <p:nvSpPr>
          <p:cNvPr id="3" name="Content Placeholder 2"/>
          <p:cNvSpPr>
            <a:spLocks noGrp="1"/>
          </p:cNvSpPr>
          <p:nvPr>
            <p:ph idx="1"/>
          </p:nvPr>
        </p:nvSpPr>
        <p:spPr>
          <a:xfrm>
            <a:off x="457200" y="1066800"/>
            <a:ext cx="8229600" cy="3886200"/>
          </a:xfrm>
        </p:spPr>
        <p:txBody>
          <a:bodyPr>
            <a:normAutofit/>
          </a:bodyPr>
          <a:lstStyle/>
          <a:p>
            <a:r>
              <a:rPr lang="en-US" dirty="0"/>
              <a:t>There are examples where a natural ordering exists; sometimes programmers have to deal with factors that do have a natural ordering among their categories. </a:t>
            </a:r>
            <a:endParaRPr lang="en-US" dirty="0" smtClean="0"/>
          </a:p>
          <a:p>
            <a:r>
              <a:rPr lang="en-US" dirty="0" smtClean="0"/>
              <a:t> </a:t>
            </a:r>
            <a:r>
              <a:rPr lang="en-US" dirty="0"/>
              <a:t>In the domain of categorical variables, there exists a difference between nominal categorical variables and ordinal categorical variables. </a:t>
            </a:r>
            <a:endParaRPr lang="en-US" dirty="0" smtClean="0"/>
          </a:p>
          <a:p>
            <a:r>
              <a:rPr lang="en-US" dirty="0" smtClean="0"/>
              <a:t>A </a:t>
            </a:r>
            <a:r>
              <a:rPr lang="en-US" dirty="0"/>
              <a:t>nominal categorical variable, as mentioned earlier, has no implied order.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Autofit/>
          </a:bodyPr>
          <a:lstStyle/>
          <a:p>
            <a:pPr algn="l"/>
            <a:r>
              <a:rPr lang="en-US" sz="2400" b="1" dirty="0"/>
              <a:t>Write a command in R console to create a </a:t>
            </a:r>
            <a:r>
              <a:rPr lang="en-US" sz="2400" b="1" i="1" dirty="0" err="1"/>
              <a:t>tshirt_factor</a:t>
            </a:r>
            <a:r>
              <a:rPr lang="en-US" sz="2400" b="1" dirty="0"/>
              <a:t>, which is ordered with levels ‘S</a:t>
            </a:r>
            <a:r>
              <a:rPr lang="en-US" sz="2400" b="1" dirty="0" smtClean="0"/>
              <a:t>’, ‘</a:t>
            </a:r>
            <a:r>
              <a:rPr lang="en-US" sz="2400" b="1" dirty="0"/>
              <a:t>M’, and ‘L’. Is it possible to identify from the examples discussed earlier, if blood type ‘O’ is greater or less than blood type ‘A</a:t>
            </a:r>
            <a:r>
              <a:rPr lang="en-US" sz="2400" b="1" dirty="0" smtClean="0"/>
              <a:t>’?</a:t>
            </a:r>
            <a:endParaRPr lang="en-US" sz="2400" b="1" dirty="0"/>
          </a:p>
        </p:txBody>
      </p:sp>
      <p:sp>
        <p:nvSpPr>
          <p:cNvPr id="3" name="Content Placeholder 2"/>
          <p:cNvSpPr>
            <a:spLocks noGrp="1"/>
          </p:cNvSpPr>
          <p:nvPr>
            <p:ph idx="1"/>
          </p:nvPr>
        </p:nvSpPr>
        <p:spPr>
          <a:xfrm>
            <a:off x="-9236" y="1295400"/>
            <a:ext cx="8696036" cy="1142999"/>
          </a:xfrm>
        </p:spPr>
        <p:txBody>
          <a:bodyPr/>
          <a:lstStyle/>
          <a:p>
            <a:r>
              <a:rPr lang="en-US" sz="2400" dirty="0"/>
              <a:t>Fig. </a:t>
            </a:r>
            <a:r>
              <a:rPr lang="en-US" sz="2400" dirty="0" smtClean="0"/>
              <a:t>we </a:t>
            </a:r>
            <a:r>
              <a:rPr lang="en-US" sz="2400" dirty="0"/>
              <a:t>can see that it is difficult to identify whether blood type “O” is greater or less than </a:t>
            </a:r>
            <a:r>
              <a:rPr lang="en-US" sz="2400" dirty="0" smtClean="0"/>
              <a:t>blood type </a:t>
            </a:r>
            <a:r>
              <a:rPr lang="en-US" sz="2400" dirty="0"/>
              <a:t>“A”.</a:t>
            </a:r>
          </a:p>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381000" y="2004291"/>
            <a:ext cx="8153400" cy="47382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65389"/>
          </a:xfrm>
        </p:spPr>
        <p:txBody>
          <a:bodyPr/>
          <a:lstStyle/>
          <a:p>
            <a:r>
              <a:rPr lang="en-US" dirty="0"/>
              <a:t>comparing ordered Factors</a:t>
            </a:r>
          </a:p>
        </p:txBody>
      </p:sp>
      <p:sp>
        <p:nvSpPr>
          <p:cNvPr id="3" name="Content Placeholder 2"/>
          <p:cNvSpPr>
            <a:spLocks noGrp="1"/>
          </p:cNvSpPr>
          <p:nvPr>
            <p:ph idx="1"/>
          </p:nvPr>
        </p:nvSpPr>
        <p:spPr>
          <a:xfrm>
            <a:off x="47625" y="685800"/>
            <a:ext cx="9039225" cy="1752600"/>
          </a:xfrm>
        </p:spPr>
        <p:txBody>
          <a:bodyPr>
            <a:noAutofit/>
          </a:bodyPr>
          <a:lstStyle/>
          <a:p>
            <a:r>
              <a:rPr lang="en-US" sz="2200" dirty="0"/>
              <a:t>It is possible to compare ordered factors in R. </a:t>
            </a:r>
            <a:endParaRPr lang="en-US" sz="2200" dirty="0" smtClean="0"/>
          </a:p>
          <a:p>
            <a:r>
              <a:rPr lang="en-US" sz="2200" dirty="0" smtClean="0"/>
              <a:t>This </a:t>
            </a:r>
            <a:r>
              <a:rPr lang="en-US" sz="2200" dirty="0"/>
              <a:t>is explained in </a:t>
            </a:r>
            <a:r>
              <a:rPr lang="en-US" sz="2200" dirty="0" smtClean="0"/>
              <a:t>Fig </a:t>
            </a:r>
            <a:r>
              <a:rPr lang="en-US" sz="2200" dirty="0"/>
              <a:t>it is specified that L is indeed greater than M. </a:t>
            </a:r>
            <a:r>
              <a:rPr lang="en-US" sz="2200" dirty="0" smtClean="0"/>
              <a:t>R provides a way to impose this kind of order on a factor, thus making it an ordered factor. This </a:t>
            </a:r>
            <a:r>
              <a:rPr lang="en-US" sz="2200" dirty="0"/>
              <a:t>is achieve by the </a:t>
            </a:r>
            <a:r>
              <a:rPr lang="en-US" sz="2200" i="1" dirty="0"/>
              <a:t>factor</a:t>
            </a:r>
            <a:r>
              <a:rPr lang="en-US" sz="2200" dirty="0"/>
              <a:t>() function, where the argument </a:t>
            </a:r>
            <a:r>
              <a:rPr lang="en-US" sz="2200" i="1" dirty="0"/>
              <a:t>ordered </a:t>
            </a:r>
            <a:r>
              <a:rPr lang="en-US" sz="2200" dirty="0"/>
              <a:t>is set to TRUE and the levels are specified in ascending order</a:t>
            </a:r>
            <a:r>
              <a:rPr lang="en-US" sz="2200" dirty="0" smtClean="0"/>
              <a:t>.</a:t>
            </a:r>
            <a:endParaRPr lang="en-US" sz="2200" dirty="0"/>
          </a:p>
        </p:txBody>
      </p:sp>
      <p:pic>
        <p:nvPicPr>
          <p:cNvPr id="7170" name="Picture 2"/>
          <p:cNvPicPr>
            <a:picLocks noChangeAspect="1" noChangeArrowheads="1"/>
          </p:cNvPicPr>
          <p:nvPr/>
        </p:nvPicPr>
        <p:blipFill>
          <a:blip r:embed="rId2" cstate="print"/>
          <a:srcRect/>
          <a:stretch>
            <a:fillRect/>
          </a:stretch>
        </p:blipFill>
        <p:spPr bwMode="auto">
          <a:xfrm>
            <a:off x="533400" y="2438400"/>
            <a:ext cx="70104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 </a:t>
            </a:r>
            <a:endParaRPr lang="en-US" dirty="0"/>
          </a:p>
        </p:txBody>
      </p:sp>
      <p:sp>
        <p:nvSpPr>
          <p:cNvPr id="3" name="Content Placeholder 2"/>
          <p:cNvSpPr>
            <a:spLocks noGrp="1"/>
          </p:cNvSpPr>
          <p:nvPr>
            <p:ph idx="1"/>
          </p:nvPr>
        </p:nvSpPr>
        <p:spPr/>
        <p:txBody>
          <a:bodyPr>
            <a:normAutofit/>
          </a:bodyPr>
          <a:lstStyle/>
          <a:p>
            <a:r>
              <a:rPr lang="en-US" sz="3200" dirty="0"/>
              <a:t>Data sets typically comprise observations, or instances, that have some variables associated with them</a:t>
            </a:r>
            <a:r>
              <a:rPr lang="en-US" sz="3200" dirty="0" smtClean="0"/>
              <a:t>.</a:t>
            </a:r>
          </a:p>
          <a:p>
            <a:r>
              <a:rPr lang="en-US" sz="3200" dirty="0" smtClean="0"/>
              <a:t>Data frame is a fundamental data structure to store data sets</a:t>
            </a:r>
          </a:p>
          <a:p>
            <a:r>
              <a:rPr lang="en-US" sz="3200" dirty="0" smtClean="0"/>
              <a:t> For example, consider a data set of five people,</a:t>
            </a:r>
          </a:p>
          <a:p>
            <a:r>
              <a:rPr lang="en-US" sz="3200" dirty="0" smtClean="0"/>
              <a:t>A </a:t>
            </a:r>
            <a:r>
              <a:rPr lang="en-US" sz="3200" dirty="0"/>
              <a:t>matrix cannot be used to store such information in R, as name would be a character and age would be numeric and these will not fit in a matrix</a:t>
            </a:r>
            <a:r>
              <a:rPr lang="en-US"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b="1" dirty="0" smtClean="0"/>
              <a:t>Creating  </a:t>
            </a:r>
            <a:r>
              <a:rPr lang="en-US" b="1" dirty="0"/>
              <a:t>a Data Frame</a:t>
            </a:r>
          </a:p>
        </p:txBody>
      </p:sp>
      <p:sp>
        <p:nvSpPr>
          <p:cNvPr id="3" name="Content Placeholder 2"/>
          <p:cNvSpPr>
            <a:spLocks noGrp="1"/>
          </p:cNvSpPr>
          <p:nvPr>
            <p:ph idx="1"/>
          </p:nvPr>
        </p:nvSpPr>
        <p:spPr>
          <a:xfrm>
            <a:off x="457200" y="990600"/>
            <a:ext cx="8229600" cy="4571999"/>
          </a:xfrm>
        </p:spPr>
        <p:txBody>
          <a:bodyPr>
            <a:noAutofit/>
          </a:bodyPr>
          <a:lstStyle/>
          <a:p>
            <a:r>
              <a:rPr lang="en-US" sz="3200" dirty="0"/>
              <a:t>A data frame is created using the function </a:t>
            </a:r>
            <a:r>
              <a:rPr lang="en-US" sz="3200" i="1" dirty="0" err="1"/>
              <a:t>data.frame</a:t>
            </a:r>
            <a:r>
              <a:rPr lang="en-US" sz="3200" dirty="0"/>
              <a:t>() by using a variable </a:t>
            </a:r>
            <a:r>
              <a:rPr lang="en-US" sz="3200" i="1" dirty="0" smtClean="0"/>
              <a:t>data</a:t>
            </a:r>
            <a:r>
              <a:rPr lang="en-US" sz="3200" dirty="0" smtClean="0"/>
              <a:t>.</a:t>
            </a:r>
          </a:p>
          <a:p>
            <a:r>
              <a:rPr lang="en-US" sz="3200" dirty="0" smtClean="0"/>
              <a:t>The </a:t>
            </a:r>
            <a:r>
              <a:rPr lang="en-US" sz="3200" dirty="0"/>
              <a:t>parameters are the vectors created earlier, which are passed to the data frame as follows:</a:t>
            </a:r>
          </a:p>
          <a:p>
            <a:pPr>
              <a:buNone/>
            </a:pPr>
            <a:r>
              <a:rPr lang="en-US" sz="3200" i="1" dirty="0" smtClean="0"/>
              <a:t>	</a:t>
            </a:r>
            <a:r>
              <a:rPr lang="en-US" sz="3200" i="1" dirty="0" err="1" smtClean="0"/>
              <a:t>data.frame</a:t>
            </a:r>
            <a:r>
              <a:rPr lang="en-US" sz="3200" i="1" dirty="0" smtClean="0"/>
              <a:t>(ID</a:t>
            </a:r>
            <a:r>
              <a:rPr lang="en-US" sz="3200" i="1" dirty="0"/>
              <a:t>, age, name)</a:t>
            </a:r>
            <a:endParaRPr lang="en-US" sz="3200" dirty="0"/>
          </a:p>
          <a:p>
            <a:r>
              <a:rPr lang="en-US" sz="3200" dirty="0"/>
              <a:t>The contents of the</a:t>
            </a:r>
            <a:r>
              <a:rPr lang="en-US" sz="3200" dirty="0" smtClean="0"/>
              <a:t> </a:t>
            </a:r>
            <a:r>
              <a:rPr lang="en-US" sz="3200" dirty="0"/>
              <a:t>data frame can be displayed by printing the contents of the variable </a:t>
            </a:r>
            <a:r>
              <a:rPr lang="en-US" sz="3200" i="1" dirty="0" smtClean="0"/>
              <a:t>data</a:t>
            </a:r>
            <a:r>
              <a:rPr lang="en-US" sz="3200" dirty="0" smtClean="0"/>
              <a:t>, </a:t>
            </a:r>
            <a:r>
              <a:rPr lang="en-US" sz="3200" dirty="0"/>
              <a:t>which looks like a spreadsheet.</a:t>
            </a:r>
          </a:p>
          <a:p>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52400" y="228600"/>
            <a:ext cx="8763000" cy="6248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65389"/>
          </a:xfrm>
        </p:spPr>
        <p:txBody>
          <a:bodyPr>
            <a:normAutofit/>
          </a:bodyPr>
          <a:lstStyle/>
          <a:p>
            <a:r>
              <a:rPr lang="en-US" dirty="0" smtClean="0"/>
              <a:t>Compute number of rows and columns</a:t>
            </a:r>
            <a:endParaRPr lang="en-US" dirty="0"/>
          </a:p>
        </p:txBody>
      </p:sp>
      <p:sp>
        <p:nvSpPr>
          <p:cNvPr id="3" name="Content Placeholder 2"/>
          <p:cNvSpPr>
            <a:spLocks noGrp="1"/>
          </p:cNvSpPr>
          <p:nvPr>
            <p:ph idx="1"/>
          </p:nvPr>
        </p:nvSpPr>
        <p:spPr>
          <a:xfrm>
            <a:off x="457200" y="685800"/>
            <a:ext cx="8229600" cy="1142999"/>
          </a:xfrm>
        </p:spPr>
        <p:txBody>
          <a:bodyPr>
            <a:normAutofit/>
          </a:bodyPr>
          <a:lstStyle/>
          <a:p>
            <a:r>
              <a:rPr lang="en-US" dirty="0"/>
              <a:t>The number of rows and columns in a data frame can be computed using the functions </a:t>
            </a:r>
            <a:r>
              <a:rPr lang="en-US" i="1" dirty="0" err="1"/>
              <a:t>nrow</a:t>
            </a:r>
            <a:r>
              <a:rPr lang="en-US" dirty="0"/>
              <a:t>() and </a:t>
            </a:r>
            <a:r>
              <a:rPr lang="en-US" i="1" dirty="0" err="1"/>
              <a:t>ncol</a:t>
            </a:r>
            <a:r>
              <a:rPr lang="en-US" dirty="0"/>
              <a:t>( ) </a:t>
            </a:r>
          </a:p>
        </p:txBody>
      </p:sp>
      <p:pic>
        <p:nvPicPr>
          <p:cNvPr id="9218" name="Picture 2"/>
          <p:cNvPicPr>
            <a:picLocks noChangeAspect="1" noChangeArrowheads="1"/>
          </p:cNvPicPr>
          <p:nvPr/>
        </p:nvPicPr>
        <p:blipFill>
          <a:blip r:embed="rId2" cstate="print"/>
          <a:srcRect/>
          <a:stretch>
            <a:fillRect/>
          </a:stretch>
        </p:blipFill>
        <p:spPr bwMode="auto">
          <a:xfrm>
            <a:off x="838200" y="1524000"/>
            <a:ext cx="7543800" cy="4648200"/>
          </a:xfrm>
          <a:prstGeom prst="rect">
            <a:avLst/>
          </a:prstGeom>
          <a:noFill/>
          <a:ln w="9525">
            <a:noFill/>
            <a:miter lim="800000"/>
            <a:headEnd/>
            <a:tailEnd/>
          </a:ln>
        </p:spPr>
      </p:pic>
      <p:sp>
        <p:nvSpPr>
          <p:cNvPr id="5" name="Rectangle 4"/>
          <p:cNvSpPr/>
          <p:nvPr/>
        </p:nvSpPr>
        <p:spPr>
          <a:xfrm>
            <a:off x="0" y="6088559"/>
            <a:ext cx="9144000" cy="769441"/>
          </a:xfrm>
          <a:prstGeom prst="rect">
            <a:avLst/>
          </a:prstGeom>
        </p:spPr>
        <p:txBody>
          <a:bodyPr wrap="square">
            <a:spAutoFit/>
          </a:bodyPr>
          <a:lstStyle/>
          <a:p>
            <a:r>
              <a:rPr lang="en-US" sz="2200" dirty="0" smtClean="0"/>
              <a:t>The number of rows and columns of a data frame can be visualized in an environment window </a:t>
            </a:r>
            <a:endParaRPr lang="en-US" sz="2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sub setting of </a:t>
            </a:r>
            <a:r>
              <a:rPr lang="en-US" b="1" dirty="0"/>
              <a:t>Data  Frames</a:t>
            </a:r>
          </a:p>
        </p:txBody>
      </p:sp>
      <p:sp>
        <p:nvSpPr>
          <p:cNvPr id="3" name="Content Placeholder 2"/>
          <p:cNvSpPr>
            <a:spLocks noGrp="1"/>
          </p:cNvSpPr>
          <p:nvPr>
            <p:ph idx="1"/>
          </p:nvPr>
        </p:nvSpPr>
        <p:spPr>
          <a:xfrm>
            <a:off x="0" y="1066800"/>
            <a:ext cx="8915400" cy="3810000"/>
          </a:xfrm>
        </p:spPr>
        <p:txBody>
          <a:bodyPr>
            <a:noAutofit/>
          </a:bodyPr>
          <a:lstStyle/>
          <a:p>
            <a:r>
              <a:rPr lang="en-US" sz="3200" dirty="0" smtClean="0"/>
              <a:t>The </a:t>
            </a:r>
            <a:r>
              <a:rPr lang="en-US" sz="3200" dirty="0"/>
              <a:t>data frame combines the features of matrices and lists. </a:t>
            </a:r>
            <a:endParaRPr lang="en-US" sz="3200" dirty="0" smtClean="0"/>
          </a:p>
          <a:p>
            <a:r>
              <a:rPr lang="en-US" sz="3200" dirty="0" smtClean="0"/>
              <a:t>To </a:t>
            </a:r>
            <a:r>
              <a:rPr lang="en-US" sz="3200" dirty="0"/>
              <a:t>subset a data frame from both matrices and lists, the following syntax can be used; </a:t>
            </a:r>
            <a:endParaRPr lang="en-US" sz="3200" dirty="0" smtClean="0"/>
          </a:p>
          <a:p>
            <a:pPr lvl="1"/>
            <a:r>
              <a:rPr lang="en-US" sz="3200" dirty="0" smtClean="0"/>
              <a:t>Single </a:t>
            </a:r>
            <a:r>
              <a:rPr lang="en-US" sz="3200" dirty="0"/>
              <a:t>brackets ‘[‘ are used for </a:t>
            </a:r>
            <a:r>
              <a:rPr lang="en-US" sz="3200" dirty="0" smtClean="0"/>
              <a:t>sub setting </a:t>
            </a:r>
            <a:r>
              <a:rPr lang="en-US" sz="3200" dirty="0"/>
              <a:t>matrices </a:t>
            </a:r>
            <a:r>
              <a:rPr lang="en-US" sz="3200" dirty="0" smtClean="0"/>
              <a:t>	</a:t>
            </a:r>
          </a:p>
          <a:p>
            <a:pPr lvl="1"/>
            <a:r>
              <a:rPr lang="en-US" sz="3200" dirty="0" smtClean="0"/>
              <a:t>double </a:t>
            </a:r>
            <a:r>
              <a:rPr lang="en-US" sz="3200" dirty="0"/>
              <a:t>brackets ‘[[‘ </a:t>
            </a:r>
            <a:endParaRPr lang="en-US" sz="3200" dirty="0" smtClean="0"/>
          </a:p>
          <a:p>
            <a:pPr lvl="1"/>
            <a:r>
              <a:rPr lang="en-US" sz="3200" dirty="0" smtClean="0"/>
              <a:t>dollar </a:t>
            </a:r>
            <a:r>
              <a:rPr lang="en-US" sz="3200" dirty="0"/>
              <a:t>sign ‘$’ are used to select list elements.</a:t>
            </a:r>
          </a:p>
          <a:p>
            <a:endParaRPr lang="en-US" sz="2400" dirty="0"/>
          </a:p>
        </p:txBody>
      </p:sp>
      <p:sp>
        <p:nvSpPr>
          <p:cNvPr id="4" name="Rectangle 3"/>
          <p:cNvSpPr/>
          <p:nvPr/>
        </p:nvSpPr>
        <p:spPr>
          <a:xfrm>
            <a:off x="381000" y="5029201"/>
            <a:ext cx="7924800" cy="1569660"/>
          </a:xfrm>
          <a:prstGeom prst="rect">
            <a:avLst/>
          </a:prstGeom>
        </p:spPr>
        <p:txBody>
          <a:bodyPr wrap="square">
            <a:spAutoFit/>
          </a:bodyPr>
          <a:lstStyle/>
          <a:p>
            <a:r>
              <a:rPr lang="en-US" sz="3200" dirty="0" smtClean="0"/>
              <a:t>Figure illustrates the process of </a:t>
            </a:r>
            <a:r>
              <a:rPr lang="en-US" sz="3200" dirty="0" err="1" smtClean="0"/>
              <a:t>subsetting</a:t>
            </a:r>
            <a:r>
              <a:rPr lang="en-US" sz="3200" dirty="0" smtClean="0"/>
              <a:t> a data frame by considering the previous data set in Fig. 2.9 containing 15 employee records</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52400" y="152400"/>
            <a:ext cx="8610600" cy="6705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factors</a:t>
            </a:r>
            <a:endParaRPr lang="en-US" b="1" dirty="0"/>
          </a:p>
        </p:txBody>
      </p:sp>
      <p:sp>
        <p:nvSpPr>
          <p:cNvPr id="3" name="Content Placeholder 2"/>
          <p:cNvSpPr>
            <a:spLocks noGrp="1"/>
          </p:cNvSpPr>
          <p:nvPr>
            <p:ph idx="1"/>
          </p:nvPr>
        </p:nvSpPr>
        <p:spPr/>
        <p:txBody>
          <a:bodyPr>
            <a:normAutofit/>
          </a:bodyPr>
          <a:lstStyle/>
          <a:p>
            <a:r>
              <a:rPr lang="en-US" sz="3200" dirty="0" smtClean="0"/>
              <a:t>There are three kinds </a:t>
            </a:r>
            <a:r>
              <a:rPr lang="en-US" sz="3200" dirty="0"/>
              <a:t>of variables in R </a:t>
            </a:r>
            <a:r>
              <a:rPr lang="en-US" sz="3200" dirty="0" smtClean="0"/>
              <a:t>programming:</a:t>
            </a:r>
          </a:p>
          <a:p>
            <a:pPr lvl="1"/>
            <a:r>
              <a:rPr lang="en-US" sz="3200" dirty="0" smtClean="0"/>
              <a:t>Categorical</a:t>
            </a:r>
          </a:p>
          <a:p>
            <a:pPr lvl="1"/>
            <a:r>
              <a:rPr lang="en-US" sz="3200" dirty="0" smtClean="0"/>
              <a:t> ordinal</a:t>
            </a:r>
          </a:p>
          <a:p>
            <a:pPr lvl="1"/>
            <a:r>
              <a:rPr lang="en-US" sz="3200" dirty="0" smtClean="0"/>
              <a:t> interval </a:t>
            </a:r>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1249362"/>
          </a:xfrm>
        </p:spPr>
        <p:txBody>
          <a:bodyPr>
            <a:noAutofit/>
          </a:bodyPr>
          <a:lstStyle/>
          <a:p>
            <a:pPr algn="l"/>
            <a:r>
              <a:rPr lang="en-US" sz="2800" b="1" dirty="0"/>
              <a:t>Write the command in R console to retrieve the name and id information from the 2nd </a:t>
            </a:r>
            <a:r>
              <a:rPr lang="en-US" sz="2800" b="1" dirty="0" smtClean="0"/>
              <a:t>and 3rd </a:t>
            </a:r>
            <a:r>
              <a:rPr lang="en-US" sz="2800" b="1" dirty="0"/>
              <a:t>rows</a:t>
            </a:r>
            <a:r>
              <a:rPr lang="en-US" sz="2400" dirty="0" smtClean="0"/>
              <a:t>.</a:t>
            </a:r>
            <a:endParaRPr lang="en-US" sz="2400" dirty="0"/>
          </a:p>
        </p:txBody>
      </p:sp>
      <p:sp>
        <p:nvSpPr>
          <p:cNvPr id="3" name="Content Placeholder 2"/>
          <p:cNvSpPr>
            <a:spLocks noGrp="1"/>
          </p:cNvSpPr>
          <p:nvPr>
            <p:ph idx="1"/>
          </p:nvPr>
        </p:nvSpPr>
        <p:spPr>
          <a:xfrm>
            <a:off x="120073" y="1219200"/>
            <a:ext cx="8857672" cy="1295400"/>
          </a:xfrm>
        </p:spPr>
        <p:txBody>
          <a:bodyPr>
            <a:noAutofit/>
          </a:bodyPr>
          <a:lstStyle/>
          <a:p>
            <a:pPr>
              <a:buNone/>
            </a:pPr>
            <a:r>
              <a:rPr lang="en-US" dirty="0"/>
              <a:t>Figure </a:t>
            </a:r>
            <a:r>
              <a:rPr lang="en-US" dirty="0" smtClean="0"/>
              <a:t>illustrates </a:t>
            </a:r>
            <a:r>
              <a:rPr lang="en-US" dirty="0"/>
              <a:t>retrieving data from rows 2 </a:t>
            </a:r>
            <a:r>
              <a:rPr lang="en-US" dirty="0" smtClean="0"/>
              <a:t>and 3 </a:t>
            </a:r>
            <a:r>
              <a:rPr lang="en-US" dirty="0"/>
              <a:t>by selecting the name and id information of </a:t>
            </a:r>
            <a:r>
              <a:rPr lang="en-US" dirty="0" err="1" smtClean="0"/>
              <a:t>Chetan</a:t>
            </a:r>
            <a:r>
              <a:rPr lang="en-US" dirty="0" smtClean="0"/>
              <a:t> and </a:t>
            </a:r>
            <a:r>
              <a:rPr lang="en-US" dirty="0" err="1"/>
              <a:t>Shanthi</a:t>
            </a:r>
            <a:r>
              <a:rPr lang="en-US" dirty="0"/>
              <a:t>.</a:t>
            </a:r>
          </a:p>
          <a:p>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1981200" y="1981200"/>
            <a:ext cx="68580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91" y="76200"/>
            <a:ext cx="8968509" cy="1143000"/>
          </a:xfrm>
        </p:spPr>
        <p:txBody>
          <a:bodyPr>
            <a:noAutofit/>
          </a:bodyPr>
          <a:lstStyle/>
          <a:p>
            <a:pPr algn="l"/>
            <a:r>
              <a:rPr lang="en-US" sz="2800" b="1" dirty="0" smtClean="0"/>
              <a:t>Write </a:t>
            </a:r>
            <a:r>
              <a:rPr lang="en-US" sz="2800" b="1" dirty="0"/>
              <a:t>the command in R console to create a new data frame containing the ‘age’ parameter from the existing data frame. Check if the result is a data frame or not</a:t>
            </a:r>
            <a:r>
              <a:rPr lang="en-US" sz="2800" b="1" dirty="0" smtClean="0"/>
              <a:t>.</a:t>
            </a:r>
            <a:endParaRPr lang="en-US" sz="2800" b="1" dirty="0"/>
          </a:p>
        </p:txBody>
      </p:sp>
      <p:sp>
        <p:nvSpPr>
          <p:cNvPr id="4" name="Rectangle 3"/>
          <p:cNvSpPr/>
          <p:nvPr/>
        </p:nvSpPr>
        <p:spPr>
          <a:xfrm>
            <a:off x="-18473" y="1219200"/>
            <a:ext cx="9097818" cy="1200329"/>
          </a:xfrm>
          <a:prstGeom prst="rect">
            <a:avLst/>
          </a:prstGeom>
        </p:spPr>
        <p:txBody>
          <a:bodyPr wrap="square">
            <a:spAutoFit/>
          </a:bodyPr>
          <a:lstStyle/>
          <a:p>
            <a:r>
              <a:rPr lang="en-US" sz="2400" dirty="0" smtClean="0"/>
              <a:t>Single brackets can also be used to subset lists; this generates a new list containing only the specified elements. The result is still a data frame, which is a list, but containing only the “age” element as shown in Fig.</a:t>
            </a:r>
            <a:endParaRPr lang="en-US" sz="2400" dirty="0"/>
          </a:p>
        </p:txBody>
      </p:sp>
      <p:pic>
        <p:nvPicPr>
          <p:cNvPr id="12290" name="Picture 2"/>
          <p:cNvPicPr>
            <a:picLocks noChangeAspect="1" noChangeArrowheads="1"/>
          </p:cNvPicPr>
          <p:nvPr/>
        </p:nvPicPr>
        <p:blipFill>
          <a:blip r:embed="rId2" cstate="print"/>
          <a:srcRect/>
          <a:stretch>
            <a:fillRect/>
          </a:stretch>
        </p:blipFill>
        <p:spPr bwMode="auto">
          <a:xfrm>
            <a:off x="3048000" y="2392217"/>
            <a:ext cx="3810000" cy="44657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65389"/>
          </a:xfrm>
        </p:spPr>
        <p:txBody>
          <a:bodyPr/>
          <a:lstStyle/>
          <a:p>
            <a:r>
              <a:rPr lang="en-US" b="1" dirty="0" smtClean="0"/>
              <a:t>Extending </a:t>
            </a:r>
            <a:r>
              <a:rPr lang="en-US" b="1" dirty="0"/>
              <a:t>Data  Frames</a:t>
            </a:r>
          </a:p>
        </p:txBody>
      </p:sp>
      <p:sp>
        <p:nvSpPr>
          <p:cNvPr id="3" name="Content Placeholder 2"/>
          <p:cNvSpPr>
            <a:spLocks noGrp="1"/>
          </p:cNvSpPr>
          <p:nvPr>
            <p:ph idx="1"/>
          </p:nvPr>
        </p:nvSpPr>
        <p:spPr>
          <a:xfrm>
            <a:off x="-1" y="609600"/>
            <a:ext cx="9077325" cy="1676400"/>
          </a:xfrm>
        </p:spPr>
        <p:txBody>
          <a:bodyPr>
            <a:normAutofit fontScale="92500"/>
          </a:bodyPr>
          <a:lstStyle/>
          <a:p>
            <a:r>
              <a:rPr lang="en-US" dirty="0"/>
              <a:t>To add a column, new variable, new row, or new observation to the existing data frame, the dollar sign or the double square brackets can be used. In </a:t>
            </a:r>
            <a:r>
              <a:rPr lang="en-US" dirty="0" smtClean="0"/>
              <a:t>Fig, </a:t>
            </a:r>
            <a:r>
              <a:rPr lang="en-US" dirty="0"/>
              <a:t>a vector named ‘</a:t>
            </a:r>
            <a:r>
              <a:rPr lang="en-US" i="1" dirty="0"/>
              <a:t>height</a:t>
            </a:r>
            <a:r>
              <a:rPr lang="en-US" dirty="0"/>
              <a:t>’ is created and is added to </a:t>
            </a:r>
            <a:r>
              <a:rPr lang="en-US" i="1" dirty="0"/>
              <a:t>data </a:t>
            </a:r>
            <a:r>
              <a:rPr lang="en-US" dirty="0"/>
              <a:t>using $ and [ ].</a:t>
            </a:r>
          </a:p>
          <a:p>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1447800" y="2057400"/>
            <a:ext cx="57150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3124200"/>
          </a:xfrm>
        </p:spPr>
        <p:txBody>
          <a:bodyPr>
            <a:noAutofit/>
          </a:bodyPr>
          <a:lstStyle/>
          <a:p>
            <a:pPr>
              <a:spcBef>
                <a:spcPts val="0"/>
              </a:spcBef>
            </a:pPr>
            <a:r>
              <a:rPr lang="en-US" sz="2200" dirty="0"/>
              <a:t>The </a:t>
            </a:r>
            <a:r>
              <a:rPr lang="en-US" sz="2200" i="1" dirty="0" err="1"/>
              <a:t>cbind</a:t>
            </a:r>
            <a:r>
              <a:rPr lang="en-US" sz="2200" dirty="0"/>
              <a:t>() function can also be used to build and extend matrices. It works similar to the data frames shown in </a:t>
            </a:r>
            <a:r>
              <a:rPr lang="en-US" sz="2200" dirty="0" smtClean="0"/>
              <a:t>Fig. </a:t>
            </a:r>
          </a:p>
          <a:p>
            <a:pPr>
              <a:spcBef>
                <a:spcPts val="0"/>
              </a:spcBef>
            </a:pPr>
            <a:r>
              <a:rPr lang="en-US" sz="2200" dirty="0" smtClean="0"/>
              <a:t>If </a:t>
            </a:r>
            <a:r>
              <a:rPr lang="en-US" sz="2200" i="1" dirty="0" err="1"/>
              <a:t>cbind</a:t>
            </a:r>
            <a:r>
              <a:rPr lang="en-US" sz="2200" dirty="0"/>
              <a:t>() works, than </a:t>
            </a:r>
            <a:r>
              <a:rPr lang="en-US" sz="2200" i="1" dirty="0" err="1"/>
              <a:t>rbind</a:t>
            </a:r>
            <a:r>
              <a:rPr lang="en-US" sz="2200" dirty="0"/>
              <a:t>() will work fine as well. Indeed, </a:t>
            </a:r>
            <a:r>
              <a:rPr lang="en-US" sz="2200" i="1" dirty="0" err="1"/>
              <a:t>rbind</a:t>
            </a:r>
            <a:r>
              <a:rPr lang="en-US" sz="2200" dirty="0"/>
              <a:t>() is used to add new rows to </a:t>
            </a:r>
            <a:r>
              <a:rPr lang="en-US" sz="2200" dirty="0" smtClean="0"/>
              <a:t>observations</a:t>
            </a:r>
          </a:p>
          <a:p>
            <a:pPr>
              <a:spcBef>
                <a:spcPts val="0"/>
              </a:spcBef>
            </a:pPr>
            <a:r>
              <a:rPr lang="en-US" sz="2200" dirty="0"/>
              <a:t>To add the information of another employee named Karan to the data frame, simply creating a vector with the </a:t>
            </a:r>
            <a:r>
              <a:rPr lang="en-US" sz="2200" i="1" dirty="0"/>
              <a:t>id</a:t>
            </a:r>
            <a:r>
              <a:rPr lang="en-US" sz="2200" dirty="0"/>
              <a:t>, </a:t>
            </a:r>
            <a:r>
              <a:rPr lang="en-US" sz="2200" i="1" dirty="0"/>
              <a:t>name</a:t>
            </a:r>
            <a:r>
              <a:rPr lang="en-US" sz="2200" dirty="0"/>
              <a:t>, </a:t>
            </a:r>
            <a:r>
              <a:rPr lang="en-US" sz="2200" i="1" dirty="0"/>
              <a:t>age</a:t>
            </a:r>
            <a:r>
              <a:rPr lang="en-US" sz="2200" dirty="0"/>
              <a:t>, and </a:t>
            </a:r>
            <a:r>
              <a:rPr lang="en-US" sz="2200" i="1" dirty="0"/>
              <a:t>height</a:t>
            </a:r>
            <a:r>
              <a:rPr lang="en-US" sz="2200" dirty="0"/>
              <a:t>, won’t work, because a vector can’t contain elements of different types. A new data frame needs to be created containing only a single observation, and that needs to be added to the existing data frame using </a:t>
            </a:r>
            <a:r>
              <a:rPr lang="en-US" sz="2200" i="1" dirty="0" err="1"/>
              <a:t>rbind</a:t>
            </a:r>
            <a:r>
              <a:rPr lang="en-US" sz="2200" dirty="0"/>
              <a:t>(). The usage of </a:t>
            </a:r>
            <a:r>
              <a:rPr lang="en-US" sz="2200" i="1" dirty="0" err="1"/>
              <a:t>cbind</a:t>
            </a:r>
            <a:r>
              <a:rPr lang="en-US" sz="2200" dirty="0"/>
              <a:t>() and </a:t>
            </a:r>
            <a:r>
              <a:rPr lang="en-US" sz="2200" i="1" dirty="0" err="1"/>
              <a:t>rbind</a:t>
            </a:r>
            <a:r>
              <a:rPr lang="en-US" sz="2200" dirty="0"/>
              <a:t>() are shown in </a:t>
            </a:r>
            <a:r>
              <a:rPr lang="en-US" sz="2200" dirty="0" smtClean="0"/>
              <a:t>Fig.</a:t>
            </a:r>
            <a:endParaRPr lang="en-US" sz="2200" dirty="0"/>
          </a:p>
        </p:txBody>
      </p:sp>
      <p:pic>
        <p:nvPicPr>
          <p:cNvPr id="14338" name="Picture 2"/>
          <p:cNvPicPr>
            <a:picLocks noChangeAspect="1" noChangeArrowheads="1"/>
          </p:cNvPicPr>
          <p:nvPr/>
        </p:nvPicPr>
        <p:blipFill>
          <a:blip r:embed="rId2" cstate="print"/>
          <a:srcRect/>
          <a:stretch>
            <a:fillRect/>
          </a:stretch>
        </p:blipFill>
        <p:spPr bwMode="auto">
          <a:xfrm>
            <a:off x="152400" y="3200400"/>
            <a:ext cx="4038600" cy="365760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4876800" y="2895600"/>
            <a:ext cx="42672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t>
            </a:r>
            <a:r>
              <a:rPr lang="en-US" dirty="0"/>
              <a:t>Data  Frames</a:t>
            </a:r>
          </a:p>
        </p:txBody>
      </p:sp>
      <p:sp>
        <p:nvSpPr>
          <p:cNvPr id="3" name="Content Placeholder 2"/>
          <p:cNvSpPr>
            <a:spLocks noGrp="1"/>
          </p:cNvSpPr>
          <p:nvPr>
            <p:ph idx="1"/>
          </p:nvPr>
        </p:nvSpPr>
        <p:spPr>
          <a:xfrm>
            <a:off x="457200" y="1600201"/>
            <a:ext cx="8229600" cy="1600199"/>
          </a:xfrm>
        </p:spPr>
        <p:txBody>
          <a:bodyPr>
            <a:normAutofit fontScale="92500" lnSpcReduction="10000"/>
          </a:bodyPr>
          <a:lstStyle/>
          <a:p>
            <a:r>
              <a:rPr lang="en-US" dirty="0"/>
              <a:t>To sort the data frame by age, such that the youngest person is on top, and the oldest at the </a:t>
            </a:r>
            <a:r>
              <a:rPr lang="en-US" dirty="0" smtClean="0"/>
              <a:t>bottom.</a:t>
            </a:r>
          </a:p>
          <a:p>
            <a:r>
              <a:rPr lang="en-US" dirty="0" smtClean="0"/>
              <a:t> </a:t>
            </a:r>
            <a:r>
              <a:rPr lang="en-US" dirty="0"/>
              <a:t>the </a:t>
            </a:r>
            <a:r>
              <a:rPr lang="en-US" i="1" dirty="0"/>
              <a:t>sort</a:t>
            </a:r>
            <a:r>
              <a:rPr lang="en-US" dirty="0" smtClean="0"/>
              <a:t>() function </a:t>
            </a:r>
            <a:r>
              <a:rPr lang="en-US" dirty="0"/>
              <a:t>can be used. This function sorts a vector into ascending or descending order.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65389"/>
          </a:xfrm>
        </p:spPr>
        <p:txBody>
          <a:bodyPr>
            <a:noAutofit/>
          </a:bodyPr>
          <a:lstStyle/>
          <a:p>
            <a:r>
              <a:rPr lang="en-US" sz="2600" b="1" dirty="0"/>
              <a:t>Write the command in R console to display the values of </a:t>
            </a:r>
            <a:r>
              <a:rPr lang="en-US" sz="2600" b="1" i="1" dirty="0"/>
              <a:t>age </a:t>
            </a:r>
            <a:r>
              <a:rPr lang="en-US" sz="2600" b="1" dirty="0"/>
              <a:t>of </a:t>
            </a:r>
            <a:r>
              <a:rPr lang="en-US" sz="2600" b="1" i="1" dirty="0"/>
              <a:t>data </a:t>
            </a:r>
            <a:r>
              <a:rPr lang="en-US" sz="2600" b="1" dirty="0"/>
              <a:t>in ascending order using the </a:t>
            </a:r>
            <a:r>
              <a:rPr lang="en-US" sz="2600" b="1" i="1" dirty="0"/>
              <a:t>sort</a:t>
            </a:r>
            <a:r>
              <a:rPr lang="en-US" sz="2600" b="1" dirty="0"/>
              <a:t>() function.</a:t>
            </a:r>
          </a:p>
        </p:txBody>
      </p:sp>
      <p:sp>
        <p:nvSpPr>
          <p:cNvPr id="3" name="Content Placeholder 2"/>
          <p:cNvSpPr>
            <a:spLocks noGrp="1"/>
          </p:cNvSpPr>
          <p:nvPr>
            <p:ph idx="1"/>
          </p:nvPr>
        </p:nvSpPr>
        <p:spPr>
          <a:xfrm>
            <a:off x="228600" y="762000"/>
            <a:ext cx="8915400" cy="1066800"/>
          </a:xfrm>
        </p:spPr>
        <p:txBody>
          <a:bodyPr>
            <a:normAutofit fontScale="92500" lnSpcReduction="10000"/>
          </a:bodyPr>
          <a:lstStyle/>
          <a:p>
            <a:r>
              <a:rPr lang="en-US" dirty="0"/>
              <a:t>Fig. </a:t>
            </a:r>
            <a:r>
              <a:rPr lang="en-US" dirty="0" smtClean="0"/>
              <a:t>it </a:t>
            </a:r>
            <a:r>
              <a:rPr lang="en-US" dirty="0"/>
              <a:t>can be observed that if the sorting is done based on the age column, then an </a:t>
            </a:r>
            <a:r>
              <a:rPr lang="en-US" dirty="0" smtClean="0"/>
              <a:t>ordered version </a:t>
            </a:r>
            <a:r>
              <a:rPr lang="en-US" dirty="0"/>
              <a:t>of the age column is returned.</a:t>
            </a:r>
          </a:p>
          <a:p>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228601" y="1828800"/>
            <a:ext cx="4038600" cy="2895600"/>
          </a:xfrm>
          <a:prstGeom prst="rect">
            <a:avLst/>
          </a:prstGeom>
          <a:noFill/>
          <a:ln w="9525">
            <a:noFill/>
            <a:miter lim="800000"/>
            <a:headEnd/>
            <a:tailEnd/>
          </a:ln>
        </p:spPr>
      </p:pic>
      <p:sp>
        <p:nvSpPr>
          <p:cNvPr id="15363" name="Rectangle 3"/>
          <p:cNvSpPr>
            <a:spLocks noChangeArrowheads="1"/>
          </p:cNvSpPr>
          <p:nvPr/>
        </p:nvSpPr>
        <p:spPr bwMode="auto">
          <a:xfrm>
            <a:off x="152400" y="6150114"/>
            <a:ext cx="8763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 change the ordering of the rows in the data frame, </a:t>
            </a:r>
            <a:r>
              <a:rPr kumimoji="0" lang="en-US"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order</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function can be used instead of the </a:t>
            </a:r>
            <a:r>
              <a:rPr kumimoji="0" lang="en-US"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sort</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function.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364" name="Picture 4"/>
          <p:cNvPicPr>
            <a:picLocks noChangeAspect="1" noChangeArrowheads="1"/>
          </p:cNvPicPr>
          <p:nvPr/>
        </p:nvPicPr>
        <p:blipFill>
          <a:blip r:embed="rId3" cstate="print"/>
          <a:srcRect/>
          <a:stretch>
            <a:fillRect/>
          </a:stretch>
        </p:blipFill>
        <p:spPr bwMode="auto">
          <a:xfrm>
            <a:off x="4343400" y="1524000"/>
            <a:ext cx="4800600" cy="4648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1066800"/>
          </a:xfrm>
        </p:spPr>
        <p:txBody>
          <a:bodyPr>
            <a:noAutofit/>
          </a:bodyPr>
          <a:lstStyle/>
          <a:p>
            <a:r>
              <a:rPr lang="en-US" sz="3200" dirty="0"/>
              <a:t>To sort in descending order, the </a:t>
            </a:r>
            <a:r>
              <a:rPr lang="en-US" sz="3200" i="1" dirty="0"/>
              <a:t>decreasing </a:t>
            </a:r>
            <a:r>
              <a:rPr lang="en-US" sz="3200" dirty="0"/>
              <a:t>argument is set to TRUE</a:t>
            </a:r>
          </a:p>
        </p:txBody>
      </p:sp>
      <p:pic>
        <p:nvPicPr>
          <p:cNvPr id="17409" name="Picture 1"/>
          <p:cNvPicPr>
            <a:picLocks noChangeAspect="1" noChangeArrowheads="1"/>
          </p:cNvPicPr>
          <p:nvPr/>
        </p:nvPicPr>
        <p:blipFill>
          <a:blip r:embed="rId2" cstate="print"/>
          <a:srcRect/>
          <a:stretch>
            <a:fillRect/>
          </a:stretch>
        </p:blipFill>
        <p:spPr bwMode="auto">
          <a:xfrm>
            <a:off x="685800" y="1447800"/>
            <a:ext cx="6248400" cy="4191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categorical variable</a:t>
            </a:r>
            <a:endParaRPr lang="en-US" b="1" dirty="0"/>
          </a:p>
        </p:txBody>
      </p:sp>
      <p:sp>
        <p:nvSpPr>
          <p:cNvPr id="3" name="Content Placeholder 2"/>
          <p:cNvSpPr>
            <a:spLocks noGrp="1"/>
          </p:cNvSpPr>
          <p:nvPr>
            <p:ph idx="1"/>
          </p:nvPr>
        </p:nvSpPr>
        <p:spPr/>
        <p:txBody>
          <a:bodyPr/>
          <a:lstStyle/>
          <a:p>
            <a:r>
              <a:rPr lang="en-US" sz="3200" dirty="0"/>
              <a:t>A </a:t>
            </a:r>
            <a:r>
              <a:rPr lang="en-US" sz="3200" i="1" dirty="0"/>
              <a:t>categorical variable </a:t>
            </a:r>
            <a:r>
              <a:rPr lang="en-US" sz="3200" dirty="0"/>
              <a:t>is one that has two or more categories, but there is no intrinsic ordering to the categories. </a:t>
            </a:r>
            <a:endParaRPr lang="en-US" sz="3200" dirty="0" smtClean="0"/>
          </a:p>
          <a:p>
            <a:r>
              <a:rPr lang="en-US" sz="3200" dirty="0" smtClean="0"/>
              <a:t>For </a:t>
            </a:r>
            <a:r>
              <a:rPr lang="en-US" sz="3200" dirty="0"/>
              <a:t>example, gender is one categorical variable with male and female being the possible values</a:t>
            </a:r>
            <a:r>
              <a:rPr lang="en-US" dirty="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ordinal variable</a:t>
            </a:r>
            <a:endParaRPr lang="en-US" b="1" dirty="0"/>
          </a:p>
        </p:txBody>
      </p:sp>
      <p:sp>
        <p:nvSpPr>
          <p:cNvPr id="3" name="Content Placeholder 2"/>
          <p:cNvSpPr>
            <a:spLocks noGrp="1"/>
          </p:cNvSpPr>
          <p:nvPr>
            <p:ph idx="1"/>
          </p:nvPr>
        </p:nvSpPr>
        <p:spPr/>
        <p:txBody>
          <a:bodyPr>
            <a:normAutofit/>
          </a:bodyPr>
          <a:lstStyle/>
          <a:p>
            <a:r>
              <a:rPr lang="en-US" sz="3200" dirty="0"/>
              <a:t>An </a:t>
            </a:r>
            <a:r>
              <a:rPr lang="en-US" sz="3200" i="1" dirty="0"/>
              <a:t>ordinal variable </a:t>
            </a:r>
            <a:r>
              <a:rPr lang="en-US" sz="3200" dirty="0"/>
              <a:t>is a categorical variable, but there is an intrinsic order present for the values it can take. </a:t>
            </a:r>
            <a:endParaRPr lang="en-US" sz="3200" dirty="0" smtClean="0"/>
          </a:p>
          <a:p>
            <a:r>
              <a:rPr lang="en-US" sz="3200" dirty="0" smtClean="0"/>
              <a:t>The </a:t>
            </a:r>
            <a:r>
              <a:rPr lang="en-US" sz="3200" dirty="0"/>
              <a:t>economic status may be low, medium, or high and grades in college are S, A, B, C, D, E, F.</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interval variable</a:t>
            </a:r>
            <a:endParaRPr lang="en-US" b="1" dirty="0"/>
          </a:p>
        </p:txBody>
      </p:sp>
      <p:sp>
        <p:nvSpPr>
          <p:cNvPr id="3" name="Content Placeholder 2"/>
          <p:cNvSpPr>
            <a:spLocks noGrp="1"/>
          </p:cNvSpPr>
          <p:nvPr>
            <p:ph idx="1"/>
          </p:nvPr>
        </p:nvSpPr>
        <p:spPr/>
        <p:txBody>
          <a:bodyPr>
            <a:normAutofit/>
          </a:bodyPr>
          <a:lstStyle/>
          <a:p>
            <a:r>
              <a:rPr lang="en-US" sz="3400" dirty="0" smtClean="0"/>
              <a:t>These </a:t>
            </a:r>
            <a:r>
              <a:rPr lang="en-US" sz="3400" dirty="0"/>
              <a:t>variables are defined by specific ranges such as $10–$15, </a:t>
            </a:r>
            <a:endParaRPr lang="en-US" sz="3400" dirty="0" smtClean="0"/>
          </a:p>
          <a:p>
            <a:r>
              <a:rPr lang="en-US" sz="3400" dirty="0" smtClean="0"/>
              <a:t>age </a:t>
            </a:r>
            <a:r>
              <a:rPr lang="en-US" sz="3400" dirty="0"/>
              <a:t>in the range of 20–25, </a:t>
            </a:r>
            <a:endParaRPr lang="en-US" sz="3400" dirty="0" smtClean="0"/>
          </a:p>
          <a:p>
            <a:r>
              <a:rPr lang="en-US" sz="3400" dirty="0" smtClean="0"/>
              <a:t>height </a:t>
            </a:r>
            <a:r>
              <a:rPr lang="en-US" sz="3400" dirty="0"/>
              <a:t>ranging from 5 feet 5 inches to 5 feet 9 </a:t>
            </a:r>
            <a:r>
              <a:rPr lang="en-US" sz="3400" dirty="0" smtClean="0"/>
              <a:t>inches</a:t>
            </a:r>
            <a:endParaRPr lang="en-US" sz="3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65389"/>
          </a:xfrm>
        </p:spPr>
        <p:txBody>
          <a:bodyPr/>
          <a:lstStyle/>
          <a:p>
            <a:r>
              <a:rPr lang="en-US" b="1" i="1" dirty="0" smtClean="0"/>
              <a:t>factor</a:t>
            </a:r>
            <a:endParaRPr lang="en-US" b="1" dirty="0"/>
          </a:p>
        </p:txBody>
      </p:sp>
      <p:sp>
        <p:nvSpPr>
          <p:cNvPr id="3" name="Content Placeholder 2"/>
          <p:cNvSpPr>
            <a:spLocks noGrp="1"/>
          </p:cNvSpPr>
          <p:nvPr>
            <p:ph idx="1"/>
          </p:nvPr>
        </p:nvSpPr>
        <p:spPr>
          <a:xfrm>
            <a:off x="38100" y="685800"/>
            <a:ext cx="8991600" cy="2286000"/>
          </a:xfrm>
        </p:spPr>
        <p:txBody>
          <a:bodyPr>
            <a:normAutofit fontScale="92500" lnSpcReduction="10000"/>
          </a:bodyPr>
          <a:lstStyle/>
          <a:p>
            <a:r>
              <a:rPr lang="en-US" dirty="0"/>
              <a:t>A </a:t>
            </a:r>
            <a:r>
              <a:rPr lang="en-US" i="1" dirty="0"/>
              <a:t>factor </a:t>
            </a:r>
            <a:r>
              <a:rPr lang="en-US" dirty="0"/>
              <a:t>is a statistical data type that stores categorical variables, which is used in statistical </a:t>
            </a:r>
            <a:r>
              <a:rPr lang="en-US" dirty="0" err="1"/>
              <a:t>modelling</a:t>
            </a:r>
            <a:r>
              <a:rPr lang="en-US" dirty="0"/>
              <a:t>. </a:t>
            </a:r>
            <a:endParaRPr lang="en-US" dirty="0" smtClean="0"/>
          </a:p>
          <a:p>
            <a:r>
              <a:rPr lang="en-US" dirty="0" smtClean="0"/>
              <a:t>Factors </a:t>
            </a:r>
            <a:r>
              <a:rPr lang="en-US" dirty="0"/>
              <a:t>are stored as a vector of integer values with a set of character values. </a:t>
            </a:r>
            <a:endParaRPr lang="en-US" dirty="0" smtClean="0"/>
          </a:p>
          <a:p>
            <a:r>
              <a:rPr lang="en-US" dirty="0" smtClean="0"/>
              <a:t> </a:t>
            </a:r>
            <a:r>
              <a:rPr lang="en-US" dirty="0"/>
              <a:t>To convert this vector to a factor, the </a:t>
            </a:r>
            <a:r>
              <a:rPr lang="en-US" i="1" dirty="0"/>
              <a:t>factor</a:t>
            </a:r>
            <a:r>
              <a:rPr lang="en-US" dirty="0"/>
              <a:t>( ) function can be used as shown in Fig. </a:t>
            </a:r>
          </a:p>
        </p:txBody>
      </p:sp>
      <p:pic>
        <p:nvPicPr>
          <p:cNvPr id="1026" name="Picture 2"/>
          <p:cNvPicPr>
            <a:picLocks noChangeAspect="1" noChangeArrowheads="1"/>
          </p:cNvPicPr>
          <p:nvPr/>
        </p:nvPicPr>
        <p:blipFill>
          <a:blip r:embed="rId2" cstate="print"/>
          <a:srcRect/>
          <a:stretch>
            <a:fillRect/>
          </a:stretch>
        </p:blipFill>
        <p:spPr bwMode="auto">
          <a:xfrm>
            <a:off x="2514600" y="2743201"/>
            <a:ext cx="6629400" cy="40862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09" y="76200"/>
            <a:ext cx="8857673" cy="2743200"/>
          </a:xfrm>
        </p:spPr>
        <p:txBody>
          <a:bodyPr>
            <a:normAutofit fontScale="85000" lnSpcReduction="10000"/>
          </a:bodyPr>
          <a:lstStyle/>
          <a:p>
            <a:pPr>
              <a:buNone/>
            </a:pPr>
            <a:r>
              <a:rPr lang="en-US" sz="3100" dirty="0"/>
              <a:t>R performs two functions when the </a:t>
            </a:r>
            <a:r>
              <a:rPr lang="en-US" sz="3100" i="1" dirty="0"/>
              <a:t>factor</a:t>
            </a:r>
            <a:r>
              <a:rPr lang="en-US" sz="3100" dirty="0"/>
              <a:t>() function is called on a character vector:</a:t>
            </a:r>
          </a:p>
          <a:p>
            <a:pPr>
              <a:buNone/>
            </a:pPr>
            <a:r>
              <a:rPr lang="en-US" sz="3100" dirty="0"/>
              <a:t> </a:t>
            </a:r>
            <a:r>
              <a:rPr lang="en-US" sz="3100" dirty="0" smtClean="0"/>
              <a:t>1</a:t>
            </a:r>
            <a:r>
              <a:rPr lang="en-US" sz="3100" dirty="0"/>
              <a:t>.  First, it scans through the vector to check the availability of different </a:t>
            </a:r>
            <a:r>
              <a:rPr lang="en-US" sz="3100" dirty="0" smtClean="0"/>
              <a:t>categories, </a:t>
            </a:r>
            <a:r>
              <a:rPr lang="en-US" sz="3100" dirty="0"/>
              <a:t>R </a:t>
            </a:r>
            <a:r>
              <a:rPr lang="en-US" sz="3100" dirty="0" smtClean="0"/>
              <a:t>performs a </a:t>
            </a:r>
            <a:r>
              <a:rPr lang="en-US" sz="3100" dirty="0"/>
              <a:t>check for categories of blood groups among “A”, “AB”, “B”, and “O”.</a:t>
            </a:r>
          </a:p>
          <a:p>
            <a:pPr>
              <a:buNone/>
            </a:pPr>
            <a:r>
              <a:rPr lang="en-US" sz="3100" dirty="0" smtClean="0"/>
              <a:t>2</a:t>
            </a:r>
            <a:r>
              <a:rPr lang="en-US" sz="3100" dirty="0"/>
              <a:t>.  Further it sorts the levels alphabetically as can be observed </a:t>
            </a:r>
            <a:r>
              <a:rPr lang="en-US" sz="3100" dirty="0" smtClean="0"/>
              <a:t>from</a:t>
            </a:r>
            <a:endParaRPr lang="en-US" sz="3100" dirty="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371600" y="2272145"/>
            <a:ext cx="7162800" cy="45904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Factor Levels</a:t>
            </a:r>
          </a:p>
        </p:txBody>
      </p:sp>
      <p:sp>
        <p:nvSpPr>
          <p:cNvPr id="3" name="Content Placeholder 2"/>
          <p:cNvSpPr>
            <a:spLocks noGrp="1"/>
          </p:cNvSpPr>
          <p:nvPr>
            <p:ph idx="1"/>
          </p:nvPr>
        </p:nvSpPr>
        <p:spPr>
          <a:xfrm>
            <a:off x="18473" y="762000"/>
            <a:ext cx="9051636" cy="2133600"/>
          </a:xfrm>
        </p:spPr>
        <p:txBody>
          <a:bodyPr>
            <a:normAutofit fontScale="92500" lnSpcReduction="10000"/>
          </a:bodyPr>
          <a:lstStyle/>
          <a:p>
            <a:pPr>
              <a:spcBef>
                <a:spcPts val="0"/>
              </a:spcBef>
            </a:pPr>
            <a:r>
              <a:rPr lang="en-US" dirty="0"/>
              <a:t>Factors are integer vectors where each integer corresponds to a category or a level. </a:t>
            </a:r>
            <a:endParaRPr lang="en-US" dirty="0" smtClean="0"/>
          </a:p>
          <a:p>
            <a:pPr>
              <a:spcBef>
                <a:spcPts val="0"/>
              </a:spcBef>
            </a:pPr>
            <a:r>
              <a:rPr lang="en-US" dirty="0" smtClean="0"/>
              <a:t>R </a:t>
            </a:r>
            <a:r>
              <a:rPr lang="en-US" dirty="0"/>
              <a:t>allows programmers to perform this task using the function </a:t>
            </a:r>
            <a:r>
              <a:rPr lang="en-US" i="1" dirty="0"/>
              <a:t>levels</a:t>
            </a:r>
            <a:r>
              <a:rPr lang="en-US" dirty="0"/>
              <a:t>( </a:t>
            </a:r>
            <a:r>
              <a:rPr lang="en-US" dirty="0" smtClean="0"/>
              <a:t>).</a:t>
            </a:r>
          </a:p>
          <a:p>
            <a:pPr>
              <a:spcBef>
                <a:spcPts val="0"/>
              </a:spcBef>
            </a:pPr>
            <a:r>
              <a:rPr lang="en-US" dirty="0" smtClean="0"/>
              <a:t> </a:t>
            </a:r>
            <a:r>
              <a:rPr lang="en-US" dirty="0"/>
              <a:t>In case a different ordering of the levels is required, the argument can be specified in the factor function.</a:t>
            </a:r>
          </a:p>
        </p:txBody>
      </p:sp>
      <p:pic>
        <p:nvPicPr>
          <p:cNvPr id="4" name="Picture 2"/>
          <p:cNvPicPr>
            <a:picLocks noChangeAspect="1" noChangeArrowheads="1"/>
          </p:cNvPicPr>
          <p:nvPr/>
        </p:nvPicPr>
        <p:blipFill>
          <a:blip r:embed="rId2" cstate="print"/>
          <a:srcRect/>
          <a:stretch>
            <a:fillRect/>
          </a:stretch>
        </p:blipFill>
        <p:spPr bwMode="auto">
          <a:xfrm>
            <a:off x="533400" y="2743200"/>
            <a:ext cx="79248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5" y="76200"/>
            <a:ext cx="9014691" cy="2971800"/>
          </a:xfrm>
        </p:spPr>
        <p:txBody>
          <a:bodyPr>
            <a:normAutofit/>
          </a:bodyPr>
          <a:lstStyle/>
          <a:p>
            <a:r>
              <a:rPr lang="en-US" dirty="0"/>
              <a:t>To change the order of the levels, it is possible to manually specify the level names, instead of letting R choose them. </a:t>
            </a:r>
            <a:endParaRPr lang="en-US" dirty="0" smtClean="0"/>
          </a:p>
          <a:p>
            <a:r>
              <a:rPr lang="en-US" dirty="0" smtClean="0"/>
              <a:t>To </a:t>
            </a:r>
            <a:r>
              <a:rPr lang="en-US" dirty="0"/>
              <a:t>display the blood types as ‘BT_A’, ‘BT_AB’, ‘BT_B’, and ‘BT_O’, we can use the </a:t>
            </a:r>
            <a:r>
              <a:rPr lang="en-US" i="1" dirty="0"/>
              <a:t>levels</a:t>
            </a:r>
            <a:r>
              <a:rPr lang="en-US" dirty="0"/>
              <a:t>() function. </a:t>
            </a:r>
            <a:endParaRPr lang="en-US" dirty="0" smtClean="0"/>
          </a:p>
          <a:p>
            <a:r>
              <a:rPr lang="en-US" dirty="0" smtClean="0"/>
              <a:t>We </a:t>
            </a:r>
            <a:r>
              <a:rPr lang="en-US" dirty="0"/>
              <a:t>can specify the category names or levels by using the </a:t>
            </a:r>
            <a:r>
              <a:rPr lang="en-US" i="1" dirty="0"/>
              <a:t>labels </a:t>
            </a:r>
            <a:r>
              <a:rPr lang="en-US" dirty="0"/>
              <a:t>argument in the </a:t>
            </a:r>
            <a:r>
              <a:rPr lang="en-US" i="1" dirty="0"/>
              <a:t>factor</a:t>
            </a:r>
            <a:r>
              <a:rPr lang="en-US" dirty="0"/>
              <a:t>() function. </a:t>
            </a:r>
          </a:p>
          <a:p>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1295400" y="2697018"/>
            <a:ext cx="7391400" cy="45419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atistical Programming in R - option 2 - Cop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Statistical Programming in R - option 2 - Copy</Template>
  <TotalTime>1530</TotalTime>
  <Words>1324</Words>
  <Application>Microsoft Office PowerPoint</Application>
  <PresentationFormat>On-screen Show (4:3)</PresentationFormat>
  <Paragraphs>82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Statistical Programming in R - option 2 - Copy</vt:lpstr>
      <vt:lpstr>Chapter 2:       Factors and Data Frames </vt:lpstr>
      <vt:lpstr>Introduction to factors</vt:lpstr>
      <vt:lpstr>categorical variable</vt:lpstr>
      <vt:lpstr>ordinal variable</vt:lpstr>
      <vt:lpstr>interval variable</vt:lpstr>
      <vt:lpstr>factor</vt:lpstr>
      <vt:lpstr>Slide 7</vt:lpstr>
      <vt:lpstr>Factor Levels</vt:lpstr>
      <vt:lpstr>Slide 9</vt:lpstr>
      <vt:lpstr>summarizing a Factor</vt:lpstr>
      <vt:lpstr>ordered Factors</vt:lpstr>
      <vt:lpstr>Write a command in R console to create a tshirt_factor, which is ordered with levels ‘S’, ‘M’, and ‘L’. Is it possible to identify from the examples discussed earlier, if blood type ‘O’ is greater or less than blood type ‘A’?</vt:lpstr>
      <vt:lpstr>comparing ordered Factors</vt:lpstr>
      <vt:lpstr>Data frame </vt:lpstr>
      <vt:lpstr>Creating  a Data Frame</vt:lpstr>
      <vt:lpstr>Slide 16</vt:lpstr>
      <vt:lpstr>Compute number of rows and columns</vt:lpstr>
      <vt:lpstr>sub setting of Data  Frames</vt:lpstr>
      <vt:lpstr>Slide 19</vt:lpstr>
      <vt:lpstr>Write the command in R console to retrieve the name and id information from the 2nd and 3rd rows.</vt:lpstr>
      <vt:lpstr>Write the command in R console to create a new data frame containing the ‘age’ parameter from the existing data frame. Check if the result is a data frame or not.</vt:lpstr>
      <vt:lpstr>Extending Data  Frames</vt:lpstr>
      <vt:lpstr>Slide 23</vt:lpstr>
      <vt:lpstr>sorting Data  Frames</vt:lpstr>
      <vt:lpstr>Write the command in R console to display the values of age of data in ascending order using the sort() function.</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admin</dc:creator>
  <cp:lastModifiedBy>Admin</cp:lastModifiedBy>
  <cp:revision>86</cp:revision>
  <dcterms:created xsi:type="dcterms:W3CDTF">2006-08-16T00:00:00Z</dcterms:created>
  <dcterms:modified xsi:type="dcterms:W3CDTF">2019-02-18T05:26:02Z</dcterms:modified>
</cp:coreProperties>
</file>