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1" r:id="rId2"/>
    <p:sldId id="258" r:id="rId3"/>
    <p:sldId id="259" r:id="rId4"/>
    <p:sldId id="260" r:id="rId5"/>
    <p:sldId id="261" r:id="rId6"/>
    <p:sldId id="263" r:id="rId7"/>
    <p:sldId id="272" r:id="rId8"/>
    <p:sldId id="264" r:id="rId9"/>
    <p:sldId id="265" r:id="rId10"/>
    <p:sldId id="273" r:id="rId11"/>
    <p:sldId id="266" r:id="rId12"/>
    <p:sldId id="274" r:id="rId13"/>
    <p:sldId id="267" r:id="rId14"/>
    <p:sldId id="275" r:id="rId15"/>
    <p:sldId id="268" r:id="rId16"/>
    <p:sldId id="269"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0C3FC-5918-4679-8DE4-0574050A4CFA}" type="datetimeFigureOut">
              <a:rPr lang="en-US" smtClean="0"/>
              <a:t>2/12/2019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DA09C-4D34-49D0-A864-8E7CB0AC516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9DA09C-4D34-49D0-A864-8E7CB0AC516E}"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90172" y="446770"/>
            <a:ext cx="3088806" cy="5475060"/>
          </a:xfrm>
          <a:prstGeom prst="rect">
            <a:avLst/>
          </a:prstGeom>
          <a:ln>
            <a:solidFill>
              <a:schemeClr val="accent3">
                <a:lumMod val="75000"/>
              </a:schemeClr>
            </a:solidFill>
          </a:ln>
        </p:spPr>
      </p:pic>
      <p:sp>
        <p:nvSpPr>
          <p:cNvPr id="8" name="TextBox 7"/>
          <p:cNvSpPr txBox="1"/>
          <p:nvPr/>
        </p:nvSpPr>
        <p:spPr>
          <a:xfrm>
            <a:off x="7285206" y="446770"/>
            <a:ext cx="461986" cy="707886"/>
          </a:xfrm>
          <a:prstGeom prst="rect">
            <a:avLst/>
          </a:prstGeom>
          <a:noFill/>
        </p:spPr>
        <p:txBody>
          <a:bodyPr wrap="none" rtlCol="0">
            <a:spAutoFit/>
          </a:bodyPr>
          <a:lstStyle/>
          <a:p>
            <a:r>
              <a:rPr lang="en-US" sz="4000" dirty="0" smtClean="0">
                <a:latin typeface="OUP1" panose="00000400000000000000" pitchFamily="2" charset="0"/>
              </a:rPr>
              <a:t>1</a:t>
            </a:r>
            <a:endParaRPr lang="en-US" sz="4000" dirty="0">
              <a:latin typeface="OUP1" panose="00000400000000000000" pitchFamily="2" charset="0"/>
            </a:endParaRPr>
          </a:p>
        </p:txBody>
      </p:sp>
    </p:spTree>
    <p:extLst>
      <p:ext uri="{BB962C8B-B14F-4D97-AF65-F5344CB8AC3E}">
        <p14:creationId xmlns="" xmlns:p14="http://schemas.microsoft.com/office/powerpoint/2010/main" val="348826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84945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135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6"/>
            <a:ext cx="9144000" cy="665389"/>
          </a:xfrm>
          <a:solidFill>
            <a:schemeClr val="accent3"/>
          </a:solidFill>
        </p:spPr>
        <p:txBody>
          <a:bodyPr>
            <a:normAutofit/>
          </a:bodyPr>
          <a:lstStyle>
            <a:lvl1pPr>
              <a:defRPr sz="4000" baseline="0"/>
            </a:lvl1pPr>
          </a:lstStyle>
          <a:p>
            <a:r>
              <a:rPr lang="en-US" dirty="0" smtClean="0"/>
              <a:t>Chapter no: Chapter name</a:t>
            </a:r>
            <a:endParaRPr lang="en-US" dirty="0"/>
          </a:p>
        </p:txBody>
      </p:sp>
      <p:sp>
        <p:nvSpPr>
          <p:cNvPr id="3" name="Content Placeholder 2"/>
          <p:cNvSpPr>
            <a:spLocks noGrp="1"/>
          </p:cNvSpPr>
          <p:nvPr>
            <p:ph idx="1"/>
          </p:nvPr>
        </p:nvSpPr>
        <p:spPr>
          <a:xfrm>
            <a:off x="130628" y="1146629"/>
            <a:ext cx="8839200" cy="5030334"/>
          </a:xfrm>
          <a:solidFill>
            <a:schemeClr val="bg1">
              <a:alpha val="44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21584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64509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38691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1898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089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38646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0224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32586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biLevel thresh="75000"/>
            <a:lum/>
            <a:extLst>
              <a:ext uri="{BEBA8EAE-BF5A-486C-A8C5-ECC9F3942E4B}">
                <a14:imgProps xmlns="" xmlns:a14="http://schemas.microsoft.com/office/drawing/2010/main">
                  <a14:imgLayer r:embed="">
                    <a14:imgEffect>
                      <a14:artisticFilmGrain/>
                    </a14:imgEffect>
                    <a14:imgEffect>
                      <a14:brightnessContrast bright="52000"/>
                    </a14:imgEffect>
                  </a14:imgLayer>
                </a14:imgProps>
              </a:ext>
            </a:extLst>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151505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no. 3: Lists</a:t>
            </a:r>
            <a:endParaRPr lang="en-US" b="1" dirty="0"/>
          </a:p>
        </p:txBody>
      </p:sp>
      <p:sp>
        <p:nvSpPr>
          <p:cNvPr id="3" name="Content Placeholder 2"/>
          <p:cNvSpPr>
            <a:spLocks noGrp="1"/>
          </p:cNvSpPr>
          <p:nvPr>
            <p:ph idx="1"/>
          </p:nvPr>
        </p:nvSpPr>
        <p:spPr/>
        <p:txBody>
          <a:bodyPr>
            <a:normAutofit/>
          </a:bodyPr>
          <a:lstStyle/>
          <a:p>
            <a:r>
              <a:rPr lang="en-US" sz="3200" dirty="0" smtClean="0"/>
              <a:t>This chapter will help the reader understand the following concepts:</a:t>
            </a:r>
          </a:p>
          <a:p>
            <a:pPr>
              <a:buNone/>
            </a:pPr>
            <a:r>
              <a:rPr lang="en-US" sz="3200" dirty="0" smtClean="0"/>
              <a:t> </a:t>
            </a:r>
          </a:p>
          <a:p>
            <a:pPr lvl="1"/>
            <a:r>
              <a:rPr lang="en-US" sz="3200" dirty="0" smtClean="0"/>
              <a:t>Creating a list</a:t>
            </a:r>
          </a:p>
          <a:p>
            <a:pPr lvl="1"/>
            <a:r>
              <a:rPr lang="en-US" sz="3200" dirty="0" smtClean="0"/>
              <a:t>Accessing and manipulating list elements</a:t>
            </a:r>
          </a:p>
          <a:p>
            <a:pPr lvl="1"/>
            <a:r>
              <a:rPr lang="en-US" sz="3200" dirty="0" smtClean="0"/>
              <a:t>Merging lists</a:t>
            </a:r>
          </a:p>
          <a:p>
            <a:pPr lvl="1"/>
            <a:r>
              <a:rPr lang="en-US" sz="3200" dirty="0" smtClean="0"/>
              <a:t>Converting lists to vectors</a:t>
            </a:r>
          </a:p>
          <a:p>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04800" y="152400"/>
            <a:ext cx="8534400" cy="6705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1295400"/>
          </a:xfrm>
        </p:spPr>
        <p:txBody>
          <a:bodyPr>
            <a:noAutofit/>
          </a:bodyPr>
          <a:lstStyle/>
          <a:p>
            <a:pPr algn="l"/>
            <a:r>
              <a:rPr lang="en-US" sz="3200" b="1" dirty="0" smtClean="0"/>
              <a:t>Write the command in R console to delete the fourth element from a list and display the resultant list</a:t>
            </a:r>
            <a:r>
              <a:rPr lang="en-US" sz="3200" b="1" dirty="0" smtClean="0"/>
              <a:t>.</a:t>
            </a:r>
            <a:endParaRPr lang="en-US" sz="3200" b="1" dirty="0"/>
          </a:p>
        </p:txBody>
      </p:sp>
      <p:sp>
        <p:nvSpPr>
          <p:cNvPr id="3" name="Content Placeholder 2"/>
          <p:cNvSpPr>
            <a:spLocks noGrp="1"/>
          </p:cNvSpPr>
          <p:nvPr>
            <p:ph idx="1"/>
          </p:nvPr>
        </p:nvSpPr>
        <p:spPr>
          <a:xfrm>
            <a:off x="381000" y="1752600"/>
            <a:ext cx="8229600" cy="2362200"/>
          </a:xfrm>
        </p:spPr>
        <p:txBody>
          <a:bodyPr>
            <a:noAutofit/>
          </a:bodyPr>
          <a:lstStyle/>
          <a:p>
            <a:r>
              <a:rPr lang="en-US" sz="3200" dirty="0" smtClean="0"/>
              <a:t>Fig. , the fourth element, “New element” can be deleted by setting its value to NULL.</a:t>
            </a:r>
          </a:p>
          <a:p>
            <a:r>
              <a:rPr lang="en-US" sz="3200" dirty="0" smtClean="0"/>
              <a:t> Printing </a:t>
            </a:r>
            <a:r>
              <a:rPr lang="en-US" sz="3200" i="1" dirty="0" err="1" smtClean="0"/>
              <a:t>list_data</a:t>
            </a:r>
            <a:r>
              <a:rPr lang="en-US" sz="3200" i="1" dirty="0" smtClean="0"/>
              <a:t> </a:t>
            </a:r>
            <a:r>
              <a:rPr lang="en-US" sz="3200" dirty="0" smtClean="0"/>
              <a:t>shows only three elements in the list</a:t>
            </a:r>
          </a:p>
          <a:p>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28600" y="0"/>
            <a:ext cx="8686800" cy="67478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200" b="1" dirty="0" smtClean="0"/>
              <a:t>Merging Lists</a:t>
            </a:r>
            <a:endParaRPr lang="en-US" sz="3200" b="1" dirty="0"/>
          </a:p>
        </p:txBody>
      </p:sp>
      <p:sp>
        <p:nvSpPr>
          <p:cNvPr id="3" name="Content Placeholder 2"/>
          <p:cNvSpPr>
            <a:spLocks noGrp="1"/>
          </p:cNvSpPr>
          <p:nvPr>
            <p:ph idx="1"/>
          </p:nvPr>
        </p:nvSpPr>
        <p:spPr>
          <a:xfrm>
            <a:off x="381000" y="990600"/>
            <a:ext cx="8229600" cy="5257800"/>
          </a:xfrm>
        </p:spPr>
        <p:txBody>
          <a:bodyPr>
            <a:noAutofit/>
          </a:bodyPr>
          <a:lstStyle/>
          <a:p>
            <a:r>
              <a:rPr lang="en-US" sz="3200" dirty="0" smtClean="0"/>
              <a:t>Multiple lists can be merged by placing all those lists in a single </a:t>
            </a:r>
            <a:r>
              <a:rPr lang="en-US" sz="3200" i="1" dirty="0" smtClean="0"/>
              <a:t>list</a:t>
            </a:r>
            <a:r>
              <a:rPr lang="en-US" sz="3200" dirty="0" smtClean="0"/>
              <a:t>() function.</a:t>
            </a:r>
          </a:p>
          <a:p>
            <a:r>
              <a:rPr lang="en-US" sz="3200" dirty="0" smtClean="0"/>
              <a:t>Figure, shows two lists </a:t>
            </a:r>
            <a:r>
              <a:rPr lang="en-US" sz="3200" i="1" dirty="0" smtClean="0"/>
              <a:t>list1 </a:t>
            </a:r>
            <a:r>
              <a:rPr lang="en-US" sz="3200" dirty="0" smtClean="0"/>
              <a:t>and </a:t>
            </a:r>
            <a:r>
              <a:rPr lang="en-US" sz="3200" i="1" dirty="0" smtClean="0"/>
              <a:t>list2 </a:t>
            </a:r>
            <a:r>
              <a:rPr lang="en-US" sz="3200" dirty="0" smtClean="0"/>
              <a:t>created using the </a:t>
            </a:r>
            <a:r>
              <a:rPr lang="en-US" sz="3200" i="1" dirty="0" smtClean="0"/>
              <a:t>list</a:t>
            </a:r>
            <a:r>
              <a:rPr lang="en-US" sz="3200" dirty="0" smtClean="0"/>
              <a:t>() function.</a:t>
            </a:r>
          </a:p>
          <a:p>
            <a:r>
              <a:rPr lang="en-US" sz="3200" dirty="0" smtClean="0"/>
              <a:t>placing them in a single </a:t>
            </a:r>
            <a:r>
              <a:rPr lang="en-US" sz="3200" i="1" dirty="0" smtClean="0"/>
              <a:t>list</a:t>
            </a:r>
            <a:r>
              <a:rPr lang="en-US" sz="3200" dirty="0" smtClean="0"/>
              <a:t>() function gives a merged list called </a:t>
            </a:r>
            <a:r>
              <a:rPr lang="en-US" sz="3200" i="1" dirty="0" err="1" smtClean="0"/>
              <a:t>merged.list</a:t>
            </a:r>
            <a:r>
              <a:rPr lang="en-US" sz="3200" dirty="0" smtClean="0"/>
              <a:t>, which contains the elements of both the lists placed sequentially.</a:t>
            </a:r>
          </a:p>
          <a:p>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52400" y="152400"/>
            <a:ext cx="8839200" cy="640405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65389"/>
          </a:xfrm>
        </p:spPr>
        <p:txBody>
          <a:bodyPr>
            <a:noAutofit/>
          </a:bodyPr>
          <a:lstStyle/>
          <a:p>
            <a:r>
              <a:rPr lang="en-US" sz="3200" b="1" dirty="0" smtClean="0"/>
              <a:t>Converting Lists to </a:t>
            </a:r>
            <a:r>
              <a:rPr lang="en-US" sz="3200" b="1" dirty="0" smtClean="0"/>
              <a:t>vectors</a:t>
            </a:r>
            <a:endParaRPr lang="en-US" sz="3200" b="1" dirty="0"/>
          </a:p>
        </p:txBody>
      </p:sp>
      <p:sp>
        <p:nvSpPr>
          <p:cNvPr id="3" name="Content Placeholder 2"/>
          <p:cNvSpPr>
            <a:spLocks noGrp="1"/>
          </p:cNvSpPr>
          <p:nvPr>
            <p:ph idx="1"/>
          </p:nvPr>
        </p:nvSpPr>
        <p:spPr>
          <a:xfrm>
            <a:off x="304800" y="1219200"/>
            <a:ext cx="8229600" cy="5181600"/>
          </a:xfrm>
        </p:spPr>
        <p:txBody>
          <a:bodyPr>
            <a:noAutofit/>
          </a:bodyPr>
          <a:lstStyle/>
          <a:p>
            <a:r>
              <a:rPr lang="en-US" sz="3200" dirty="0" smtClean="0"/>
              <a:t>There are some special cases where lists are converted to vectors for further manipulation of the data elements. </a:t>
            </a:r>
          </a:p>
          <a:p>
            <a:r>
              <a:rPr lang="en-US" sz="3200" dirty="0" smtClean="0"/>
              <a:t>This is done because in addition to the basic operations of add, delete, and update, there are other arithmetic operations that can be easily applied when the operands are in vector form. </a:t>
            </a:r>
          </a:p>
          <a:p>
            <a:r>
              <a:rPr lang="en-US" sz="3200" dirty="0" smtClean="0"/>
              <a:t>A special function called </a:t>
            </a:r>
            <a:r>
              <a:rPr lang="en-US" sz="3200" i="1" dirty="0" err="1" smtClean="0"/>
              <a:t>unlist</a:t>
            </a:r>
            <a:r>
              <a:rPr lang="en-US" sz="3200" dirty="0" smtClean="0"/>
              <a:t>() is used ; this function takes the input as list and produces vectors</a:t>
            </a:r>
          </a:p>
          <a:p>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692274"/>
          </a:xfrm>
        </p:spPr>
        <p:txBody>
          <a:bodyPr>
            <a:noAutofit/>
          </a:bodyPr>
          <a:lstStyle/>
          <a:p>
            <a:pPr algn="l"/>
            <a:r>
              <a:rPr lang="en-US" sz="3200" dirty="0" smtClean="0"/>
              <a:t>Write the command in R console to create two lists, each containing 5 elements. Convert the lists into vectors and perform addition on the two vectors. Display the resultant vector</a:t>
            </a:r>
            <a:r>
              <a:rPr lang="en-US" sz="3200" dirty="0" smtClean="0"/>
              <a:t>.</a:t>
            </a:r>
            <a:endParaRPr lang="en-US" sz="3200" dirty="0"/>
          </a:p>
        </p:txBody>
      </p:sp>
      <p:sp>
        <p:nvSpPr>
          <p:cNvPr id="3" name="Content Placeholder 2"/>
          <p:cNvSpPr>
            <a:spLocks noGrp="1"/>
          </p:cNvSpPr>
          <p:nvPr>
            <p:ph idx="1"/>
          </p:nvPr>
        </p:nvSpPr>
        <p:spPr>
          <a:xfrm>
            <a:off x="381000" y="2514600"/>
            <a:ext cx="8229600" cy="2819400"/>
          </a:xfrm>
        </p:spPr>
        <p:txBody>
          <a:bodyPr>
            <a:noAutofit/>
          </a:bodyPr>
          <a:lstStyle/>
          <a:p>
            <a:r>
              <a:rPr lang="en-US" sz="3200" dirty="0" smtClean="0"/>
              <a:t>Here two lists namely, </a:t>
            </a:r>
            <a:r>
              <a:rPr lang="en-US" sz="3200" i="1" dirty="0" smtClean="0"/>
              <a:t>list1 </a:t>
            </a:r>
            <a:r>
              <a:rPr lang="en-US" sz="3200" dirty="0" smtClean="0"/>
              <a:t>and </a:t>
            </a:r>
            <a:r>
              <a:rPr lang="en-US" sz="3200" i="1" dirty="0" smtClean="0"/>
              <a:t>list2 </a:t>
            </a:r>
            <a:r>
              <a:rPr lang="en-US" sz="3200" dirty="0" smtClean="0"/>
              <a:t>are initially created.</a:t>
            </a:r>
          </a:p>
          <a:p>
            <a:r>
              <a:rPr lang="en-US" sz="3200" dirty="0" smtClean="0"/>
              <a:t> Later with the help of the </a:t>
            </a:r>
            <a:r>
              <a:rPr lang="en-US" sz="3200" i="1" dirty="0" err="1" smtClean="0"/>
              <a:t>unlist</a:t>
            </a:r>
            <a:r>
              <a:rPr lang="en-US" sz="3200" dirty="0" smtClean="0"/>
              <a:t>() function, both the lists are converted to vectors named v1 and v2</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52400" y="228600"/>
            <a:ext cx="8839200" cy="6400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a:t>
            </a:r>
            <a:endParaRPr lang="en-US" b="1" dirty="0"/>
          </a:p>
        </p:txBody>
      </p:sp>
      <p:sp>
        <p:nvSpPr>
          <p:cNvPr id="3" name="Content Placeholder 2"/>
          <p:cNvSpPr>
            <a:spLocks noGrp="1"/>
          </p:cNvSpPr>
          <p:nvPr>
            <p:ph idx="1"/>
          </p:nvPr>
        </p:nvSpPr>
        <p:spPr/>
        <p:txBody>
          <a:bodyPr>
            <a:normAutofit/>
          </a:bodyPr>
          <a:lstStyle/>
          <a:p>
            <a:r>
              <a:rPr lang="en-US" sz="3200" dirty="0" smtClean="0"/>
              <a:t>A list in R constitutes of different objects such as strings, numbers, and vectors.</a:t>
            </a:r>
          </a:p>
          <a:p>
            <a:r>
              <a:rPr lang="en-US" sz="3200" dirty="0" smtClean="0"/>
              <a:t>it can include another list within it. </a:t>
            </a:r>
          </a:p>
          <a:p>
            <a:r>
              <a:rPr lang="en-US" sz="3200" dirty="0" smtClean="0"/>
              <a:t>It can also include matrices and functions.</a:t>
            </a:r>
            <a:endParaRPr lang="en-US" sz="3200" dirty="0"/>
          </a:p>
        </p:txBody>
      </p:sp>
      <p:sp>
        <p:nvSpPr>
          <p:cNvPr id="4" name="Rectangle 3"/>
          <p:cNvSpPr/>
          <p:nvPr/>
        </p:nvSpPr>
        <p:spPr>
          <a:xfrm>
            <a:off x="457200" y="3352800"/>
            <a:ext cx="2743200" cy="584775"/>
          </a:xfrm>
          <a:prstGeom prst="rect">
            <a:avLst/>
          </a:prstGeom>
        </p:spPr>
        <p:txBody>
          <a:bodyPr wrap="square">
            <a:spAutoFit/>
          </a:bodyPr>
          <a:lstStyle/>
          <a:p>
            <a:r>
              <a:rPr lang="en-US" sz="3200" b="1" dirty="0" smtClean="0"/>
              <a:t>Creating a List</a:t>
            </a:r>
            <a:endParaRPr lang="en-US" sz="3200" dirty="0"/>
          </a:p>
        </p:txBody>
      </p:sp>
      <p:sp>
        <p:nvSpPr>
          <p:cNvPr id="5" name="Content Placeholder 2"/>
          <p:cNvSpPr txBox="1">
            <a:spLocks/>
          </p:cNvSpPr>
          <p:nvPr/>
        </p:nvSpPr>
        <p:spPr>
          <a:xfrm>
            <a:off x="152400" y="4038600"/>
            <a:ext cx="8839200" cy="2514600"/>
          </a:xfrm>
          <a:prstGeom prst="rect">
            <a:avLst/>
          </a:prstGeom>
          <a:solidFill>
            <a:schemeClr val="bg1">
              <a:alpha val="44000"/>
            </a:schemeClr>
          </a:solidFill>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list can be created using the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list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function.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Figure demonstrates the creation of an anonymous list </a:t>
            </a:r>
            <a:r>
              <a:rPr kumimoji="0" lang="en-US" sz="3200" b="0" i="1" u="none" strike="noStrike" kern="1200" cap="none" spc="0" normalizeH="0" baseline="0" noProof="0" dirty="0" err="1" smtClean="0">
                <a:ln>
                  <a:noFill/>
                </a:ln>
                <a:solidFill>
                  <a:schemeClr val="tx1"/>
                </a:solidFill>
                <a:effectLst/>
                <a:uLnTx/>
                <a:uFillTx/>
                <a:latin typeface="+mn-lt"/>
                <a:ea typeface="+mn-ea"/>
                <a:cs typeface="+mn-cs"/>
              </a:rPr>
              <a:t>list_data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containing strings, numbers, vectors, and logical values as data objects, And also use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print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statement to print it.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52400" y="228600"/>
            <a:ext cx="89916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a named List</a:t>
            </a:r>
            <a:endParaRPr lang="en-US" b="1" dirty="0"/>
          </a:p>
        </p:txBody>
      </p:sp>
      <p:sp>
        <p:nvSpPr>
          <p:cNvPr id="3" name="Content Placeholder 2"/>
          <p:cNvSpPr>
            <a:spLocks noGrp="1"/>
          </p:cNvSpPr>
          <p:nvPr>
            <p:ph idx="1"/>
          </p:nvPr>
        </p:nvSpPr>
        <p:spPr/>
        <p:txBody>
          <a:bodyPr/>
          <a:lstStyle/>
          <a:p>
            <a:r>
              <a:rPr lang="en-US" dirty="0" smtClean="0"/>
              <a:t>Lists in R have a special property wherein names can be assigned to the previously defined set of elements in the list. </a:t>
            </a:r>
          </a:p>
          <a:p>
            <a:r>
              <a:rPr lang="en-US" dirty="0" smtClean="0"/>
              <a:t>Named lists can be created using the </a:t>
            </a:r>
            <a:r>
              <a:rPr lang="en-US" i="1" dirty="0" smtClean="0"/>
              <a:t>names</a:t>
            </a:r>
            <a:r>
              <a:rPr lang="en-US" dirty="0" smtClean="0"/>
              <a:t>() function.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pPr algn="l"/>
            <a:r>
              <a:rPr lang="en-US" sz="2400" b="1" dirty="0" smtClean="0"/>
              <a:t>Write the command in R console to create a list containing a vector, a matrix, and a list. Also give names to the elements in the list and display the list.</a:t>
            </a:r>
            <a:endParaRPr lang="en-US" sz="2400" b="1" dirty="0"/>
          </a:p>
        </p:txBody>
      </p:sp>
      <p:sp>
        <p:nvSpPr>
          <p:cNvPr id="3" name="Content Placeholder 2"/>
          <p:cNvSpPr>
            <a:spLocks noGrp="1"/>
          </p:cNvSpPr>
          <p:nvPr>
            <p:ph idx="1"/>
          </p:nvPr>
        </p:nvSpPr>
        <p:spPr>
          <a:xfrm>
            <a:off x="152400" y="990600"/>
            <a:ext cx="8991600" cy="1367971"/>
          </a:xfrm>
        </p:spPr>
        <p:txBody>
          <a:bodyPr>
            <a:normAutofit fontScale="92500" lnSpcReduction="10000"/>
          </a:bodyPr>
          <a:lstStyle/>
          <a:p>
            <a:pPr>
              <a:spcBef>
                <a:spcPts val="0"/>
              </a:spcBef>
            </a:pPr>
            <a:r>
              <a:rPr lang="en-US" dirty="0" smtClean="0"/>
              <a:t>creates </a:t>
            </a:r>
            <a:r>
              <a:rPr lang="en-US" dirty="0" smtClean="0"/>
              <a:t>a named list using the </a:t>
            </a:r>
            <a:r>
              <a:rPr lang="en-US" i="1" dirty="0" smtClean="0"/>
              <a:t>names</a:t>
            </a:r>
            <a:r>
              <a:rPr lang="en-US" dirty="0" smtClean="0"/>
              <a:t>() function. </a:t>
            </a:r>
          </a:p>
          <a:p>
            <a:pPr>
              <a:spcBef>
                <a:spcPts val="0"/>
              </a:spcBef>
            </a:pPr>
            <a:r>
              <a:rPr lang="en-US" dirty="0" smtClean="0"/>
              <a:t>First a list called </a:t>
            </a:r>
            <a:r>
              <a:rPr lang="en-US" i="1" dirty="0" err="1" smtClean="0"/>
              <a:t>list_data</a:t>
            </a:r>
            <a:r>
              <a:rPr lang="en-US" i="1" dirty="0" smtClean="0"/>
              <a:t> </a:t>
            </a:r>
            <a:r>
              <a:rPr lang="en-US" dirty="0" smtClean="0"/>
              <a:t>containing a vector and a matrix and another list called </a:t>
            </a:r>
            <a:r>
              <a:rPr lang="en-US" i="1" dirty="0" smtClean="0"/>
              <a:t>list </a:t>
            </a:r>
            <a:r>
              <a:rPr lang="en-US" dirty="0" smtClean="0"/>
              <a:t>are created. </a:t>
            </a:r>
          </a:p>
          <a:p>
            <a:pPr>
              <a:spcBef>
                <a:spcPts val="0"/>
              </a:spcBef>
            </a:pPr>
            <a:r>
              <a:rPr lang="en-US" dirty="0" smtClean="0"/>
              <a:t>The created list is viewed using the </a:t>
            </a:r>
            <a:r>
              <a:rPr lang="en-US" i="1" dirty="0" smtClean="0"/>
              <a:t>print </a:t>
            </a:r>
            <a:r>
              <a:rPr lang="en-US" dirty="0" smtClean="0"/>
              <a:t>statement.</a:t>
            </a:r>
          </a:p>
          <a:p>
            <a:endParaRPr lang="en-US" dirty="0"/>
          </a:p>
        </p:txBody>
      </p:sp>
      <p:pic>
        <p:nvPicPr>
          <p:cNvPr id="4" name="Picture 2"/>
          <p:cNvPicPr>
            <a:picLocks noChangeAspect="1" noChangeArrowheads="1"/>
          </p:cNvPicPr>
          <p:nvPr/>
        </p:nvPicPr>
        <p:blipFill>
          <a:blip r:embed="rId2"/>
          <a:srcRect/>
          <a:stretch>
            <a:fillRect/>
          </a:stretch>
        </p:blipFill>
        <p:spPr bwMode="auto">
          <a:xfrm>
            <a:off x="381000" y="2286000"/>
            <a:ext cx="78486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2400" b="1" dirty="0" smtClean="0"/>
              <a:t/>
            </a:r>
            <a:br>
              <a:rPr lang="en-US" sz="2400" b="1" dirty="0" smtClean="0"/>
            </a:br>
            <a:r>
              <a:rPr lang="en-US" sz="3200" b="1" dirty="0" smtClean="0"/>
              <a:t>Accessing List elements</a:t>
            </a:r>
            <a:r>
              <a:rPr lang="en-US" sz="2400" b="1" dirty="0" smtClean="0"/>
              <a:t/>
            </a:r>
            <a:br>
              <a:rPr lang="en-US" sz="2400" b="1" dirty="0" smtClean="0"/>
            </a:br>
            <a:r>
              <a:rPr lang="en-US" sz="2400" b="1" dirty="0" smtClean="0"/>
              <a:t> </a:t>
            </a:r>
            <a:br>
              <a:rPr lang="en-US" sz="2400" b="1" dirty="0" smtClean="0"/>
            </a:br>
            <a:endParaRPr lang="en-US" sz="2400" b="1" dirty="0"/>
          </a:p>
        </p:txBody>
      </p:sp>
      <p:sp>
        <p:nvSpPr>
          <p:cNvPr id="3" name="Content Placeholder 2"/>
          <p:cNvSpPr>
            <a:spLocks noGrp="1"/>
          </p:cNvSpPr>
          <p:nvPr>
            <p:ph idx="1"/>
          </p:nvPr>
        </p:nvSpPr>
        <p:spPr>
          <a:xfrm>
            <a:off x="152400" y="914400"/>
            <a:ext cx="8763000" cy="4953000"/>
          </a:xfrm>
        </p:spPr>
        <p:txBody>
          <a:bodyPr>
            <a:noAutofit/>
          </a:bodyPr>
          <a:lstStyle/>
          <a:p>
            <a:r>
              <a:rPr lang="en-US" sz="3200" dirty="0" smtClean="0"/>
              <a:t>The elements can be accessed using the index value of that element. For a named list, the elements are accessed based on their names.</a:t>
            </a:r>
          </a:p>
          <a:p>
            <a:r>
              <a:rPr lang="en-US" sz="3200" dirty="0" smtClean="0"/>
              <a:t>In Fig., to access the first element from </a:t>
            </a:r>
            <a:r>
              <a:rPr lang="en-US" sz="3200" dirty="0" err="1" smtClean="0"/>
              <a:t>list_data</a:t>
            </a:r>
            <a:r>
              <a:rPr lang="en-US" sz="3200" dirty="0" smtClean="0"/>
              <a:t>, the index value of the list is accessed; here the list elements are indexed starting from 1 and not from 0. Therefore printing </a:t>
            </a:r>
            <a:r>
              <a:rPr lang="en-US" sz="3200" i="1" dirty="0" err="1" smtClean="0"/>
              <a:t>list_data</a:t>
            </a:r>
            <a:r>
              <a:rPr lang="en-US" sz="3200" dirty="0" smtClean="0"/>
              <a:t>[1] gives the names of the first and later elements in the list. </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Manipulating List elements</a:t>
            </a:r>
            <a:endParaRPr lang="en-US" sz="3200" b="1" dirty="0"/>
          </a:p>
        </p:txBody>
      </p:sp>
      <p:sp>
        <p:nvSpPr>
          <p:cNvPr id="3" name="Content Placeholder 2"/>
          <p:cNvSpPr>
            <a:spLocks noGrp="1"/>
          </p:cNvSpPr>
          <p:nvPr>
            <p:ph idx="1"/>
          </p:nvPr>
        </p:nvSpPr>
        <p:spPr>
          <a:xfrm>
            <a:off x="130628" y="1146629"/>
            <a:ext cx="8839200" cy="3349171"/>
          </a:xfrm>
        </p:spPr>
        <p:txBody>
          <a:bodyPr>
            <a:noAutofit/>
          </a:bodyPr>
          <a:lstStyle/>
          <a:p>
            <a:r>
              <a:rPr lang="en-US" sz="3200" dirty="0" smtClean="0"/>
              <a:t>Addition, deletion, and updating operations can be performed on the list to manipulate the elements. </a:t>
            </a:r>
          </a:p>
          <a:p>
            <a:r>
              <a:rPr lang="en-US" sz="3200" dirty="0" smtClean="0"/>
              <a:t>Elements can be added and deleted only at the end of the list</a:t>
            </a:r>
          </a:p>
          <a:p>
            <a:r>
              <a:rPr lang="en-US" sz="3200" dirty="0" smtClean="0"/>
              <a:t>update operation can be performed on any element in the list irrespective of its position</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1295400"/>
          </a:xfrm>
        </p:spPr>
        <p:txBody>
          <a:bodyPr>
            <a:noAutofit/>
          </a:bodyPr>
          <a:lstStyle/>
          <a:p>
            <a:pPr algn="l"/>
            <a:r>
              <a:rPr lang="en-US" sz="3200" b="1" dirty="0" smtClean="0"/>
              <a:t>Write the command in R console to add a new element at the end of the list and display the same</a:t>
            </a:r>
            <a:r>
              <a:rPr lang="en-US" sz="3200" b="1" dirty="0" smtClean="0"/>
              <a:t>.</a:t>
            </a:r>
            <a:endParaRPr lang="en-US" sz="3200" b="1" dirty="0"/>
          </a:p>
        </p:txBody>
      </p:sp>
      <p:sp>
        <p:nvSpPr>
          <p:cNvPr id="3" name="Content Placeholder 2"/>
          <p:cNvSpPr>
            <a:spLocks noGrp="1"/>
          </p:cNvSpPr>
          <p:nvPr>
            <p:ph idx="1"/>
          </p:nvPr>
        </p:nvSpPr>
        <p:spPr>
          <a:xfrm>
            <a:off x="381000" y="1447800"/>
            <a:ext cx="8229600" cy="4495800"/>
          </a:xfrm>
        </p:spPr>
        <p:txBody>
          <a:bodyPr>
            <a:noAutofit/>
          </a:bodyPr>
          <a:lstStyle/>
          <a:p>
            <a:r>
              <a:rPr lang="en-US" sz="3200" dirty="0" smtClean="0"/>
              <a:t>Fig depicts the addition of an element to a list. </a:t>
            </a:r>
          </a:p>
          <a:p>
            <a:r>
              <a:rPr lang="en-US" sz="3200" dirty="0" smtClean="0"/>
              <a:t>Assume list consists of only three elements. To add the fourth element to this list, append the element (which is a string here) “New element” to the 4th indexed position of the list, that is, </a:t>
            </a:r>
            <a:r>
              <a:rPr lang="en-US" sz="3200" i="1" dirty="0" err="1" smtClean="0"/>
              <a:t>list_data</a:t>
            </a:r>
            <a:r>
              <a:rPr lang="en-US" sz="3200" dirty="0" smtClean="0"/>
              <a:t>[4]. </a:t>
            </a:r>
          </a:p>
          <a:p>
            <a:r>
              <a:rPr lang="en-US" sz="3200" dirty="0" smtClean="0"/>
              <a:t>To view the added element in the list, print the list and the four elements are displayed.</a:t>
            </a:r>
          </a:p>
          <a:p>
            <a:endParaRPr lang="en-US" sz="32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tistical Programming in R - option 2 - Cop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Statistical Programming in R - option 2 - Copy</Template>
  <TotalTime>93</TotalTime>
  <Words>692</Words>
  <Application>Microsoft Office PowerPoint</Application>
  <PresentationFormat>On-screen Show (4:3)</PresentationFormat>
  <Paragraphs>47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Statistical Programming in R - option 2 - Copy</vt:lpstr>
      <vt:lpstr>Chapter no. 3: Lists</vt:lpstr>
      <vt:lpstr>List</vt:lpstr>
      <vt:lpstr>Slide 3</vt:lpstr>
      <vt:lpstr>Creating  a named List</vt:lpstr>
      <vt:lpstr>Write the command in R console to create a list containing a vector, a matrix, and a list. Also give names to the elements in the list and display the list.</vt:lpstr>
      <vt:lpstr> Accessing List elements   </vt:lpstr>
      <vt:lpstr>Slide 7</vt:lpstr>
      <vt:lpstr>Manipulating List elements</vt:lpstr>
      <vt:lpstr>Write the command in R console to add a new element at the end of the list and display the same.</vt:lpstr>
      <vt:lpstr>Slide 10</vt:lpstr>
      <vt:lpstr>Write the command in R console to delete the fourth element from a list and display the resultant list.</vt:lpstr>
      <vt:lpstr>Slide 12</vt:lpstr>
      <vt:lpstr>Merging Lists</vt:lpstr>
      <vt:lpstr>Slide 14</vt:lpstr>
      <vt:lpstr>Converting Lists to vectors</vt:lpstr>
      <vt:lpstr>Write the command in R console to create two lists, each containing 5 elements. Convert the lists into vectors and perform addition on the two vectors. Display the resultant vector.</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admin</dc:creator>
  <cp:lastModifiedBy>Admin</cp:lastModifiedBy>
  <cp:revision>31</cp:revision>
  <dcterms:created xsi:type="dcterms:W3CDTF">2006-08-16T00:00:00Z</dcterms:created>
  <dcterms:modified xsi:type="dcterms:W3CDTF">2019-02-12T11:00:45Z</dcterms:modified>
</cp:coreProperties>
</file>