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8" r:id="rId12"/>
    <p:sldId id="269" r:id="rId13"/>
    <p:sldId id="27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2" y="446770"/>
            <a:ext cx="3088806" cy="54750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285206" y="446770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OUP1" panose="00000400000000000000" pitchFamily="2" charset="0"/>
              </a:rPr>
              <a:t>1</a:t>
            </a:r>
            <a:endParaRPr lang="en-US" sz="4000" dirty="0">
              <a:latin typeface="OUP1" panose="000004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26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94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504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6"/>
            <a:ext cx="9144000" cy="665389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dirty="0" smtClean="0"/>
              <a:t>Chapter no: 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146629"/>
            <a:ext cx="8839200" cy="5030334"/>
          </a:xfrm>
          <a:solidFill>
            <a:schemeClr val="bg1">
              <a:alpha val="44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584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509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691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983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92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64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24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58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biLevel thresh="75000"/>
            <a:lum/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artisticFilmGrain/>
                    </a14:imgEffect>
                    <a14:imgEffect>
                      <a14:brightnessContrast bright="52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15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Chapter 4: Conditionals and control Flow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This chapter will help the reader understand the following concepts:</a:t>
            </a:r>
          </a:p>
          <a:p>
            <a:pPr lvl="1"/>
            <a:r>
              <a:rPr lang="en-US" sz="3200" dirty="0" smtClean="0"/>
              <a:t>Relational operators </a:t>
            </a:r>
          </a:p>
          <a:p>
            <a:pPr lvl="1"/>
            <a:r>
              <a:rPr lang="en-US" sz="3200" dirty="0" smtClean="0"/>
              <a:t>Logical operators—and, or, not</a:t>
            </a:r>
          </a:p>
          <a:p>
            <a:pPr lvl="1"/>
            <a:r>
              <a:rPr lang="en-US" sz="3200" dirty="0" smtClean="0"/>
              <a:t>Operators and vectors</a:t>
            </a:r>
          </a:p>
          <a:p>
            <a:pPr lvl="1"/>
            <a:r>
              <a:rPr lang="en-US" sz="3200" dirty="0" smtClean="0"/>
              <a:t>Conditional statements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5389"/>
          </a:xfrm>
        </p:spPr>
        <p:txBody>
          <a:bodyPr/>
          <a:lstStyle/>
          <a:p>
            <a:r>
              <a:rPr lang="en-US" b="1" dirty="0" smtClean="0"/>
              <a:t>&amp; Vs &amp;&amp;, | Vs ||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689429"/>
            <a:ext cx="8839200" cy="1291771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sz="3100" dirty="0" smtClean="0"/>
              <a:t>There are two versions of the AND </a:t>
            </a:r>
            <a:r>
              <a:rPr lang="en-US" sz="3100" dirty="0" err="1" smtClean="0"/>
              <a:t>and</a:t>
            </a:r>
            <a:r>
              <a:rPr lang="en-US" sz="3100" dirty="0" smtClean="0"/>
              <a:t> OR operators, namely the single operator and the double operator versions. </a:t>
            </a:r>
          </a:p>
          <a:p>
            <a:pPr>
              <a:spcBef>
                <a:spcPts val="0"/>
              </a:spcBef>
            </a:pPr>
            <a:r>
              <a:rPr lang="en-US" sz="3100" dirty="0" smtClean="0"/>
              <a:t>Fig. , as inputs, the first expression evaluates to a vector containing TRUE, FALSE, and FALSE. However if &amp;&amp; is used, the result will be TRUE, since the &amp;&amp; operator only examines the first element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746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If-else</a:t>
            </a:r>
          </a:p>
          <a:p>
            <a:r>
              <a:rPr lang="en-US" dirty="0" smtClean="0"/>
              <a:t> </a:t>
            </a:r>
            <a:r>
              <a:rPr lang="en-US" i="1" dirty="0" smtClean="0"/>
              <a:t>If-else </a:t>
            </a:r>
            <a:r>
              <a:rPr lang="en-US" i="1" dirty="0" err="1" smtClean="0"/>
              <a:t>if-else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5389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If-else statements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685800"/>
            <a:ext cx="8839200" cy="22823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syntax of an if statement contains a condition; if the condition evaluates to TRUE, the R code associated with the if statement is executed, the condition appears inside parentheses</a:t>
            </a:r>
          </a:p>
          <a:p>
            <a:r>
              <a:rPr lang="en-US" dirty="0" smtClean="0"/>
              <a:t>Syntax:</a:t>
            </a:r>
          </a:p>
          <a:p>
            <a:pPr lvl="2">
              <a:buNone/>
            </a:pPr>
            <a:r>
              <a:rPr lang="en-US" sz="2600" dirty="0" smtClean="0"/>
              <a:t>if(condition) {</a:t>
            </a:r>
          </a:p>
          <a:p>
            <a:pPr lvl="2">
              <a:buNone/>
            </a:pPr>
            <a:r>
              <a:rPr lang="en-US" sz="2600" dirty="0" smtClean="0"/>
              <a:t>expression</a:t>
            </a:r>
          </a:p>
          <a:p>
            <a:pPr lvl="2">
              <a:buNone/>
            </a:pPr>
            <a:r>
              <a:rPr lang="en-US" sz="2600" dirty="0" smtClean="0"/>
              <a:t>}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2971800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if-else statement, the code associated with the else statement gets executed whenever the condition of the if statement is not satisfied.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4343400"/>
            <a:ext cx="5638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Syntax: </a:t>
            </a:r>
          </a:p>
          <a:p>
            <a:pPr lvl="1"/>
            <a:r>
              <a:rPr lang="en-US" sz="2200" dirty="0" smtClean="0"/>
              <a:t>if(condition) {</a:t>
            </a:r>
          </a:p>
          <a:p>
            <a:pPr lvl="1"/>
            <a:r>
              <a:rPr lang="en-US" sz="2200" dirty="0" smtClean="0"/>
              <a:t>expression 1</a:t>
            </a:r>
          </a:p>
          <a:p>
            <a:pPr lvl="1"/>
            <a:r>
              <a:rPr lang="en-US" sz="2200" dirty="0" smtClean="0"/>
              <a:t> }</a:t>
            </a:r>
          </a:p>
          <a:p>
            <a:pPr lvl="1"/>
            <a:r>
              <a:rPr lang="en-US" sz="2200" dirty="0" smtClean="0"/>
              <a:t>else {</a:t>
            </a:r>
          </a:p>
          <a:p>
            <a:pPr lvl="1"/>
            <a:r>
              <a:rPr lang="en-US" sz="2200" dirty="0" smtClean="0"/>
              <a:t>} </a:t>
            </a:r>
          </a:p>
          <a:p>
            <a:pPr lvl="1"/>
            <a:r>
              <a:rPr lang="en-US" sz="2200" dirty="0" smtClean="0"/>
              <a:t>expression 2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0"/>
            <a:ext cx="8839200" cy="198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Figure shows an if condition that checks if X is less than zero. </a:t>
            </a:r>
          </a:p>
          <a:p>
            <a:r>
              <a:rPr lang="en-US" sz="2400" dirty="0" smtClean="0"/>
              <a:t>It prints “X is either a positive number or zero” whenever the condition is not met. </a:t>
            </a:r>
          </a:p>
          <a:p>
            <a:r>
              <a:rPr lang="en-US" sz="2400" dirty="0" smtClean="0"/>
              <a:t>Changing X to 5, the condition is not satisfied and prints the expression following the else statement.</a:t>
            </a:r>
            <a:endParaRPr lang="en-US" sz="2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7315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5389"/>
          </a:xfrm>
        </p:spPr>
        <p:txBody>
          <a:bodyPr/>
          <a:lstStyle/>
          <a:p>
            <a:r>
              <a:rPr lang="en-US" b="1" i="1" dirty="0" smtClean="0"/>
              <a:t>If-else </a:t>
            </a:r>
            <a:r>
              <a:rPr lang="en-US" b="1" i="1" dirty="0" err="1" smtClean="0"/>
              <a:t>if-else</a:t>
            </a:r>
            <a:r>
              <a:rPr lang="en-US" b="1" i="1" dirty="0" smtClean="0"/>
              <a:t> statements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685800"/>
            <a:ext cx="8839200" cy="2815771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dirty="0" smtClean="0"/>
              <a:t>The else if statement comes in between the if and else </a:t>
            </a:r>
            <a:r>
              <a:rPr lang="en-US" dirty="0" smtClean="0"/>
              <a:t>statements.</a:t>
            </a:r>
            <a:endParaRPr lang="en-US" dirty="0" smtClean="0"/>
          </a:p>
          <a:p>
            <a:pPr lvl="1">
              <a:buNone/>
            </a:pPr>
            <a:r>
              <a:rPr lang="en-US" b="1" dirty="0" smtClean="0"/>
              <a:t>Syntax:</a:t>
            </a:r>
          </a:p>
          <a:p>
            <a:pPr lvl="1">
              <a:buNone/>
            </a:pPr>
            <a:r>
              <a:rPr lang="en-US" dirty="0" smtClean="0"/>
              <a:t>if(condition1) {</a:t>
            </a:r>
          </a:p>
          <a:p>
            <a:pPr lvl="1">
              <a:buNone/>
            </a:pPr>
            <a:r>
              <a:rPr lang="en-US" dirty="0" smtClean="0"/>
              <a:t>expression 1</a:t>
            </a:r>
          </a:p>
          <a:p>
            <a:pPr lvl="1">
              <a:buNone/>
            </a:pPr>
            <a:r>
              <a:rPr lang="en-US" dirty="0" smtClean="0"/>
              <a:t>}else if(condition2) {</a:t>
            </a:r>
          </a:p>
          <a:p>
            <a:pPr lvl="1">
              <a:buNone/>
            </a:pPr>
            <a:r>
              <a:rPr lang="en-US" dirty="0" smtClean="0"/>
              <a:t>expression 2</a:t>
            </a:r>
          </a:p>
          <a:p>
            <a:pPr lvl="1">
              <a:buNone/>
            </a:pPr>
            <a:r>
              <a:rPr lang="en-US" dirty="0" smtClean="0"/>
              <a:t> } else {expression 3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971800"/>
            <a:ext cx="6477000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sz="2600" b="1" dirty="0" smtClean="0"/>
              <a:t>Relational</a:t>
            </a:r>
            <a:r>
              <a:rPr lang="en-US" dirty="0" smtClean="0"/>
              <a:t> </a:t>
            </a:r>
            <a:r>
              <a:rPr lang="en-US" sz="2600" b="1" dirty="0" smtClean="0"/>
              <a:t>operators</a:t>
            </a:r>
            <a:endParaRPr lang="en-US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29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Relational operators are comparators that help us understand how one object relates to another. </a:t>
            </a:r>
          </a:p>
          <a:p>
            <a:r>
              <a:rPr lang="en-US" dirty="0" smtClean="0"/>
              <a:t>For example, to check whether two objects are equal, the double equal operator can be used to check if the logical value TRUE equals the logical value TRUE (TRUE == TRUE) and the result is a logical value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2286000"/>
            <a:ext cx="510540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6135469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Logical variables can also be used to check the quality of other types, which compares strings and 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These are the steps needed to be done to check if an object is lesser than or greater than another object. </a:t>
            </a:r>
          </a:p>
          <a:p>
            <a:pPr lvl="1"/>
            <a:r>
              <a:rPr lang="en-US" dirty="0" smtClean="0"/>
              <a:t>In the case of numerical values 3 &lt; 5 will evaluate to TRUE and 3 &gt; 5 will evaluate to FALSE. </a:t>
            </a:r>
          </a:p>
          <a:p>
            <a:pPr lvl="1"/>
            <a:r>
              <a:rPr lang="en-US" dirty="0" smtClean="0"/>
              <a:t>For character strings and logical values, R uses the alphabetic order to sort character strings</a:t>
            </a:r>
          </a:p>
          <a:p>
            <a:pPr lvl="1"/>
            <a:r>
              <a:rPr lang="en-US" dirty="0" smtClean="0"/>
              <a:t>For logical values is TRUE &lt; FALSE evaluates to FALSE, since TRUE corresponds to 1 and FALSE corresponds to 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667000"/>
            <a:ext cx="480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Relational operators and  Vectors</a:t>
            </a:r>
            <a:br>
              <a:rPr lang="en-US" sz="2800" b="1" dirty="0" smtClean="0"/>
            </a:br>
            <a:r>
              <a:rPr lang="en-US" sz="2800" b="1" dirty="0" smtClean="0"/>
              <a:t> 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7620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Consider a scenario for recording the number of views of a LinkedIn profile per day using the vector </a:t>
            </a:r>
            <a:r>
              <a:rPr lang="en-US" sz="2000" i="1" dirty="0" err="1" smtClean="0"/>
              <a:t>linkedin</a:t>
            </a:r>
            <a:r>
              <a:rPr lang="en-US" sz="2000" dirty="0" smtClean="0"/>
              <a:t>, shown in Fig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57150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04582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example, to find out on which days the number of views exceeded 10, use the greater than (&gt;)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operator,here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these elements the result will be TRUE.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Vectors can also be compared with other vectors. A record of the number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facebook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user profiles for the previous week is available, which can be saved in another vector called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facebook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change the combined results of comparisons, R uses the logical operators—AND (&amp;), OR (|) and NOT (!).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5389"/>
          </a:xfrm>
        </p:spPr>
        <p:txBody>
          <a:bodyPr/>
          <a:lstStyle/>
          <a:p>
            <a:r>
              <a:rPr lang="en-US" b="1" dirty="0" smtClean="0"/>
              <a:t>AND 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685800"/>
            <a:ext cx="8839200" cy="5297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AND operator takes two logical values and returns TRUE only if both these logical values are each TRUE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71600"/>
            <a:ext cx="411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6412468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Instead of using logical values, the results of comparisons can be used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71600"/>
            <a:ext cx="441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5389"/>
          </a:xfrm>
        </p:spPr>
        <p:txBody>
          <a:bodyPr/>
          <a:lstStyle/>
          <a:p>
            <a:r>
              <a:rPr lang="en-US" b="1" dirty="0" smtClean="0"/>
              <a:t>OR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609600"/>
            <a:ext cx="8839200" cy="106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OR operator works similar to the AND operator with a difference that at least one of the logical values should be TRUE for the entire operation to evaluate to TRUE. 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5715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146629"/>
            <a:ext cx="8839200" cy="4535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NOT operator represented by ! simply negates the given logical value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396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752599"/>
            <a:ext cx="4572000" cy="47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5389"/>
          </a:xfrm>
        </p:spPr>
        <p:txBody>
          <a:bodyPr/>
          <a:lstStyle/>
          <a:p>
            <a:r>
              <a:rPr lang="en-US" b="1" dirty="0" smtClean="0"/>
              <a:t>logical operators and  Vectors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685800"/>
            <a:ext cx="8839200" cy="2209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The working of logical operators with vectors and matrices is similar to that of the relational operators; the operations are performed element-wise.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Fig., where two vectors with the elements TRUE, TRUE, FALSE and TRUE, FALSE, FALSE are taken. AND operation on these vectors results in a vector with the elements TRUE, FALSE, and FALSE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819400"/>
            <a:ext cx="678180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istical Programming in R - option 2 - Cop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Statistical Programming in R - option 2 - Copy</Template>
  <TotalTime>52</TotalTime>
  <Words>689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Statistical Programming in R - option 2 - Copy</vt:lpstr>
      <vt:lpstr>Chapter 4: Conditionals and control Flow </vt:lpstr>
      <vt:lpstr>Relational operators</vt:lpstr>
      <vt:lpstr>Slide 3</vt:lpstr>
      <vt:lpstr>  Relational operators and  Vectors   </vt:lpstr>
      <vt:lpstr>logical operators</vt:lpstr>
      <vt:lpstr>AND  operator</vt:lpstr>
      <vt:lpstr>OR operator</vt:lpstr>
      <vt:lpstr>NOT operator</vt:lpstr>
      <vt:lpstr>logical operators and  Vectors</vt:lpstr>
      <vt:lpstr>&amp; Vs &amp;&amp;, | Vs ||</vt:lpstr>
      <vt:lpstr>conditional statements</vt:lpstr>
      <vt:lpstr>If-else statements </vt:lpstr>
      <vt:lpstr>Slide 13</vt:lpstr>
      <vt:lpstr>If-else if-else statements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admin</dc:creator>
  <cp:lastModifiedBy>Admin</cp:lastModifiedBy>
  <cp:revision>33</cp:revision>
  <dcterms:created xsi:type="dcterms:W3CDTF">2006-08-16T00:00:00Z</dcterms:created>
  <dcterms:modified xsi:type="dcterms:W3CDTF">2019-02-15T10:30:36Z</dcterms:modified>
</cp:coreProperties>
</file>