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3" r:id="rId15"/>
    <p:sldId id="306" r:id="rId16"/>
    <p:sldId id="275" r:id="rId17"/>
    <p:sldId id="277" r:id="rId18"/>
    <p:sldId id="279" r:id="rId19"/>
    <p:sldId id="281" r:id="rId20"/>
    <p:sldId id="283" r:id="rId21"/>
    <p:sldId id="307" r:id="rId22"/>
    <p:sldId id="285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87E52"/>
    <a:srgbClr val="C82B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28CA-4CD5-410E-8A13-11AE94D501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4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82B46"/>
                </a:solidFill>
              </a:rPr>
              <a:t>Statistical Programming in R</a:t>
            </a:r>
            <a:endParaRPr lang="en-US" dirty="0">
              <a:solidFill>
                <a:srgbClr val="C82B4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87E52"/>
                </a:solidFill>
              </a:rPr>
              <a:t>Srinivasa, </a:t>
            </a:r>
            <a:r>
              <a:rPr lang="en-US" dirty="0" err="1" smtClean="0">
                <a:solidFill>
                  <a:srgbClr val="187E52"/>
                </a:solidFill>
              </a:rPr>
              <a:t>Siddesh</a:t>
            </a:r>
            <a:r>
              <a:rPr lang="en-US" dirty="0" smtClean="0">
                <a:solidFill>
                  <a:srgbClr val="187E52"/>
                </a:solidFill>
              </a:rPr>
              <a:t>, Shetty &amp; </a:t>
            </a:r>
            <a:r>
              <a:rPr lang="en-US" dirty="0" err="1" smtClean="0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04"/>
            <a:ext cx="12192000" cy="665389"/>
          </a:xfrm>
        </p:spPr>
        <p:txBody>
          <a:bodyPr/>
          <a:lstStyle/>
          <a:p>
            <a:r>
              <a:rPr lang="en-US" b="1" dirty="0" smtClean="0"/>
              <a:t>6.4 Function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724601"/>
            <a:ext cx="11785600" cy="13269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notion of environment and scope is </a:t>
            </a:r>
            <a:r>
              <a:rPr lang="en-US" dirty="0" err="1" smtClean="0"/>
              <a:t>impor</a:t>
            </a:r>
            <a:endParaRPr lang="en-US" dirty="0" smtClean="0"/>
          </a:p>
          <a:p>
            <a:r>
              <a:rPr lang="en-US" b="1" dirty="0" smtClean="0"/>
              <a:t>Function Environment :</a:t>
            </a:r>
            <a:r>
              <a:rPr lang="en-US" dirty="0" smtClean="0"/>
              <a:t>The first thing that gets created when the R interpretation begins is its environment. All variables defined in the R script are the part of this environment and are listed as environment variables as shown in Fig.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4647"/>
            <a:ext cx="5382060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385" y="1863969"/>
            <a:ext cx="5873261" cy="499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b="1" dirty="0" smtClean="0"/>
              <a:t>Function</a:t>
            </a:r>
            <a:r>
              <a:rPr lang="en-US" sz="5700" b="1" dirty="0" smtClean="0"/>
              <a:t> </a:t>
            </a:r>
            <a:r>
              <a:rPr lang="en-US" sz="3600" b="1" dirty="0" smtClean="0"/>
              <a:t>Scope</a:t>
            </a:r>
            <a:endParaRPr lang="en-US" sz="5700" b="1" dirty="0" smtClean="0"/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Scoping is the set of rules that governs how R looks up the value of a symbol</a:t>
            </a: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Global variables are those that are available throughout the program changes are reflected in all further references to that variable </a:t>
            </a: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A variable defined in a function is not accessible outside the function. It is released when the function ends.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1559"/>
            <a:ext cx="11785600" cy="200687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Default Values for Arguments: </a:t>
            </a:r>
            <a:r>
              <a:rPr lang="en-US" dirty="0" smtClean="0"/>
              <a:t>the concept of a default value is legal</a:t>
            </a:r>
          </a:p>
          <a:p>
            <a:pPr lvl="1"/>
            <a:r>
              <a:rPr lang="en-US" dirty="0" smtClean="0"/>
              <a:t>The default argument value can be passed only once</a:t>
            </a:r>
          </a:p>
          <a:p>
            <a:pPr lvl="1"/>
            <a:r>
              <a:rPr lang="en-US" dirty="0" smtClean="0"/>
              <a:t>The value of the default argument needs to be declared while declaring the function.</a:t>
            </a:r>
          </a:p>
          <a:p>
            <a:pPr>
              <a:buNone/>
            </a:pPr>
            <a:r>
              <a:rPr lang="en-US" sz="2400" b="1" dirty="0" smtClean="0"/>
              <a:t>Example 6.2 Write a program to multiply two numbers using a function with a default value. Assuming </a:t>
            </a:r>
            <a:r>
              <a:rPr lang="en-US" sz="2400" dirty="0" smtClean="0"/>
              <a:t>default value as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36" y="2133600"/>
            <a:ext cx="5778802" cy="460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0154" y="1817077"/>
            <a:ext cx="6271845" cy="47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8113"/>
            <a:ext cx="11785600" cy="1125516"/>
          </a:xfrm>
        </p:spPr>
        <p:txBody>
          <a:bodyPr/>
          <a:lstStyle/>
          <a:p>
            <a:r>
              <a:rPr lang="en-US" dirty="0" smtClean="0"/>
              <a:t>Figure 6.8 shows a code construct where the default value </a:t>
            </a:r>
            <a:r>
              <a:rPr lang="en-US" i="1" dirty="0" smtClean="0"/>
              <a:t>y is passed as 2 instead of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2676"/>
            <a:ext cx="11512062" cy="595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2985" y="1043354"/>
            <a:ext cx="6635261" cy="41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56701" y="5876697"/>
            <a:ext cx="469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6.8 Function with a non-NULL default value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Returning Complex Objects</a:t>
            </a:r>
          </a:p>
          <a:p>
            <a:pPr lvl="1"/>
            <a:r>
              <a:rPr lang="en-US" dirty="0" smtClean="0"/>
              <a:t>Complex functions are incorporated in base package of R language. To generate a complex number, </a:t>
            </a:r>
            <a:r>
              <a:rPr lang="en-US" i="1" dirty="0" smtClean="0"/>
              <a:t>a + </a:t>
            </a:r>
            <a:r>
              <a:rPr lang="en-US" i="1" dirty="0" err="1" smtClean="0"/>
              <a:t>ib</a:t>
            </a:r>
            <a:r>
              <a:rPr lang="en-US" i="1" dirty="0" smtClean="0"/>
              <a:t>, a </a:t>
            </a:r>
            <a:r>
              <a:rPr lang="en-US" dirty="0" smtClean="0"/>
              <a:t>call is made to the </a:t>
            </a:r>
            <a:r>
              <a:rPr lang="en-US" i="1" dirty="0" smtClean="0"/>
              <a:t>complex function in R. Example 6.3 shows the creation of a complex number.</a:t>
            </a:r>
          </a:p>
          <a:p>
            <a:pPr>
              <a:buNone/>
            </a:pPr>
            <a:r>
              <a:rPr lang="en-US" sz="2400" b="1" dirty="0" smtClean="0"/>
              <a:t>Example 6.3 Demonstrating the creation of a complex number.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46985" cy="5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322" y="1453662"/>
            <a:ext cx="5275385" cy="30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5005"/>
            <a:ext cx="11785600" cy="6821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Example 6.4 Add two complex numbers using the </a:t>
            </a:r>
            <a:r>
              <a:rPr lang="en-US" sz="2400" b="1" i="1" dirty="0" smtClean="0"/>
              <a:t>complex function and test whether the sum of the </a:t>
            </a:r>
            <a:r>
              <a:rPr lang="en-US" sz="2400" b="1" dirty="0" smtClean="0"/>
              <a:t>complex numbers is complex or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32337"/>
            <a:ext cx="6002215" cy="587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9785" y="844062"/>
            <a:ext cx="5861538" cy="586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58"/>
            <a:ext cx="12192000" cy="665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Illustration </a:t>
            </a:r>
            <a:r>
              <a:rPr lang="en-US" b="1" dirty="0"/>
              <a:t>of Quicksort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8778"/>
            <a:ext cx="8147538" cy="61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173" y="773718"/>
            <a:ext cx="6627150" cy="15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Binary </a:t>
            </a:r>
            <a:r>
              <a:rPr lang="en-US" b="1" dirty="0"/>
              <a:t>Search Trees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search tree is a data structure where the left child of the root is lesser than the right child of the root.</a:t>
            </a:r>
          </a:p>
          <a:p>
            <a:r>
              <a:rPr lang="en-US" dirty="0" smtClean="0"/>
              <a:t>In order to create the binary search tree in R, the following program is used.</a:t>
            </a:r>
          </a:p>
          <a:p>
            <a:pPr algn="just">
              <a:buNone/>
            </a:pPr>
            <a:r>
              <a:rPr lang="en-US" sz="2400" b="1" dirty="0" smtClean="0"/>
              <a:t>	Function 1: To create a new tree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194" y="2564696"/>
            <a:ext cx="6682868" cy="402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60"/>
            <a:ext cx="11785600" cy="45943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200" b="1" dirty="0" smtClean="0"/>
              <a:t>Function 2: To insert the values into the tree such that it has the properties of the binary search tree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23" y="504093"/>
            <a:ext cx="11359662" cy="635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6: </a:t>
            </a:r>
            <a:r>
              <a:rPr lang="en-US" sz="4400" b="1" dirty="0" smtClean="0"/>
              <a:t>Functions in R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Learning Objectives</a:t>
            </a:r>
          </a:p>
          <a:p>
            <a:pPr lvl="1"/>
            <a:r>
              <a:rPr lang="en-US" sz="4000" dirty="0" smtClean="0"/>
              <a:t>Scope and environment of functions, nested functions, mathematical, and cumulative functions</a:t>
            </a:r>
          </a:p>
          <a:p>
            <a:pPr lvl="1"/>
            <a:r>
              <a:rPr lang="en-US" sz="4000" dirty="0" smtClean="0"/>
              <a:t>Applications of functions—quick sort, binary search trees, recursion</a:t>
            </a:r>
          </a:p>
          <a:p>
            <a:pPr lvl="1"/>
            <a:r>
              <a:rPr lang="en-US" sz="4000" dirty="0" smtClean="0"/>
              <a:t>Loading an R package</a:t>
            </a:r>
          </a:p>
          <a:p>
            <a:pPr lvl="1"/>
            <a:r>
              <a:rPr lang="en-US" sz="4000" dirty="0" smtClean="0"/>
              <a:t>Calculus in R</a:t>
            </a:r>
          </a:p>
          <a:p>
            <a:pPr lvl="1"/>
            <a:r>
              <a:rPr lang="en-US" sz="4000" dirty="0" smtClean="0"/>
              <a:t>Input and output operations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254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79836"/>
            <a:ext cx="11785600" cy="8345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Function 3: To print the values in sorted order using in-order traversal In order to print the values of the tree in in-order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014" y="934010"/>
            <a:ext cx="8405447" cy="54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40727"/>
            <a:ext cx="3259016" cy="38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568" y="1095336"/>
            <a:ext cx="4067907" cy="358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0684" y="1118783"/>
            <a:ext cx="4456175" cy="409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11"/>
            <a:ext cx="12192000" cy="66538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6.5</a:t>
            </a:r>
            <a:r>
              <a:rPr lang="en-US" dirty="0" smtClean="0"/>
              <a:t> </a:t>
            </a:r>
            <a:r>
              <a:rPr lang="en-US" b="1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77709"/>
            <a:ext cx="11785600" cy="50303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Recursion is a technique where a function calls itself. The concept of recursion is most used when a large problem needs to be broken down into simpler sub-problems in order to simplify the complexity of computation.</a:t>
            </a:r>
          </a:p>
          <a:p>
            <a:pPr>
              <a:buNone/>
            </a:pPr>
            <a:r>
              <a:rPr lang="en-US" sz="2400" dirty="0" smtClean="0"/>
              <a:t>	The factorial of a number </a:t>
            </a:r>
            <a:r>
              <a:rPr lang="en-US" sz="2400" i="1" dirty="0" smtClean="0"/>
              <a:t>n is denoted by n! and is defined as</a:t>
            </a:r>
          </a:p>
          <a:p>
            <a:pPr>
              <a:buNone/>
            </a:pPr>
            <a:r>
              <a:rPr lang="pt-BR" sz="2400" i="1" dirty="0" smtClean="0"/>
              <a:t>	n! = n x n x (n – 1) x (n – 2) x … x 2 x 1</a:t>
            </a:r>
          </a:p>
          <a:p>
            <a:pPr>
              <a:buNone/>
            </a:pPr>
            <a:r>
              <a:rPr lang="en-US" sz="2400" dirty="0" smtClean="0"/>
              <a:t>	Following this definition, </a:t>
            </a:r>
          </a:p>
          <a:p>
            <a:pPr>
              <a:buNone/>
            </a:pPr>
            <a:r>
              <a:rPr lang="en-US" sz="2400" dirty="0" smtClean="0"/>
              <a:t>6! = 6 x 5 x 4 x 3 x 2 x 1 = 720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831" y="2168769"/>
            <a:ext cx="6705600" cy="468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33"/>
            <a:ext cx="12093275" cy="23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	Example 6.5 Write a program to calculate factorial of a number using recursive computation.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468922"/>
            <a:ext cx="9390185" cy="638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73687" y="0"/>
            <a:ext cx="2554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Recursion tree</a:t>
            </a:r>
            <a:endParaRPr lang="en-US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2738"/>
            <a:ext cx="9542584" cy="645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44667"/>
            <a:ext cx="11785600" cy="1416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6.7 Write a program to find </a:t>
            </a:r>
            <a:r>
              <a:rPr lang="en-US" sz="2400" i="1" dirty="0" smtClean="0"/>
              <a:t>nth Fibonacci number using recursive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892" y="433754"/>
            <a:ext cx="8253045" cy="642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17723" y="3224075"/>
            <a:ext cx="2051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6.23 Recursive computation </a:t>
            </a:r>
            <a:r>
              <a:rPr lang="en-US" b="1" i="1" dirty="0" smtClean="0"/>
              <a:t>nth Fibonacci number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5005"/>
            <a:ext cx="11785600" cy="147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6.8 Write a program to calculate the GCD of two numbers using recursive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6338" y="586155"/>
            <a:ext cx="8956431" cy="6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2198022"/>
            <a:ext cx="2110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6.24 Recursive computation of GCD of two numbers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35"/>
            <a:ext cx="12192000" cy="665389"/>
          </a:xfrm>
        </p:spPr>
        <p:txBody>
          <a:bodyPr>
            <a:normAutofit/>
          </a:bodyPr>
          <a:lstStyle/>
          <a:p>
            <a:r>
              <a:rPr lang="en-US" b="1" dirty="0" smtClean="0"/>
              <a:t> 6.6 Loading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33046"/>
            <a:ext cx="11785600" cy="622495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 smtClean="0"/>
              <a:t>R comes with numerous packages that are made available to install R onto the computer.</a:t>
            </a:r>
          </a:p>
          <a:p>
            <a:pPr lvl="1"/>
            <a:r>
              <a:rPr lang="en-US" sz="3000" dirty="0" smtClean="0"/>
              <a:t>packages need to be first loaded into the workspace</a:t>
            </a:r>
          </a:p>
          <a:p>
            <a:pPr lvl="2">
              <a:buNone/>
            </a:pPr>
            <a:r>
              <a:rPr lang="en-US" sz="2600" dirty="0" smtClean="0"/>
              <a:t>library(</a:t>
            </a:r>
            <a:r>
              <a:rPr lang="en-US" sz="2600" dirty="0" err="1" smtClean="0"/>
              <a:t>package_name</a:t>
            </a:r>
            <a:r>
              <a:rPr lang="en-US" sz="2600" dirty="0" smtClean="0"/>
              <a:t>)</a:t>
            </a:r>
          </a:p>
          <a:p>
            <a:pPr lvl="1"/>
            <a:r>
              <a:rPr lang="en-US" sz="3000" dirty="0" smtClean="0"/>
              <a:t>To unload a package from the workspace, the following statement is used</a:t>
            </a:r>
          </a:p>
          <a:p>
            <a:pPr lvl="2">
              <a:buNone/>
            </a:pPr>
            <a:r>
              <a:rPr lang="en-US" sz="2600" dirty="0" smtClean="0"/>
              <a:t>detach(package: </a:t>
            </a:r>
            <a:r>
              <a:rPr lang="en-US" sz="2600" dirty="0" err="1" smtClean="0"/>
              <a:t>package_name</a:t>
            </a:r>
            <a:r>
              <a:rPr lang="en-US" sz="2600" dirty="0" smtClean="0"/>
              <a:t>)</a:t>
            </a:r>
          </a:p>
          <a:p>
            <a:r>
              <a:rPr lang="en-US" b="1" dirty="0" smtClean="0"/>
              <a:t>Methods of Loading</a:t>
            </a:r>
          </a:p>
          <a:p>
            <a:r>
              <a:rPr lang="en-US" dirty="0" smtClean="0"/>
              <a:t>Loading a package is fairly simple in R. This can be done using the following statement: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package_name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ggplot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 smtClean="0"/>
              <a:t>	following two commands are used to include the packages: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(“ggplot2”, lib=”/data/</a:t>
            </a:r>
            <a:r>
              <a:rPr lang="en-US" dirty="0" err="1" smtClean="0"/>
              <a:t>Rpackages</a:t>
            </a:r>
            <a:r>
              <a:rPr lang="en-US" dirty="0" smtClean="0"/>
              <a:t>/”)</a:t>
            </a:r>
          </a:p>
          <a:p>
            <a:pPr lvl="1">
              <a:buNone/>
            </a:pPr>
            <a:r>
              <a:rPr lang="en-US" dirty="0" smtClean="0"/>
              <a:t>library(ggplot2, lib.loc=”/data/</a:t>
            </a:r>
            <a:r>
              <a:rPr lang="en-US" dirty="0" err="1" smtClean="0"/>
              <a:t>Rpackages</a:t>
            </a:r>
            <a:r>
              <a:rPr lang="en-US" dirty="0" smtClean="0"/>
              <a:t>/”)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35"/>
            <a:ext cx="12192000" cy="66538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6.7</a:t>
            </a:r>
            <a:r>
              <a:rPr lang="en-US" dirty="0" smtClean="0"/>
              <a:t> </a:t>
            </a:r>
            <a:r>
              <a:rPr lang="en-US" b="1" dirty="0" smtClean="0"/>
              <a:t>Mathematical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42540"/>
            <a:ext cx="11785600" cy="179053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 provides a large number of mathematical and statistical functions to perform easy calculations.</a:t>
            </a:r>
          </a:p>
          <a:p>
            <a:pPr lvl="1"/>
            <a:r>
              <a:rPr lang="en-US" dirty="0" smtClean="0"/>
              <a:t>abs(numeric) This function takes in a numeric value and returns the absolute value of the input. This operation is equivalent to finding the mod of a number.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933" y="2929270"/>
            <a:ext cx="2785575" cy="171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9292" y="2239108"/>
            <a:ext cx="5509846" cy="390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759988" y="6186823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6.25 Absolute value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1559"/>
            <a:ext cx="11785600" cy="16658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log(numeric) This function returns the natural logarithm (to base e) of a numeric value as shown in Fig. 6.26</a:t>
            </a:r>
          </a:p>
          <a:p>
            <a:r>
              <a:rPr lang="en-US" dirty="0" smtClean="0"/>
              <a:t>The log function also allows us to provide an optional argument, which explicitly change the base from </a:t>
            </a:r>
            <a:r>
              <a:rPr lang="en-US" i="1" dirty="0" smtClean="0"/>
              <a:t>e </a:t>
            </a:r>
            <a:r>
              <a:rPr lang="en-US" dirty="0" smtClean="0"/>
              <a:t>to any other base, as shown in Fig. 6.27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69" y="1828800"/>
            <a:ext cx="5509845" cy="41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38529" y="6093035"/>
            <a:ext cx="200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6.26 Logarithm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18202" y="6143125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6.27 Logarithm to variable base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938" y="1699846"/>
            <a:ext cx="5416062" cy="448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942"/>
            <a:ext cx="12192000" cy="665389"/>
          </a:xfrm>
        </p:spPr>
        <p:txBody>
          <a:bodyPr/>
          <a:lstStyle/>
          <a:p>
            <a:r>
              <a:rPr lang="en-US" dirty="0" smtClean="0"/>
              <a:t>6.1: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832338"/>
            <a:ext cx="11785600" cy="5838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A function is a block or chunk of code having a specific structure, which is often singular or atomic in nature and can be reused to accomplish a specific task.</a:t>
            </a:r>
          </a:p>
          <a:p>
            <a:r>
              <a:rPr lang="en-US" sz="3200" dirty="0" smtClean="0"/>
              <a:t>Functions serve as tools to repeatedly execute certain complex instructions coupled together, since they are self-contained</a:t>
            </a:r>
          </a:p>
          <a:p>
            <a:r>
              <a:rPr lang="en-US" sz="3200" dirty="0" smtClean="0"/>
              <a:t>A function has:</a:t>
            </a:r>
          </a:p>
          <a:p>
            <a:pPr lvl="1"/>
            <a:r>
              <a:rPr lang="en-US" sz="3200" dirty="0" smtClean="0"/>
              <a:t>an input(in the form of arguments)</a:t>
            </a:r>
          </a:p>
          <a:p>
            <a:pPr lvl="1"/>
            <a:r>
              <a:rPr lang="en-US" sz="3200" dirty="0" smtClean="0"/>
              <a:t>a task (set of statements or lines of code)</a:t>
            </a:r>
          </a:p>
          <a:p>
            <a:pPr lvl="1"/>
            <a:r>
              <a:rPr lang="en-US" sz="3200" dirty="0" smtClean="0"/>
              <a:t>an output (a return value).</a:t>
            </a:r>
          </a:p>
          <a:p>
            <a:r>
              <a:rPr lang="en-US" sz="3200" dirty="0" smtClean="0"/>
              <a:t>A function is known by many names in various programming languages such as methods, procedures, and sub-routines.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5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8"/>
            <a:ext cx="11785600" cy="1845953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exp(numeric) </a:t>
            </a:r>
            <a:r>
              <a:rPr lang="en-US" dirty="0" smtClean="0"/>
              <a:t>This function is the inverse of the log function, or the antilog. The output is calculated at e raised to the power of the numeric value (refer to Fig. 6.28).</a:t>
            </a:r>
          </a:p>
          <a:p>
            <a:r>
              <a:rPr lang="en-US" i="1" dirty="0" smtClean="0"/>
              <a:t>log10(numeric) </a:t>
            </a:r>
            <a:r>
              <a:rPr lang="en-US" dirty="0" smtClean="0"/>
              <a:t>This function returns the logarithm of the numeric value but with base 10.</a:t>
            </a:r>
          </a:p>
          <a:p>
            <a:r>
              <a:rPr lang="en-US" i="1" dirty="0" err="1" smtClean="0"/>
              <a:t>sqrt</a:t>
            </a:r>
            <a:r>
              <a:rPr lang="en-US" i="1" dirty="0" smtClean="0"/>
              <a:t>(numeric) </a:t>
            </a:r>
            <a:r>
              <a:rPr lang="en-US" dirty="0" smtClean="0"/>
              <a:t>This function calculates the positive square root of the given numeric value.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03" y="3426835"/>
            <a:ext cx="3752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245" y="3399127"/>
            <a:ext cx="3733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9209" y="3469265"/>
            <a:ext cx="3733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993561" y="4920734"/>
            <a:ext cx="215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6.30 Square root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2168" y="4879171"/>
            <a:ext cx="3041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6.29 Logarithm to base 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0449" y="4893025"/>
            <a:ext cx="171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6.28 Antilog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2220026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factorial(numeric) </a:t>
            </a:r>
            <a:r>
              <a:rPr lang="en-US" sz="2400" dirty="0" smtClean="0"/>
              <a:t>This function returns the factorial of a number. </a:t>
            </a:r>
          </a:p>
          <a:p>
            <a:pPr algn="just"/>
            <a:r>
              <a:rPr lang="en-US" sz="2400" i="1" dirty="0" smtClean="0"/>
              <a:t>round (numeric, digit) </a:t>
            </a:r>
            <a:r>
              <a:rPr lang="en-US" sz="2400" dirty="0" smtClean="0"/>
              <a:t>This function takes in two arguments—a numeric and the precision (digits).</a:t>
            </a:r>
          </a:p>
          <a:p>
            <a:pPr algn="just"/>
            <a:r>
              <a:rPr lang="en-US" sz="2400" i="1" dirty="0" err="1" smtClean="0"/>
              <a:t>signif</a:t>
            </a:r>
            <a:r>
              <a:rPr lang="en-US" sz="2400" i="1" dirty="0" smtClean="0"/>
              <a:t>(numeric, digit) </a:t>
            </a:r>
            <a:r>
              <a:rPr lang="en-US" sz="2400" dirty="0" smtClean="0"/>
              <a:t>This function takes in two arguments again—a numeric value and the precision argument.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75" y="3241964"/>
            <a:ext cx="4076440" cy="279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28833" y="6042953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6.31 Factorial</a:t>
            </a:r>
            <a:endParaRPr 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134" y="3255818"/>
            <a:ext cx="3561484" cy="27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115333" y="6056806"/>
            <a:ext cx="2266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6.32 Rounding off</a:t>
            </a:r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4627" y="3172692"/>
            <a:ext cx="3733800" cy="281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607535" y="6015243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6.33 Significant digits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56390"/>
            <a:ext cx="11785600" cy="1790535"/>
          </a:xfrm>
        </p:spPr>
        <p:txBody>
          <a:bodyPr/>
          <a:lstStyle/>
          <a:p>
            <a:r>
              <a:rPr lang="en-US" i="1" dirty="0" err="1" smtClean="0"/>
              <a:t>runif</a:t>
            </a:r>
            <a:r>
              <a:rPr lang="en-US" i="1" dirty="0" smtClean="0"/>
              <a:t>(numeric) </a:t>
            </a:r>
            <a:r>
              <a:rPr lang="en-US" dirty="0" smtClean="0"/>
              <a:t>This produces numeric number of uniform random numbers between 0 and 1.</a:t>
            </a:r>
          </a:p>
          <a:p>
            <a:r>
              <a:rPr lang="en-US" i="1" dirty="0" err="1" smtClean="0"/>
              <a:t>rnorm</a:t>
            </a:r>
            <a:r>
              <a:rPr lang="en-US" i="1" dirty="0" smtClean="0"/>
              <a:t>(numeric) </a:t>
            </a:r>
            <a:r>
              <a:rPr lang="en-US" dirty="0" smtClean="0"/>
              <a:t>This produces numeric number of random numbers from a normal distribution.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62" y="1863969"/>
            <a:ext cx="5111261" cy="444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538" y="1453662"/>
            <a:ext cx="5967047" cy="467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31095" y="6488668"/>
            <a:ext cx="362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6.34 Random number generator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1137" y="6357337"/>
            <a:ext cx="605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6.35 Random number generator from normal distribution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6.8 Cumulative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The cumulative functions in R provide a way of progressively calculating the sum or product of a sequence</a:t>
            </a:r>
          </a:p>
          <a:p>
            <a:pPr lvl="1">
              <a:buNone/>
            </a:pPr>
            <a:r>
              <a:rPr lang="en-US" sz="3200" dirty="0" err="1" smtClean="0"/>
              <a:t>cumsum</a:t>
            </a:r>
            <a:r>
              <a:rPr lang="en-US" sz="3200" dirty="0" smtClean="0"/>
              <a:t>(x)</a:t>
            </a:r>
          </a:p>
          <a:p>
            <a:pPr lvl="1">
              <a:buNone/>
            </a:pPr>
            <a:r>
              <a:rPr lang="en-US" sz="3200" dirty="0" err="1" smtClean="0"/>
              <a:t>cumprod</a:t>
            </a:r>
            <a:r>
              <a:rPr lang="en-US" sz="3200" dirty="0" smtClean="0"/>
              <a:t>(x)</a:t>
            </a:r>
          </a:p>
          <a:p>
            <a:pPr lvl="1"/>
            <a:r>
              <a:rPr lang="en-US" sz="3200" dirty="0" smtClean="0"/>
              <a:t>Two interesting observations can be noted in the case of cumulative functions:</a:t>
            </a:r>
          </a:p>
          <a:p>
            <a:pPr marL="908050" indent="-346075" defTabSz="1150938">
              <a:buNone/>
            </a:pPr>
            <a:r>
              <a:rPr lang="en-US" sz="3200" dirty="0" smtClean="0"/>
              <a:t>	1. If the supplied object is a matrix, </a:t>
            </a:r>
            <a:r>
              <a:rPr lang="en-US" sz="3200" dirty="0" err="1" smtClean="0"/>
              <a:t>cumprod</a:t>
            </a:r>
            <a:r>
              <a:rPr lang="en-US" sz="3200" dirty="0" smtClean="0"/>
              <a:t>() using the column major approach to convert x into a vector.</a:t>
            </a:r>
          </a:p>
          <a:p>
            <a:pPr>
              <a:buNone/>
            </a:pPr>
            <a:r>
              <a:rPr lang="en-US" sz="3200" dirty="0" smtClean="0"/>
              <a:t>		2. If a data frame is sent as an argument, the function is applied only to each 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2738"/>
            <a:ext cx="8428892" cy="637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2383255"/>
            <a:ext cx="306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6.37 Cumulative functions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7"/>
            <a:ext cx="12192000" cy="66538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6.9</a:t>
            </a:r>
            <a:r>
              <a:rPr lang="en-US" dirty="0" smtClean="0"/>
              <a:t> </a:t>
            </a:r>
            <a:r>
              <a:rPr lang="en-US" b="1" dirty="0" smtClean="0"/>
              <a:t>Calculus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6744"/>
            <a:ext cx="11785600" cy="164081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 has calculus capabilities for calculating derivative expressions and numerical integration</a:t>
            </a:r>
          </a:p>
          <a:p>
            <a:pPr lvl="1"/>
            <a:r>
              <a:rPr lang="en-US" dirty="0" smtClean="0"/>
              <a:t>Figure 6.38 demonstrates the use of the </a:t>
            </a:r>
            <a:r>
              <a:rPr lang="en-US" i="1" dirty="0" smtClean="0"/>
              <a:t>D() function in R to calculate </a:t>
            </a:r>
            <a:r>
              <a:rPr lang="en-US" dirty="0" smtClean="0"/>
              <a:t>the derivative of a simple function in 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4421" y="2321169"/>
            <a:ext cx="7602502" cy="43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6878" y="2942492"/>
            <a:ext cx="309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6.38 Derivative calculation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246" y="0"/>
            <a:ext cx="9812215" cy="66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99077" y="3212567"/>
            <a:ext cx="215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6.39 Use of </a:t>
            </a:r>
            <a:r>
              <a:rPr lang="en-US" b="1" dirty="0" err="1" smtClean="0"/>
              <a:t>deSolve</a:t>
            </a:r>
            <a:r>
              <a:rPr lang="en-US" b="1" dirty="0" smtClean="0"/>
              <a:t> package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770661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Using scan()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4862" y="175846"/>
            <a:ext cx="8557845" cy="652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2492166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6.42 Using </a:t>
            </a:r>
            <a:r>
              <a:rPr lang="en-US" b="1" i="1" dirty="0" smtClean="0"/>
              <a:t>scan() function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81"/>
            <a:ext cx="12192000" cy="66538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6.10</a:t>
            </a:r>
            <a:r>
              <a:rPr lang="en-US" dirty="0" smtClean="0"/>
              <a:t> </a:t>
            </a:r>
            <a:r>
              <a:rPr lang="en-US" b="1" dirty="0" smtClean="0"/>
              <a:t>Input and Output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8044"/>
            <a:ext cx="3669323" cy="1948264"/>
          </a:xfrm>
        </p:spPr>
        <p:txBody>
          <a:bodyPr/>
          <a:lstStyle/>
          <a:p>
            <a:pPr lvl="1">
              <a:buNone/>
            </a:pPr>
            <a:r>
              <a:rPr lang="en-US" sz="2600" b="1" i="1" dirty="0" smtClean="0"/>
              <a:t>Using </a:t>
            </a:r>
            <a:r>
              <a:rPr lang="en-US" sz="2600" b="1" i="1" dirty="0" err="1" smtClean="0"/>
              <a:t>readline</a:t>
            </a:r>
            <a:r>
              <a:rPr lang="en-US" sz="2600" b="1" i="1" dirty="0" smtClean="0"/>
              <a:t>() Function</a:t>
            </a:r>
          </a:p>
          <a:p>
            <a:pPr lvl="2">
              <a:buNone/>
            </a:pPr>
            <a:r>
              <a:rPr lang="en-US" dirty="0" err="1" smtClean="0"/>
              <a:t>readline</a:t>
            </a:r>
            <a:r>
              <a:rPr lang="en-US" dirty="0" smtClean="0"/>
              <a:t> (prompt = “ ”)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8986" y="621323"/>
            <a:ext cx="8428892" cy="623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477662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6.41 Using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 function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38451"/>
            <a:ext cx="11785600" cy="1183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Displaying Output and Results</a:t>
            </a:r>
          </a:p>
          <a:p>
            <a:r>
              <a:rPr lang="en-US" dirty="0" smtClean="0"/>
              <a:t>Function that can be used to produce output is the </a:t>
            </a:r>
            <a:r>
              <a:rPr lang="en-US" i="1" dirty="0" smtClean="0"/>
              <a:t>print() function, which is similar to the I/O </a:t>
            </a:r>
            <a:r>
              <a:rPr lang="en-US" dirty="0" smtClean="0"/>
              <a:t>function in most other programming languages.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415" y="1312985"/>
            <a:ext cx="9073662" cy="554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" y="2974326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6.43 Displaying results using </a:t>
            </a:r>
            <a:r>
              <a:rPr lang="en-US" b="1" i="1" dirty="0" smtClean="0"/>
              <a:t>print() function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6.2: </a:t>
            </a:r>
            <a:r>
              <a:rPr lang="en-US" sz="4400" b="1" dirty="0" smtClean="0"/>
              <a:t>Writing a Function in 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structure of a function in R is similar to that of most of other programming languages which looks something like this: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function_name</a:t>
            </a:r>
            <a:r>
              <a:rPr lang="en-US" sz="3600" dirty="0" smtClean="0"/>
              <a:t> &lt;- function(arguments)</a:t>
            </a:r>
          </a:p>
          <a:p>
            <a:pPr>
              <a:buNone/>
            </a:pPr>
            <a:r>
              <a:rPr lang="en-US" sz="3600" dirty="0" smtClean="0"/>
              <a:t>		{</a:t>
            </a:r>
          </a:p>
          <a:p>
            <a:pPr>
              <a:buNone/>
            </a:pPr>
            <a:r>
              <a:rPr lang="en-US" sz="3600" dirty="0" smtClean="0"/>
              <a:t>			computations on the arguments</a:t>
            </a:r>
          </a:p>
          <a:p>
            <a:pPr>
              <a:buNone/>
            </a:pPr>
            <a:r>
              <a:rPr lang="en-US" sz="3600" dirty="0" smtClean="0"/>
              <a:t>			task-specific code statements</a:t>
            </a:r>
          </a:p>
          <a:p>
            <a:pPr>
              <a:buNone/>
            </a:pPr>
            <a:r>
              <a:rPr lang="en-US" sz="3600" dirty="0" smtClean="0"/>
              <a:t>		}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229" y="2996407"/>
            <a:ext cx="12192000" cy="665389"/>
          </a:xfrm>
        </p:spPr>
        <p:txBody>
          <a:bodyPr/>
          <a:lstStyle/>
          <a:p>
            <a:pPr algn="ctr"/>
            <a:r>
              <a:rPr lang="en-US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5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34" y="124596"/>
            <a:ext cx="11785600" cy="1042390"/>
          </a:xfrm>
        </p:spPr>
        <p:txBody>
          <a:bodyPr/>
          <a:lstStyle/>
          <a:p>
            <a:r>
              <a:rPr lang="en-US" dirty="0" smtClean="0"/>
              <a:t>Figure 6.1 illustrates a simple example to create a user-defined function to compute the square of an integer in 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692" y="926123"/>
            <a:ext cx="943707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173914" y="6179366"/>
            <a:ext cx="342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6.1 User-defined function in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5005"/>
            <a:ext cx="11785600" cy="931553"/>
          </a:xfrm>
        </p:spPr>
        <p:txBody>
          <a:bodyPr/>
          <a:lstStyle/>
          <a:p>
            <a:r>
              <a:rPr lang="en-US" dirty="0" smtClean="0"/>
              <a:t>The method shown in Fig. 6.2 does not make use of the ‘return’ keyword explicitly.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7415" y="679938"/>
            <a:ext cx="7725507" cy="603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559031" y="3992478"/>
            <a:ext cx="263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6.2 Returning value from function in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232235"/>
            <a:ext cx="11785600" cy="8345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Fig. 6.3, the </a:t>
            </a:r>
            <a:r>
              <a:rPr lang="en-US" i="1" dirty="0" smtClean="0"/>
              <a:t>return keyword is used and the returned value is stored in a variable using the = sign.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461" y="609600"/>
            <a:ext cx="745586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525297"/>
            <a:ext cx="2203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Fig. 6.3 Returning the value using return keyword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7"/>
            <a:ext cx="12192000" cy="665389"/>
          </a:xfrm>
        </p:spPr>
        <p:txBody>
          <a:bodyPr/>
          <a:lstStyle/>
          <a:p>
            <a:r>
              <a:rPr lang="en-US" b="1" dirty="0" smtClean="0"/>
              <a:t>6.3: 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759770"/>
            <a:ext cx="11785600" cy="1776680"/>
          </a:xfrm>
        </p:spPr>
        <p:txBody>
          <a:bodyPr/>
          <a:lstStyle/>
          <a:p>
            <a:r>
              <a:rPr lang="en-US" dirty="0" smtClean="0"/>
              <a:t>R allows defining a function inside a function, which is commonly known as </a:t>
            </a:r>
            <a:r>
              <a:rPr lang="en-US" i="1" dirty="0" smtClean="0"/>
              <a:t>nesting of functions. Function nesting can be achieved by defining one function inside </a:t>
            </a:r>
            <a:r>
              <a:rPr lang="en-US" dirty="0" smtClean="0"/>
              <a:t>another, or by calling one function from another.</a:t>
            </a:r>
          </a:p>
          <a:p>
            <a:r>
              <a:rPr lang="en-US" dirty="0" smtClean="0"/>
              <a:t>For example,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12474" y="2086709"/>
            <a:ext cx="68452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first_func</a:t>
            </a:r>
            <a:r>
              <a:rPr lang="en-US" sz="2400" dirty="0" smtClean="0"/>
              <a:t> &lt;- function (arguments1)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computational code on arguments of </a:t>
            </a:r>
            <a:r>
              <a:rPr lang="en-US" sz="2400" dirty="0" err="1" smtClean="0"/>
              <a:t>first_func</a:t>
            </a:r>
            <a:endParaRPr lang="en-US" sz="2400" dirty="0" smtClean="0"/>
          </a:p>
          <a:p>
            <a:r>
              <a:rPr lang="en-US" sz="2400" dirty="0" smtClean="0"/>
              <a:t>task-specific statements</a:t>
            </a:r>
          </a:p>
          <a:p>
            <a:r>
              <a:rPr lang="en-US" sz="2400" dirty="0" err="1" smtClean="0"/>
              <a:t>second_func</a:t>
            </a:r>
            <a:r>
              <a:rPr lang="en-US" sz="2400" dirty="0" smtClean="0"/>
              <a:t> &lt;- function (arguments2)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computational code on arguments of </a:t>
            </a:r>
            <a:r>
              <a:rPr lang="en-US" sz="2400" dirty="0" err="1" smtClean="0"/>
              <a:t>second_func</a:t>
            </a:r>
            <a:endParaRPr lang="en-US" sz="2400" dirty="0" smtClean="0"/>
          </a:p>
          <a:p>
            <a:r>
              <a:rPr lang="en-US" sz="2400" dirty="0" smtClean="0"/>
              <a:t>task-specific statements</a:t>
            </a:r>
          </a:p>
          <a:p>
            <a:r>
              <a:rPr lang="en-US" sz="2400" dirty="0" smtClean="0"/>
              <a:t>return statement 2 (if any)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rest of function body</a:t>
            </a:r>
          </a:p>
          <a:p>
            <a:r>
              <a:rPr lang="en-US" sz="2400" dirty="0" smtClean="0"/>
              <a:t>return statement 1 (if any)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220512"/>
            <a:ext cx="11785600" cy="862280"/>
          </a:xfrm>
        </p:spPr>
        <p:txBody>
          <a:bodyPr/>
          <a:lstStyle/>
          <a:p>
            <a:r>
              <a:rPr lang="en-US" dirty="0" smtClean="0"/>
              <a:t>The same effect as that of the aforementioned code can be achieved in the following manner: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4307" y="78096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second_func</a:t>
            </a:r>
            <a:r>
              <a:rPr lang="en-US" sz="2400" dirty="0" smtClean="0"/>
              <a:t> &lt;- function (arguments2)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computational code on arguments of </a:t>
            </a:r>
            <a:r>
              <a:rPr lang="en-US" sz="2400" dirty="0" err="1" smtClean="0"/>
              <a:t>second_func</a:t>
            </a:r>
            <a:endParaRPr lang="en-US" sz="2400" dirty="0" smtClean="0"/>
          </a:p>
          <a:p>
            <a:r>
              <a:rPr lang="en-US" sz="2400" dirty="0" smtClean="0"/>
              <a:t>task-specific statements</a:t>
            </a:r>
          </a:p>
          <a:p>
            <a:r>
              <a:rPr lang="en-US" sz="2400" dirty="0" smtClean="0"/>
              <a:t>return statement 2 (if any)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first_func</a:t>
            </a:r>
            <a:r>
              <a:rPr lang="en-US" sz="2400" dirty="0" smtClean="0"/>
              <a:t> &lt;- function (arguments1)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computational code on arguments of </a:t>
            </a:r>
            <a:r>
              <a:rPr lang="en-US" sz="2400" dirty="0" err="1" smtClean="0"/>
              <a:t>first_func</a:t>
            </a:r>
            <a:endParaRPr lang="en-US" sz="2400" dirty="0" smtClean="0"/>
          </a:p>
          <a:p>
            <a:r>
              <a:rPr lang="en-US" sz="2400" dirty="0" smtClean="0"/>
              <a:t>task-specific statements</a:t>
            </a:r>
          </a:p>
          <a:p>
            <a:r>
              <a:rPr lang="en-US" sz="2400" dirty="0" err="1" smtClean="0"/>
              <a:t>my_value</a:t>
            </a:r>
            <a:r>
              <a:rPr lang="en-US" sz="2400" dirty="0" smtClean="0"/>
              <a:t> &lt;- </a:t>
            </a:r>
            <a:r>
              <a:rPr lang="en-US" sz="2400" dirty="0" err="1" smtClean="0"/>
              <a:t>second_func</a:t>
            </a:r>
            <a:r>
              <a:rPr lang="en-US" sz="2400" dirty="0" smtClean="0"/>
              <a:t> (arguments2)</a:t>
            </a:r>
          </a:p>
          <a:p>
            <a:r>
              <a:rPr lang="en-US" sz="2400" dirty="0" smtClean="0"/>
              <a:t>rest of function body</a:t>
            </a:r>
          </a:p>
          <a:p>
            <a:r>
              <a:rPr lang="en-US" sz="2400" dirty="0" smtClean="0"/>
              <a:t>return statement 1 (if any)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1850</Words>
  <Application>Microsoft Office PowerPoint</Application>
  <PresentationFormat>Custom</PresentationFormat>
  <Paragraphs>247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6: Functions in R</vt:lpstr>
      <vt:lpstr>6.1: Introduction</vt:lpstr>
      <vt:lpstr>6.2: Writing a Function in R</vt:lpstr>
      <vt:lpstr>Slide 5</vt:lpstr>
      <vt:lpstr>Slide 6</vt:lpstr>
      <vt:lpstr>Slide 7</vt:lpstr>
      <vt:lpstr>6.3: Nested Functions</vt:lpstr>
      <vt:lpstr>Slide 9</vt:lpstr>
      <vt:lpstr>6.4 Function Scoping</vt:lpstr>
      <vt:lpstr> </vt:lpstr>
      <vt:lpstr>Slide 12</vt:lpstr>
      <vt:lpstr>Slide 13</vt:lpstr>
      <vt:lpstr> </vt:lpstr>
      <vt:lpstr>Slide 15</vt:lpstr>
      <vt:lpstr>Slide 16</vt:lpstr>
      <vt:lpstr>  Illustration of Quicksort </vt:lpstr>
      <vt:lpstr>  Binary Search Trees </vt:lpstr>
      <vt:lpstr>Slide 19</vt:lpstr>
      <vt:lpstr>Slide 20</vt:lpstr>
      <vt:lpstr>Slide 21</vt:lpstr>
      <vt:lpstr> 6.5 Recursion</vt:lpstr>
      <vt:lpstr>Slide 23</vt:lpstr>
      <vt:lpstr>Slide 24</vt:lpstr>
      <vt:lpstr>Slide 25</vt:lpstr>
      <vt:lpstr>Slide 26</vt:lpstr>
      <vt:lpstr> 6.6 Loading an R Package</vt:lpstr>
      <vt:lpstr> 6.7 Mathematical Functions in R</vt:lpstr>
      <vt:lpstr>Slide 29</vt:lpstr>
      <vt:lpstr> </vt:lpstr>
      <vt:lpstr> </vt:lpstr>
      <vt:lpstr>Slide 32</vt:lpstr>
      <vt:lpstr> 6.8 Cumulative Sums and Products</vt:lpstr>
      <vt:lpstr>Slide 34</vt:lpstr>
      <vt:lpstr> 6.9 Calculus in R</vt:lpstr>
      <vt:lpstr>Slide 36</vt:lpstr>
      <vt:lpstr>Slide 37</vt:lpstr>
      <vt:lpstr> 6.10 Input and Output Operations</vt:lpstr>
      <vt:lpstr>Slide 39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rajini</cp:lastModifiedBy>
  <cp:revision>106</cp:revision>
  <dcterms:created xsi:type="dcterms:W3CDTF">2017-06-01T10:13:11Z</dcterms:created>
  <dcterms:modified xsi:type="dcterms:W3CDTF">2019-03-16T02:35:46Z</dcterms:modified>
</cp:coreProperties>
</file>