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E52"/>
    <a:srgbClr val="C82B4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DF2ED-76E5-4DB1-9A6D-2A41D1AC36D4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228CA-4CD5-410E-8A13-11AE94D501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025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01F2-A09F-4314-B693-95282866A470}" type="datetime1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896" y="446770"/>
            <a:ext cx="4118408" cy="547506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sp>
        <p:nvSpPr>
          <p:cNvPr id="8" name="TextBox 7"/>
          <p:cNvSpPr txBox="1"/>
          <p:nvPr userDrawn="1"/>
        </p:nvSpPr>
        <p:spPr>
          <a:xfrm>
            <a:off x="9713607" y="446770"/>
            <a:ext cx="1640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OUP1" panose="00000400000000000000" pitchFamily="2" charset="0"/>
              </a:rPr>
              <a:t>1</a:t>
            </a:r>
            <a:endParaRPr lang="en-US" sz="4000" dirty="0">
              <a:latin typeface="OUP1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26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B778-FBA0-46D9-AD2D-F5EE5555D698}" type="datetime1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945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5324-F00D-4650-AB0E-E877E70BA449}" type="datetime1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504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92000" cy="665389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lang="en-US" dirty="0" smtClean="0"/>
              <a:t>Chapter no: Chapter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5030334"/>
          </a:xfrm>
          <a:solidFill>
            <a:schemeClr val="bg1">
              <a:alpha val="44000"/>
            </a:schemeClr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8CF9-9253-40BC-AD99-C41D0CEFF3B0}" type="datetime1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584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D49C-0D47-441B-80F4-28B9920755C5}" type="datetime1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509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1118-ED24-4AA5-BA04-E7A8B4AC6DF6}" type="datetime1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691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7B5-B0DA-47D4-9166-AA9E62931F45}" type="datetime1">
              <a:rPr lang="en-US" smtClean="0"/>
              <a:pPr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983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2473-7836-4E69-BBF3-E18AD6027F82}" type="datetime1">
              <a:rPr lang="en-US" smtClean="0"/>
              <a:pPr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892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9FB3-6E0A-482D-9510-4C2AB2CEF572}" type="datetime1">
              <a:rPr lang="en-US" smtClean="0"/>
              <a:pPr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646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55E3-ABF2-44D6-AA9E-1D8960DFAE61}" type="datetime1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244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F0B4-89B8-4EE4-8E10-ACF766419573}" type="datetime1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586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"/>
            <a:biLevel thresh="75000"/>
            <a:lum/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artisticFilmGrain/>
                    </a14:imgEffect>
                    <a14:imgEffect>
                      <a14:brightnessContrast bright="52000"/>
                    </a14:imgEffect>
                  </a14:imgLayer>
                </a14:imgProps>
              </a:ext>
            </a:extLst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E107-8622-4174-A74C-C0DC7BB282F0}" type="datetime1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150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10100" y="2909888"/>
            <a:ext cx="7086600" cy="94841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82B46"/>
                </a:solidFill>
              </a:rPr>
              <a:t>Statistical Programming in R</a:t>
            </a:r>
            <a:endParaRPr lang="en-US" dirty="0">
              <a:solidFill>
                <a:srgbClr val="C82B46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610100" y="3950381"/>
            <a:ext cx="7086600" cy="6216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187E52"/>
                </a:solidFill>
              </a:rPr>
              <a:t>Srinivasa, </a:t>
            </a:r>
            <a:r>
              <a:rPr lang="en-US" dirty="0" err="1" smtClean="0">
                <a:solidFill>
                  <a:srgbClr val="187E52"/>
                </a:solidFill>
              </a:rPr>
              <a:t>Siddesh</a:t>
            </a:r>
            <a:r>
              <a:rPr lang="en-US" dirty="0" smtClean="0">
                <a:solidFill>
                  <a:srgbClr val="187E52"/>
                </a:solidFill>
              </a:rPr>
              <a:t>, Shetty &amp; </a:t>
            </a:r>
            <a:r>
              <a:rPr lang="en-US" dirty="0" err="1" smtClean="0">
                <a:solidFill>
                  <a:srgbClr val="187E52"/>
                </a:solidFill>
              </a:rPr>
              <a:t>Sowmya</a:t>
            </a:r>
            <a:endParaRPr lang="en-US" dirty="0">
              <a:solidFill>
                <a:srgbClr val="187E5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080000" y="3858306"/>
            <a:ext cx="613409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Oxford University Press 2017.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43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1080" y="1442244"/>
            <a:ext cx="108204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005194" y="4408116"/>
            <a:ext cx="4320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7.7 Building a data frame for duckweed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91296" y="1231394"/>
            <a:ext cx="592455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60433" y="5641170"/>
            <a:ext cx="313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7.8 Obtaining the </a:t>
            </a:r>
            <a:r>
              <a:rPr lang="en-US" b="1" dirty="0" err="1" smtClean="0"/>
              <a:t>datatype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7.3 </a:t>
            </a:r>
            <a:r>
              <a:rPr lang="en-US" b="1" dirty="0" smtClean="0"/>
              <a:t>Using </a:t>
            </a:r>
            <a:r>
              <a:rPr lang="en-US" b="1" dirty="0" err="1" smtClean="0"/>
              <a:t>lapply</a:t>
            </a:r>
            <a:r>
              <a:rPr lang="en-US" b="1" dirty="0" smtClean="0"/>
              <a:t>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2704935"/>
          </a:xfrm>
        </p:spPr>
        <p:txBody>
          <a:bodyPr>
            <a:normAutofit/>
          </a:bodyPr>
          <a:lstStyle/>
          <a:p>
            <a:r>
              <a:rPr lang="en-US" sz="2400" i="1" dirty="0" err="1" smtClean="0"/>
              <a:t>Lapply</a:t>
            </a:r>
            <a:r>
              <a:rPr lang="en-US" sz="2400" i="1" dirty="0" smtClean="0"/>
              <a:t>() is a function that loops over a list and evaluates a function on each element</a:t>
            </a:r>
            <a:r>
              <a:rPr lang="en-US" sz="2400" i="1" dirty="0" smtClean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i="1" dirty="0" err="1" smtClean="0"/>
              <a:t>sapply</a:t>
            </a:r>
            <a:r>
              <a:rPr lang="en-US" sz="2400" i="1" dirty="0" smtClean="0"/>
              <a:t>() </a:t>
            </a:r>
            <a:r>
              <a:rPr lang="en-US" sz="2400" i="1" dirty="0" smtClean="0"/>
              <a:t>function </a:t>
            </a:r>
            <a:r>
              <a:rPr lang="en-US" sz="2400" dirty="0" smtClean="0"/>
              <a:t>also </a:t>
            </a:r>
            <a:r>
              <a:rPr lang="en-US" sz="2400" dirty="0" smtClean="0"/>
              <a:t>behaves in a similar manner as the </a:t>
            </a:r>
            <a:r>
              <a:rPr lang="en-US" sz="2400" i="1" dirty="0" err="1" smtClean="0"/>
              <a:t>lapply</a:t>
            </a:r>
            <a:r>
              <a:rPr lang="en-US" sz="2400" i="1" dirty="0" smtClean="0"/>
              <a:t> function, but it also ensures that the results are more simplified</a:t>
            </a:r>
            <a:r>
              <a:rPr lang="en-US" sz="2400" i="1" dirty="0" smtClean="0"/>
              <a:t>.</a:t>
            </a:r>
          </a:p>
          <a:p>
            <a:r>
              <a:rPr lang="en-US" sz="2400" i="1" dirty="0" smtClean="0"/>
              <a:t>apply() takes 3 arguments—X, which is a list, a function FUN (or the name of a function)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6911" y="2715490"/>
            <a:ext cx="61150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</a:t>
            </a:r>
            <a:r>
              <a:rPr lang="en-US" dirty="0" err="1" smtClean="0"/>
              <a:t>lapply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3618" y="6273223"/>
            <a:ext cx="2743200" cy="365125"/>
          </a:xfrm>
        </p:spPr>
        <p:txBody>
          <a:bodyPr/>
          <a:lstStyle/>
          <a:p>
            <a:fld id="{54DF3E67-45E1-4E1D-8511-4DC30DACD4D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26630" y="1146175"/>
            <a:ext cx="7281589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631799" y="6098370"/>
            <a:ext cx="4346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7.20 Summing the columns using </a:t>
            </a:r>
            <a:r>
              <a:rPr lang="en-US" b="1" dirty="0" err="1" smtClean="0"/>
              <a:t>lapply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77923" y="1104611"/>
            <a:ext cx="7101913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147455" y="6070707"/>
            <a:ext cx="7647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Fig. 7.21 Creating a list consisting of 3 matrices each of different dimension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7.4 </a:t>
            </a:r>
            <a:r>
              <a:rPr lang="en-US" b="1" dirty="0" smtClean="0"/>
              <a:t>Using </a:t>
            </a:r>
            <a:r>
              <a:rPr lang="en-US" b="1" dirty="0" err="1" smtClean="0"/>
              <a:t>sapply</a:t>
            </a:r>
            <a:r>
              <a:rPr lang="en-US" b="1" dirty="0" smtClean="0"/>
              <a:t>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30"/>
            <a:ext cx="11785600" cy="112551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i="1" dirty="0" err="1" smtClean="0"/>
              <a:t>sapply</a:t>
            </a:r>
            <a:r>
              <a:rPr lang="en-US" i="1" dirty="0" smtClean="0"/>
              <a:t>() function is a user-friendly version and a wrapper of the </a:t>
            </a:r>
            <a:r>
              <a:rPr lang="en-US" i="1" dirty="0" err="1" smtClean="0"/>
              <a:t>lapply</a:t>
            </a:r>
            <a:r>
              <a:rPr lang="en-US" i="1" dirty="0" smtClean="0"/>
              <a:t>() function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It returns </a:t>
            </a:r>
            <a:r>
              <a:rPr lang="en-US" dirty="0" smtClean="0"/>
              <a:t>a vector </a:t>
            </a:r>
            <a:r>
              <a:rPr lang="en-US" dirty="0" smtClean="0"/>
              <a:t>by default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8099" y="2022764"/>
            <a:ext cx="5499414" cy="440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7.5 </a:t>
            </a:r>
            <a:r>
              <a:rPr lang="en-US" b="1" dirty="0" smtClean="0"/>
              <a:t>Using </a:t>
            </a:r>
            <a:r>
              <a:rPr lang="en-US" b="1" dirty="0" err="1" smtClean="0"/>
              <a:t>tapply</a:t>
            </a:r>
            <a:r>
              <a:rPr lang="en-US" b="1" dirty="0" smtClean="0"/>
              <a:t>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862280"/>
          </a:xfrm>
        </p:spPr>
        <p:txBody>
          <a:bodyPr/>
          <a:lstStyle/>
          <a:p>
            <a:r>
              <a:rPr lang="en-US" i="1" dirty="0" err="1" smtClean="0"/>
              <a:t>tapply</a:t>
            </a:r>
            <a:r>
              <a:rPr lang="en-US" i="1" dirty="0" smtClean="0"/>
              <a:t> is another important function which is used when a function should be applied over subsets of vectors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4525" y="2647950"/>
            <a:ext cx="83629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060827" y="4297280"/>
            <a:ext cx="3682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7.24 Structure of </a:t>
            </a:r>
            <a:r>
              <a:rPr lang="en-US" b="1" dirty="0" err="1" smtClean="0"/>
              <a:t>tapply</a:t>
            </a:r>
            <a:r>
              <a:rPr lang="en-US" b="1" dirty="0" smtClean="0"/>
              <a:t> function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011382"/>
            <a:ext cx="11785600" cy="17595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Example: </a:t>
            </a:r>
          </a:p>
          <a:p>
            <a:pPr marL="339725" indent="61913">
              <a:buNone/>
            </a:pPr>
            <a:r>
              <a:rPr lang="en-US" sz="2400" dirty="0" smtClean="0"/>
              <a:t>Write </a:t>
            </a:r>
            <a:r>
              <a:rPr lang="en-US" sz="2400" dirty="0" smtClean="0"/>
              <a:t>the commands in R console to obtain the mean using </a:t>
            </a:r>
            <a:r>
              <a:rPr lang="en-US" sz="2400" i="1" dirty="0" err="1" smtClean="0"/>
              <a:t>tapply</a:t>
            </a:r>
            <a:r>
              <a:rPr lang="en-US" sz="2400" i="1" dirty="0" smtClean="0"/>
              <a:t> function by </a:t>
            </a:r>
            <a:r>
              <a:rPr lang="en-US" sz="2400" i="1" dirty="0" smtClean="0"/>
              <a:t>considering </a:t>
            </a:r>
            <a:r>
              <a:rPr lang="en-US" sz="2400" dirty="0" smtClean="0"/>
              <a:t>a </a:t>
            </a:r>
            <a:r>
              <a:rPr lang="en-US" sz="2400" dirty="0" smtClean="0"/>
              <a:t>vector having 10 normal and 10 uniform variables. Assume that these vectors have </a:t>
            </a:r>
            <a:r>
              <a:rPr lang="en-US" sz="2400" dirty="0" smtClean="0"/>
              <a:t>three groups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9" y="2453554"/>
            <a:ext cx="4906242" cy="362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287529" y="6070661"/>
            <a:ext cx="4591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7.25 Using </a:t>
            </a:r>
            <a:r>
              <a:rPr lang="en-US" b="1" dirty="0" err="1" smtClean="0"/>
              <a:t>tapply</a:t>
            </a:r>
            <a:r>
              <a:rPr lang="en-US" b="1" dirty="0" smtClean="0"/>
              <a:t> function to obtain mean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86050" y="1747044"/>
            <a:ext cx="676275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618508" y="5696635"/>
            <a:ext cx="7024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Fig. 7.26 Using </a:t>
            </a:r>
            <a:r>
              <a:rPr lang="en-US" b="1" i="1" dirty="0" smtClean="0"/>
              <a:t>simplify = FALSE to obtain a list of three elements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15911" y="1118826"/>
            <a:ext cx="68199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134642" y="5156261"/>
            <a:ext cx="342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7.27 Determining group range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• Using apply, </a:t>
            </a:r>
            <a:r>
              <a:rPr lang="en-US" dirty="0" err="1" smtClean="0"/>
              <a:t>lapply</a:t>
            </a:r>
            <a:r>
              <a:rPr lang="en-US" dirty="0" smtClean="0"/>
              <a:t>, </a:t>
            </a:r>
            <a:r>
              <a:rPr lang="en-US" dirty="0" err="1" smtClean="0"/>
              <a:t>sapply</a:t>
            </a:r>
            <a:r>
              <a:rPr lang="en-US" dirty="0" smtClean="0"/>
              <a:t>, </a:t>
            </a:r>
            <a:r>
              <a:rPr lang="en-US" dirty="0" err="1" smtClean="0"/>
              <a:t>tapply</a:t>
            </a:r>
            <a:r>
              <a:rPr lang="en-US" dirty="0" smtClean="0"/>
              <a:t>, and </a:t>
            </a:r>
            <a:r>
              <a:rPr lang="en-US" dirty="0" err="1" smtClean="0"/>
              <a:t>mapply</a:t>
            </a:r>
            <a:r>
              <a:rPr lang="en-US" dirty="0" smtClean="0"/>
              <a:t> in R</a:t>
            </a:r>
          </a:p>
          <a:p>
            <a:pPr>
              <a:buNone/>
            </a:pPr>
            <a:r>
              <a:rPr lang="en-US" dirty="0" smtClean="0"/>
              <a:t>• Differences between </a:t>
            </a:r>
            <a:r>
              <a:rPr lang="en-US" dirty="0" err="1" smtClean="0"/>
              <a:t>lapply</a:t>
            </a:r>
            <a:r>
              <a:rPr lang="en-US" dirty="0" smtClean="0"/>
              <a:t> and </a:t>
            </a:r>
            <a:r>
              <a:rPr lang="en-US" dirty="0" err="1" smtClean="0"/>
              <a:t>sapply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Applications of </a:t>
            </a:r>
            <a:r>
              <a:rPr lang="en-US" dirty="0" err="1" smtClean="0"/>
              <a:t>mapply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Split 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7.5.1 </a:t>
            </a:r>
            <a:r>
              <a:rPr lang="en-US" b="1" dirty="0" smtClean="0"/>
              <a:t>Split </a:t>
            </a:r>
            <a:r>
              <a:rPr lang="en-US" b="1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206762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split() function can be used by combining two or more functions such as </a:t>
            </a:r>
            <a:r>
              <a:rPr lang="en-US" i="1" dirty="0" err="1" smtClean="0"/>
              <a:t>lapply</a:t>
            </a:r>
            <a:r>
              <a:rPr lang="en-US" i="1" dirty="0" smtClean="0"/>
              <a:t> or </a:t>
            </a:r>
            <a:r>
              <a:rPr lang="en-US" i="1" dirty="0" err="1" smtClean="0"/>
              <a:t>sapply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It is </a:t>
            </a:r>
            <a:r>
              <a:rPr lang="en-US" dirty="0" smtClean="0"/>
              <a:t>not considered </a:t>
            </a:r>
            <a:r>
              <a:rPr lang="en-US" dirty="0" smtClean="0"/>
              <a:t>a loop function.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1262" y="3202132"/>
            <a:ext cx="50863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283781" y="4793673"/>
            <a:ext cx="3485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Fig. 7.28 Structure of split function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split 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14512" y="1199356"/>
            <a:ext cx="850582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341418" y="6070708"/>
            <a:ext cx="7342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Fig. 7.29 Generating a collection having normal random variables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1319480"/>
          </a:xfrm>
        </p:spPr>
        <p:txBody>
          <a:bodyPr>
            <a:normAutofit/>
          </a:bodyPr>
          <a:lstStyle/>
          <a:p>
            <a:pPr indent="6350">
              <a:buNone/>
            </a:pPr>
            <a:r>
              <a:rPr lang="en-US" sz="2400" b="1" dirty="0" smtClean="0"/>
              <a:t>Example </a:t>
            </a:r>
            <a:r>
              <a:rPr lang="en-US" sz="2400" b="1" dirty="0" smtClean="0"/>
              <a:t> </a:t>
            </a:r>
          </a:p>
          <a:p>
            <a:pPr indent="6350">
              <a:buNone/>
            </a:pPr>
            <a:r>
              <a:rPr lang="en-US" sz="2400" dirty="0" smtClean="0"/>
              <a:t>Calculate </a:t>
            </a:r>
            <a:r>
              <a:rPr lang="en-US" sz="2400" dirty="0" smtClean="0"/>
              <a:t>the mean of ozone, solar radiation, and wind within each month using </a:t>
            </a:r>
            <a:r>
              <a:rPr lang="en-US" sz="2400" dirty="0" err="1" smtClean="0"/>
              <a:t>lapply</a:t>
            </a:r>
            <a:r>
              <a:rPr lang="en-US" sz="2400" dirty="0" smtClean="0"/>
              <a:t> for </a:t>
            </a:r>
            <a:r>
              <a:rPr lang="en-US" sz="2400" dirty="0" err="1" smtClean="0"/>
              <a:t>airquality</a:t>
            </a:r>
            <a:r>
              <a:rPr lang="en-US" sz="2400" dirty="0" smtClean="0"/>
              <a:t>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9944" y="2339109"/>
            <a:ext cx="5201948" cy="391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801090" y="6250816"/>
            <a:ext cx="8104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Fig. 7.31 Calculating the mean of ozone, solar radiation, and wind using </a:t>
            </a:r>
            <a:r>
              <a:rPr lang="en-US" b="1" dirty="0" err="1" smtClean="0"/>
              <a:t>lapply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7.6 </a:t>
            </a:r>
            <a:r>
              <a:rPr lang="en-US" b="1" dirty="0" smtClean="0"/>
              <a:t>Using </a:t>
            </a:r>
            <a:r>
              <a:rPr lang="en-US" b="1" dirty="0" err="1" smtClean="0"/>
              <a:t>mapply</a:t>
            </a:r>
            <a:r>
              <a:rPr lang="en-US" b="1" dirty="0" smtClean="0"/>
              <a:t>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1028535"/>
          </a:xfrm>
        </p:spPr>
        <p:txBody>
          <a:bodyPr/>
          <a:lstStyle/>
          <a:p>
            <a:r>
              <a:rPr lang="en-US" i="1" dirty="0" err="1" smtClean="0"/>
              <a:t>mapply</a:t>
            </a:r>
            <a:r>
              <a:rPr lang="en-US" i="1" dirty="0" smtClean="0"/>
              <a:t> is a multivariate version of the </a:t>
            </a:r>
            <a:r>
              <a:rPr lang="en-US" i="1" dirty="0" err="1" smtClean="0"/>
              <a:t>lapply</a:t>
            </a:r>
            <a:r>
              <a:rPr lang="en-US" i="1" dirty="0" smtClean="0"/>
              <a:t> and </a:t>
            </a:r>
            <a:r>
              <a:rPr lang="en-US" i="1" dirty="0" err="1" smtClean="0"/>
              <a:t>sapply</a:t>
            </a:r>
            <a:r>
              <a:rPr lang="en-US" i="1" dirty="0" smtClean="0"/>
              <a:t>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1172" y="2402031"/>
            <a:ext cx="101250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390840" y="4172589"/>
            <a:ext cx="2939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7.33 Structure of </a:t>
            </a:r>
            <a:r>
              <a:rPr lang="en-US" b="1" dirty="0" err="1" smtClean="0"/>
              <a:t>mapply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arguments of the </a:t>
            </a:r>
            <a:r>
              <a:rPr lang="en-US" i="1" dirty="0" err="1" smtClean="0"/>
              <a:t>mapply</a:t>
            </a:r>
            <a:r>
              <a:rPr lang="en-US" i="1" dirty="0" smtClean="0"/>
              <a:t> function are described as follows:</a:t>
            </a:r>
          </a:p>
          <a:p>
            <a:r>
              <a:rPr lang="en-US" b="1" dirty="0" smtClean="0"/>
              <a:t>FUN</a:t>
            </a:r>
            <a:r>
              <a:rPr lang="en-US" dirty="0" smtClean="0"/>
              <a:t>: function to apply</a:t>
            </a:r>
          </a:p>
          <a:p>
            <a:r>
              <a:rPr lang="en-US" dirty="0" smtClean="0"/>
              <a:t>…: The function to be passed to </a:t>
            </a:r>
            <a:r>
              <a:rPr lang="en-US" i="1" dirty="0" err="1" smtClean="0"/>
              <a:t>mapply</a:t>
            </a:r>
            <a:r>
              <a:rPr lang="en-US" i="1" dirty="0" smtClean="0"/>
              <a:t> has a number of arguments to apply over</a:t>
            </a:r>
          </a:p>
          <a:p>
            <a:r>
              <a:rPr lang="en-US" b="1" dirty="0" err="1" smtClean="0"/>
              <a:t>MoreArgs</a:t>
            </a:r>
            <a:r>
              <a:rPr lang="en-US" b="1" dirty="0" smtClean="0"/>
              <a:t>: </a:t>
            </a:r>
            <a:r>
              <a:rPr lang="en-US" dirty="0" smtClean="0"/>
              <a:t>If there are three lists and if a user passes three objects, the defined function shall take at </a:t>
            </a:r>
            <a:r>
              <a:rPr lang="en-US" dirty="0" smtClean="0"/>
              <a:t>least three </a:t>
            </a:r>
            <a:r>
              <a:rPr lang="en-US" dirty="0" smtClean="0"/>
              <a:t>arguments in the function; the </a:t>
            </a:r>
            <a:r>
              <a:rPr lang="en-US" dirty="0" err="1" smtClean="0"/>
              <a:t>MoreArgs</a:t>
            </a:r>
            <a:r>
              <a:rPr lang="en-US" dirty="0" smtClean="0"/>
              <a:t> argument is used if users want to pass </a:t>
            </a:r>
            <a:r>
              <a:rPr lang="en-US" dirty="0" smtClean="0"/>
              <a:t>more arguments </a:t>
            </a:r>
            <a:r>
              <a:rPr lang="en-US" dirty="0" smtClean="0"/>
              <a:t>that are needed to the function FUN.</a:t>
            </a:r>
          </a:p>
          <a:p>
            <a:r>
              <a:rPr lang="en-US" b="1" dirty="0" smtClean="0"/>
              <a:t>SIMPLIFY: </a:t>
            </a:r>
            <a:r>
              <a:rPr lang="en-US" dirty="0" smtClean="0"/>
              <a:t>if this is given as TRUE by the user, it signifies that the result should be simplified.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7.1 Introduction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apply family belongs to the base package present in </a:t>
            </a:r>
            <a:r>
              <a:rPr lang="en-US" dirty="0" smtClean="0"/>
              <a:t>R</a:t>
            </a:r>
          </a:p>
          <a:p>
            <a:r>
              <a:rPr lang="en-US" dirty="0" smtClean="0"/>
              <a:t>Avoids explicit </a:t>
            </a:r>
            <a:r>
              <a:rPr lang="en-US" dirty="0" smtClean="0"/>
              <a:t>use of loop constructs and also allow crossing of data </a:t>
            </a:r>
            <a:r>
              <a:rPr lang="en-US" dirty="0" smtClean="0"/>
              <a:t>in a </a:t>
            </a:r>
            <a:r>
              <a:rPr lang="en-US" dirty="0" smtClean="0"/>
              <a:t>different </a:t>
            </a:r>
            <a:r>
              <a:rPr lang="en-US" dirty="0" smtClean="0"/>
              <a:t>manner</a:t>
            </a:r>
          </a:p>
          <a:p>
            <a:r>
              <a:rPr lang="en-US" dirty="0" smtClean="0"/>
              <a:t>They are essentially </a:t>
            </a:r>
            <a:r>
              <a:rPr lang="en-US" dirty="0" smtClean="0"/>
              <a:t>implicit loops that iterate over the elements of an </a:t>
            </a:r>
            <a:r>
              <a:rPr lang="en-US" dirty="0" smtClean="0"/>
              <a:t>object like </a:t>
            </a:r>
            <a:r>
              <a:rPr lang="en-US" dirty="0" smtClean="0"/>
              <a:t>a data frame or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E</a:t>
            </a:r>
            <a:r>
              <a:rPr lang="en-US" dirty="0" smtClean="0"/>
              <a:t>xecute </a:t>
            </a:r>
            <a:r>
              <a:rPr lang="en-US" dirty="0" smtClean="0"/>
              <a:t>some specified set of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540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7.2 </a:t>
            </a:r>
            <a:r>
              <a:rPr lang="en-US" b="1" dirty="0" smtClean="0"/>
              <a:t>Using </a:t>
            </a:r>
            <a:r>
              <a:rPr lang="en-US" b="1" dirty="0" smtClean="0"/>
              <a:t>Apply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20260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apply function takes a minimum of three </a:t>
            </a:r>
            <a:r>
              <a:rPr lang="en-US" sz="2400" dirty="0" smtClean="0"/>
              <a:t>arguments</a:t>
            </a:r>
          </a:p>
          <a:p>
            <a:pPr>
              <a:buNone/>
            </a:pPr>
            <a:r>
              <a:rPr lang="en-US" sz="2400" dirty="0" smtClean="0"/>
              <a:t>			apply(X</a:t>
            </a:r>
            <a:r>
              <a:rPr lang="en-US" sz="2400" dirty="0" smtClean="0"/>
              <a:t>, MARGIN, FUN, </a:t>
            </a:r>
            <a:r>
              <a:rPr lang="en-US" sz="2400" dirty="0" smtClean="0"/>
              <a:t>...)</a:t>
            </a:r>
          </a:p>
          <a:p>
            <a:r>
              <a:rPr lang="en-US" sz="2400" i="1" dirty="0" smtClean="0"/>
              <a:t>FUN is found when match.fun is called and typically may be a function or a </a:t>
            </a:r>
            <a:r>
              <a:rPr lang="en-US" sz="2400" i="1" dirty="0" smtClean="0"/>
              <a:t>symbol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2832" y="2375327"/>
            <a:ext cx="7208260" cy="405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Naming rows and columns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0637" y="1423194"/>
            <a:ext cx="955357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360904" y="5932116"/>
            <a:ext cx="3442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7.2 Naming rows and columns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Naming rows and columns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57525" y="1423194"/>
            <a:ext cx="60198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271594" y="6001388"/>
            <a:ext cx="3482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7.3 Counting number of leaves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12407" y="993775"/>
            <a:ext cx="5282327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901415" y="6070661"/>
            <a:ext cx="4333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7.4 Finding maximum number of leaves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68323" y="1093283"/>
            <a:ext cx="6315075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136338" y="6042952"/>
            <a:ext cx="569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7.5 Finding maximum number of leaves using for loop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92457" y="1756569"/>
            <a:ext cx="83439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590800" y="4809944"/>
            <a:ext cx="6913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Fig. 7.6 Finding maximum number of leaves using apply function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883</Words>
  <Application>Microsoft Office PowerPoint</Application>
  <PresentationFormat>Custom</PresentationFormat>
  <Paragraphs>119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Objectives </vt:lpstr>
      <vt:lpstr>7.1 Introduction</vt:lpstr>
      <vt:lpstr>7.2 Using Apply in R</vt:lpstr>
      <vt:lpstr>Illustration of Naming rows and columns</vt:lpstr>
      <vt:lpstr>Illustration of Naming rows and columns</vt:lpstr>
      <vt:lpstr> </vt:lpstr>
      <vt:lpstr> </vt:lpstr>
      <vt:lpstr> </vt:lpstr>
      <vt:lpstr> </vt:lpstr>
      <vt:lpstr> </vt:lpstr>
      <vt:lpstr>7.3 Using lapply in R</vt:lpstr>
      <vt:lpstr>Illustration of lapply()</vt:lpstr>
      <vt:lpstr> </vt:lpstr>
      <vt:lpstr>7.4 Using sapply in R</vt:lpstr>
      <vt:lpstr>7.5 Using tapply in R</vt:lpstr>
      <vt:lpstr> </vt:lpstr>
      <vt:lpstr> </vt:lpstr>
      <vt:lpstr> </vt:lpstr>
      <vt:lpstr>7.5.1 Split function</vt:lpstr>
      <vt:lpstr>Illustration of split function</vt:lpstr>
      <vt:lpstr> </vt:lpstr>
      <vt:lpstr>7.6 Using mapply in R</vt:lpstr>
      <vt:lpstr>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Chowdhury, Sayantan</dc:creator>
  <cp:lastModifiedBy>admin</cp:lastModifiedBy>
  <cp:revision>30</cp:revision>
  <dcterms:created xsi:type="dcterms:W3CDTF">2017-06-01T10:13:11Z</dcterms:created>
  <dcterms:modified xsi:type="dcterms:W3CDTF">2017-06-06T10:04:45Z</dcterms:modified>
</cp:coreProperties>
</file>