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9" Type="http://schemas.openxmlformats.org/officeDocument/2006/relationships/slide" Target="slides/slide37.xml" /><Relationship Id="rId21" Type="http://schemas.openxmlformats.org/officeDocument/2006/relationships/slide" Target="slides/slide19.xml" /><Relationship Id="rId34" Type="http://schemas.openxmlformats.org/officeDocument/2006/relationships/slide" Target="slides/slide32.xml" /><Relationship Id="rId42" Type="http://schemas.openxmlformats.org/officeDocument/2006/relationships/slide" Target="slides/slide40.xml" /><Relationship Id="rId47" Type="http://schemas.openxmlformats.org/officeDocument/2006/relationships/slide" Target="slides/slide45.xml" /><Relationship Id="rId50" Type="http://schemas.openxmlformats.org/officeDocument/2006/relationships/slide" Target="slides/slide48.xml" /><Relationship Id="rId55" Type="http://schemas.openxmlformats.org/officeDocument/2006/relationships/slide" Target="slides/slide53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slide" Target="slides/slide31.xml" /><Relationship Id="rId38" Type="http://schemas.openxmlformats.org/officeDocument/2006/relationships/slide" Target="slides/slide36.xml" /><Relationship Id="rId46" Type="http://schemas.openxmlformats.org/officeDocument/2006/relationships/slide" Target="slides/slide44.xml" /><Relationship Id="rId59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41" Type="http://schemas.openxmlformats.org/officeDocument/2006/relationships/slide" Target="slides/slide39.xml" /><Relationship Id="rId54" Type="http://schemas.openxmlformats.org/officeDocument/2006/relationships/slide" Target="slides/slide5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slide" Target="slides/slide30.xml" /><Relationship Id="rId37" Type="http://schemas.openxmlformats.org/officeDocument/2006/relationships/slide" Target="slides/slide35.xml" /><Relationship Id="rId40" Type="http://schemas.openxmlformats.org/officeDocument/2006/relationships/slide" Target="slides/slide38.xml" /><Relationship Id="rId45" Type="http://schemas.openxmlformats.org/officeDocument/2006/relationships/slide" Target="slides/slide43.xml" /><Relationship Id="rId53" Type="http://schemas.openxmlformats.org/officeDocument/2006/relationships/slide" Target="slides/slide51.xml" /><Relationship Id="rId58" Type="http://schemas.openxmlformats.org/officeDocument/2006/relationships/viewProps" Target="view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slide" Target="slides/slide34.xml" /><Relationship Id="rId49" Type="http://schemas.openxmlformats.org/officeDocument/2006/relationships/slide" Target="slides/slide47.xml" /><Relationship Id="rId57" Type="http://schemas.openxmlformats.org/officeDocument/2006/relationships/presProps" Target="presProp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4" Type="http://schemas.openxmlformats.org/officeDocument/2006/relationships/slide" Target="slides/slide42.xml" /><Relationship Id="rId52" Type="http://schemas.openxmlformats.org/officeDocument/2006/relationships/slide" Target="slides/slide50.xml" /><Relationship Id="rId60" Type="http://schemas.openxmlformats.org/officeDocument/2006/relationships/tableStyles" Target="tableStyle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slide" Target="slides/slide33.xml" /><Relationship Id="rId43" Type="http://schemas.openxmlformats.org/officeDocument/2006/relationships/slide" Target="slides/slide41.xml" /><Relationship Id="rId48" Type="http://schemas.openxmlformats.org/officeDocument/2006/relationships/slide" Target="slides/slide46.xml" /><Relationship Id="rId56" Type="http://schemas.openxmlformats.org/officeDocument/2006/relationships/notesMaster" Target="notesMasters/notesMaster1.xml" /><Relationship Id="rId8" Type="http://schemas.openxmlformats.org/officeDocument/2006/relationships/slide" Target="slides/slide6.xml" /><Relationship Id="rId51" Type="http://schemas.openxmlformats.org/officeDocument/2006/relationships/slide" Target="slides/slide49.xml" /><Relationship Id="rId3" Type="http://schemas.openxmlformats.org/officeDocument/2006/relationships/slide" Target="slides/slid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C84E351-18F8-4B40-88E6-3046EF6AF02E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086D001-5929-4D7C-9B59-2F5A5DFA8BD2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1178532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74240" y="3773880"/>
            <a:ext cx="1178532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13240" y="114660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13240" y="377388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74240" y="377388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914200" y="1146600"/>
            <a:ext cx="6305040" cy="502992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914200" y="1146600"/>
            <a:ext cx="6305040" cy="502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74240" y="1146600"/>
            <a:ext cx="11785320" cy="503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575100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13240" y="1146600"/>
            <a:ext cx="575100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365040"/>
            <a:ext cx="12191760" cy="308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74240" y="377388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13240" y="1146600"/>
            <a:ext cx="575100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74240" y="1146600"/>
            <a:ext cx="11785320" cy="503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575100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13240" y="114660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13240" y="377388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13240" y="114660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74240" y="3773880"/>
            <a:ext cx="1178532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1178532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74240" y="3773880"/>
            <a:ext cx="1178532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13240" y="114660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13240" y="377388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74240" y="377388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2914200" y="1146600"/>
            <a:ext cx="6305040" cy="502992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914200" y="1146600"/>
            <a:ext cx="6305040" cy="502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575100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13240" y="1146600"/>
            <a:ext cx="575100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365040"/>
            <a:ext cx="12191760" cy="308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74240" y="377388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13240" y="1146600"/>
            <a:ext cx="575100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5751000" cy="5029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13240" y="114660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13240" y="377388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5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13240" y="1146600"/>
            <a:ext cx="575100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74240" y="3773880"/>
            <a:ext cx="11785320" cy="2399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30/10/19</a:t>
            </a:r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C362235-3820-48E0-A3EE-CFD6C689CD51}" type="slidenum">
              <a:rPr lang="en-IN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pic>
        <p:nvPicPr>
          <p:cNvPr id="3" name="Pictur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387000" y="446760"/>
            <a:ext cx="4118040" cy="5474880"/>
          </a:xfrm>
          <a:prstGeom prst="rect">
            <a:avLst/>
          </a:prstGeom>
          <a:ln>
            <a:solidFill>
              <a:srgbClr val="4A9B82"/>
            </a:solidFill>
          </a:ln>
        </p:spPr>
      </p:pic>
      <p:sp>
        <p:nvSpPr>
          <p:cNvPr id="4" name="CustomShape 4"/>
          <p:cNvSpPr/>
          <p:nvPr/>
        </p:nvSpPr>
        <p:spPr>
          <a:xfrm>
            <a:off x="10281240" y="446760"/>
            <a:ext cx="504000" cy="6998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OUP1"/>
              </a:rPr>
              <a:t>1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Click to edit the title text formatChapter no: Chapter name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30/10/19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64BA5D-05AB-47B5-9C35-5E89835D7F01}" type="slidenum">
              <a:rPr lang="en-IN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3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3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3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3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13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3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13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3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13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13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3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13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13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13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13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13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13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13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13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3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13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13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13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13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13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13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13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13.xml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13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610160" y="2909880"/>
            <a:ext cx="7086240" cy="947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IN" sz="4400">
                <a:solidFill>
                  <a:srgbClr val="C82B46"/>
                </a:solidFill>
                <a:latin typeface="Calibri Light"/>
              </a:rPr>
              <a:t>Statistical Programming in R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610160" y="3950280"/>
            <a:ext cx="7086240" cy="62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IN" sz="2000">
                <a:solidFill>
                  <a:srgbClr val="187E52"/>
                </a:solidFill>
                <a:latin typeface="Calibri"/>
              </a:rPr>
              <a:t>Srinivasa, Siddesh, Shetty &amp; Sowmya</a:t>
            </a:r>
            <a:endParaRPr/>
          </a:p>
        </p:txBody>
      </p:sp>
      <p:sp>
        <p:nvSpPr>
          <p:cNvPr id="87" name="Line 3"/>
          <p:cNvSpPr/>
          <p:nvPr/>
        </p:nvSpPr>
        <p:spPr>
          <a:xfrm>
            <a:off x="5079960" y="3858120"/>
            <a:ext cx="6134040" cy="0"/>
          </a:xfrm>
          <a:prstGeom prst="line">
            <a:avLst/>
          </a:prstGeom>
          <a:ln w="6480">
            <a:solidFill>
              <a:srgbClr val="00B050"/>
            </a:solidFill>
            <a:miter/>
          </a:ln>
        </p:spPr>
      </p:sp>
      <p:sp>
        <p:nvSpPr>
          <p:cNvPr id="88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8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DFB295-EDFD-43B2-BF40-6BF01ACB4BA9}" type="slidenum">
              <a:rPr lang="en-IN" sz="1200">
                <a:solidFill>
                  <a:srgbClr val="8B8B8B"/>
                </a:solidFill>
                <a:latin typeface="Calibri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0" y="3672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 Illustration of Pi()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0711CC-1509-4CBA-8922-09915F456BB3}" type="slidenum">
              <a:rPr lang="en-IN" sz="1200">
                <a:solidFill>
                  <a:srgbClr val="8B8B8B"/>
                </a:solidFill>
                <a:latin typeface="Calibri"/>
              </a:rPr>
              <a:t>10</a:t>
            </a:fld>
            <a:endParaRPr/>
          </a:p>
        </p:txBody>
      </p:sp>
      <p:pic>
        <p:nvPicPr>
          <p:cNvPr id="12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22960"/>
            <a:ext cx="5864760" cy="6034680"/>
          </a:xfrm>
          <a:prstGeom prst="rect">
            <a:avLst/>
          </a:prstGeom>
          <a:ln w="9360">
            <a:noFill/>
          </a:ln>
        </p:spPr>
      </p:pic>
      <p:pic>
        <p:nvPicPr>
          <p:cNvPr id="12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82120" y="966600"/>
            <a:ext cx="6096960" cy="5891040"/>
          </a:xfrm>
          <a:prstGeom prst="rect">
            <a:avLst/>
          </a:prstGeom>
          <a:ln w="9360"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3954960" y="187920"/>
            <a:ext cx="7439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Commands and output for part, labels, clockwise, and main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70FCD93-70D6-4358-B903-A9B963424D2B}" type="slidenum">
              <a:rPr lang="en-IN" sz="1200">
                <a:solidFill>
                  <a:srgbClr val="8B8B8B"/>
                </a:solidFill>
                <a:latin typeface="Calibri"/>
              </a:rPr>
              <a:t>11</a:t>
            </a:fld>
            <a:endParaRPr/>
          </a:p>
        </p:txBody>
      </p:sp>
      <p:pic>
        <p:nvPicPr>
          <p:cNvPr id="13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1360" y="0"/>
            <a:ext cx="11651760" cy="6857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 Light"/>
              </a:rPr>
              <a:t>8.2.1 Chart Legend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Chart legends are used to provide a small description of each part; we can specify where on the chart it should be displayed, that is, top-left, top-right, bottom-left, or bottom-right, etc. In a pie chart, the legend is included using the 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legend function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	legend (graphics)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Example: legend (position, labels, fill)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Here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	• position: states the position of legend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	• labels: defines the label of blocks</a:t>
            </a:r>
            <a:endParaRPr/>
          </a:p>
        </p:txBody>
      </p:sp>
      <p:sp>
        <p:nvSpPr>
          <p:cNvPr id="13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3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EB9F08-0A25-4C5F-B93A-0235CECB4CFF}" type="slidenum">
              <a:rPr lang="en-IN" sz="1200">
                <a:solidFill>
                  <a:srgbClr val="8B8B8B"/>
                </a:solidFill>
                <a:latin typeface="Calibri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1332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Example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74240" y="666000"/>
            <a:ext cx="11785320" cy="5042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Using a chart legend, show the percentage conveyance of various ways for traveling to office such as walking, car, bus, cycle, and train.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(i) Walking is assigned red color, car – blue color, bus – yellow color, cycle – green color, and train – white color; all these values are assigned through 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cols and lbls variables and the legend function.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(ii) 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The fill parameter is used to assign colors to the legend.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(iii) Legend is added to the top-right side of the chart, by assigning</a:t>
            </a:r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BF8FA1-F496-4008-80BC-6D34E207FA78}" type="slidenum">
              <a:rPr lang="en-IN" sz="1200">
                <a:solidFill>
                  <a:srgbClr val="8B8B8B"/>
                </a:solidFill>
                <a:latin typeface="Calibri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2C33BA9-C418-4B07-9B13-2ADBC4AC86AA}" type="slidenum">
              <a:rPr lang="en-IN" sz="1200">
                <a:solidFill>
                  <a:srgbClr val="8B8B8B"/>
                </a:solidFill>
                <a:latin typeface="Calibri"/>
              </a:rPr>
              <a:t>14</a:t>
            </a:fld>
            <a:endParaRPr/>
          </a:p>
        </p:txBody>
      </p:sp>
      <p:pic>
        <p:nvPicPr>
          <p:cNvPr id="14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1360"/>
            <a:ext cx="12191760" cy="63090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 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4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DB1607A-BAFE-44DF-BB4F-DBBDF14C66E8}" type="slidenum">
              <a:rPr lang="en-IN" sz="1200">
                <a:solidFill>
                  <a:srgbClr val="8B8B8B"/>
                </a:solidFill>
                <a:latin typeface="Calibri"/>
              </a:rPr>
              <a:t>15</a:t>
            </a:fld>
            <a:endParaRPr/>
          </a:p>
        </p:txBody>
      </p:sp>
      <p:pic>
        <p:nvPicPr>
          <p:cNvPr id="14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9320" y="1148760"/>
            <a:ext cx="10868040" cy="4990320"/>
          </a:xfrm>
          <a:prstGeom prst="rect">
            <a:avLst/>
          </a:prstGeom>
          <a:ln w="9360"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3321000" y="6238080"/>
            <a:ext cx="5550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Fig. 8.9 Commands and output for legend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0" y="180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 Light"/>
              </a:rPr>
              <a:t>8.2.2 3D Pie Chart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174240" y="689400"/>
            <a:ext cx="11785320" cy="2524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pie chart of three-dimensional (3D) shape is called a 3D pie chart. It is used to display the information in 3D form.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3D pie chart can be created using the </a:t>
            </a:r>
            <a:r>
              <a:rPr lang="en-US" sz="2800" i="1">
                <a:solidFill>
                  <a:srgbClr val="000000"/>
                </a:solidFill>
                <a:latin typeface="Calibri"/>
              </a:rPr>
              <a:t>pie3D function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b="1" i="1">
                <a:solidFill>
                  <a:srgbClr val="000000"/>
                </a:solidFill>
                <a:latin typeface="Calibri"/>
              </a:rPr>
              <a:t>Syntax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	Pie3D(parameters)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Package plotrix</a:t>
            </a:r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5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2E557F-311C-415D-9250-5FCA63AF8D0C}" type="slidenum">
              <a:rPr lang="en-IN" sz="1200">
                <a:solidFill>
                  <a:srgbClr val="8B8B8B"/>
                </a:solidFill>
                <a:latin typeface="Calibri"/>
              </a:rPr>
              <a:t>16</a:t>
            </a:fld>
            <a:endParaRPr/>
          </a:p>
        </p:txBody>
      </p:sp>
      <p:pic>
        <p:nvPicPr>
          <p:cNvPr id="15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98280" y="2103120"/>
            <a:ext cx="7452720" cy="4754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EB3A5FB-9AED-4BF2-B1C6-D8550E46652F}" type="slidenum">
              <a:rPr lang="en-IN" sz="1200">
                <a:solidFill>
                  <a:srgbClr val="8B8B8B"/>
                </a:solidFill>
                <a:latin typeface="Calibri"/>
              </a:rPr>
              <a:t>17</a:t>
            </a:fld>
            <a:endParaRPr/>
          </a:p>
        </p:txBody>
      </p:sp>
      <p:pic>
        <p:nvPicPr>
          <p:cNvPr id="15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5840" y="0"/>
            <a:ext cx="11664720" cy="67010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 Light"/>
              </a:rPr>
              <a:t>8.3 Bar Chart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bar chart represents data in rectangular bars with lengths relative to the value.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b="1" i="1">
                <a:solidFill>
                  <a:srgbClr val="000000"/>
                </a:solidFill>
                <a:latin typeface="Calibri"/>
              </a:rPr>
              <a:t>Syntax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	barplot (arguments)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	barplot (part, names.arg, xlab, ylab, main, col)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following are the most used arguments in real-time: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• part: contains a vector of non-negative numeric values, tells the size of parts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• main: used to display the title of the bar chart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• xlab: used to provide the label for the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X-axis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• ylab: used to provide the label for the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Y-axis</a:t>
            </a:r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6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9B0FCB-963D-4A37-B6CD-CB16EB2673B9}" type="slidenum">
              <a:rPr lang="en-IN" sz="1200">
                <a:solidFill>
                  <a:srgbClr val="8B8B8B"/>
                </a:solidFill>
                <a:latin typeface="Calibri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0" y="4860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Example	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174240" y="748080"/>
            <a:ext cx="11785320" cy="834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Using R bar chart, demonstrate the percentage conveyance of various strategies utilized for traveling to office such as bike, car, bus, auto, and train.</a:t>
            </a:r>
            <a:endParaRPr/>
          </a:p>
        </p:txBody>
      </p:sp>
      <p:sp>
        <p:nvSpPr>
          <p:cNvPr id="164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6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7455F68-3ED2-41D9-8852-6EC85DBE5925}" type="slidenum">
              <a:rPr lang="en-IN" sz="1200">
                <a:solidFill>
                  <a:srgbClr val="8B8B8B"/>
                </a:solidFill>
                <a:latin typeface="Calibri"/>
              </a:rPr>
              <a:t>19</a:t>
            </a:fld>
            <a:endParaRPr/>
          </a:p>
        </p:txBody>
      </p:sp>
      <p:pic>
        <p:nvPicPr>
          <p:cNvPr id="16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81600" y="1619640"/>
            <a:ext cx="9693720" cy="48744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 Light"/>
              </a:rPr>
              <a:t>8: Charts and Graphs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16BE94-BD86-41B3-92C1-A31C2B3EECF0}" type="slidenum">
              <a:rPr lang="en-IN" sz="1200">
                <a:solidFill>
                  <a:srgbClr val="8B8B8B"/>
                </a:solidFill>
                <a:latin typeface="Calibri"/>
              </a:rPr>
              <a:t>2</a:t>
            </a:fld>
            <a:endParaRPr/>
          </a:p>
        </p:txBody>
      </p:sp>
      <p:sp>
        <p:nvSpPr>
          <p:cNvPr id="93" name="TextShape 4"/>
          <p:cNvSpPr txBox="1"/>
          <p:nvPr/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Objectives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 Pie chart and 3D pie chart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 Bar chart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 Box plot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 Histogram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 Line graph and multiple line graph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 Scatter plot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6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72C484-0220-4F90-B85B-C13E8FC9AA30}" type="slidenum">
              <a:rPr lang="en-IN" sz="1200">
                <a:solidFill>
                  <a:srgbClr val="8B8B8B"/>
                </a:solidFill>
                <a:latin typeface="Calibri"/>
              </a:rPr>
              <a:t>20</a:t>
            </a:fld>
            <a:endParaRPr/>
          </a:p>
        </p:txBody>
      </p:sp>
      <p:pic>
        <p:nvPicPr>
          <p:cNvPr id="17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1360" y="470160"/>
            <a:ext cx="10502280" cy="63874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74240" y="0"/>
            <a:ext cx="11785320" cy="3407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alibri"/>
              </a:rPr>
              <a:t>Considering parameters part, main, xlab, and ylab.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alibri"/>
              </a:rPr>
              <a:t>(i) Numerical values 8, 12, 16, 4, and 10 are assigned to the </a:t>
            </a:r>
            <a:r>
              <a:rPr lang="en-US" sz="2500" i="1">
                <a:solidFill>
                  <a:srgbClr val="000000"/>
                </a:solidFill>
                <a:latin typeface="Calibri"/>
              </a:rPr>
              <a:t>part argument.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alibri"/>
              </a:rPr>
              <a:t>(ii) The </a:t>
            </a:r>
            <a:r>
              <a:rPr lang="en-US" sz="2500" i="1">
                <a:solidFill>
                  <a:srgbClr val="000000"/>
                </a:solidFill>
                <a:latin typeface="Calibri"/>
              </a:rPr>
              <a:t>barplot function is used to create a bar chart; here part is used to assign values to each part of the </a:t>
            </a:r>
            <a:r>
              <a:rPr lang="en-US" sz="2500">
                <a:solidFill>
                  <a:srgbClr val="000000"/>
                </a:solidFill>
                <a:latin typeface="Calibri"/>
              </a:rPr>
              <a:t>chart and </a:t>
            </a:r>
            <a:r>
              <a:rPr lang="en-US" sz="2500" i="1">
                <a:solidFill>
                  <a:srgbClr val="000000"/>
                </a:solidFill>
                <a:latin typeface="Calibri"/>
              </a:rPr>
              <a:t>main is used to assign the title ‘Strategies utilized for traveling to office’ for the chart.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alibri"/>
              </a:rPr>
              <a:t>(iii) The </a:t>
            </a:r>
            <a:r>
              <a:rPr lang="en-US" sz="2500" i="1">
                <a:solidFill>
                  <a:srgbClr val="000000"/>
                </a:solidFill>
                <a:latin typeface="Calibri"/>
              </a:rPr>
              <a:t>xlab argument is used to assign the name to x-axis as Vehicles.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alibri"/>
              </a:rPr>
              <a:t>(iv) The y</a:t>
            </a:r>
            <a:r>
              <a:rPr lang="en-US" sz="2500" i="1">
                <a:solidFill>
                  <a:srgbClr val="000000"/>
                </a:solidFill>
                <a:latin typeface="Calibri"/>
              </a:rPr>
              <a:t>lab argument is used to assign the name to y-axis as Numbers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060D9E-F5A3-4E21-A7BB-CC4BA4BD4DEE}" type="slidenum">
              <a:rPr lang="en-IN" sz="1200">
                <a:solidFill>
                  <a:srgbClr val="8B8B8B"/>
                </a:solidFill>
                <a:latin typeface="Calibri"/>
              </a:rPr>
              <a:t>21</a:t>
            </a:fld>
            <a:endParaRPr/>
          </a:p>
        </p:txBody>
      </p:sp>
      <p:pic>
        <p:nvPicPr>
          <p:cNvPr id="17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82680" y="3096000"/>
            <a:ext cx="9108720" cy="3761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7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8F6473-7DBC-462C-A484-1274F3D53997}" type="slidenum">
              <a:rPr lang="en-IN" sz="1200">
                <a:solidFill>
                  <a:srgbClr val="8B8B8B"/>
                </a:solidFill>
                <a:latin typeface="Calibri"/>
              </a:rPr>
              <a:t>22</a:t>
            </a:fld>
            <a:endParaRPr/>
          </a:p>
        </p:txBody>
      </p:sp>
      <p:pic>
        <p:nvPicPr>
          <p:cNvPr id="17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26520"/>
            <a:ext cx="9600840" cy="6531120"/>
          </a:xfrm>
          <a:prstGeom prst="rect">
            <a:avLst/>
          </a:prstGeom>
          <a:ln w="9360">
            <a:noFill/>
          </a:ln>
        </p:spPr>
      </p:pic>
      <p:sp>
        <p:nvSpPr>
          <p:cNvPr id="179" name="CustomShape 4"/>
          <p:cNvSpPr/>
          <p:nvPr/>
        </p:nvSpPr>
        <p:spPr>
          <a:xfrm>
            <a:off x="4569120" y="6207840"/>
            <a:ext cx="6217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Commands and output for part, main, xlab, and ylab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74240" y="75600"/>
            <a:ext cx="11785320" cy="1374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Considering the parameters part, main, xlab, ylab, names.arg, density, and horiz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8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6B8DED-0AED-4610-ADF5-9ECCC5A60839}" type="slidenum">
              <a:rPr lang="en-IN" sz="1200">
                <a:solidFill>
                  <a:srgbClr val="8B8B8B"/>
                </a:solidFill>
                <a:latin typeface="Calibri"/>
              </a:rPr>
              <a:t>23</a:t>
            </a:fld>
            <a:endParaRPr/>
          </a:p>
        </p:txBody>
      </p:sp>
      <p:pic>
        <p:nvPicPr>
          <p:cNvPr id="1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94360" y="875160"/>
            <a:ext cx="6896880" cy="5459760"/>
          </a:xfrm>
          <a:prstGeom prst="rect">
            <a:avLst/>
          </a:prstGeom>
          <a:ln w="9360"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2151000" y="6488640"/>
            <a:ext cx="827064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Commands and output for part, main, xlab, ylab, names.arg, density, and horiz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8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0BE7B2D-A18F-4DAA-83E6-22152B99ACB8}" type="slidenum">
              <a:rPr lang="en-IN" sz="1200">
                <a:solidFill>
                  <a:srgbClr val="8B8B8B"/>
                </a:solidFill>
                <a:latin typeface="Calibri"/>
              </a:rPr>
              <a:t>24</a:t>
            </a:fld>
            <a:endParaRPr/>
          </a:p>
        </p:txBody>
      </p:sp>
      <p:pic>
        <p:nvPicPr>
          <p:cNvPr id="18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80" y="300600"/>
            <a:ext cx="10841760" cy="6217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74240" y="258480"/>
            <a:ext cx="11785320" cy="474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Considering the color parameter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9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5566924-AD32-4E75-9ACA-1AA0948705EA}" type="slidenum">
              <a:rPr lang="en-IN" sz="1200">
                <a:solidFill>
                  <a:srgbClr val="8B8B8B"/>
                </a:solidFill>
                <a:latin typeface="Calibri"/>
              </a:rPr>
              <a:t>25</a:t>
            </a:fld>
            <a:endParaRPr/>
          </a:p>
        </p:txBody>
      </p:sp>
      <p:pic>
        <p:nvPicPr>
          <p:cNvPr id="19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7880" y="1535760"/>
            <a:ext cx="10525320" cy="48646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9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AF5139-6BF4-4F1F-B571-170AB98BEC62}" type="slidenum">
              <a:rPr lang="en-IN" sz="1200">
                <a:solidFill>
                  <a:srgbClr val="8B8B8B"/>
                </a:solidFill>
                <a:latin typeface="Calibri"/>
              </a:rPr>
              <a:t>26</a:t>
            </a:fld>
            <a:endParaRPr/>
          </a:p>
        </p:txBody>
      </p:sp>
      <p:pic>
        <p:nvPicPr>
          <p:cNvPr id="19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30920"/>
            <a:ext cx="11795400" cy="60739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74240" y="91440"/>
            <a:ext cx="11785320" cy="501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Considering the parameters density, angle, and color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9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FEBB191-55E9-4259-8817-D9B2F128D477}" type="slidenum">
              <a:rPr lang="en-IN" sz="1200">
                <a:solidFill>
                  <a:srgbClr val="8B8B8B"/>
                </a:solidFill>
                <a:latin typeface="Calibri"/>
              </a:rPr>
              <a:t>27</a:t>
            </a:fld>
            <a:endParaRPr/>
          </a:p>
        </p:txBody>
      </p:sp>
      <p:pic>
        <p:nvPicPr>
          <p:cNvPr id="20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0320" y="867960"/>
            <a:ext cx="10300680" cy="52711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0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E8FC841-9E31-4C28-A300-B32603E0EBE4}" type="slidenum">
              <a:rPr lang="en-IN" sz="1200">
                <a:solidFill>
                  <a:srgbClr val="8B8B8B"/>
                </a:solidFill>
                <a:latin typeface="Calibri"/>
              </a:rPr>
              <a:t>28</a:t>
            </a:fld>
            <a:endParaRPr/>
          </a:p>
        </p:txBody>
      </p:sp>
      <p:pic>
        <p:nvPicPr>
          <p:cNvPr id="20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8040" y="195840"/>
            <a:ext cx="11769120" cy="63874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74240" y="44640"/>
            <a:ext cx="11785320" cy="543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Designing a stacked bar plot using matrix values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0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19CD3AB-23D2-4790-A9B0-97AF53A3DE18}" type="slidenum">
              <a:rPr lang="en-IN" sz="1200">
                <a:solidFill>
                  <a:srgbClr val="8B8B8B"/>
                </a:solidFill>
                <a:latin typeface="Calibri"/>
              </a:rPr>
              <a:t>29</a:t>
            </a:fld>
            <a:endParaRPr/>
          </a:p>
        </p:txBody>
      </p:sp>
      <p:pic>
        <p:nvPicPr>
          <p:cNvPr id="20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06440" y="1043640"/>
            <a:ext cx="9439920" cy="5121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 Light"/>
              </a:rPr>
              <a:t>8.1 Introduction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Charts are mainly used to generate a graphical representation of the given data sets.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It is a diagrammatical representation of information, in which the information is shown in the form of a circle, bar, line, etc.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It helps the user to understand the information better and make data visualization simpler.</a:t>
            </a: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9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3952E1-EA61-4BC8-873D-9189ABC71745}" type="slidenum">
              <a:rPr lang="en-IN" sz="1200">
                <a:solidFill>
                  <a:srgbClr val="8B8B8B"/>
                </a:solidFill>
                <a:latin typeface="Calibri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668480-1AB3-4AF1-AA49-12CBB08E2B0D}" type="slidenum">
              <a:rPr lang="en-IN" sz="1200">
                <a:solidFill>
                  <a:srgbClr val="8B8B8B"/>
                </a:solidFill>
                <a:latin typeface="Calibri"/>
              </a:rPr>
              <a:t>30</a:t>
            </a:fld>
            <a:endParaRPr/>
          </a:p>
        </p:txBody>
      </p:sp>
      <p:pic>
        <p:nvPicPr>
          <p:cNvPr id="21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6600" y="313560"/>
            <a:ext cx="11847600" cy="6282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 Light"/>
              </a:rPr>
              <a:t>8.4 Box Plot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box plot is a method to graphically picture the numerical information, gathered by p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b="1" i="1">
                <a:solidFill>
                  <a:srgbClr val="000000"/>
                </a:solidFill>
                <a:latin typeface="Calibri"/>
              </a:rPr>
              <a:t>Syntax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800" i="1">
                <a:solidFill>
                  <a:srgbClr val="000000"/>
                </a:solidFill>
                <a:latin typeface="Calibri"/>
              </a:rPr>
              <a:t>	boxplot(arguments)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There are various arguments in boxplot, some of them are as follows: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• data: contains a list of data to design a box plot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• x: data or values to draw the box plot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• xlab: label for </a:t>
            </a:r>
            <a:r>
              <a:rPr lang="en-US" sz="2600" i="1">
                <a:solidFill>
                  <a:srgbClr val="000000"/>
                </a:solidFill>
                <a:latin typeface="Calibri"/>
              </a:rPr>
              <a:t>x-axis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• ylab: label for </a:t>
            </a:r>
            <a:r>
              <a:rPr lang="en-US" sz="2600" i="1">
                <a:solidFill>
                  <a:srgbClr val="000000"/>
                </a:solidFill>
                <a:latin typeface="Calibri"/>
              </a:rPr>
              <a:t>y-axis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• main: displays the title for the box plot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• col: used to assign color to the box plot.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• notch: used to design a line on each side of the boxes; takes a Boolean value</a:t>
            </a:r>
            <a:endParaRPr/>
          </a:p>
        </p:txBody>
      </p:sp>
      <p:sp>
        <p:nvSpPr>
          <p:cNvPr id="21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1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189FEB-5730-41D8-8DA4-905E3ABEC1BA}" type="slidenum">
              <a:rPr lang="en-IN" sz="1200">
                <a:solidFill>
                  <a:srgbClr val="8B8B8B"/>
                </a:solidFill>
                <a:latin typeface="Calibri"/>
              </a:rPr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0" y="1332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Example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174240" y="654120"/>
            <a:ext cx="11785320" cy="2233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Using box plots demonstrate the relation between the cars speed and the distance taken to stop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Considering the parameters data and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x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(i) The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boxplot function is used to create a box chart.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(ii) Here we are displaying the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speed and dist parameter of Cars data set using x and data parameters</a:t>
            </a:r>
            <a:endParaRPr/>
          </a:p>
        </p:txBody>
      </p:sp>
      <p:sp>
        <p:nvSpPr>
          <p:cNvPr id="219" name="TextShape 3"/>
          <p:cNvSpPr txBox="1"/>
          <p:nvPr/>
        </p:nvSpPr>
        <p:spPr>
          <a:xfrm>
            <a:off x="3927600" y="649296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2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0397C8F-3CD2-4135-A546-73B008F93294}" type="slidenum">
              <a:rPr lang="en-IN" sz="1200">
                <a:solidFill>
                  <a:srgbClr val="8B8B8B"/>
                </a:solidFill>
                <a:latin typeface="Calibri"/>
              </a:rPr>
              <a:t>32</a:t>
            </a:fld>
            <a:endParaRPr/>
          </a:p>
        </p:txBody>
      </p:sp>
      <p:pic>
        <p:nvPicPr>
          <p:cNvPr id="22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8560" y="2778480"/>
            <a:ext cx="11473200" cy="4079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5DF04F6-0866-4A68-9B15-AE6271517BEF}" type="slidenum">
              <a:rPr lang="en-IN" sz="1200">
                <a:solidFill>
                  <a:srgbClr val="8B8B8B"/>
                </a:solidFill>
                <a:latin typeface="Calibri"/>
              </a:rPr>
              <a:t>33</a:t>
            </a:fld>
            <a:endParaRPr/>
          </a:p>
        </p:txBody>
      </p:sp>
      <p:pic>
        <p:nvPicPr>
          <p:cNvPr id="22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87280"/>
            <a:ext cx="11298960" cy="6570360"/>
          </a:xfrm>
          <a:prstGeom prst="rect">
            <a:avLst/>
          </a:prstGeom>
          <a:ln w="9360">
            <a:noFill/>
          </a:ln>
        </p:spPr>
      </p:pic>
      <p:sp>
        <p:nvSpPr>
          <p:cNvPr id="226" name="CustomShape 4"/>
          <p:cNvSpPr/>
          <p:nvPr/>
        </p:nvSpPr>
        <p:spPr>
          <a:xfrm>
            <a:off x="6466320" y="5843880"/>
            <a:ext cx="6152040" cy="471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Calibri"/>
              </a:rPr>
              <a:t>Commands and output for data and x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088A06-8777-4394-9B8B-305588A471BE}" type="slidenum">
              <a:rPr lang="en-IN" sz="1200">
                <a:solidFill>
                  <a:srgbClr val="8B8B8B"/>
                </a:solidFill>
                <a:latin typeface="Calibri"/>
              </a:rPr>
              <a:t>34</a:t>
            </a:fld>
            <a:endParaRPr/>
          </a:p>
        </p:txBody>
      </p:sp>
      <p:pic>
        <p:nvPicPr>
          <p:cNvPr id="22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120" y="49680"/>
            <a:ext cx="11159640" cy="63378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FCC7B-FB84-469D-8C65-F48BCB87E052}" type="slidenum">
              <a:rPr lang="en-IN" sz="1200">
                <a:solidFill>
                  <a:srgbClr val="8B8B8B"/>
                </a:solidFill>
                <a:latin typeface="Calibri"/>
              </a:rPr>
              <a:t>35</a:t>
            </a:fld>
            <a:endParaRPr/>
          </a:p>
        </p:txBody>
      </p:sp>
      <p:pic>
        <p:nvPicPr>
          <p:cNvPr id="23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8720" y="352800"/>
            <a:ext cx="10436760" cy="6282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 Light"/>
              </a:rPr>
              <a:t>8.5 Histogram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 histogram is a plot that gives us a chance to find, and show, the hidden recurrence (shape) of a set of continuous information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i="1">
                <a:solidFill>
                  <a:srgbClr val="000000"/>
                </a:solidFill>
                <a:latin typeface="Calibri"/>
              </a:rPr>
              <a:t>Syntax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		hist(arguments)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following are the list of arguments used: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data: values to create a histogram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main: title of the histogram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col: provides color for blocks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xlab: label for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x-axis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ylab: label for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y-axis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labels: used to display the values of the blocks at the top; takes a Boolean value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xlim: used to display values till a specific limit on the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x-axis; takes (x1, x2) as input value where x1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x2 are numbers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set of continuous information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3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637AE29-4F1C-427D-BBEC-B8E251D6F183}" type="slidenum">
              <a:rPr lang="en-IN" sz="1200">
                <a:solidFill>
                  <a:srgbClr val="8B8B8B"/>
                </a:solidFill>
                <a:latin typeface="Calibri"/>
              </a:rPr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0" y="1332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Example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0" y="689400"/>
            <a:ext cx="11959560" cy="972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Using R histogram, demonstrate the relationship between the cars speed and distance taken to stop.</a:t>
            </a:r>
            <a:endParaRPr/>
          </a:p>
        </p:txBody>
      </p:sp>
      <p:sp>
        <p:nvSpPr>
          <p:cNvPr id="24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4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1314216-AA56-4D0E-834E-50F1CF65742B}" type="slidenum">
              <a:rPr lang="en-IN" sz="1200">
                <a:solidFill>
                  <a:srgbClr val="8B8B8B"/>
                </a:solidFill>
                <a:latin typeface="Calibri"/>
              </a:rPr>
              <a:t>37</a:t>
            </a:fld>
            <a:endParaRPr/>
          </a:p>
        </p:txBody>
      </p:sp>
      <p:pic>
        <p:nvPicPr>
          <p:cNvPr id="24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75560" y="1289520"/>
            <a:ext cx="8116200" cy="48646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4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80F745F-7ADE-47CF-AF5F-250EA00BFADA}" type="slidenum">
              <a:rPr lang="en-IN" sz="1200">
                <a:solidFill>
                  <a:srgbClr val="8B8B8B"/>
                </a:solidFill>
                <a:latin typeface="Calibri"/>
              </a:rPr>
              <a:t>38</a:t>
            </a:fld>
            <a:endParaRPr/>
          </a:p>
        </p:txBody>
      </p:sp>
      <p:pic>
        <p:nvPicPr>
          <p:cNvPr id="24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80" y="235080"/>
            <a:ext cx="10854720" cy="6191280"/>
          </a:xfrm>
          <a:prstGeom prst="rect">
            <a:avLst/>
          </a:prstGeom>
          <a:ln w="9360">
            <a:noFill/>
          </a:ln>
        </p:spPr>
      </p:pic>
      <p:sp>
        <p:nvSpPr>
          <p:cNvPr id="247" name="CustomShape 4"/>
          <p:cNvSpPr/>
          <p:nvPr/>
        </p:nvSpPr>
        <p:spPr>
          <a:xfrm>
            <a:off x="3242880" y="6488640"/>
            <a:ext cx="6630840" cy="425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Commands and output for data, main, and col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0" y="1332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Illustration of Histogram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0" y="701280"/>
            <a:ext cx="11959560" cy="170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Considering the parameters density, break, and angle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(i) The value of </a:t>
            </a:r>
            <a:r>
              <a:rPr lang="en-US" sz="2800" i="1">
                <a:solidFill>
                  <a:srgbClr val="000000"/>
                </a:solidFill>
                <a:latin typeface="Calibri"/>
              </a:rPr>
              <a:t>density is passed as 20; this will create multiple lines inside each block.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(ii) The </a:t>
            </a:r>
            <a:r>
              <a:rPr lang="en-US" sz="2800" i="1">
                <a:solidFill>
                  <a:srgbClr val="000000"/>
                </a:solidFill>
                <a:latin typeface="Calibri"/>
              </a:rPr>
              <a:t>angle parameter is used to give a particular angle to the vertical lines that are present inside each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block; here, angle = 90° will create each line in 90° angle form.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5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E4275A-87CE-4BB8-A787-4F82AC4ACBC0}" type="slidenum">
              <a:rPr lang="en-IN" sz="1200">
                <a:solidFill>
                  <a:srgbClr val="8B8B8B"/>
                </a:solidFill>
                <a:latin typeface="Calibri"/>
              </a:rPr>
              <a:t>39</a:t>
            </a:fld>
            <a:endParaRPr/>
          </a:p>
        </p:txBody>
      </p:sp>
      <p:pic>
        <p:nvPicPr>
          <p:cNvPr id="25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6680" y="2309400"/>
            <a:ext cx="11230560" cy="45482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1332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 Light"/>
              </a:rPr>
              <a:t>8.2 Pie Chart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74240" y="691560"/>
            <a:ext cx="11785320" cy="6166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Pie charts give more visibility as judging length is more precise than judging volume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b="1" i="1">
                <a:solidFill>
                  <a:srgbClr val="000000"/>
                </a:solidFill>
                <a:latin typeface="Calibri"/>
              </a:rPr>
              <a:t>Syntax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general syntax for creating a pie chart using R is as follows: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pie(arguments)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pie (part, labels, edges, radius, clockwise, init.angle, density, angle,col, main)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following are the arguments: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• part: contains a vector of non-negative numeric values and tells the size of parts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• labels: used to assign names to each part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• edges: used to change the outer circle of the pie; the default value is 200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• radius: used to change the radius of the pie chart circle; the value is between −1 and 1</a:t>
            </a:r>
            <a:endParaRPr/>
          </a:p>
          <a:p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0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021E8E4-45E6-43B4-AA42-ECCD29982017}" type="slidenum">
              <a:rPr lang="en-IN" sz="1200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5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E5B89D9-71AC-4E04-ACB7-D96DC59C08D2}" type="slidenum">
              <a:rPr lang="en-IN" sz="1200">
                <a:solidFill>
                  <a:srgbClr val="8B8B8B"/>
                </a:solidFill>
                <a:latin typeface="Calibri"/>
              </a:rPr>
              <a:t>40</a:t>
            </a:fld>
            <a:endParaRPr/>
          </a:p>
        </p:txBody>
      </p:sp>
      <p:pic>
        <p:nvPicPr>
          <p:cNvPr id="25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00600"/>
            <a:ext cx="11011680" cy="65570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0" y="180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Illustration of Histogram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0" y="677880"/>
            <a:ext cx="12191760" cy="1859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Combining multiple histograms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(i) Two different histograms are combined by taking values of the inbuilt data set of R Studio, that is, cars, and in the next one we are assigning a value to the variable </a:t>
            </a:r>
            <a:r>
              <a:rPr lang="en-US" sz="2800" i="1">
                <a:solidFill>
                  <a:srgbClr val="000000"/>
                </a:solidFill>
                <a:latin typeface="Calibri"/>
              </a:rPr>
              <a:t>d.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(ii) Two different function are called to create histograms—one for the cars data set and another one for </a:t>
            </a:r>
            <a:r>
              <a:rPr lang="en-US" sz="2800" i="1">
                <a:solidFill>
                  <a:srgbClr val="000000"/>
                </a:solidFill>
                <a:latin typeface="Calibri"/>
              </a:rPr>
              <a:t>d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variable values.</a:t>
            </a:r>
            <a:endParaRPr/>
          </a:p>
        </p:txBody>
      </p:sp>
      <p:sp>
        <p:nvSpPr>
          <p:cNvPr id="25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6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5FCC06-E73F-4E69-A27F-213E513E73E0}" type="slidenum">
              <a:rPr lang="en-IN" sz="1200">
                <a:solidFill>
                  <a:srgbClr val="8B8B8B"/>
                </a:solidFill>
                <a:latin typeface="Calibri"/>
              </a:rPr>
              <a:t>41</a:t>
            </a:fld>
            <a:endParaRPr/>
          </a:p>
        </p:txBody>
      </p:sp>
      <p:pic>
        <p:nvPicPr>
          <p:cNvPr id="26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56160" y="2442600"/>
            <a:ext cx="9259200" cy="44150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6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A1C40D-810F-4DF1-94B3-909923183061}" type="slidenum">
              <a:rPr lang="en-IN" sz="1200">
                <a:solidFill>
                  <a:srgbClr val="8B8B8B"/>
                </a:solidFill>
                <a:latin typeface="Calibri"/>
              </a:rPr>
              <a:t>42</a:t>
            </a:fld>
            <a:endParaRPr/>
          </a:p>
        </p:txBody>
      </p:sp>
      <p:pic>
        <p:nvPicPr>
          <p:cNvPr id="26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6600" y="222120"/>
            <a:ext cx="11468880" cy="6230520"/>
          </a:xfrm>
          <a:prstGeom prst="rect">
            <a:avLst/>
          </a:prstGeom>
          <a:ln w="9360">
            <a:noFill/>
          </a:ln>
        </p:spPr>
      </p:pic>
      <p:sp>
        <p:nvSpPr>
          <p:cNvPr id="266" name="CustomShape 4"/>
          <p:cNvSpPr/>
          <p:nvPr/>
        </p:nvSpPr>
        <p:spPr>
          <a:xfrm>
            <a:off x="5048280" y="5992200"/>
            <a:ext cx="73407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Commands and output for multiple histograms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0" y="-1008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 Light"/>
              </a:rPr>
              <a:t>8.6 Line Graph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174240" y="621360"/>
            <a:ext cx="11785320" cy="6236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line graph is a kind of graph used to show information as a sequence of data, which are linked thr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b="1" i="1">
                <a:solidFill>
                  <a:srgbClr val="000000"/>
                </a:solidFill>
                <a:latin typeface="Calibri"/>
              </a:rPr>
              <a:t>Syntax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		plot(arguments)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following are the list of arguments used: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	• data: numeric values, used to create the graph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	• type: used to show lines in different forms, as follows: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l: show only line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p: show only points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o: show both points and line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h: show line in vertical format</a:t>
            </a:r>
            <a:endParaRPr/>
          </a:p>
        </p:txBody>
      </p:sp>
      <p:sp>
        <p:nvSpPr>
          <p:cNvPr id="26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7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B6B30C-16A9-4E6F-A268-FE295A85B9E8}" type="slidenum">
              <a:rPr lang="en-IN" sz="1200">
                <a:solidFill>
                  <a:srgbClr val="8B8B8B"/>
                </a:solidFill>
                <a:latin typeface="Calibri"/>
              </a:rPr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Example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174240" y="1146600"/>
            <a:ext cx="11785320" cy="959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Using R line graphs, demonstrate the relationship between cars speed and the distance taken to stop.</a:t>
            </a:r>
            <a:endParaRPr/>
          </a:p>
        </p:txBody>
      </p:sp>
      <p:sp>
        <p:nvSpPr>
          <p:cNvPr id="27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7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56CFE8-8AD7-40C9-8D28-7B15FD18B764}" type="slidenum">
              <a:rPr lang="en-IN" sz="1200">
                <a:solidFill>
                  <a:srgbClr val="8B8B8B"/>
                </a:solidFill>
                <a:latin typeface="Calibri"/>
              </a:rPr>
              <a:t>44</a:t>
            </a:fld>
            <a:endParaRPr/>
          </a:p>
        </p:txBody>
      </p:sp>
      <p:pic>
        <p:nvPicPr>
          <p:cNvPr id="27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21320"/>
            <a:ext cx="7076880" cy="4753440"/>
          </a:xfrm>
          <a:prstGeom prst="rect">
            <a:avLst/>
          </a:prstGeom>
          <a:ln w="9360">
            <a:noFill/>
          </a:ln>
        </p:spPr>
      </p:pic>
      <p:pic>
        <p:nvPicPr>
          <p:cNvPr id="27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164720" y="1841760"/>
            <a:ext cx="4624200" cy="46479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Illustration of Line graph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174240" y="1146600"/>
            <a:ext cx="11785320" cy="76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Considering the parameters data, type = l, col, main, xlab, and ylab</a:t>
            </a:r>
            <a:endParaRPr/>
          </a:p>
        </p:txBody>
      </p:sp>
      <p:sp>
        <p:nvSpPr>
          <p:cNvPr id="27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8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15ACDE-2C9A-4722-8673-B2F6480ACC73}" type="slidenum">
              <a:rPr lang="en-IN" sz="1200">
                <a:solidFill>
                  <a:srgbClr val="8B8B8B"/>
                </a:solidFill>
                <a:latin typeface="Calibri"/>
              </a:rPr>
              <a:t>45</a:t>
            </a:fld>
            <a:endParaRPr/>
          </a:p>
        </p:txBody>
      </p:sp>
      <p:pic>
        <p:nvPicPr>
          <p:cNvPr id="28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0840" y="1763640"/>
            <a:ext cx="10554480" cy="46508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8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5ACC46A-703F-45C7-A6A2-AE26603780E2}" type="slidenum">
              <a:rPr lang="en-IN" sz="1200">
                <a:solidFill>
                  <a:srgbClr val="8B8B8B"/>
                </a:solidFill>
                <a:latin typeface="Calibri"/>
              </a:rPr>
              <a:t>46</a:t>
            </a:fld>
            <a:endParaRPr/>
          </a:p>
        </p:txBody>
      </p:sp>
      <p:pic>
        <p:nvPicPr>
          <p:cNvPr id="28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0600" y="261360"/>
            <a:ext cx="11481840" cy="63482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 Light"/>
              </a:rPr>
              <a:t>8.6.1 Multiple Lines in Line Graph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8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65CDA5F-2513-4F13-A2FF-0919F27BF2AD}" type="slidenum">
              <a:rPr lang="en-IN" sz="1200">
                <a:solidFill>
                  <a:srgbClr val="8B8B8B"/>
                </a:solidFill>
                <a:latin typeface="Calibri"/>
              </a:rPr>
              <a:t>47</a:t>
            </a:fld>
            <a:endParaRPr/>
          </a:p>
        </p:txBody>
      </p:sp>
      <p:pic>
        <p:nvPicPr>
          <p:cNvPr id="28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8720" y="1149480"/>
            <a:ext cx="10985400" cy="5538240"/>
          </a:xfrm>
          <a:prstGeom prst="rect">
            <a:avLst/>
          </a:prstGeom>
          <a:ln w="9360"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3776760" y="6028920"/>
            <a:ext cx="4804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Commands and output for multiple lines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0379F5-F591-4236-B607-CCB149D12E78}" type="slidenum">
              <a:rPr lang="en-IN" sz="1200">
                <a:solidFill>
                  <a:srgbClr val="8B8B8B"/>
                </a:solidFill>
                <a:latin typeface="Calibri"/>
              </a:rPr>
              <a:t>48</a:t>
            </a:fld>
            <a:endParaRPr/>
          </a:p>
        </p:txBody>
      </p:sp>
      <p:pic>
        <p:nvPicPr>
          <p:cNvPr id="29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8720" y="182880"/>
            <a:ext cx="11298960" cy="6426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 Light"/>
              </a:rPr>
              <a:t>8.7 Scatter Plot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174240" y="1146600"/>
            <a:ext cx="11785320" cy="5029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Scatter plots are used to show the relation between two variables of the given sets of data.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b="1" i="1">
                <a:solidFill>
                  <a:srgbClr val="000000"/>
                </a:solidFill>
                <a:latin typeface="Calibri"/>
              </a:rPr>
              <a:t>Syntax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	Plot(arguments)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following are some of the arguments used: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• x: data for </a:t>
            </a:r>
            <a:r>
              <a:rPr lang="en-US" sz="2800" i="1">
                <a:solidFill>
                  <a:srgbClr val="000000"/>
                </a:solidFill>
                <a:latin typeface="Calibri"/>
              </a:rPr>
              <a:t>x-axis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• y: data for </a:t>
            </a:r>
            <a:r>
              <a:rPr lang="en-US" sz="2800" i="1">
                <a:solidFill>
                  <a:srgbClr val="000000"/>
                </a:solidFill>
                <a:latin typeface="Calibri"/>
              </a:rPr>
              <a:t>y-axis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• main: title of the scatter plot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• type: can take the following values: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		p: to show values as points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		l: to show values as a line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		h: to generate a histogram</a:t>
            </a:r>
            <a:endParaRPr/>
          </a:p>
        </p:txBody>
      </p:sp>
      <p:sp>
        <p:nvSpPr>
          <p:cNvPr id="29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29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46A5BB6-316C-4D26-A6A5-BBCE8A228991}" type="slidenum">
              <a:rPr lang="en-IN" sz="1200">
                <a:solidFill>
                  <a:srgbClr val="8B8B8B"/>
                </a:solidFill>
                <a:latin typeface="Calibri"/>
              </a:rPr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0" y="2520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 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174240" y="785520"/>
            <a:ext cx="11785320" cy="5896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clockwise: used to draw chart parts in the clockwise or counterclockwise direction; takes a Boolean value, that is, true or false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 init.angle: used to specify the initial angle (in degrees) for chart parts; the default value is 0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 density: used to show the density of the shading lines inside the chart; the default value is NULL (no shading)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 angle: used to change the angle of the shading lines inside the chart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 col: used to show colors in chart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 main: used to display the title of the chart</a:t>
            </a:r>
            <a:endParaRPr/>
          </a:p>
        </p:txBody>
      </p:sp>
      <p:sp>
        <p:nvSpPr>
          <p:cNvPr id="104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0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3265C2-26D5-496D-97D8-F5BF9D4E13F7}" type="slidenum">
              <a:rPr lang="en-IN" sz="1200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Example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174240" y="1146600"/>
            <a:ext cx="11785320" cy="1513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Using scatter plots in R, demonstrate the relationship between cars speed and the distance taken to stop it.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Considering the parameters x, y, sub, and main</a:t>
            </a:r>
            <a:endParaRPr/>
          </a:p>
        </p:txBody>
      </p:sp>
      <p:sp>
        <p:nvSpPr>
          <p:cNvPr id="30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30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E4D2ED7-2979-4C1E-B496-D6A3AF9DDF48}" type="slidenum">
              <a:rPr lang="en-IN" sz="1200">
                <a:solidFill>
                  <a:srgbClr val="8B8B8B"/>
                </a:solidFill>
                <a:latin typeface="Calibri"/>
              </a:rPr>
              <a:t>50</a:t>
            </a:fld>
            <a:endParaRPr/>
          </a:p>
        </p:txBody>
      </p:sp>
      <p:pic>
        <p:nvPicPr>
          <p:cNvPr id="30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4920" y="2547360"/>
            <a:ext cx="10828800" cy="43102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30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7012E23-B20D-4843-98A0-CF533CAF13D3}" type="slidenum">
              <a:rPr lang="en-IN" sz="1200">
                <a:solidFill>
                  <a:srgbClr val="8B8B8B"/>
                </a:solidFill>
                <a:latin typeface="Calibri"/>
              </a:rPr>
              <a:t>51</a:t>
            </a:fld>
            <a:endParaRPr/>
          </a:p>
        </p:txBody>
      </p:sp>
      <p:pic>
        <p:nvPicPr>
          <p:cNvPr id="30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0600" y="195840"/>
            <a:ext cx="11547360" cy="6374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 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31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D17F24-EF73-4D74-9F81-AF35DD1AFCC6}" type="slidenum">
              <a:rPr lang="en-IN" sz="1200">
                <a:solidFill>
                  <a:srgbClr val="8B8B8B"/>
                </a:solidFill>
                <a:latin typeface="Calibri"/>
              </a:rPr>
              <a:t>52</a:t>
            </a:fld>
            <a:endParaRPr/>
          </a:p>
        </p:txBody>
      </p:sp>
      <p:pic>
        <p:nvPicPr>
          <p:cNvPr id="31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000"/>
            <a:ext cx="11160000" cy="6624000"/>
          </a:xfrm>
          <a:prstGeom prst="rect">
            <a:avLst/>
          </a:prstGeom>
          <a:ln w="9360">
            <a:noFill/>
          </a:ln>
        </p:spPr>
      </p:pic>
      <p:pic>
        <p:nvPicPr>
          <p:cNvPr id="31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28680" y="-1224000"/>
            <a:ext cx="5143320" cy="52243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 </a:t>
            </a:r>
            <a:endParaRPr/>
          </a:p>
        </p:txBody>
      </p:sp>
      <p:sp>
        <p:nvSpPr>
          <p:cNvPr id="314" name="TextShape 2"/>
          <p:cNvSpPr txBox="1"/>
          <p:nvPr/>
        </p:nvSpPr>
        <p:spPr>
          <a:xfrm>
            <a:off x="0" y="3418920"/>
            <a:ext cx="11785320" cy="9172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000000"/>
                </a:solidFill>
                <a:latin typeface="Calibri"/>
              </a:rPr>
              <a:t>THANK YOU</a:t>
            </a:r>
            <a:endParaRPr/>
          </a:p>
        </p:txBody>
      </p:sp>
      <p:sp>
        <p:nvSpPr>
          <p:cNvPr id="31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31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132FD0-925F-4265-A293-7E413050E3A6}" type="slidenum">
              <a:rPr lang="en-IN" sz="1200">
                <a:solidFill>
                  <a:srgbClr val="8B8B8B"/>
                </a:solidFill>
                <a:latin typeface="Calibri"/>
              </a:rPr>
              <a:t>53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0" y="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Example:  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50840" y="619200"/>
            <a:ext cx="11785320" cy="875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Using R pie chart, demonstrate the percentage conveyance of various ways for traveling to office such as walking, car, bus, cycle, and train.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0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011B6EE-9916-43BD-8BAC-FDE0C3E9D16C}" type="slidenum">
              <a:rPr lang="en-IN" sz="1200">
                <a:solidFill>
                  <a:srgbClr val="8B8B8B"/>
                </a:solidFill>
                <a:latin typeface="Calibri"/>
              </a:rPr>
              <a:t>6</a:t>
            </a:fld>
            <a:endParaRPr/>
          </a:p>
        </p:txBody>
      </p:sp>
      <p:pic>
        <p:nvPicPr>
          <p:cNvPr id="11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360" y="1802520"/>
            <a:ext cx="10859400" cy="45586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1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DE3753E-AA81-44DB-9D24-98543A021197}" type="slidenum">
              <a:rPr lang="en-IN" sz="1200">
                <a:solidFill>
                  <a:srgbClr val="8B8B8B"/>
                </a:solidFill>
                <a:latin typeface="Calibri"/>
              </a:rPr>
              <a:t>7</a:t>
            </a:fld>
            <a:endParaRPr/>
          </a:p>
        </p:txBody>
      </p:sp>
      <p:pic>
        <p:nvPicPr>
          <p:cNvPr id="11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78720"/>
            <a:ext cx="11455920" cy="62960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 Illustration of Pi()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01C332-7638-4753-9587-DEBC688D5B39}" type="slidenum">
              <a:rPr lang="en-IN" sz="1200">
                <a:solidFill>
                  <a:srgbClr val="8B8B8B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11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7120" y="1158120"/>
            <a:ext cx="11059560" cy="5699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365040"/>
            <a:ext cx="12191760" cy="664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© Oxford University Press 2017. All rights reserved.</a:t>
            </a: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549CE0-613E-49DA-8A10-EF8C5A34A9F7}" type="slidenum">
              <a:rPr lang="en-IN" sz="1200">
                <a:solidFill>
                  <a:srgbClr val="8B8B8B"/>
                </a:solidFill>
                <a:latin typeface="Calibri"/>
              </a:rPr>
              <a:t>9</a:t>
            </a:fld>
            <a:endParaRPr/>
          </a:p>
        </p:txBody>
      </p:sp>
      <p:pic>
        <p:nvPicPr>
          <p:cNvPr id="12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2800" y="182880"/>
            <a:ext cx="11612520" cy="6374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53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sridevi.movva19@gmail.com</cp:lastModifiedBy>
  <cp:revision>1</cp:revision>
  <dcterms:modified xsi:type="dcterms:W3CDTF">2019-11-11T12:30:46Z</dcterms:modified>
</cp:coreProperties>
</file>