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82" r:id="rId6"/>
    <p:sldId id="28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6" r:id="rId23"/>
    <p:sldId id="276" r:id="rId24"/>
    <p:sldId id="277" r:id="rId25"/>
    <p:sldId id="284" r:id="rId26"/>
    <p:sldId id="278" r:id="rId27"/>
    <p:sldId id="279" r:id="rId28"/>
    <p:sldId id="280" r:id="rId29"/>
    <p:sldId id="285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E52"/>
    <a:srgbClr val="C82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DF2ED-76E5-4DB1-9A6D-2A41D1AC36D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28CA-4CD5-410E-8A13-11AE94D50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5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28CA-4CD5-410E-8A13-11AE94D501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2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1F2-A09F-4314-B693-95282866A470}" type="datetime1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6" y="446770"/>
            <a:ext cx="4118408" cy="54750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8" name="TextBox 7"/>
          <p:cNvSpPr txBox="1"/>
          <p:nvPr userDrawn="1"/>
        </p:nvSpPr>
        <p:spPr>
          <a:xfrm>
            <a:off x="9713607" y="446770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OUP1" panose="000004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826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B778-FBA0-46D9-AD2D-F5EE5555D698}" type="datetime1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324-F00D-4650-AB0E-E877E70BA449}" type="datetime1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92000" cy="665389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Chapter no: Chapter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5030334"/>
          </a:xfrm>
          <a:solidFill>
            <a:schemeClr val="bg1">
              <a:alpha val="44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8CF9-9253-40BC-AD99-C41D0CEFF3B0}" type="datetime1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D49C-0D47-441B-80F4-28B9920755C5}" type="datetime1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118-ED24-4AA5-BA04-E7A8B4AC6DF6}" type="datetime1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7B5-B0DA-47D4-9166-AA9E62931F45}" type="datetime1">
              <a:rPr lang="en-US" smtClean="0"/>
              <a:pPr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2473-7836-4E69-BBF3-E18AD6027F82}" type="datetime1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9FB3-6E0A-482D-9510-4C2AB2CEF572}" type="datetime1">
              <a:rPr lang="en-US" smtClean="0"/>
              <a:pPr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55E3-ABF2-44D6-AA9E-1D8960DFAE61}" type="datetime1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F0B4-89B8-4EE4-8E10-ACF766419573}" type="datetime1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biLevel thresh="75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FilmGrain/>
                    </a14:imgEffect>
                    <a14:imgEffect>
                      <a14:brightnessContrast bright="52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E107-8622-4174-A74C-C0DC7BB282F0}" type="datetime1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Oxford University Press 2017.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s.ed.ac.uk/~weather/jcmb_ws/" TargetMode="Externa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0100" y="2909888"/>
            <a:ext cx="7086600" cy="9484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82B46"/>
                </a:solidFill>
              </a:rPr>
              <a:t>Statistical Programming in R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10100" y="3950381"/>
            <a:ext cx="7086600" cy="621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87E52"/>
                </a:solidFill>
              </a:rPr>
              <a:t>Srinivasa, </a:t>
            </a:r>
            <a:r>
              <a:rPr lang="en-US" dirty="0" err="1">
                <a:solidFill>
                  <a:srgbClr val="187E52"/>
                </a:solidFill>
              </a:rPr>
              <a:t>Siddesh</a:t>
            </a:r>
            <a:r>
              <a:rPr lang="en-US" dirty="0">
                <a:solidFill>
                  <a:srgbClr val="187E52"/>
                </a:solidFill>
              </a:rPr>
              <a:t>, Shetty &amp; </a:t>
            </a:r>
            <a:r>
              <a:rPr lang="en-US" dirty="0" err="1">
                <a:solidFill>
                  <a:srgbClr val="187E52"/>
                </a:solidFill>
              </a:rPr>
              <a:t>Sowmya</a:t>
            </a:r>
            <a:endParaRPr lang="en-US" dirty="0">
              <a:solidFill>
                <a:srgbClr val="187E5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0000" y="3858306"/>
            <a:ext cx="613409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Oxford University Press 2017.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2862" y="1205850"/>
            <a:ext cx="929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13868" y="5530334"/>
            <a:ext cx="258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Fig. 9.7 Imported CSV file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9.3 Excel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Syntax</a:t>
            </a:r>
          </a:p>
          <a:p>
            <a:pPr>
              <a:buNone/>
            </a:pPr>
            <a:r>
              <a:rPr lang="en-US" i="1" dirty="0"/>
              <a:t>&gt; </a:t>
            </a:r>
            <a:r>
              <a:rPr lang="en-US" i="1" dirty="0" err="1"/>
              <a:t>install.packages</a:t>
            </a:r>
            <a:r>
              <a:rPr lang="en-US" i="1" dirty="0"/>
              <a:t>(“</a:t>
            </a:r>
            <a:r>
              <a:rPr lang="en-US" i="1" dirty="0" err="1"/>
              <a:t>xlsx</a:t>
            </a:r>
            <a:r>
              <a:rPr lang="en-US" i="1" dirty="0"/>
              <a:t>”) # To install the </a:t>
            </a:r>
            <a:r>
              <a:rPr lang="en-US" i="1" dirty="0" err="1"/>
              <a:t>xlsx</a:t>
            </a:r>
            <a:r>
              <a:rPr lang="en-US" i="1" dirty="0"/>
              <a:t> package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To verify and load the packages, we use the following commands:</a:t>
            </a:r>
          </a:p>
          <a:p>
            <a:pPr>
              <a:buNone/>
            </a:pPr>
            <a:r>
              <a:rPr lang="en-US" i="1" dirty="0"/>
              <a:t>&gt;any(</a:t>
            </a:r>
            <a:r>
              <a:rPr lang="en-US" i="1" dirty="0" err="1"/>
              <a:t>grepl</a:t>
            </a:r>
            <a:r>
              <a:rPr lang="en-US" i="1" dirty="0"/>
              <a:t>(“</a:t>
            </a:r>
            <a:r>
              <a:rPr lang="en-US" i="1" dirty="0" err="1"/>
              <a:t>xlsx”,installed</a:t>
            </a:r>
            <a:r>
              <a:rPr lang="en-US" i="1" dirty="0"/>
              <a:t>.</a:t>
            </a:r>
          </a:p>
          <a:p>
            <a:pPr>
              <a:buNone/>
            </a:pPr>
            <a:r>
              <a:rPr lang="en-US" i="1" dirty="0"/>
              <a:t>packages()))</a:t>
            </a:r>
          </a:p>
          <a:p>
            <a:pPr>
              <a:buNone/>
            </a:pPr>
            <a:r>
              <a:rPr lang="en-US" i="1" dirty="0"/>
              <a:t>#To verify the installed package</a:t>
            </a:r>
          </a:p>
          <a:p>
            <a:pPr>
              <a:buNone/>
            </a:pPr>
            <a:r>
              <a:rPr lang="en-US" i="1" dirty="0"/>
              <a:t>&gt;library(“</a:t>
            </a:r>
            <a:r>
              <a:rPr lang="en-US" i="1" dirty="0" err="1"/>
              <a:t>xlsx</a:t>
            </a:r>
            <a:r>
              <a:rPr lang="en-US" i="1" dirty="0"/>
              <a:t>”) #To load the library </a:t>
            </a:r>
            <a:r>
              <a:rPr lang="en-US" i="1" dirty="0" err="1"/>
              <a:t>xlsx</a:t>
            </a:r>
            <a:r>
              <a:rPr lang="en-US" i="1" dirty="0"/>
              <a:t> into R</a:t>
            </a:r>
          </a:p>
          <a:p>
            <a:pPr>
              <a:buNone/>
            </a:pPr>
            <a:r>
              <a:rPr lang="en-US" i="1" dirty="0"/>
              <a:t>workspace.</a:t>
            </a:r>
          </a:p>
          <a:p>
            <a:pPr>
              <a:buNone/>
            </a:pPr>
            <a:r>
              <a:rPr lang="en-US" i="1" dirty="0"/>
              <a:t>&gt; library(</a:t>
            </a:r>
            <a:r>
              <a:rPr lang="en-US" i="1" dirty="0" err="1"/>
              <a:t>gdata</a:t>
            </a:r>
            <a:r>
              <a:rPr lang="en-US" i="1" dirty="0"/>
              <a:t>) # loading the </a:t>
            </a:r>
            <a:r>
              <a:rPr lang="en-US" i="1" dirty="0" err="1"/>
              <a:t>gdata</a:t>
            </a:r>
            <a:r>
              <a:rPr lang="en-US" i="1" dirty="0"/>
              <a:t> package in R</a:t>
            </a:r>
          </a:p>
          <a:p>
            <a:pPr>
              <a:buNone/>
            </a:pPr>
            <a:r>
              <a:rPr lang="en-US" i="1" dirty="0"/>
              <a:t>&gt; help(read.xls) #for documentation</a:t>
            </a:r>
          </a:p>
          <a:p>
            <a:pPr>
              <a:buNone/>
            </a:pPr>
            <a:r>
              <a:rPr lang="en-US" i="1" dirty="0"/>
              <a:t>&gt;</a:t>
            </a:r>
            <a:r>
              <a:rPr lang="en-US" i="1" dirty="0" err="1"/>
              <a:t>myfile</a:t>
            </a:r>
            <a:r>
              <a:rPr lang="en-US" i="1" dirty="0"/>
              <a:t>&lt;- read.xls(“samplexl.xls “) # read data from the excel sheet</a:t>
            </a:r>
          </a:p>
          <a:p>
            <a:pPr>
              <a:buNone/>
            </a:pPr>
            <a:r>
              <a:rPr lang="en-US" i="1" dirty="0"/>
              <a:t>named samplexl.xls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an Excel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36448" y="1508919"/>
            <a:ext cx="33909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51709" y="5017762"/>
            <a:ext cx="8395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Fig. 9.8 Selecting the particular format of file to be imported into R environment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741" y="1146175"/>
            <a:ext cx="10671368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30582" y="6139981"/>
            <a:ext cx="8257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Fig. 9.9 Importing data from current working directory into R environment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342231"/>
            <a:ext cx="92773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147376" y="6056807"/>
            <a:ext cx="534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Fig. 9.10 Displaying contents of the imported excel file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9.4 Binary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Binary files are machine-readable numeric data files referred to as </a:t>
            </a:r>
            <a:r>
              <a:rPr lang="en-US" i="1" dirty="0"/>
              <a:t>non-text files.</a:t>
            </a:r>
          </a:p>
          <a:p>
            <a:r>
              <a:rPr lang="en-US" i="1" dirty="0"/>
              <a:t>These files contain only 0s </a:t>
            </a:r>
            <a:r>
              <a:rPr lang="en-US" dirty="0"/>
              <a:t>and 1s.</a:t>
            </a:r>
          </a:p>
          <a:p>
            <a:r>
              <a:rPr lang="en-US" b="1" dirty="0"/>
              <a:t>Syntax</a:t>
            </a:r>
          </a:p>
          <a:p>
            <a:pPr>
              <a:buNone/>
            </a:pPr>
            <a:r>
              <a:rPr lang="en-US" dirty="0"/>
              <a:t>Binary files are read and written through R studio using the following functions:</a:t>
            </a:r>
          </a:p>
          <a:p>
            <a:pPr>
              <a:buNone/>
            </a:pPr>
            <a:r>
              <a:rPr lang="en-US" dirty="0"/>
              <a:t>&gt;</a:t>
            </a:r>
            <a:r>
              <a:rPr lang="en-US" dirty="0" err="1"/>
              <a:t>writeBin</a:t>
            </a:r>
            <a:r>
              <a:rPr lang="en-US" dirty="0"/>
              <a:t>(object, con)</a:t>
            </a:r>
          </a:p>
          <a:p>
            <a:pPr>
              <a:buNone/>
            </a:pPr>
            <a:r>
              <a:rPr lang="en-US" dirty="0"/>
              <a:t>&gt;</a:t>
            </a:r>
            <a:r>
              <a:rPr lang="en-US" dirty="0" err="1"/>
              <a:t>readBin</a:t>
            </a:r>
            <a:r>
              <a:rPr lang="en-US" dirty="0"/>
              <a:t>(con, what, n )</a:t>
            </a:r>
          </a:p>
          <a:p>
            <a:pPr>
              <a:buNone/>
            </a:pPr>
            <a:r>
              <a:rPr lang="en-US" sz="2200" dirty="0"/>
              <a:t>The following parameters are used in these functions:</a:t>
            </a:r>
          </a:p>
          <a:p>
            <a:pPr>
              <a:buNone/>
            </a:pPr>
            <a:r>
              <a:rPr lang="en-US" sz="2200" dirty="0"/>
              <a:t>• con is the connection object to read or write the binary file</a:t>
            </a:r>
          </a:p>
          <a:p>
            <a:pPr>
              <a:buNone/>
            </a:pPr>
            <a:r>
              <a:rPr lang="en-US" sz="2200" dirty="0"/>
              <a:t>• object is the binary file which is to be written</a:t>
            </a:r>
          </a:p>
          <a:p>
            <a:pPr>
              <a:buNone/>
            </a:pPr>
            <a:r>
              <a:rPr lang="en-US" sz="2200" dirty="0"/>
              <a:t>• what is the mode—character, integer, etc.,—representing the bytes to be read</a:t>
            </a:r>
          </a:p>
          <a:p>
            <a:pPr>
              <a:buNone/>
            </a:pPr>
            <a:r>
              <a:rPr lang="en-US" sz="2200" dirty="0"/>
              <a:t>• n is the number of bytes to be read from the binary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625"/>
            <a:ext cx="12192000" cy="665389"/>
          </a:xfrm>
        </p:spPr>
        <p:txBody>
          <a:bodyPr/>
          <a:lstStyle/>
          <a:p>
            <a:r>
              <a:rPr lang="en-US" b="1" dirty="0"/>
              <a:t>9.5 XML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651959"/>
            <a:ext cx="11785600" cy="2663371"/>
          </a:xfrm>
        </p:spPr>
        <p:txBody>
          <a:bodyPr/>
          <a:lstStyle/>
          <a:p>
            <a:r>
              <a:rPr lang="en-US" dirty="0"/>
              <a:t>Extensible Markup Language (XML) is a simple and flexible markup language that defines a specific set of rules for encoding documents in a specific format that is both machine- and human-readable.</a:t>
            </a:r>
          </a:p>
          <a:p>
            <a:r>
              <a:rPr lang="en-US" b="1" dirty="0"/>
              <a:t>Examples</a:t>
            </a:r>
          </a:p>
          <a:p>
            <a:r>
              <a:rPr lang="en-US" dirty="0"/>
              <a:t>A sample XML file is taken, copied into notepad, and saved with the extension .xml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4022" y="3013023"/>
            <a:ext cx="8664315" cy="384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785600" cy="571335"/>
          </a:xfrm>
        </p:spPr>
        <p:txBody>
          <a:bodyPr/>
          <a:lstStyle/>
          <a:p>
            <a:r>
              <a:rPr lang="en-US" dirty="0"/>
              <a:t>Write the commands in R console to read an xml file through R studio.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97" y="539646"/>
            <a:ext cx="10807908" cy="574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58482" y="6196714"/>
            <a:ext cx="4591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Fig. 9.14 Reading an XML file through R Studio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1" y="262209"/>
            <a:ext cx="11785600" cy="737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 the commands in R console to perform various operations done on the XML input 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4302" y="1019331"/>
            <a:ext cx="10118360" cy="526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141208" y="6280069"/>
            <a:ext cx="5428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Fig. 9.15 Various operations done on the XML input file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42299"/>
            <a:ext cx="11785600" cy="8484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the commands in R console to display the first two entries of the table and returning certain attributes.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114" y="959370"/>
            <a:ext cx="9218951" cy="512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107058" y="6169227"/>
            <a:ext cx="511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Fig. 9.16 Displaying the first two entries of the table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: Data Interfaces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CSV files</a:t>
            </a:r>
          </a:p>
          <a:p>
            <a:pPr lvl="1"/>
            <a:r>
              <a:rPr lang="en-US" dirty="0"/>
              <a:t>Excel files</a:t>
            </a:r>
          </a:p>
          <a:p>
            <a:pPr lvl="1"/>
            <a:r>
              <a:rPr lang="en-US" dirty="0"/>
              <a:t>Binary files</a:t>
            </a:r>
          </a:p>
          <a:p>
            <a:pPr lvl="1"/>
            <a:r>
              <a:rPr lang="en-US" dirty="0"/>
              <a:t>XML files</a:t>
            </a:r>
          </a:p>
          <a:p>
            <a:pPr lvl="1"/>
            <a:r>
              <a:rPr lang="en-US" dirty="0"/>
              <a:t>JSON files</a:t>
            </a:r>
          </a:p>
          <a:p>
            <a:pPr lvl="1"/>
            <a:r>
              <a:rPr lang="en-US" dirty="0"/>
              <a:t>Web data</a:t>
            </a:r>
          </a:p>
          <a:p>
            <a:pPr lvl="1"/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52540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9115" y="254833"/>
            <a:ext cx="9129009" cy="571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82982" y="6238546"/>
            <a:ext cx="8215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Fig. 9.17 Execution and returning of name attribute and size of the data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345"/>
            <a:ext cx="12192000" cy="665389"/>
          </a:xfrm>
        </p:spPr>
        <p:txBody>
          <a:bodyPr/>
          <a:lstStyle/>
          <a:p>
            <a:r>
              <a:rPr lang="en-US" b="1" dirty="0"/>
              <a:t>9.6 JSON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711919"/>
            <a:ext cx="11785600" cy="1845953"/>
          </a:xfrm>
        </p:spPr>
        <p:txBody>
          <a:bodyPr>
            <a:noAutofit/>
          </a:bodyPr>
          <a:lstStyle/>
          <a:p>
            <a:r>
              <a:rPr lang="en-US" sz="3600" dirty="0"/>
              <a:t>JavaScript Object Notation (JSON) files simply abbreviated as JSON files contain text in a minimal human readable format for structuring data</a:t>
            </a:r>
          </a:p>
          <a:p>
            <a:r>
              <a:rPr lang="en-US" sz="3600" dirty="0"/>
              <a:t>Example</a:t>
            </a:r>
          </a:p>
          <a:p>
            <a:pPr lvl="1">
              <a:buNone/>
            </a:pPr>
            <a:r>
              <a:rPr lang="en-US" sz="3600" dirty="0"/>
              <a:t>Write the commands in R console to create a data frame and display its contents.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9.7 Web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8"/>
            <a:ext cx="11785600" cy="5464033"/>
          </a:xfrm>
        </p:spPr>
        <p:txBody>
          <a:bodyPr/>
          <a:lstStyle/>
          <a:p>
            <a:r>
              <a:rPr lang="en-US" dirty="0"/>
              <a:t>There are certain types of data that will be made available to the public on the websites. </a:t>
            </a:r>
          </a:p>
          <a:p>
            <a:r>
              <a:rPr lang="en-US" dirty="0"/>
              <a:t>These data will be available in the form of either XML or CSV files or excel spreadsheets.</a:t>
            </a:r>
          </a:p>
          <a:p>
            <a:pPr>
              <a:buNone/>
            </a:pPr>
            <a:r>
              <a:rPr lang="en-US" dirty="0"/>
              <a:t>&gt; install. packages (“</a:t>
            </a:r>
            <a:r>
              <a:rPr lang="en-US" dirty="0" err="1"/>
              <a:t>RCurl</a:t>
            </a:r>
            <a:r>
              <a:rPr lang="en-US" dirty="0"/>
              <a:t>”) # give the convenient methods to fetch the URIs, get/post forms</a:t>
            </a:r>
          </a:p>
          <a:p>
            <a:pPr>
              <a:buNone/>
            </a:pPr>
            <a:r>
              <a:rPr lang="en-US" dirty="0"/>
              <a:t>&gt; install. packages (“XML”) # creating or reading XML files</a:t>
            </a:r>
          </a:p>
          <a:p>
            <a:pPr>
              <a:buNone/>
            </a:pPr>
            <a:r>
              <a:rPr lang="en-US" dirty="0"/>
              <a:t>&gt; install. packages (“</a:t>
            </a:r>
            <a:r>
              <a:rPr lang="en-US" dirty="0" err="1"/>
              <a:t>plyr</a:t>
            </a:r>
            <a:r>
              <a:rPr lang="en-US" dirty="0"/>
              <a:t>”) #includes tools for Splitting, applying and combining data</a:t>
            </a:r>
          </a:p>
          <a:p>
            <a:pPr>
              <a:buNone/>
            </a:pPr>
            <a:r>
              <a:rPr lang="en-US" dirty="0"/>
              <a:t>&gt; install. packages (“</a:t>
            </a:r>
            <a:r>
              <a:rPr lang="en-US" dirty="0" err="1"/>
              <a:t>stringr</a:t>
            </a:r>
            <a:r>
              <a:rPr lang="en-US" dirty="0"/>
              <a:t>”) # wrappers for simple string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314793"/>
            <a:ext cx="11785600" cy="5862170"/>
          </a:xfrm>
        </p:spPr>
        <p:txBody>
          <a:bodyPr/>
          <a:lstStyle/>
          <a:p>
            <a:r>
              <a:rPr lang="en-US" sz="3200" b="1" dirty="0"/>
              <a:t>Examples</a:t>
            </a:r>
          </a:p>
          <a:p>
            <a:pPr>
              <a:buFont typeface="Wingdings"/>
              <a:buChar char="Ø"/>
            </a:pPr>
            <a:r>
              <a:rPr lang="en-US" sz="3200" dirty="0" err="1"/>
              <a:t>url</a:t>
            </a:r>
            <a:r>
              <a:rPr lang="en-US" sz="3200" dirty="0"/>
              <a:t> &lt;- </a:t>
            </a:r>
            <a:r>
              <a:rPr lang="en-US" sz="3200" dirty="0">
                <a:hlinkClick r:id="rId2"/>
              </a:rPr>
              <a:t>http://www.geos.ed.ac.uk/~weather/jcmb_ws/</a:t>
            </a:r>
            <a:endParaRPr lang="en-US" sz="3200" dirty="0"/>
          </a:p>
          <a:p>
            <a:r>
              <a:rPr lang="en-US" sz="3200" dirty="0"/>
              <a:t>The link that will point to the file that needs to be downloaded needs to be identified; here we are referring to JCMB_2008 files</a:t>
            </a:r>
          </a:p>
          <a:p>
            <a:pPr>
              <a:buNone/>
            </a:pPr>
            <a:r>
              <a:rPr lang="en-US" sz="3200" dirty="0"/>
              <a:t>&gt;files&lt;- links[</a:t>
            </a:r>
            <a:r>
              <a:rPr lang="en-US" sz="3200" dirty="0" err="1"/>
              <a:t>str_detect</a:t>
            </a:r>
            <a:r>
              <a:rPr lang="en-US" sz="3200" dirty="0"/>
              <a:t>(links, “JCMB_2008.</a:t>
            </a:r>
          </a:p>
          <a:p>
            <a:r>
              <a:rPr lang="en-US" sz="3200" dirty="0"/>
              <a:t>The file names are stored as lists.</a:t>
            </a:r>
          </a:p>
          <a:p>
            <a:pPr>
              <a:buNone/>
            </a:pPr>
            <a:r>
              <a:rPr lang="en-US" sz="3200" dirty="0"/>
              <a:t>&gt; </a:t>
            </a:r>
            <a:r>
              <a:rPr lang="en-US" sz="3200" dirty="0" err="1"/>
              <a:t>file_list</a:t>
            </a:r>
            <a:r>
              <a:rPr lang="en-US" sz="3200" dirty="0"/>
              <a:t> &lt;- </a:t>
            </a:r>
            <a:r>
              <a:rPr lang="en-US" sz="3200" dirty="0" err="1"/>
              <a:t>as.list</a:t>
            </a:r>
            <a:r>
              <a:rPr lang="en-US" sz="3200" dirty="0"/>
              <a:t>(files)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834" y="0"/>
            <a:ext cx="11077730" cy="664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4813" y="0"/>
            <a:ext cx="11602387" cy="646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36352" y="6410889"/>
            <a:ext cx="509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Fig. 9.22 Download and installation of the packages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4577" y="269823"/>
            <a:ext cx="10687987" cy="616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58491" y="6251199"/>
            <a:ext cx="4964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Fig. 9.23 Files present in current working directory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55"/>
            <a:ext cx="12192000" cy="665389"/>
          </a:xfrm>
        </p:spPr>
        <p:txBody>
          <a:bodyPr/>
          <a:lstStyle/>
          <a:p>
            <a:r>
              <a:rPr lang="en-US" b="1" dirty="0"/>
              <a:t>9.8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696929"/>
            <a:ext cx="11785600" cy="1887516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is an open source relational database management system, which is a structured query language used to develop web-based software applications.</a:t>
            </a:r>
          </a:p>
          <a:p>
            <a:r>
              <a:rPr lang="en-US" dirty="0"/>
              <a:t>After the data is fetched into the R working environment, it be used to analyze and change the data as required.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23" y="2488367"/>
            <a:ext cx="10822898" cy="398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50718" y="6455172"/>
            <a:ext cx="26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Fig. 9.24 Creation of table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813" y="224852"/>
            <a:ext cx="11362544" cy="635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job of a data analyst includes importing data into R, analyzing the data, and generating results and reports</a:t>
            </a:r>
          </a:p>
          <a:p>
            <a:pPr algn="just"/>
            <a:r>
              <a:rPr lang="en-US" dirty="0"/>
              <a:t>The data can be imported into R from different sources like keyboard, XML, spreadsheets, and also from the huge database management systems such as Oracle, </a:t>
            </a:r>
            <a:r>
              <a:rPr lang="en-US" dirty="0" err="1"/>
              <a:t>MySQL</a:t>
            </a:r>
            <a:r>
              <a:rPr lang="en-US" dirty="0"/>
              <a:t>, and Access</a:t>
            </a:r>
          </a:p>
          <a:p>
            <a:r>
              <a:rPr lang="en-US" dirty="0"/>
              <a:t>This section covers situations where the different data formats namely, comma separated values(.</a:t>
            </a:r>
            <a:r>
              <a:rPr lang="en-US" dirty="0" err="1"/>
              <a:t>csv</a:t>
            </a:r>
            <a:r>
              <a:rPr lang="en-US" dirty="0"/>
              <a:t>), excel files(.</a:t>
            </a:r>
            <a:r>
              <a:rPr lang="en-US" dirty="0" err="1"/>
              <a:t>xls</a:t>
            </a:r>
            <a:r>
              <a:rPr lang="en-US" dirty="0"/>
              <a:t>), binary files(.bin), xml files(.xml), etc., are handled by 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02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4754" y="314793"/>
            <a:ext cx="11422505" cy="605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6092" y="6379993"/>
            <a:ext cx="2624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Fig. 9.25 Dropping a table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9.2 CSV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499589"/>
          </a:xfrm>
        </p:spPr>
        <p:txBody>
          <a:bodyPr/>
          <a:lstStyle/>
          <a:p>
            <a:r>
              <a:rPr lang="en-US" dirty="0"/>
              <a:t>It is hard to use the clipboard to work on larger data sets, instead a command </a:t>
            </a:r>
            <a:r>
              <a:rPr lang="en-US" i="1" dirty="0"/>
              <a:t>read.csv() can be used to read </a:t>
            </a:r>
            <a:r>
              <a:rPr lang="en-US" dirty="0"/>
              <a:t>such files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dirty="0"/>
              <a:t>	&gt;read.csv(file = “c:/samplefile.csv”, header = TRUE, sep = “,”)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787" y="2715925"/>
            <a:ext cx="75247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770909" y="5530380"/>
            <a:ext cx="6608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Fig. 9.1 Current working directory and displaying the data frame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606941"/>
              </p:ext>
            </p:extLst>
          </p:nvPr>
        </p:nvGraphicFramePr>
        <p:xfrm>
          <a:off x="936624" y="3168940"/>
          <a:ext cx="105210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54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2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is.data.frame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(directory))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Boolean output to check whether the data is read existing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54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ncol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(directory))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number of columns in the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54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nrow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(directory))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number of rows in the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54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find the maximum value in the 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54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get the details of the 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5527" y="1235517"/>
            <a:ext cx="117763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data frame can be analyzed by checking the number of rows and columns by using the following commands:</a:t>
            </a:r>
          </a:p>
        </p:txBody>
      </p:sp>
    </p:spTree>
    <p:extLst>
      <p:ext uri="{BB962C8B-B14F-4D97-AF65-F5344CB8AC3E}">
        <p14:creationId xmlns:p14="http://schemas.microsoft.com/office/powerpoint/2010/main" val="261252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606941"/>
              </p:ext>
            </p:extLst>
          </p:nvPr>
        </p:nvGraphicFramePr>
        <p:xfrm>
          <a:off x="631825" y="2382865"/>
          <a:ext cx="1088130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0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5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69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delimited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read_delim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read_csv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read_tsv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read_csv2()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69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fixed width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read_fwf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read_table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69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read_lines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69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whole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read_file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69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Re-parse existing data 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type_convert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7927" y="1069262"/>
            <a:ext cx="108758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read the flat or tabular text files data into R, the </a:t>
            </a:r>
            <a:r>
              <a:rPr lang="en-US" sz="2800" i="1" dirty="0" err="1"/>
              <a:t>readr</a:t>
            </a:r>
            <a:r>
              <a:rPr lang="en-US" sz="2800" i="1" dirty="0"/>
              <a:t> functions are used. The following are the important </a:t>
            </a:r>
            <a:r>
              <a:rPr lang="en-US" sz="2800" dirty="0"/>
              <a:t>functions:</a:t>
            </a:r>
          </a:p>
        </p:txBody>
      </p:sp>
    </p:spTree>
    <p:extLst>
      <p:ext uri="{BB962C8B-B14F-4D97-AF65-F5344CB8AC3E}">
        <p14:creationId xmlns:p14="http://schemas.microsoft.com/office/powerpoint/2010/main" val="261252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083953"/>
          </a:xfrm>
        </p:spPr>
        <p:txBody>
          <a:bodyPr/>
          <a:lstStyle/>
          <a:p>
            <a:r>
              <a:rPr lang="en-US" dirty="0"/>
              <a:t>Write the commands in R console to read a CSV file and display the number of rows and columns.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160" y="2242272"/>
            <a:ext cx="9814560" cy="377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488276" y="6488668"/>
            <a:ext cx="7079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Fig. 9.2 Reading a CSV file and showing the number of rows and columns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1222498"/>
          </a:xfrm>
        </p:spPr>
        <p:txBody>
          <a:bodyPr/>
          <a:lstStyle/>
          <a:p>
            <a:r>
              <a:rPr lang="en-US" dirty="0"/>
              <a:t>Write the commands in R console to display the row that has the maximum raised amount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794" y="2042161"/>
            <a:ext cx="10553844" cy="387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65280" y="6296490"/>
            <a:ext cx="614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Fig. 9.3 Displaying the row that has maximum </a:t>
            </a:r>
            <a:r>
              <a:rPr lang="en-US" b="1" dirty="0" err="1"/>
              <a:t>raisedAmt</a:t>
            </a:r>
            <a:r>
              <a:rPr lang="en-US" b="1" dirty="0"/>
              <a:t> value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a 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&gt;library(</a:t>
            </a:r>
            <a:r>
              <a:rPr lang="en-US" dirty="0" err="1"/>
              <a:t>readr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&gt;student &lt;- </a:t>
            </a:r>
            <a:r>
              <a:rPr lang="en-US" dirty="0" err="1"/>
              <a:t>read_delim</a:t>
            </a:r>
            <a:r>
              <a:rPr lang="en-US" dirty="0"/>
              <a:t>(“C:/Program Files/R/student.csv”,”;”, escape_</a:t>
            </a:r>
          </a:p>
          <a:p>
            <a:pPr>
              <a:buNone/>
            </a:pPr>
            <a:r>
              <a:rPr lang="en-US" dirty="0"/>
              <a:t>double = FALSE, </a:t>
            </a:r>
            <a:r>
              <a:rPr lang="en-US" dirty="0" err="1"/>
              <a:t>trim_ws</a:t>
            </a:r>
            <a:r>
              <a:rPr lang="en-US" dirty="0"/>
              <a:t> = TRUE)</a:t>
            </a:r>
          </a:p>
          <a:p>
            <a:pPr>
              <a:buNone/>
            </a:pPr>
            <a:r>
              <a:rPr lang="en-US" dirty="0"/>
              <a:t>&gt;View(student)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 2017.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1410</Words>
  <Application>Microsoft Office PowerPoint</Application>
  <PresentationFormat>Widescreen</PresentationFormat>
  <Paragraphs>184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9 : Data Interfaces </vt:lpstr>
      <vt:lpstr>9.1 Introduction</vt:lpstr>
      <vt:lpstr>9.2 CSV Files</vt:lpstr>
      <vt:lpstr> </vt:lpstr>
      <vt:lpstr> </vt:lpstr>
      <vt:lpstr>Example</vt:lpstr>
      <vt:lpstr>Example</vt:lpstr>
      <vt:lpstr>Importing a CSV File</vt:lpstr>
      <vt:lpstr> </vt:lpstr>
      <vt:lpstr>9.3 Excel Files</vt:lpstr>
      <vt:lpstr>Importing an Excel File</vt:lpstr>
      <vt:lpstr> </vt:lpstr>
      <vt:lpstr> </vt:lpstr>
      <vt:lpstr>9.4 Binary Files</vt:lpstr>
      <vt:lpstr>9.5 XML Files</vt:lpstr>
      <vt:lpstr>PowerPoint Presentation</vt:lpstr>
      <vt:lpstr>PowerPoint Presentation</vt:lpstr>
      <vt:lpstr>PowerPoint Presentation</vt:lpstr>
      <vt:lpstr>PowerPoint Presentation</vt:lpstr>
      <vt:lpstr>9.6 JSON Files</vt:lpstr>
      <vt:lpstr>PowerPoint Presentation</vt:lpstr>
      <vt:lpstr>9.7 Web Data</vt:lpstr>
      <vt:lpstr>PowerPoint Presentation</vt:lpstr>
      <vt:lpstr>PowerPoint Presentation</vt:lpstr>
      <vt:lpstr>PowerPoint Presentation</vt:lpstr>
      <vt:lpstr>PowerPoint Presentation</vt:lpstr>
      <vt:lpstr>9.8 Databases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sridevi.movva19@gmail.com</cp:lastModifiedBy>
  <cp:revision>37</cp:revision>
  <dcterms:created xsi:type="dcterms:W3CDTF">2017-06-01T10:13:11Z</dcterms:created>
  <dcterms:modified xsi:type="dcterms:W3CDTF">2019-11-11T12:28:48Z</dcterms:modified>
</cp:coreProperties>
</file>