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87" r:id="rId4"/>
    <p:sldId id="258" r:id="rId5"/>
    <p:sldId id="260" r:id="rId6"/>
    <p:sldId id="261" r:id="rId7"/>
    <p:sldId id="262" r:id="rId8"/>
    <p:sldId id="263" r:id="rId9"/>
    <p:sldId id="264" r:id="rId10"/>
    <p:sldId id="288" r:id="rId11"/>
    <p:sldId id="265" r:id="rId12"/>
    <p:sldId id="285" r:id="rId13"/>
    <p:sldId id="290" r:id="rId14"/>
    <p:sldId id="291" r:id="rId15"/>
    <p:sldId id="267" r:id="rId16"/>
    <p:sldId id="286"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7E52"/>
    <a:srgbClr val="C82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138" y="-3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DF2ED-76E5-4DB1-9A6D-2A41D1AC36D4}" type="datetimeFigureOut">
              <a:rPr lang="en-US" smtClean="0"/>
              <a:pPr/>
              <a:t>11/11/2019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228CA-4CD5-410E-8A13-11AE94D50155}" type="slidenum">
              <a:rPr lang="en-US" smtClean="0"/>
              <a:pPr/>
              <a:t>‹#›</a:t>
            </a:fld>
            <a:endParaRPr lang="en-US"/>
          </a:p>
        </p:txBody>
      </p:sp>
    </p:spTree>
    <p:extLst>
      <p:ext uri="{BB962C8B-B14F-4D97-AF65-F5344CB8AC3E}">
        <p14:creationId xmlns:p14="http://schemas.microsoft.com/office/powerpoint/2010/main" val="134025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A228CA-4CD5-410E-8A13-11AE94D50155}" type="slidenum">
              <a:rPr lang="en-US" smtClean="0"/>
              <a:pPr/>
              <a:t>4</a:t>
            </a:fld>
            <a:endParaRPr lang="en-US"/>
          </a:p>
        </p:txBody>
      </p:sp>
    </p:spTree>
    <p:extLst>
      <p:ext uri="{BB962C8B-B14F-4D97-AF65-F5344CB8AC3E}">
        <p14:creationId xmlns:p14="http://schemas.microsoft.com/office/powerpoint/2010/main" val="1223426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D201F2-A09F-4314-B693-95282866A470}" type="datetime1">
              <a:rPr lang="en-US" smtClean="0"/>
              <a:pPr/>
              <a:t>11/11/2019</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54DF3E67-45E1-4E1D-8511-4DC30DACD4D2}"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6896" y="446770"/>
            <a:ext cx="4118408" cy="5475060"/>
          </a:xfrm>
          <a:prstGeom prst="rect">
            <a:avLst/>
          </a:prstGeom>
          <a:ln>
            <a:solidFill>
              <a:schemeClr val="accent3">
                <a:lumMod val="75000"/>
              </a:schemeClr>
            </a:solidFill>
          </a:ln>
        </p:spPr>
      </p:pic>
      <p:sp>
        <p:nvSpPr>
          <p:cNvPr id="8" name="TextBox 7"/>
          <p:cNvSpPr txBox="1"/>
          <p:nvPr userDrawn="1"/>
        </p:nvSpPr>
        <p:spPr>
          <a:xfrm>
            <a:off x="9713607" y="446770"/>
            <a:ext cx="1640193" cy="707886"/>
          </a:xfrm>
          <a:prstGeom prst="rect">
            <a:avLst/>
          </a:prstGeom>
          <a:noFill/>
        </p:spPr>
        <p:txBody>
          <a:bodyPr wrap="none" rtlCol="0">
            <a:spAutoFit/>
          </a:bodyPr>
          <a:lstStyle/>
          <a:p>
            <a:r>
              <a:rPr lang="en-US" sz="4000" dirty="0">
                <a:latin typeface="OUP1" panose="00000400000000000000" pitchFamily="2" charset="0"/>
              </a:rPr>
              <a:t>1</a:t>
            </a:r>
          </a:p>
        </p:txBody>
      </p:sp>
    </p:spTree>
    <p:extLst>
      <p:ext uri="{BB962C8B-B14F-4D97-AF65-F5344CB8AC3E}">
        <p14:creationId xmlns:p14="http://schemas.microsoft.com/office/powerpoint/2010/main" val="348826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F7B778-FBA0-46D9-AD2D-F5EE5555D698}" type="datetime1">
              <a:rPr lang="en-US" smtClean="0"/>
              <a:pPr/>
              <a:t>11/11/2019</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184945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B5324-F00D-4650-AB0E-E877E70BA449}" type="datetime1">
              <a:rPr lang="en-US" smtClean="0"/>
              <a:pPr/>
              <a:t>11/11/2019</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113504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5125"/>
            <a:ext cx="12192000" cy="665389"/>
          </a:xfrm>
          <a:solidFill>
            <a:schemeClr val="accent3"/>
          </a:solidFill>
        </p:spPr>
        <p:txBody>
          <a:bodyPr>
            <a:normAutofit/>
          </a:bodyPr>
          <a:lstStyle>
            <a:lvl1pPr>
              <a:defRPr sz="4000" baseline="0"/>
            </a:lvl1pPr>
          </a:lstStyle>
          <a:p>
            <a:r>
              <a:rPr lang="en-US" dirty="0"/>
              <a:t>Chapter no: Chapter name</a:t>
            </a:r>
          </a:p>
        </p:txBody>
      </p:sp>
      <p:sp>
        <p:nvSpPr>
          <p:cNvPr id="3" name="Content Placeholder 2"/>
          <p:cNvSpPr>
            <a:spLocks noGrp="1"/>
          </p:cNvSpPr>
          <p:nvPr>
            <p:ph idx="1"/>
          </p:nvPr>
        </p:nvSpPr>
        <p:spPr>
          <a:xfrm>
            <a:off x="174171" y="1146629"/>
            <a:ext cx="11785600" cy="5030334"/>
          </a:xfrm>
          <a:solidFill>
            <a:schemeClr val="bg1">
              <a:alpha val="44000"/>
            </a:schemeClr>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E598CF9-9253-40BC-AD99-C41D0CEFF3B0}" type="datetime1">
              <a:rPr lang="en-US" smtClean="0"/>
              <a:pPr/>
              <a:t>11/11/2019</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321584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2CD49C-0D47-441B-80F4-28B9920755C5}" type="datetime1">
              <a:rPr lang="en-US" smtClean="0"/>
              <a:pPr/>
              <a:t>11/11/2019</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164509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941118-ED24-4AA5-BA04-E7A8B4AC6DF6}" type="datetime1">
              <a:rPr lang="en-US" smtClean="0"/>
              <a:pPr/>
              <a:t>11/11/2019</a:t>
            </a:fld>
            <a:endParaRPr lang="en-US"/>
          </a:p>
        </p:txBody>
      </p:sp>
      <p:sp>
        <p:nvSpPr>
          <p:cNvPr id="6" name="Footer Placeholder 5"/>
          <p:cNvSpPr>
            <a:spLocks noGrp="1"/>
          </p:cNvSpPr>
          <p:nvPr>
            <p:ph type="ftr" sz="quarter" idx="11"/>
          </p:nvPr>
        </p:nvSpPr>
        <p:spPr/>
        <p:txBody>
          <a:bodyPr/>
          <a:lstStyle/>
          <a:p>
            <a:r>
              <a:rPr lang="en-US"/>
              <a:t>© Oxford University Press 2017. All rights reserved.</a:t>
            </a:r>
          </a:p>
        </p:txBody>
      </p:sp>
      <p:sp>
        <p:nvSpPr>
          <p:cNvPr id="7" name="Slide Number Placeholder 6"/>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2386912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0457B5-B0DA-47D4-9166-AA9E62931F45}" type="datetime1">
              <a:rPr lang="en-US" smtClean="0"/>
              <a:pPr/>
              <a:t>11/11/2019</a:t>
            </a:fld>
            <a:endParaRPr lang="en-US"/>
          </a:p>
        </p:txBody>
      </p:sp>
      <p:sp>
        <p:nvSpPr>
          <p:cNvPr id="8" name="Footer Placeholder 7"/>
          <p:cNvSpPr>
            <a:spLocks noGrp="1"/>
          </p:cNvSpPr>
          <p:nvPr>
            <p:ph type="ftr" sz="quarter" idx="11"/>
          </p:nvPr>
        </p:nvSpPr>
        <p:spPr/>
        <p:txBody>
          <a:bodyPr/>
          <a:lstStyle/>
          <a:p>
            <a:r>
              <a:rPr lang="en-US"/>
              <a:t>© Oxford University Press 2017. All rights reserved.</a:t>
            </a:r>
          </a:p>
        </p:txBody>
      </p:sp>
      <p:sp>
        <p:nvSpPr>
          <p:cNvPr id="9" name="Slide Number Placeholder 8"/>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118983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F62473-7836-4E69-BBF3-E18AD6027F82}" type="datetime1">
              <a:rPr lang="en-US" smtClean="0"/>
              <a:pPr/>
              <a:t>11/11/2019</a:t>
            </a:fld>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28089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B9FB3-6E0A-482D-9510-4C2AB2CEF572}" type="datetime1">
              <a:rPr lang="en-US" smtClean="0"/>
              <a:pPr/>
              <a:t>11/11/2019</a:t>
            </a:fld>
            <a:endParaRPr lang="en-US"/>
          </a:p>
        </p:txBody>
      </p:sp>
      <p:sp>
        <p:nvSpPr>
          <p:cNvPr id="3" name="Footer Placeholder 2"/>
          <p:cNvSpPr>
            <a:spLocks noGrp="1"/>
          </p:cNvSpPr>
          <p:nvPr>
            <p:ph type="ftr" sz="quarter" idx="11"/>
          </p:nvPr>
        </p:nvSpPr>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238646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5655E3-ABF2-44D6-AA9E-1D8960DFAE61}" type="datetime1">
              <a:rPr lang="en-US" smtClean="0"/>
              <a:pPr/>
              <a:t>11/11/2019</a:t>
            </a:fld>
            <a:endParaRPr lang="en-US"/>
          </a:p>
        </p:txBody>
      </p:sp>
      <p:sp>
        <p:nvSpPr>
          <p:cNvPr id="6" name="Footer Placeholder 5"/>
          <p:cNvSpPr>
            <a:spLocks noGrp="1"/>
          </p:cNvSpPr>
          <p:nvPr>
            <p:ph type="ftr" sz="quarter" idx="11"/>
          </p:nvPr>
        </p:nvSpPr>
        <p:spPr/>
        <p:txBody>
          <a:bodyPr/>
          <a:lstStyle/>
          <a:p>
            <a:r>
              <a:rPr lang="en-US"/>
              <a:t>© Oxford University Press 2017. All rights reserved.</a:t>
            </a:r>
          </a:p>
        </p:txBody>
      </p:sp>
      <p:sp>
        <p:nvSpPr>
          <p:cNvPr id="7" name="Slide Number Placeholder 6"/>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20224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ADF0B4-89B8-4EE4-8E10-ACF766419573}" type="datetime1">
              <a:rPr lang="en-US" smtClean="0"/>
              <a:pPr/>
              <a:t>11/11/2019</a:t>
            </a:fld>
            <a:endParaRPr lang="en-US"/>
          </a:p>
        </p:txBody>
      </p:sp>
      <p:sp>
        <p:nvSpPr>
          <p:cNvPr id="6" name="Footer Placeholder 5"/>
          <p:cNvSpPr>
            <a:spLocks noGrp="1"/>
          </p:cNvSpPr>
          <p:nvPr>
            <p:ph type="ftr" sz="quarter" idx="11"/>
          </p:nvPr>
        </p:nvSpPr>
        <p:spPr/>
        <p:txBody>
          <a:bodyPr/>
          <a:lstStyle/>
          <a:p>
            <a:r>
              <a:rPr lang="en-US"/>
              <a:t>© Oxford University Press 2017. All rights reserved.</a:t>
            </a:r>
          </a:p>
        </p:txBody>
      </p:sp>
      <p:sp>
        <p:nvSpPr>
          <p:cNvPr id="7" name="Slide Number Placeholder 6"/>
          <p:cNvSpPr>
            <a:spLocks noGrp="1"/>
          </p:cNvSpPr>
          <p:nvPr>
            <p:ph type="sldNum" sz="quarter" idx="12"/>
          </p:nvPr>
        </p:nvSpPr>
        <p:spPr/>
        <p:txBody>
          <a:bodyPr/>
          <a:lstStyle/>
          <a:p>
            <a:fld id="{54DF3E67-45E1-4E1D-8511-4DC30DACD4D2}" type="slidenum">
              <a:rPr lang="en-US" smtClean="0"/>
              <a:pPr/>
              <a:t>‹#›</a:t>
            </a:fld>
            <a:endParaRPr lang="en-US"/>
          </a:p>
        </p:txBody>
      </p:sp>
    </p:spTree>
    <p:extLst>
      <p:ext uri="{BB962C8B-B14F-4D97-AF65-F5344CB8AC3E}">
        <p14:creationId xmlns:p14="http://schemas.microsoft.com/office/powerpoint/2010/main" val="332586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
            <a:biLevel thresh="75000"/>
            <a:lum/>
            <a:extLst>
              <a:ext uri="{BEBA8EAE-BF5A-486C-A8C5-ECC9F3942E4B}">
                <a14:imgProps xmlns:a14="http://schemas.microsoft.com/office/drawing/2010/main">
                  <a14:imgLayer r:embed="rId14">
                    <a14:imgEffect>
                      <a14:artisticFilmGrain/>
                    </a14:imgEffect>
                    <a14:imgEffect>
                      <a14:brightnessContrast bright="52000"/>
                    </a14:imgEffect>
                  </a14:imgLayer>
                </a14:imgProps>
              </a:ext>
            </a:extLst>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CE107-8622-4174-A74C-C0DC7BB282F0}" type="datetime1">
              <a:rPr lang="en-US" smtClean="0"/>
              <a:pPr/>
              <a:t>11/11/2019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Oxford University Press 2017.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F3E67-45E1-4E1D-8511-4DC30DACD4D2}" type="slidenum">
              <a:rPr lang="en-US" smtClean="0"/>
              <a:pPr/>
              <a:t>‹#›</a:t>
            </a:fld>
            <a:endParaRPr lang="en-US"/>
          </a:p>
        </p:txBody>
      </p:sp>
    </p:spTree>
    <p:extLst>
      <p:ext uri="{BB962C8B-B14F-4D97-AF65-F5344CB8AC3E}">
        <p14:creationId xmlns:p14="http://schemas.microsoft.com/office/powerpoint/2010/main" val="4151505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7.emf"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8.em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8.emf"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8.em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9.emf"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0.emf"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1.emf"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3.emf" /><Relationship Id="rId2" Type="http://schemas.openxmlformats.org/officeDocument/2006/relationships/image" Target="../media/image12.emf"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15.emf" /><Relationship Id="rId2" Type="http://schemas.openxmlformats.org/officeDocument/2006/relationships/image" Target="../media/image14.emf"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10100" y="2909888"/>
            <a:ext cx="7086600" cy="948418"/>
          </a:xfrm>
          <a:prstGeom prst="rect">
            <a:avLst/>
          </a:prstGeom>
          <a:effectLst>
            <a:reflection blurRad="6350" stA="52000" endA="300" endPos="35000" dir="5400000" sy="-100000" algn="bl" rotWithShape="0"/>
          </a:effectLst>
        </p:spPr>
        <p:txBody>
          <a:bodyPr anchor="b">
            <a:normAutofit/>
          </a:bodyPr>
          <a:lstStyle>
            <a:lvl1pPr algn="ctr"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en-US" dirty="0">
                <a:solidFill>
                  <a:srgbClr val="C82B46"/>
                </a:solidFill>
              </a:rPr>
              <a:t>Statistical Programming in R</a:t>
            </a:r>
          </a:p>
        </p:txBody>
      </p:sp>
      <p:sp>
        <p:nvSpPr>
          <p:cNvPr id="5" name="Subtitle 2"/>
          <p:cNvSpPr txBox="1">
            <a:spLocks/>
          </p:cNvSpPr>
          <p:nvPr/>
        </p:nvSpPr>
        <p:spPr>
          <a:xfrm>
            <a:off x="4610100" y="3950381"/>
            <a:ext cx="7086600" cy="621619"/>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rgbClr val="187E52"/>
                </a:solidFill>
              </a:rPr>
              <a:t>Srinivasa, </a:t>
            </a:r>
            <a:r>
              <a:rPr lang="en-US" dirty="0" err="1">
                <a:solidFill>
                  <a:srgbClr val="187E52"/>
                </a:solidFill>
              </a:rPr>
              <a:t>Siddesh</a:t>
            </a:r>
            <a:r>
              <a:rPr lang="en-US" dirty="0">
                <a:solidFill>
                  <a:srgbClr val="187E52"/>
                </a:solidFill>
              </a:rPr>
              <a:t>, Shetty &amp; </a:t>
            </a:r>
            <a:r>
              <a:rPr lang="en-US" dirty="0" err="1">
                <a:solidFill>
                  <a:srgbClr val="187E52"/>
                </a:solidFill>
              </a:rPr>
              <a:t>Sowmya</a:t>
            </a:r>
            <a:endParaRPr lang="en-US" dirty="0">
              <a:solidFill>
                <a:srgbClr val="187E52"/>
              </a:solidFill>
            </a:endParaRPr>
          </a:p>
        </p:txBody>
      </p:sp>
      <p:cxnSp>
        <p:nvCxnSpPr>
          <p:cNvPr id="7" name="Straight Connector 6"/>
          <p:cNvCxnSpPr/>
          <p:nvPr/>
        </p:nvCxnSpPr>
        <p:spPr>
          <a:xfrm>
            <a:off x="5080000" y="3858306"/>
            <a:ext cx="6134098"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dirty="0"/>
              <a:t>© Oxford University Press 2017. All rights reserved.</a:t>
            </a:r>
          </a:p>
        </p:txBody>
      </p:sp>
      <p:sp>
        <p:nvSpPr>
          <p:cNvPr id="9" name="Slide Number Placeholder 8"/>
          <p:cNvSpPr>
            <a:spLocks noGrp="1"/>
          </p:cNvSpPr>
          <p:nvPr>
            <p:ph type="sldNum" sz="quarter" idx="12"/>
          </p:nvPr>
        </p:nvSpPr>
        <p:spPr/>
        <p:txBody>
          <a:bodyPr/>
          <a:lstStyle/>
          <a:p>
            <a:fld id="{54DF3E67-45E1-4E1D-8511-4DC30DACD4D2}" type="slidenum">
              <a:rPr lang="en-US" smtClean="0"/>
              <a:pPr/>
              <a:t>1</a:t>
            </a:fld>
            <a:endParaRPr lang="en-US"/>
          </a:p>
        </p:txBody>
      </p:sp>
    </p:spTree>
    <p:extLst>
      <p:ext uri="{BB962C8B-B14F-4D97-AF65-F5344CB8AC3E}">
        <p14:creationId xmlns:p14="http://schemas.microsoft.com/office/powerpoint/2010/main" val="294435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28600" lvl="1">
              <a:spcBef>
                <a:spcPts val="1000"/>
              </a:spcBef>
            </a:pPr>
            <a:r>
              <a:rPr lang="en-US" sz="3200" dirty="0"/>
              <a:t>The second variable is the </a:t>
            </a:r>
            <a:r>
              <a:rPr lang="en-US" sz="3200" i="1" dirty="0"/>
              <a:t>dependent variable</a:t>
            </a:r>
            <a:r>
              <a:rPr lang="en-US" sz="3200" dirty="0"/>
              <a:t>, which comprises the values derived from the independent variable. </a:t>
            </a:r>
          </a:p>
          <a:p>
            <a:endParaRPr lang="en-US" sz="3200" dirty="0"/>
          </a:p>
          <a:p>
            <a:r>
              <a:rPr lang="en-US" sz="3200" dirty="0"/>
              <a:t>Linear regression analysis in R constitutes model building with the help of two variables in the equation form as follows:</a:t>
            </a:r>
          </a:p>
          <a:p>
            <a:pPr marL="0" indent="0">
              <a:buNone/>
            </a:pPr>
            <a:r>
              <a:rPr lang="pt-BR" sz="3200" i="1" dirty="0"/>
              <a:t>		Yi </a:t>
            </a:r>
            <a:r>
              <a:rPr lang="pt-BR" sz="3200" dirty="0"/>
              <a:t>= </a:t>
            </a:r>
            <a:r>
              <a:rPr lang="pt-BR" sz="3200" i="1" dirty="0"/>
              <a:t>a </a:t>
            </a:r>
            <a:r>
              <a:rPr lang="pt-BR" sz="3200" dirty="0"/>
              <a:t>+ </a:t>
            </a:r>
            <a:r>
              <a:rPr lang="pt-BR" sz="3200" i="1" dirty="0"/>
              <a:t>bXi </a:t>
            </a:r>
            <a:r>
              <a:rPr lang="pt-BR" sz="3200" dirty="0"/>
              <a:t>+ </a:t>
            </a:r>
            <a:r>
              <a:rPr lang="pt-BR" sz="3200" i="1" dirty="0"/>
              <a:t>ei </a:t>
            </a:r>
            <a:r>
              <a:rPr lang="pt-BR" sz="3200" dirty="0"/>
              <a:t>, </a:t>
            </a:r>
            <a:r>
              <a:rPr lang="pt-BR" sz="3200" i="1" dirty="0"/>
              <a:t>i </a:t>
            </a:r>
            <a:r>
              <a:rPr lang="pt-BR" sz="3200" dirty="0"/>
              <a:t>= 1, …, </a:t>
            </a:r>
            <a:r>
              <a:rPr lang="pt-BR" sz="3200" i="1" dirty="0"/>
              <a:t>h</a:t>
            </a:r>
            <a:endParaRPr lang="en-US" sz="3200" dirty="0"/>
          </a:p>
          <a:p>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55"/>
            <a:ext cx="12192000" cy="665389"/>
          </a:xfrm>
        </p:spPr>
        <p:txBody>
          <a:bodyPr>
            <a:normAutofit/>
          </a:bodyPr>
          <a:lstStyle/>
          <a:p>
            <a:r>
              <a:rPr lang="en-US" sz="3200" dirty="0"/>
              <a:t>Applying </a:t>
            </a:r>
            <a:r>
              <a:rPr lang="en-US" sz="3200" i="1" dirty="0"/>
              <a:t>curve </a:t>
            </a:r>
            <a:r>
              <a:rPr lang="en-US" sz="3200" dirty="0"/>
              <a:t>and </a:t>
            </a:r>
            <a:r>
              <a:rPr lang="en-US" sz="3200" i="1" dirty="0" err="1"/>
              <a:t>hist</a:t>
            </a:r>
            <a:r>
              <a:rPr lang="en-US" sz="3200" i="1" dirty="0"/>
              <a:t> </a:t>
            </a:r>
            <a:r>
              <a:rPr lang="en-US" sz="3200" dirty="0"/>
              <a:t>functions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11</a:t>
            </a:fld>
            <a:endParaRPr lang="en-US"/>
          </a:p>
        </p:txBody>
      </p:sp>
      <p:pic>
        <p:nvPicPr>
          <p:cNvPr id="6" name="Picture 5"/>
          <p:cNvPicPr>
            <a:picLocks noChangeAspect="1"/>
          </p:cNvPicPr>
          <p:nvPr/>
        </p:nvPicPr>
        <p:blipFill>
          <a:blip r:embed="rId2"/>
          <a:stretch>
            <a:fillRect/>
          </a:stretch>
        </p:blipFill>
        <p:spPr>
          <a:xfrm>
            <a:off x="0" y="674557"/>
            <a:ext cx="12191999" cy="6183443"/>
          </a:xfrm>
          <a:prstGeom prst="rect">
            <a:avLst/>
          </a:prstGeom>
        </p:spPr>
      </p:pic>
    </p:spTree>
    <p:extLst>
      <p:ext uri="{BB962C8B-B14F-4D97-AF65-F5344CB8AC3E}">
        <p14:creationId xmlns:p14="http://schemas.microsoft.com/office/powerpoint/2010/main" val="295872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12</a:t>
            </a:fld>
            <a:endParaRPr lang="en-US"/>
          </a:p>
        </p:txBody>
      </p:sp>
      <p:pic>
        <p:nvPicPr>
          <p:cNvPr id="6" name="Content Placeholder 5"/>
          <p:cNvPicPr>
            <a:picLocks noGrp="1" noChangeAspect="1"/>
          </p:cNvPicPr>
          <p:nvPr>
            <p:ph idx="1"/>
          </p:nvPr>
        </p:nvPicPr>
        <p:blipFill>
          <a:blip r:embed="rId2"/>
          <a:stretch>
            <a:fillRect/>
          </a:stretch>
        </p:blipFill>
        <p:spPr>
          <a:xfrm>
            <a:off x="404734" y="359764"/>
            <a:ext cx="11287594" cy="59361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13</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82880" y="1143000"/>
            <a:ext cx="11719559" cy="5227320"/>
          </a:xfrm>
          <a:prstGeom prst="rect">
            <a:avLst/>
          </a:prstGeom>
          <a:noFill/>
          <a:ln w="9525">
            <a:noFill/>
            <a:miter lim="800000"/>
            <a:headEnd/>
            <a:tailEnd/>
          </a:ln>
          <a:effectLst/>
        </p:spPr>
      </p:pic>
      <p:sp>
        <p:nvSpPr>
          <p:cNvPr id="7" name="Title 1"/>
          <p:cNvSpPr>
            <a:spLocks noGrp="1"/>
          </p:cNvSpPr>
          <p:nvPr>
            <p:ph type="title"/>
          </p:nvPr>
        </p:nvSpPr>
        <p:spPr/>
        <p:txBody>
          <a:bodyPr>
            <a:normAutofit/>
          </a:bodyPr>
          <a:lstStyle/>
          <a:p>
            <a:r>
              <a:rPr lang="en-US" sz="3600" i="1" dirty="0"/>
              <a:t>Linear Model Function</a:t>
            </a:r>
            <a:endParaRPr 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14</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274320" y="1219200"/>
            <a:ext cx="11628120" cy="524256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a:t>10.4 One </a:t>
            </a:r>
            <a:r>
              <a:rPr lang="fr-FR" sz="3600" dirty="0" err="1"/>
              <a:t>Sample</a:t>
            </a:r>
            <a:r>
              <a:rPr lang="fr-FR" sz="3600" dirty="0"/>
              <a:t> T-test</a:t>
            </a:r>
            <a:endParaRPr lang="en-US" sz="3600" dirty="0"/>
          </a:p>
        </p:txBody>
      </p:sp>
      <p:sp>
        <p:nvSpPr>
          <p:cNvPr id="3" name="Content Placeholder 2"/>
          <p:cNvSpPr>
            <a:spLocks noGrp="1"/>
          </p:cNvSpPr>
          <p:nvPr>
            <p:ph idx="1"/>
          </p:nvPr>
        </p:nvSpPr>
        <p:spPr/>
        <p:txBody>
          <a:bodyPr>
            <a:normAutofit/>
          </a:bodyPr>
          <a:lstStyle/>
          <a:p>
            <a:r>
              <a:rPr lang="en-US" sz="3600" dirty="0"/>
              <a:t>The t-statistic shown in Figure, has −9.8 degrees of freedom, which is n− 1 or 58− 1, that is, 57 degrees of freedom. </a:t>
            </a:r>
          </a:p>
          <a:p>
            <a:r>
              <a:rPr lang="en-US" sz="3600" dirty="0"/>
              <a:t>Further the p-value obtained here is really close to 0. </a:t>
            </a:r>
          </a:p>
          <a:p>
            <a:r>
              <a:rPr lang="en-US" sz="3600" dirty="0"/>
              <a:t>If we have a small </a:t>
            </a:r>
            <a:r>
              <a:rPr lang="en-US" sz="3600" dirty="0" err="1"/>
              <a:t>number,we</a:t>
            </a:r>
            <a:r>
              <a:rPr lang="en-US" sz="3600" dirty="0"/>
              <a:t> will see this notation, which is basically saying 5.86e−14. </a:t>
            </a:r>
          </a:p>
          <a:p>
            <a:pPr algn="just"/>
            <a:r>
              <a:rPr lang="en-US" sz="3600" dirty="0"/>
              <a:t>p-value is definitely less than 0.05, hence the null hypothesis that the population mean is equal to 30 years is not accepted.</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15</a:t>
            </a:fld>
            <a:endParaRPr lang="en-US"/>
          </a:p>
        </p:txBody>
      </p:sp>
    </p:spTree>
    <p:extLst>
      <p:ext uri="{BB962C8B-B14F-4D97-AF65-F5344CB8AC3E}">
        <p14:creationId xmlns:p14="http://schemas.microsoft.com/office/powerpoint/2010/main" val="3032786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16</a:t>
            </a:fld>
            <a:endParaRPr lang="en-US"/>
          </a:p>
        </p:txBody>
      </p:sp>
      <p:pic>
        <p:nvPicPr>
          <p:cNvPr id="6" name="Content Placeholder 5"/>
          <p:cNvPicPr>
            <a:picLocks noGrp="1" noChangeAspect="1"/>
          </p:cNvPicPr>
          <p:nvPr>
            <p:ph idx="1"/>
          </p:nvPr>
        </p:nvPicPr>
        <p:blipFill>
          <a:blip r:embed="rId2"/>
          <a:stretch>
            <a:fillRect/>
          </a:stretch>
        </p:blipFill>
        <p:spPr>
          <a:xfrm>
            <a:off x="0" y="0"/>
            <a:ext cx="12192000" cy="68579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55"/>
            <a:ext cx="12192000" cy="665389"/>
          </a:xfrm>
        </p:spPr>
        <p:txBody>
          <a:bodyPr>
            <a:normAutofit/>
          </a:bodyPr>
          <a:lstStyle/>
          <a:p>
            <a:r>
              <a:rPr lang="en-US" sz="3200" dirty="0"/>
              <a:t>10.5 Illustration of Paired T-test</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17</a:t>
            </a:fld>
            <a:endParaRPr lang="en-US"/>
          </a:p>
        </p:txBody>
      </p:sp>
      <p:pic>
        <p:nvPicPr>
          <p:cNvPr id="6" name="Picture 5"/>
          <p:cNvPicPr>
            <a:picLocks noChangeAspect="1"/>
          </p:cNvPicPr>
          <p:nvPr/>
        </p:nvPicPr>
        <p:blipFill>
          <a:blip r:embed="rId2"/>
          <a:stretch>
            <a:fillRect/>
          </a:stretch>
        </p:blipFill>
        <p:spPr>
          <a:xfrm>
            <a:off x="0" y="629588"/>
            <a:ext cx="12191999" cy="6228412"/>
          </a:xfrm>
          <a:prstGeom prst="rect">
            <a:avLst/>
          </a:prstGeom>
        </p:spPr>
      </p:pic>
    </p:spTree>
    <p:extLst>
      <p:ext uri="{BB962C8B-B14F-4D97-AF65-F5344CB8AC3E}">
        <p14:creationId xmlns:p14="http://schemas.microsoft.com/office/powerpoint/2010/main" val="3190129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65"/>
            <a:ext cx="12192000" cy="665389"/>
          </a:xfrm>
        </p:spPr>
        <p:txBody>
          <a:bodyPr>
            <a:normAutofit/>
          </a:bodyPr>
          <a:lstStyle/>
          <a:p>
            <a:r>
              <a:rPr lang="en-US" sz="2800" dirty="0"/>
              <a:t>10.6 Illustration of independent t-tests</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18</a:t>
            </a:fld>
            <a:endParaRPr lang="en-US"/>
          </a:p>
        </p:txBody>
      </p:sp>
      <p:pic>
        <p:nvPicPr>
          <p:cNvPr id="6" name="Picture 5"/>
          <p:cNvPicPr>
            <a:picLocks noChangeAspect="1"/>
          </p:cNvPicPr>
          <p:nvPr/>
        </p:nvPicPr>
        <p:blipFill>
          <a:blip r:embed="rId2"/>
          <a:stretch>
            <a:fillRect/>
          </a:stretch>
        </p:blipFill>
        <p:spPr>
          <a:xfrm>
            <a:off x="0" y="719528"/>
            <a:ext cx="12191999" cy="6138472"/>
          </a:xfrm>
          <a:prstGeom prst="rect">
            <a:avLst/>
          </a:prstGeom>
        </p:spPr>
      </p:pic>
    </p:spTree>
    <p:extLst>
      <p:ext uri="{BB962C8B-B14F-4D97-AF65-F5344CB8AC3E}">
        <p14:creationId xmlns:p14="http://schemas.microsoft.com/office/powerpoint/2010/main" val="2304714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55"/>
            <a:ext cx="12192000" cy="665389"/>
          </a:xfrm>
        </p:spPr>
        <p:txBody>
          <a:bodyPr>
            <a:normAutofit/>
          </a:bodyPr>
          <a:lstStyle/>
          <a:p>
            <a:r>
              <a:rPr lang="en-US" sz="2800" dirty="0"/>
              <a:t>10.6 Illustration of independent t-tests</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19</a:t>
            </a:fld>
            <a:endParaRPr lang="en-US"/>
          </a:p>
        </p:txBody>
      </p:sp>
      <p:pic>
        <p:nvPicPr>
          <p:cNvPr id="6" name="Picture 5"/>
          <p:cNvPicPr>
            <a:picLocks noChangeAspect="1"/>
          </p:cNvPicPr>
          <p:nvPr/>
        </p:nvPicPr>
        <p:blipFill>
          <a:blip r:embed="rId2"/>
          <a:stretch>
            <a:fillRect/>
          </a:stretch>
        </p:blipFill>
        <p:spPr>
          <a:xfrm>
            <a:off x="0" y="689548"/>
            <a:ext cx="12192000" cy="6168452"/>
          </a:xfrm>
          <a:prstGeom prst="rect">
            <a:avLst/>
          </a:prstGeom>
        </p:spPr>
      </p:pic>
    </p:spTree>
    <p:extLst>
      <p:ext uri="{BB962C8B-B14F-4D97-AF65-F5344CB8AC3E}">
        <p14:creationId xmlns:p14="http://schemas.microsoft.com/office/powerpoint/2010/main" val="224989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Chapter10: Statistical Applications</a:t>
            </a:r>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54DF3E67-45E1-4E1D-8511-4DC30DACD4D2}" type="slidenum">
              <a:rPr lang="en-US" smtClean="0"/>
              <a:pPr/>
              <a:t>2</a:t>
            </a:fld>
            <a:endParaRPr lang="en-US"/>
          </a:p>
        </p:txBody>
      </p:sp>
      <p:sp>
        <p:nvSpPr>
          <p:cNvPr id="9" name="Content Placeholder 8"/>
          <p:cNvSpPr>
            <a:spLocks noGrp="1"/>
          </p:cNvSpPr>
          <p:nvPr>
            <p:ph idx="1"/>
          </p:nvPr>
        </p:nvSpPr>
        <p:spPr>
          <a:xfrm>
            <a:off x="174171" y="1146628"/>
            <a:ext cx="11785600" cy="5711371"/>
          </a:xfrm>
        </p:spPr>
        <p:txBody>
          <a:bodyPr>
            <a:normAutofit lnSpcReduction="10000"/>
          </a:bodyPr>
          <a:lstStyle/>
          <a:p>
            <a:pPr marL="0" indent="0">
              <a:buNone/>
            </a:pPr>
            <a:r>
              <a:rPr lang="en-US" sz="3500" dirty="0"/>
              <a:t>A systematic study of this chapter will help the reader understand the following concepts:</a:t>
            </a:r>
          </a:p>
          <a:p>
            <a:pPr marL="0" indent="0">
              <a:buNone/>
            </a:pPr>
            <a:r>
              <a:rPr lang="en-US" sz="3500" dirty="0"/>
              <a:t>• Basic statistical operations—mean, median, mode, standard deviation</a:t>
            </a:r>
          </a:p>
          <a:p>
            <a:pPr marL="0" indent="0">
              <a:buNone/>
            </a:pPr>
            <a:r>
              <a:rPr lang="en-US" sz="3500" dirty="0"/>
              <a:t>• Linear regression analysis</a:t>
            </a:r>
          </a:p>
          <a:p>
            <a:pPr marL="0" indent="0">
              <a:buNone/>
            </a:pPr>
            <a:r>
              <a:rPr lang="en-US" sz="3500" dirty="0"/>
              <a:t>• One sample test, paired t-tests, independent t-tests</a:t>
            </a:r>
          </a:p>
          <a:p>
            <a:pPr marL="0" indent="0">
              <a:buNone/>
            </a:pPr>
            <a:r>
              <a:rPr lang="en-US" sz="3500" dirty="0"/>
              <a:t>• Chi-squared goodness of fit test, chi-squared test of independence</a:t>
            </a:r>
          </a:p>
          <a:p>
            <a:pPr marL="0" indent="0">
              <a:buNone/>
            </a:pPr>
            <a:r>
              <a:rPr lang="en-US" sz="3500" dirty="0"/>
              <a:t>• Multiple regression, logistic and exponential regression</a:t>
            </a:r>
          </a:p>
          <a:p>
            <a:pPr marL="0" indent="0">
              <a:buNone/>
            </a:pPr>
            <a:r>
              <a:rPr lang="en-US" sz="3500" dirty="0"/>
              <a:t>• Sampling distribution</a:t>
            </a:r>
          </a:p>
          <a:p>
            <a:pPr marL="0" indent="0">
              <a:buNone/>
            </a:pPr>
            <a:r>
              <a:rPr lang="en-US" sz="3500" dirty="0"/>
              <a:t>• Decision tree</a:t>
            </a:r>
          </a:p>
          <a:p>
            <a:pPr marL="0" indent="0">
              <a:buNone/>
            </a:pPr>
            <a:endParaRPr lang="en-US" dirty="0"/>
          </a:p>
        </p:txBody>
      </p:sp>
    </p:spTree>
    <p:extLst>
      <p:ext uri="{BB962C8B-B14F-4D97-AF65-F5344CB8AC3E}">
        <p14:creationId xmlns:p14="http://schemas.microsoft.com/office/powerpoint/2010/main" val="352540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55"/>
            <a:ext cx="12192000" cy="665389"/>
          </a:xfrm>
        </p:spPr>
        <p:txBody>
          <a:bodyPr>
            <a:normAutofit/>
          </a:bodyPr>
          <a:lstStyle/>
          <a:p>
            <a:r>
              <a:rPr lang="en-US" sz="2800" dirty="0"/>
              <a:t>10.7 Illustration of chi-squared goodness of fit test</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20</a:t>
            </a:fld>
            <a:endParaRPr lang="en-US"/>
          </a:p>
        </p:txBody>
      </p:sp>
      <p:pic>
        <p:nvPicPr>
          <p:cNvPr id="6" name="Picture 5"/>
          <p:cNvPicPr>
            <a:picLocks noChangeAspect="1"/>
          </p:cNvPicPr>
          <p:nvPr/>
        </p:nvPicPr>
        <p:blipFill>
          <a:blip r:embed="rId2"/>
          <a:stretch>
            <a:fillRect/>
          </a:stretch>
        </p:blipFill>
        <p:spPr>
          <a:xfrm>
            <a:off x="0" y="719528"/>
            <a:ext cx="12191999" cy="6138472"/>
          </a:xfrm>
          <a:prstGeom prst="rect">
            <a:avLst/>
          </a:prstGeom>
        </p:spPr>
      </p:pic>
    </p:spTree>
    <p:extLst>
      <p:ext uri="{BB962C8B-B14F-4D97-AF65-F5344CB8AC3E}">
        <p14:creationId xmlns:p14="http://schemas.microsoft.com/office/powerpoint/2010/main" val="175815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55"/>
            <a:ext cx="12192000" cy="665389"/>
          </a:xfrm>
        </p:spPr>
        <p:txBody>
          <a:bodyPr>
            <a:normAutofit/>
          </a:bodyPr>
          <a:lstStyle/>
          <a:p>
            <a:r>
              <a:rPr lang="en-US" sz="2800" dirty="0"/>
              <a:t>10.8 Chi-squared Test of Independence</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21</a:t>
            </a:fld>
            <a:endParaRPr lang="en-US"/>
          </a:p>
        </p:txBody>
      </p:sp>
      <p:pic>
        <p:nvPicPr>
          <p:cNvPr id="6" name="Picture 5"/>
          <p:cNvPicPr>
            <a:picLocks noChangeAspect="1"/>
          </p:cNvPicPr>
          <p:nvPr/>
        </p:nvPicPr>
        <p:blipFill>
          <a:blip r:embed="rId2"/>
          <a:stretch>
            <a:fillRect/>
          </a:stretch>
        </p:blipFill>
        <p:spPr>
          <a:xfrm>
            <a:off x="0" y="719528"/>
            <a:ext cx="12192000" cy="6138472"/>
          </a:xfrm>
          <a:prstGeom prst="rect">
            <a:avLst/>
          </a:prstGeom>
        </p:spPr>
      </p:pic>
    </p:spTree>
    <p:extLst>
      <p:ext uri="{BB962C8B-B14F-4D97-AF65-F5344CB8AC3E}">
        <p14:creationId xmlns:p14="http://schemas.microsoft.com/office/powerpoint/2010/main" val="1903134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65"/>
            <a:ext cx="12192000" cy="665389"/>
          </a:xfrm>
        </p:spPr>
        <p:txBody>
          <a:bodyPr>
            <a:normAutofit/>
          </a:bodyPr>
          <a:lstStyle/>
          <a:p>
            <a:r>
              <a:rPr lang="en-US" sz="3200" dirty="0"/>
              <a:t>10.9 Multiple Regression</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22</a:t>
            </a:fld>
            <a:endParaRPr lang="en-US"/>
          </a:p>
        </p:txBody>
      </p:sp>
      <p:pic>
        <p:nvPicPr>
          <p:cNvPr id="6" name="Picture 5"/>
          <p:cNvPicPr>
            <a:picLocks noChangeAspect="1"/>
          </p:cNvPicPr>
          <p:nvPr/>
        </p:nvPicPr>
        <p:blipFill>
          <a:blip r:embed="rId2"/>
          <a:stretch>
            <a:fillRect/>
          </a:stretch>
        </p:blipFill>
        <p:spPr>
          <a:xfrm>
            <a:off x="0" y="704538"/>
            <a:ext cx="12191999" cy="6153461"/>
          </a:xfrm>
          <a:prstGeom prst="rect">
            <a:avLst/>
          </a:prstGeom>
        </p:spPr>
      </p:pic>
    </p:spTree>
    <p:extLst>
      <p:ext uri="{BB962C8B-B14F-4D97-AF65-F5344CB8AC3E}">
        <p14:creationId xmlns:p14="http://schemas.microsoft.com/office/powerpoint/2010/main" val="3046938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05"/>
            <a:ext cx="12192000" cy="665389"/>
          </a:xfrm>
        </p:spPr>
        <p:txBody>
          <a:bodyPr>
            <a:normAutofit/>
          </a:bodyPr>
          <a:lstStyle/>
          <a:p>
            <a:r>
              <a:rPr lang="en-US" sz="2800" dirty="0"/>
              <a:t>10.10 Logistic and Exponential Regression</a:t>
            </a:r>
          </a:p>
        </p:txBody>
      </p:sp>
      <p:sp>
        <p:nvSpPr>
          <p:cNvPr id="3" name="Content Placeholder 2"/>
          <p:cNvSpPr>
            <a:spLocks noGrp="1"/>
          </p:cNvSpPr>
          <p:nvPr>
            <p:ph idx="1"/>
          </p:nvPr>
        </p:nvSpPr>
        <p:spPr>
          <a:xfrm>
            <a:off x="174171" y="644577"/>
            <a:ext cx="11785600" cy="5532386"/>
          </a:xfrm>
        </p:spPr>
        <p:txBody>
          <a:bodyPr>
            <a:normAutofit/>
          </a:bodyPr>
          <a:lstStyle/>
          <a:p>
            <a:pPr algn="just"/>
            <a:r>
              <a:rPr lang="en-US" sz="3200" dirty="0"/>
              <a:t>Logistic model fits in the plot and the parameters for the logistic equation are obtained.</a:t>
            </a:r>
          </a:p>
          <a:p>
            <a:pPr algn="just"/>
            <a:r>
              <a:rPr lang="en-US" sz="3200" dirty="0"/>
              <a:t>Observe that this model does fit better than the exponential model.</a:t>
            </a:r>
          </a:p>
          <a:p>
            <a:pPr algn="just"/>
            <a:r>
              <a:rPr lang="en-US" sz="3200" dirty="0"/>
              <a:t>There is another function that we can use to quickly see which model might fit our data best, called the </a:t>
            </a:r>
            <a:r>
              <a:rPr lang="en-US" sz="3200" i="1" dirty="0" err="1"/>
              <a:t>tripleFit</a:t>
            </a:r>
            <a:r>
              <a:rPr lang="en-US" sz="3200" i="1" dirty="0"/>
              <a:t> </a:t>
            </a:r>
            <a:r>
              <a:rPr lang="en-US" sz="3200" dirty="0"/>
              <a:t>function. </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23</a:t>
            </a:fld>
            <a:endParaRPr lang="en-US"/>
          </a:p>
        </p:txBody>
      </p:sp>
      <p:pic>
        <p:nvPicPr>
          <p:cNvPr id="7" name="Picture 6"/>
          <p:cNvPicPr>
            <a:picLocks noChangeAspect="1"/>
          </p:cNvPicPr>
          <p:nvPr/>
        </p:nvPicPr>
        <p:blipFill>
          <a:blip r:embed="rId2"/>
          <a:stretch>
            <a:fillRect/>
          </a:stretch>
        </p:blipFill>
        <p:spPr>
          <a:xfrm>
            <a:off x="1" y="3087974"/>
            <a:ext cx="5381468" cy="3770025"/>
          </a:xfrm>
          <a:prstGeom prst="rect">
            <a:avLst/>
          </a:prstGeom>
        </p:spPr>
      </p:pic>
      <p:pic>
        <p:nvPicPr>
          <p:cNvPr id="8" name="Picture 7"/>
          <p:cNvPicPr>
            <a:picLocks noChangeAspect="1"/>
          </p:cNvPicPr>
          <p:nvPr/>
        </p:nvPicPr>
        <p:blipFill>
          <a:blip r:embed="rId3"/>
          <a:stretch>
            <a:fillRect/>
          </a:stretch>
        </p:blipFill>
        <p:spPr>
          <a:xfrm>
            <a:off x="5546362" y="3102964"/>
            <a:ext cx="6355828" cy="3755035"/>
          </a:xfrm>
          <a:prstGeom prst="rect">
            <a:avLst/>
          </a:prstGeom>
        </p:spPr>
      </p:pic>
    </p:spTree>
    <p:extLst>
      <p:ext uri="{BB962C8B-B14F-4D97-AF65-F5344CB8AC3E}">
        <p14:creationId xmlns:p14="http://schemas.microsoft.com/office/powerpoint/2010/main" val="3812521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25"/>
            <a:ext cx="12192000" cy="665389"/>
          </a:xfrm>
        </p:spPr>
        <p:txBody>
          <a:bodyPr>
            <a:normAutofit/>
          </a:bodyPr>
          <a:lstStyle/>
          <a:p>
            <a:r>
              <a:rPr lang="en-US" sz="3200" dirty="0"/>
              <a:t>10.12 Decision Tree</a:t>
            </a:r>
          </a:p>
        </p:txBody>
      </p:sp>
      <p:sp>
        <p:nvSpPr>
          <p:cNvPr id="3" name="Content Placeholder 2"/>
          <p:cNvSpPr>
            <a:spLocks noGrp="1"/>
          </p:cNvSpPr>
          <p:nvPr>
            <p:ph idx="1"/>
          </p:nvPr>
        </p:nvSpPr>
        <p:spPr>
          <a:xfrm>
            <a:off x="174171" y="4751881"/>
            <a:ext cx="11785600" cy="2106119"/>
          </a:xfrm>
        </p:spPr>
        <p:txBody>
          <a:bodyPr/>
          <a:lstStyle/>
          <a:p>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24</a:t>
            </a:fld>
            <a:endParaRPr lang="en-US"/>
          </a:p>
        </p:txBody>
      </p:sp>
      <p:pic>
        <p:nvPicPr>
          <p:cNvPr id="7" name="Picture 6"/>
          <p:cNvPicPr>
            <a:picLocks noChangeAspect="1"/>
          </p:cNvPicPr>
          <p:nvPr/>
        </p:nvPicPr>
        <p:blipFill>
          <a:blip r:embed="rId2"/>
          <a:stretch>
            <a:fillRect/>
          </a:stretch>
        </p:blipFill>
        <p:spPr>
          <a:xfrm>
            <a:off x="299803" y="704538"/>
            <a:ext cx="11467476" cy="4017363"/>
          </a:xfrm>
          <a:prstGeom prst="rect">
            <a:avLst/>
          </a:prstGeom>
        </p:spPr>
      </p:pic>
      <p:pic>
        <p:nvPicPr>
          <p:cNvPr id="8" name="Picture 7"/>
          <p:cNvPicPr>
            <a:picLocks noChangeAspect="1"/>
          </p:cNvPicPr>
          <p:nvPr/>
        </p:nvPicPr>
        <p:blipFill>
          <a:blip r:embed="rId3"/>
          <a:stretch>
            <a:fillRect/>
          </a:stretch>
        </p:blipFill>
        <p:spPr>
          <a:xfrm>
            <a:off x="224852" y="4736892"/>
            <a:ext cx="9868415" cy="2059596"/>
          </a:xfrm>
          <a:prstGeom prst="rect">
            <a:avLst/>
          </a:prstGeom>
        </p:spPr>
      </p:pic>
    </p:spTree>
    <p:extLst>
      <p:ext uri="{BB962C8B-B14F-4D97-AF65-F5344CB8AC3E}">
        <p14:creationId xmlns:p14="http://schemas.microsoft.com/office/powerpoint/2010/main" val="106298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595"/>
            <a:ext cx="12192000" cy="665389"/>
          </a:xfrm>
        </p:spPr>
        <p:txBody>
          <a:bodyPr>
            <a:normAutofit/>
          </a:bodyPr>
          <a:lstStyle/>
          <a:p>
            <a:r>
              <a:rPr lang="en-US" sz="3200" dirty="0"/>
              <a:t>10.13 Time Series Analysis</a:t>
            </a:r>
          </a:p>
        </p:txBody>
      </p:sp>
      <p:sp>
        <p:nvSpPr>
          <p:cNvPr id="3" name="Content Placeholder 2"/>
          <p:cNvSpPr>
            <a:spLocks noGrp="1"/>
          </p:cNvSpPr>
          <p:nvPr>
            <p:ph idx="1"/>
          </p:nvPr>
        </p:nvSpPr>
        <p:spPr>
          <a:xfrm>
            <a:off x="174171" y="629586"/>
            <a:ext cx="11785600" cy="6228413"/>
          </a:xfrm>
        </p:spPr>
        <p:txBody>
          <a:bodyPr>
            <a:noAutofit/>
          </a:bodyPr>
          <a:lstStyle/>
          <a:p>
            <a:pPr marL="0" indent="0">
              <a:buNone/>
            </a:pPr>
            <a:r>
              <a:rPr lang="en-US" sz="3200" dirty="0"/>
              <a:t>Decompose a time series into components such as seasonal, trend, and irregular by considering moving averages. </a:t>
            </a:r>
          </a:p>
          <a:p>
            <a:pPr marL="0" indent="0">
              <a:buNone/>
            </a:pPr>
            <a:endParaRPr lang="en-US" sz="3200" dirty="0"/>
          </a:p>
          <a:p>
            <a:pPr marL="0" indent="0">
              <a:buNone/>
            </a:pPr>
            <a:r>
              <a:rPr lang="en-US" sz="3200" dirty="0"/>
              <a:t>The following is the syntax for this decomposition:</a:t>
            </a:r>
          </a:p>
          <a:p>
            <a:pPr marL="0" indent="0">
              <a:buNone/>
            </a:pPr>
            <a:endParaRPr lang="en-US" sz="3200" dirty="0"/>
          </a:p>
          <a:p>
            <a:pPr marL="0" indent="0">
              <a:buNone/>
            </a:pPr>
            <a:r>
              <a:rPr lang="en-US" sz="3200" dirty="0"/>
              <a:t>   decompose(x, type = c(“additive”, “multiplicative”), filter = NULL)</a:t>
            </a:r>
          </a:p>
          <a:p>
            <a:pPr marL="457200" lvl="1" indent="0">
              <a:buNone/>
            </a:pPr>
            <a:r>
              <a:rPr lang="en-US" sz="3200" dirty="0"/>
              <a:t>where,</a:t>
            </a:r>
          </a:p>
          <a:p>
            <a:pPr marL="457200" lvl="1" indent="0">
              <a:buNone/>
            </a:pPr>
            <a:r>
              <a:rPr lang="en-US" sz="3200" dirty="0"/>
              <a:t>x: a time series model</a:t>
            </a:r>
          </a:p>
          <a:p>
            <a:pPr marL="457200" lvl="1" indent="0">
              <a:buNone/>
            </a:pPr>
            <a:r>
              <a:rPr lang="en-US" sz="3200" dirty="0"/>
              <a:t>type: the type of the seasonal component used</a:t>
            </a:r>
          </a:p>
          <a:p>
            <a:pPr marL="457200" lvl="1" indent="0">
              <a:buNone/>
            </a:pPr>
            <a:r>
              <a:rPr lang="en-US" sz="3200" dirty="0"/>
              <a:t>filter: a vector containing filter coefficients represented using reverse time order</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25</a:t>
            </a:fld>
            <a:endParaRPr lang="en-US"/>
          </a:p>
        </p:txBody>
      </p:sp>
    </p:spTree>
    <p:extLst>
      <p:ext uri="{BB962C8B-B14F-4D97-AF65-F5344CB8AC3E}">
        <p14:creationId xmlns:p14="http://schemas.microsoft.com/office/powerpoint/2010/main" val="2652680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25"/>
            <a:ext cx="12192000" cy="665389"/>
          </a:xfrm>
        </p:spPr>
        <p:txBody>
          <a:bodyPr>
            <a:normAutofit/>
          </a:bodyPr>
          <a:lstStyle/>
          <a:p>
            <a:r>
              <a:rPr lang="en-US" sz="3200" dirty="0"/>
              <a:t>10.14 Probability Distribution</a:t>
            </a:r>
          </a:p>
        </p:txBody>
      </p:sp>
      <p:sp>
        <p:nvSpPr>
          <p:cNvPr id="3" name="Content Placeholder 2"/>
          <p:cNvSpPr>
            <a:spLocks noGrp="1"/>
          </p:cNvSpPr>
          <p:nvPr>
            <p:ph idx="1"/>
          </p:nvPr>
        </p:nvSpPr>
        <p:spPr>
          <a:xfrm>
            <a:off x="0" y="666944"/>
            <a:ext cx="11785600" cy="5778826"/>
          </a:xfrm>
        </p:spPr>
        <p:txBody>
          <a:bodyPr>
            <a:noAutofit/>
          </a:bodyPr>
          <a:lstStyle/>
          <a:p>
            <a:pPr marL="0" indent="0" algn="just">
              <a:buNone/>
            </a:pPr>
            <a:r>
              <a:rPr lang="en-US" sz="3200" dirty="0"/>
              <a:t>The distribution of values of a random variable is described as probability distribution. </a:t>
            </a:r>
          </a:p>
          <a:p>
            <a:pPr marL="0" indent="0" algn="just">
              <a:buNone/>
            </a:pPr>
            <a:r>
              <a:rPr lang="en-US" sz="3200" dirty="0"/>
              <a:t>Depending on the possible outcomes, probability distributions are of various types.</a:t>
            </a:r>
          </a:p>
          <a:p>
            <a:pPr marL="0" indent="0" algn="just">
              <a:buNone/>
            </a:pPr>
            <a:r>
              <a:rPr lang="en-US" sz="3200" dirty="0"/>
              <a:t>Each distribution that is handled by R has four functions. There is a root name for each distribution and this root will be prefixed by one of the following letters:</a:t>
            </a:r>
          </a:p>
          <a:p>
            <a:pPr algn="just"/>
            <a:r>
              <a:rPr lang="en-US" sz="3200" dirty="0"/>
              <a:t>p: Cumulative distribution function (probability)</a:t>
            </a:r>
          </a:p>
          <a:p>
            <a:pPr algn="just"/>
            <a:r>
              <a:rPr lang="fr-FR" sz="3200" dirty="0"/>
              <a:t>q: Inverse cumulative distribution </a:t>
            </a:r>
            <a:r>
              <a:rPr lang="fr-FR" sz="3200" dirty="0" err="1"/>
              <a:t>function</a:t>
            </a:r>
            <a:r>
              <a:rPr lang="fr-FR" sz="3200" dirty="0"/>
              <a:t> (quantile)</a:t>
            </a:r>
          </a:p>
          <a:p>
            <a:r>
              <a:rPr lang="en-US" sz="3200" dirty="0"/>
              <a:t>d: Probability density function (density)</a:t>
            </a:r>
          </a:p>
          <a:p>
            <a:r>
              <a:rPr lang="en-US" sz="3200" dirty="0"/>
              <a:t>r: Random distribution (random)</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26</a:t>
            </a:fld>
            <a:endParaRPr lang="en-US"/>
          </a:p>
        </p:txBody>
      </p:sp>
    </p:spTree>
    <p:extLst>
      <p:ext uri="{BB962C8B-B14F-4D97-AF65-F5344CB8AC3E}">
        <p14:creationId xmlns:p14="http://schemas.microsoft.com/office/powerpoint/2010/main" val="1282677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65"/>
            <a:ext cx="12192000" cy="665389"/>
          </a:xfrm>
        </p:spPr>
        <p:txBody>
          <a:bodyPr>
            <a:normAutofit/>
          </a:bodyPr>
          <a:lstStyle/>
          <a:p>
            <a:r>
              <a:rPr lang="en-US" sz="3200" dirty="0"/>
              <a:t>10.15 ANOVA</a:t>
            </a:r>
          </a:p>
        </p:txBody>
      </p:sp>
      <p:sp>
        <p:nvSpPr>
          <p:cNvPr id="3" name="Content Placeholder 2"/>
          <p:cNvSpPr>
            <a:spLocks noGrp="1"/>
          </p:cNvSpPr>
          <p:nvPr>
            <p:ph idx="1"/>
          </p:nvPr>
        </p:nvSpPr>
        <p:spPr>
          <a:xfrm>
            <a:off x="174171" y="734518"/>
            <a:ext cx="11785600" cy="6123482"/>
          </a:xfrm>
        </p:spPr>
        <p:txBody>
          <a:bodyPr>
            <a:noAutofit/>
          </a:bodyPr>
          <a:lstStyle/>
          <a:p>
            <a:pPr marL="0" indent="0" algn="just">
              <a:buNone/>
            </a:pPr>
            <a:r>
              <a:rPr lang="en-US" dirty="0"/>
              <a:t>ANOVA short for analysis of variance, is an analytics method used in statistics. </a:t>
            </a:r>
          </a:p>
          <a:p>
            <a:pPr marL="0" indent="0" algn="just">
              <a:buNone/>
            </a:pPr>
            <a:r>
              <a:rPr lang="en-US" dirty="0"/>
              <a:t>The function of ANOVA is to evaluate the means of the response variable at different factor levels; here the continuous response variable is used with one categorical factor and at least two or more levels.</a:t>
            </a:r>
          </a:p>
          <a:p>
            <a:pPr marL="0" indent="0" algn="just">
              <a:buNone/>
            </a:pPr>
            <a:r>
              <a:rPr lang="en-US" dirty="0"/>
              <a:t>ANOVA is a function for evaluating hypothesis, to show that there is no difference between at least two means, used when there are no other statistical tools for working. </a:t>
            </a:r>
          </a:p>
          <a:p>
            <a:pPr marL="0" indent="0" algn="just">
              <a:buNone/>
            </a:pPr>
            <a:r>
              <a:rPr lang="en-US" dirty="0"/>
              <a:t>The </a:t>
            </a:r>
            <a:r>
              <a:rPr lang="en-US" dirty="0" err="1"/>
              <a:t>aov</a:t>
            </a:r>
            <a:r>
              <a:rPr lang="en-US" dirty="0"/>
              <a:t>() function is used in R programming to perform the difference in means. </a:t>
            </a:r>
          </a:p>
          <a:p>
            <a:pPr marL="0" indent="0" algn="just">
              <a:buNone/>
            </a:pPr>
            <a:r>
              <a:rPr lang="en-US" dirty="0"/>
              <a:t>The following are the types of ANOVAs:</a:t>
            </a:r>
          </a:p>
          <a:p>
            <a:pPr algn="just"/>
            <a:r>
              <a:rPr lang="en-US" b="1" i="1" dirty="0"/>
              <a:t>One way ANOVA </a:t>
            </a:r>
            <a:r>
              <a:rPr lang="en-US" dirty="0"/>
              <a:t>Contains one fixed factor and only one variable.</a:t>
            </a:r>
          </a:p>
          <a:p>
            <a:pPr algn="just"/>
            <a:r>
              <a:rPr lang="en-US" b="1" i="1" dirty="0"/>
              <a:t>Balanced ANOVA </a:t>
            </a:r>
            <a:r>
              <a:rPr lang="en-US" dirty="0"/>
              <a:t>Contains any number of factors either fixed or random.</a:t>
            </a:r>
          </a:p>
          <a:p>
            <a:pPr algn="just"/>
            <a:r>
              <a:rPr lang="en-US" b="1" i="1" dirty="0"/>
              <a:t>General linear model </a:t>
            </a:r>
            <a:r>
              <a:rPr lang="en-US" dirty="0"/>
              <a:t>Allows the user to create covariate and unbalanced designs.</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27</a:t>
            </a:fld>
            <a:endParaRPr lang="en-US"/>
          </a:p>
        </p:txBody>
      </p:sp>
    </p:spTree>
    <p:extLst>
      <p:ext uri="{BB962C8B-B14F-4D97-AF65-F5344CB8AC3E}">
        <p14:creationId xmlns:p14="http://schemas.microsoft.com/office/powerpoint/2010/main" val="1467366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355"/>
            <a:ext cx="12192000" cy="665389"/>
          </a:xfrm>
        </p:spPr>
        <p:txBody>
          <a:bodyPr>
            <a:normAutofit/>
          </a:bodyPr>
          <a:lstStyle/>
          <a:p>
            <a:r>
              <a:rPr lang="en-US" sz="3200" dirty="0"/>
              <a:t>10.16 Correlation and Covariance</a:t>
            </a:r>
          </a:p>
        </p:txBody>
      </p:sp>
      <p:sp>
        <p:nvSpPr>
          <p:cNvPr id="3" name="Content Placeholder 2"/>
          <p:cNvSpPr>
            <a:spLocks noGrp="1"/>
          </p:cNvSpPr>
          <p:nvPr>
            <p:ph idx="1"/>
          </p:nvPr>
        </p:nvSpPr>
        <p:spPr>
          <a:xfrm>
            <a:off x="174171" y="809470"/>
            <a:ext cx="11785600" cy="6048530"/>
          </a:xfrm>
        </p:spPr>
        <p:txBody>
          <a:bodyPr>
            <a:noAutofit/>
          </a:bodyPr>
          <a:lstStyle/>
          <a:p>
            <a:r>
              <a:rPr lang="en-US" sz="3200" dirty="0"/>
              <a:t>Correlation analysis assesses the strength of a linear relationship between two quantitative variables.</a:t>
            </a:r>
          </a:p>
          <a:p>
            <a:r>
              <a:rPr lang="en-US" sz="3200" dirty="0"/>
              <a:t>This test gives a correlation coefficient known as </a:t>
            </a:r>
            <a:r>
              <a:rPr lang="en-US" sz="3200" i="1" dirty="0" err="1"/>
              <a:t>cor</a:t>
            </a:r>
            <a:r>
              <a:rPr lang="en-US" sz="3200" i="1" dirty="0"/>
              <a:t> </a:t>
            </a:r>
            <a:r>
              <a:rPr lang="en-US" sz="3200" dirty="0"/>
              <a:t>as its primary output. </a:t>
            </a:r>
          </a:p>
          <a:p>
            <a:pPr lvl="1"/>
            <a:r>
              <a:rPr lang="en-US" sz="3200" dirty="0"/>
              <a:t>If </a:t>
            </a:r>
            <a:r>
              <a:rPr lang="en-US" sz="3200" i="1" dirty="0" err="1"/>
              <a:t>cor</a:t>
            </a:r>
            <a:r>
              <a:rPr lang="en-US" sz="3200" i="1" dirty="0"/>
              <a:t> </a:t>
            </a:r>
            <a:r>
              <a:rPr lang="en-US" sz="3200" dirty="0"/>
              <a:t>equals zero, then there is no linear relationship between the two variables; </a:t>
            </a:r>
          </a:p>
          <a:p>
            <a:pPr lvl="1"/>
            <a:r>
              <a:rPr lang="en-US" sz="3200" dirty="0"/>
              <a:t>If </a:t>
            </a:r>
            <a:r>
              <a:rPr lang="en-US" sz="3200" i="1" dirty="0" err="1"/>
              <a:t>cor</a:t>
            </a:r>
            <a:r>
              <a:rPr lang="en-US" sz="3200" i="1" dirty="0"/>
              <a:t> </a:t>
            </a:r>
            <a:r>
              <a:rPr lang="en-US" sz="3200" dirty="0"/>
              <a:t>is greater than zero, then one variable tends to increase as the other increases; </a:t>
            </a:r>
          </a:p>
          <a:p>
            <a:pPr lvl="1"/>
            <a:r>
              <a:rPr lang="en-US" sz="3200" dirty="0"/>
              <a:t>if </a:t>
            </a:r>
            <a:r>
              <a:rPr lang="en-US" sz="3200" i="1" dirty="0" err="1"/>
              <a:t>cor</a:t>
            </a:r>
            <a:r>
              <a:rPr lang="en-US" sz="3200" i="1" dirty="0"/>
              <a:t> </a:t>
            </a:r>
            <a:r>
              <a:rPr lang="en-US" sz="3200" dirty="0"/>
              <a:t>is less than zero, then one variable tends to decrease as the other decreases. </a:t>
            </a:r>
          </a:p>
          <a:p>
            <a:pPr lvl="1"/>
            <a:r>
              <a:rPr lang="en-US" sz="3200" dirty="0"/>
              <a:t>The </a:t>
            </a:r>
            <a:r>
              <a:rPr lang="en-US" sz="3200" i="1" dirty="0" err="1"/>
              <a:t>cor</a:t>
            </a:r>
            <a:r>
              <a:rPr lang="en-US" sz="3200" i="1" dirty="0"/>
              <a:t> </a:t>
            </a:r>
            <a:r>
              <a:rPr lang="en-US" sz="3200" dirty="0"/>
              <a:t>variable can range from −1 to +1. +1 indicates that there is a stronger relationship between the two variables.</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28</a:t>
            </a:fld>
            <a:endParaRPr lang="en-US"/>
          </a:p>
        </p:txBody>
      </p:sp>
    </p:spTree>
    <p:extLst>
      <p:ext uri="{BB962C8B-B14F-4D97-AF65-F5344CB8AC3E}">
        <p14:creationId xmlns:p14="http://schemas.microsoft.com/office/powerpoint/2010/main" val="2123423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585"/>
            <a:ext cx="12192000" cy="665389"/>
          </a:xfrm>
        </p:spPr>
        <p:txBody>
          <a:bodyPr>
            <a:normAutofit/>
          </a:bodyPr>
          <a:lstStyle/>
          <a:p>
            <a:r>
              <a:rPr lang="en-US" sz="2800" dirty="0"/>
              <a:t>10.17 Poisson Regression</a:t>
            </a:r>
          </a:p>
        </p:txBody>
      </p:sp>
      <p:sp>
        <p:nvSpPr>
          <p:cNvPr id="3" name="Content Placeholder 2"/>
          <p:cNvSpPr>
            <a:spLocks noGrp="1"/>
          </p:cNvSpPr>
          <p:nvPr>
            <p:ph idx="1"/>
          </p:nvPr>
        </p:nvSpPr>
        <p:spPr>
          <a:xfrm>
            <a:off x="174171" y="659566"/>
            <a:ext cx="11785600" cy="5936105"/>
          </a:xfrm>
        </p:spPr>
        <p:txBody>
          <a:bodyPr>
            <a:noAutofit/>
          </a:bodyPr>
          <a:lstStyle/>
          <a:p>
            <a:pPr marL="0" indent="0" algn="just">
              <a:buNone/>
            </a:pPr>
            <a:r>
              <a:rPr lang="en-US" dirty="0"/>
              <a:t>Poisson regression is a regression model where the response variable is in the form of counts. Poisson regression is given as</a:t>
            </a:r>
          </a:p>
          <a:p>
            <a:pPr marL="0" indent="0" algn="just">
              <a:buNone/>
            </a:pPr>
            <a:r>
              <a:rPr lang="en-US" dirty="0"/>
              <a:t>		Log(</a:t>
            </a:r>
            <a:r>
              <a:rPr lang="en-US" i="1" dirty="0"/>
              <a:t>y</a:t>
            </a:r>
            <a:r>
              <a:rPr lang="en-US" dirty="0"/>
              <a:t>) = </a:t>
            </a:r>
            <a:r>
              <a:rPr lang="en-US" i="1" dirty="0"/>
              <a:t>a </a:t>
            </a:r>
            <a:r>
              <a:rPr lang="en-US" dirty="0"/>
              <a:t>+ </a:t>
            </a:r>
            <a:r>
              <a:rPr lang="en-US" i="1" dirty="0"/>
              <a:t>b</a:t>
            </a:r>
            <a:r>
              <a:rPr lang="en-US" dirty="0"/>
              <a:t>1x1 + </a:t>
            </a:r>
            <a:r>
              <a:rPr lang="en-US" i="1" dirty="0"/>
              <a:t>b</a:t>
            </a:r>
            <a:r>
              <a:rPr lang="en-US" dirty="0"/>
              <a:t>2</a:t>
            </a:r>
            <a:r>
              <a:rPr lang="en-US" i="1" dirty="0"/>
              <a:t>x</a:t>
            </a:r>
            <a:r>
              <a:rPr lang="en-US" dirty="0"/>
              <a:t>2 + …</a:t>
            </a:r>
          </a:p>
          <a:p>
            <a:pPr marL="914400" lvl="2" indent="0" algn="just">
              <a:lnSpc>
                <a:spcPct val="100000"/>
              </a:lnSpc>
              <a:buNone/>
            </a:pPr>
            <a:r>
              <a:rPr lang="en-US" sz="2800" dirty="0"/>
              <a:t>where,</a:t>
            </a:r>
          </a:p>
          <a:p>
            <a:pPr marL="914400" lvl="2" indent="0" algn="just">
              <a:lnSpc>
                <a:spcPct val="100000"/>
              </a:lnSpc>
              <a:buNone/>
            </a:pPr>
            <a:r>
              <a:rPr lang="en-US" sz="2800" i="1" dirty="0"/>
              <a:t>y: </a:t>
            </a:r>
            <a:r>
              <a:rPr lang="en-US" sz="2800" dirty="0"/>
              <a:t>the response variable</a:t>
            </a:r>
          </a:p>
          <a:p>
            <a:pPr marL="914400" lvl="2" indent="0" algn="just">
              <a:lnSpc>
                <a:spcPct val="100000"/>
              </a:lnSpc>
              <a:buNone/>
            </a:pPr>
            <a:r>
              <a:rPr lang="en-US" sz="2800" i="1" dirty="0"/>
              <a:t>a </a:t>
            </a:r>
            <a:r>
              <a:rPr lang="en-US" sz="2800" dirty="0"/>
              <a:t>and </a:t>
            </a:r>
            <a:r>
              <a:rPr lang="en-US" sz="2800" i="1" dirty="0"/>
              <a:t>b</a:t>
            </a:r>
            <a:r>
              <a:rPr lang="en-US" sz="2800" dirty="0"/>
              <a:t>: numerical coefficients</a:t>
            </a:r>
          </a:p>
          <a:p>
            <a:pPr marL="914400" lvl="2" indent="0" algn="just">
              <a:lnSpc>
                <a:spcPct val="100000"/>
              </a:lnSpc>
              <a:buNone/>
            </a:pPr>
            <a:r>
              <a:rPr lang="en-US" sz="2800" i="1" dirty="0"/>
              <a:t>x</a:t>
            </a:r>
            <a:r>
              <a:rPr lang="en-US" sz="2800" dirty="0"/>
              <a:t>: the predictor variable</a:t>
            </a:r>
          </a:p>
          <a:p>
            <a:pPr marL="0" indent="0">
              <a:buNone/>
            </a:pPr>
            <a:r>
              <a:rPr lang="en-US" dirty="0"/>
              <a:t>	</a:t>
            </a:r>
            <a:r>
              <a:rPr lang="en-US" dirty="0" err="1"/>
              <a:t>glm</a:t>
            </a:r>
            <a:r>
              <a:rPr lang="en-US" dirty="0"/>
              <a:t> (</a:t>
            </a:r>
            <a:r>
              <a:rPr lang="en-US" dirty="0" err="1"/>
              <a:t>formula,data,family</a:t>
            </a:r>
            <a:r>
              <a:rPr lang="en-US" dirty="0"/>
              <a:t>)</a:t>
            </a:r>
          </a:p>
          <a:p>
            <a:pPr marL="914400" lvl="2" indent="0">
              <a:buNone/>
            </a:pPr>
            <a:r>
              <a:rPr lang="en-US" sz="2800" dirty="0"/>
              <a:t>where,</a:t>
            </a:r>
          </a:p>
          <a:p>
            <a:pPr marL="914400" lvl="2" indent="0">
              <a:buNone/>
            </a:pPr>
            <a:r>
              <a:rPr lang="en-US" sz="2800" dirty="0"/>
              <a:t>formula: the symbol representing the relationship between variables</a:t>
            </a:r>
          </a:p>
          <a:p>
            <a:pPr marL="914400" lvl="2" indent="0">
              <a:buNone/>
            </a:pPr>
            <a:r>
              <a:rPr lang="en-US" sz="2800" dirty="0"/>
              <a:t>data: the data set used to give values of these variables</a:t>
            </a:r>
          </a:p>
          <a:p>
            <a:pPr marL="914400" lvl="2" indent="0">
              <a:buNone/>
            </a:pPr>
            <a:r>
              <a:rPr lang="en-US" sz="2800" dirty="0"/>
              <a:t>family: the R object that specifies the details of the model; the value of family is ‘Poisson’ for logistic regression</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29</a:t>
            </a:fld>
            <a:endParaRPr lang="en-US"/>
          </a:p>
        </p:txBody>
      </p:sp>
    </p:spTree>
    <p:extLst>
      <p:ext uri="{BB962C8B-B14F-4D97-AF65-F5344CB8AC3E}">
        <p14:creationId xmlns:p14="http://schemas.microsoft.com/office/powerpoint/2010/main" val="106271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r>
              <a:rPr lang="en-US" dirty="0"/>
              <a:t> </a:t>
            </a:r>
            <a:r>
              <a:rPr lang="en-US" sz="3200" dirty="0"/>
              <a:t>Time series analysis</a:t>
            </a:r>
          </a:p>
          <a:p>
            <a:pPr marL="0" indent="0">
              <a:buNone/>
            </a:pPr>
            <a:r>
              <a:rPr lang="en-US" sz="3200" dirty="0"/>
              <a:t>• Probability distribution—normal, binomial, and Poisson distributions</a:t>
            </a:r>
          </a:p>
          <a:p>
            <a:pPr marL="0" indent="0">
              <a:buNone/>
            </a:pPr>
            <a:r>
              <a:rPr lang="en-US" sz="3200" dirty="0"/>
              <a:t>• ANOVA</a:t>
            </a:r>
          </a:p>
          <a:p>
            <a:pPr marL="0" indent="0">
              <a:buNone/>
            </a:pPr>
            <a:r>
              <a:rPr lang="en-US" sz="3200" dirty="0"/>
              <a:t>• Correlation and covariance</a:t>
            </a:r>
          </a:p>
          <a:p>
            <a:pPr marL="0" indent="0">
              <a:buNone/>
            </a:pPr>
            <a:r>
              <a:rPr lang="en-US" sz="3200" dirty="0"/>
              <a:t>• Poisson regression</a:t>
            </a:r>
          </a:p>
          <a:p>
            <a:pPr marL="0" indent="0">
              <a:buNone/>
            </a:pPr>
            <a:r>
              <a:rPr lang="en-US" sz="3200" dirty="0"/>
              <a:t>• Survival analysis</a:t>
            </a:r>
          </a:p>
          <a:p>
            <a:pPr marL="0" indent="0">
              <a:buNone/>
            </a:pPr>
            <a:r>
              <a:rPr lang="en-US" sz="3200" dirty="0"/>
              <a:t>• Random forest</a:t>
            </a:r>
          </a:p>
          <a:p>
            <a:pPr marL="0" indent="0">
              <a:buNone/>
            </a:pPr>
            <a:r>
              <a:rPr lang="en-US" sz="3200" dirty="0"/>
              <a:t>• Applications of R programming</a:t>
            </a:r>
          </a:p>
          <a:p>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65"/>
            <a:ext cx="12192000" cy="665389"/>
          </a:xfrm>
        </p:spPr>
        <p:txBody>
          <a:bodyPr>
            <a:normAutofit/>
          </a:bodyPr>
          <a:lstStyle/>
          <a:p>
            <a:r>
              <a:rPr lang="en-US" sz="3200" dirty="0"/>
              <a:t>10.18 Survival Analysis</a:t>
            </a:r>
          </a:p>
        </p:txBody>
      </p:sp>
      <p:sp>
        <p:nvSpPr>
          <p:cNvPr id="3" name="Content Placeholder 2"/>
          <p:cNvSpPr>
            <a:spLocks noGrp="1"/>
          </p:cNvSpPr>
          <p:nvPr>
            <p:ph idx="1"/>
          </p:nvPr>
        </p:nvSpPr>
        <p:spPr>
          <a:xfrm>
            <a:off x="174171" y="711918"/>
            <a:ext cx="11785600" cy="6146082"/>
          </a:xfrm>
        </p:spPr>
        <p:txBody>
          <a:bodyPr>
            <a:noAutofit/>
          </a:bodyPr>
          <a:lstStyle/>
          <a:p>
            <a:pPr marL="0" indent="0" algn="just">
              <a:buNone/>
            </a:pPr>
            <a:r>
              <a:rPr lang="en-US" sz="3200" dirty="0"/>
              <a:t>Survival analysis deals with data on time until an event occurs.</a:t>
            </a:r>
          </a:p>
          <a:p>
            <a:pPr marL="0" indent="0" algn="just">
              <a:buNone/>
            </a:pPr>
            <a:r>
              <a:rPr lang="en-US" sz="3200" dirty="0"/>
              <a:t>It is a method used to </a:t>
            </a:r>
            <a:r>
              <a:rPr lang="en-US" sz="3200" dirty="0" err="1"/>
              <a:t>analyse</a:t>
            </a:r>
            <a:r>
              <a:rPr lang="en-US" sz="3200" dirty="0"/>
              <a:t> data in which, the time until the event is of interest. It is also known as </a:t>
            </a:r>
            <a:r>
              <a:rPr lang="en-US" sz="3200" i="1" dirty="0"/>
              <a:t>failure time analysis </a:t>
            </a:r>
            <a:r>
              <a:rPr lang="en-US" sz="3200" dirty="0"/>
              <a:t>or </a:t>
            </a:r>
            <a:r>
              <a:rPr lang="en-US" sz="3200" i="1" dirty="0"/>
              <a:t>analysis of time</a:t>
            </a:r>
            <a:r>
              <a:rPr lang="en-US" sz="3200" dirty="0"/>
              <a:t>.</a:t>
            </a:r>
          </a:p>
          <a:p>
            <a:pPr marL="0" indent="0">
              <a:buNone/>
            </a:pPr>
            <a:r>
              <a:rPr lang="en-US" sz="3200" dirty="0"/>
              <a:t>The basic syntax for creating survival analysis in R is</a:t>
            </a:r>
          </a:p>
          <a:p>
            <a:pPr marL="0" indent="0">
              <a:buNone/>
            </a:pPr>
            <a:r>
              <a:rPr lang="en-US" sz="3200" i="1" dirty="0"/>
              <a:t>			</a:t>
            </a:r>
            <a:r>
              <a:rPr lang="en-US" sz="3200" i="1" dirty="0" err="1"/>
              <a:t>Surv</a:t>
            </a:r>
            <a:r>
              <a:rPr lang="en-US" sz="3200" i="1" dirty="0"/>
              <a:t>(</a:t>
            </a:r>
            <a:r>
              <a:rPr lang="en-US" sz="3200" i="1" dirty="0" err="1"/>
              <a:t>time,event</a:t>
            </a:r>
            <a:r>
              <a:rPr lang="en-US" sz="3200" i="1" dirty="0"/>
              <a:t>)</a:t>
            </a:r>
          </a:p>
          <a:p>
            <a:pPr marL="0" indent="0">
              <a:buNone/>
            </a:pPr>
            <a:r>
              <a:rPr lang="en-US" sz="3200" i="1" dirty="0"/>
              <a:t>			</a:t>
            </a:r>
            <a:r>
              <a:rPr lang="en-US" sz="3200" i="1" dirty="0" err="1"/>
              <a:t>Survfit</a:t>
            </a:r>
            <a:r>
              <a:rPr lang="en-US" sz="3200" i="1" dirty="0"/>
              <a:t>(formula</a:t>
            </a:r>
            <a:r>
              <a:rPr lang="en-US" sz="3200" dirty="0"/>
              <a:t>)</a:t>
            </a:r>
          </a:p>
          <a:p>
            <a:pPr marL="914400" lvl="2" indent="0">
              <a:buNone/>
            </a:pPr>
            <a:r>
              <a:rPr lang="en-US" sz="3200" dirty="0"/>
              <a:t>where,</a:t>
            </a:r>
          </a:p>
          <a:p>
            <a:pPr marL="914400" lvl="2" indent="0">
              <a:buNone/>
            </a:pPr>
            <a:r>
              <a:rPr lang="en-US" sz="3200" dirty="0"/>
              <a:t>time: the follow up time until the event occurs</a:t>
            </a:r>
          </a:p>
          <a:p>
            <a:pPr marL="914400" lvl="2" indent="0">
              <a:buNone/>
            </a:pPr>
            <a:r>
              <a:rPr lang="en-US" sz="3200" dirty="0"/>
              <a:t>event: indicates the status of occurrence of the expected event</a:t>
            </a:r>
          </a:p>
          <a:p>
            <a:pPr marL="914400" lvl="2" indent="0">
              <a:buNone/>
            </a:pPr>
            <a:r>
              <a:rPr lang="en-US" sz="3200" dirty="0"/>
              <a:t>formula: the relationship between the predictor variables</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30</a:t>
            </a:fld>
            <a:endParaRPr lang="en-US"/>
          </a:p>
        </p:txBody>
      </p:sp>
    </p:spTree>
    <p:extLst>
      <p:ext uri="{BB962C8B-B14F-4D97-AF65-F5344CB8AC3E}">
        <p14:creationId xmlns:p14="http://schemas.microsoft.com/office/powerpoint/2010/main" val="113264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25"/>
            <a:ext cx="12192000" cy="665389"/>
          </a:xfrm>
        </p:spPr>
        <p:txBody>
          <a:bodyPr>
            <a:normAutofit/>
          </a:bodyPr>
          <a:lstStyle/>
          <a:p>
            <a:r>
              <a:rPr lang="en-US" sz="2800" b="1" dirty="0"/>
              <a:t>10.19.1 Introduction to Splines</a:t>
            </a:r>
            <a:endParaRPr lang="en-US" sz="2800" dirty="0"/>
          </a:p>
        </p:txBody>
      </p:sp>
      <p:sp>
        <p:nvSpPr>
          <p:cNvPr id="3" name="Content Placeholder 2"/>
          <p:cNvSpPr>
            <a:spLocks noGrp="1"/>
          </p:cNvSpPr>
          <p:nvPr>
            <p:ph idx="1"/>
          </p:nvPr>
        </p:nvSpPr>
        <p:spPr>
          <a:xfrm>
            <a:off x="0" y="614596"/>
            <a:ext cx="12115800" cy="6243403"/>
          </a:xfrm>
        </p:spPr>
        <p:txBody>
          <a:bodyPr>
            <a:noAutofit/>
          </a:bodyPr>
          <a:lstStyle/>
          <a:p>
            <a:pPr marL="0" indent="0" algn="just">
              <a:buNone/>
            </a:pPr>
            <a:r>
              <a:rPr lang="en-US" sz="2600" dirty="0"/>
              <a:t>A spline of degree </a:t>
            </a:r>
            <a:r>
              <a:rPr lang="en-US" sz="2600" i="1" dirty="0"/>
              <a:t>D </a:t>
            </a:r>
            <a:r>
              <a:rPr lang="en-US" sz="2600" dirty="0"/>
              <a:t>is a function formed by connecting polynomial segments of degree </a:t>
            </a:r>
            <a:r>
              <a:rPr lang="en-US" sz="2600" i="1" dirty="0"/>
              <a:t>D </a:t>
            </a:r>
            <a:r>
              <a:rPr lang="en-US" sz="2600" dirty="0"/>
              <a:t>such that the function is continuous, the function has </a:t>
            </a:r>
            <a:r>
              <a:rPr lang="en-US" sz="2600" i="1" dirty="0"/>
              <a:t>D </a:t>
            </a:r>
            <a:r>
              <a:rPr lang="en-US" sz="2600" dirty="0"/>
              <a:t>− 1 continuous derivatives, and the </a:t>
            </a:r>
            <a:r>
              <a:rPr lang="en-US" sz="2600" i="1" dirty="0" err="1"/>
              <a:t>D</a:t>
            </a:r>
            <a:r>
              <a:rPr lang="en-US" sz="2600" dirty="0" err="1"/>
              <a:t>th</a:t>
            </a:r>
            <a:r>
              <a:rPr lang="en-US" sz="2600" dirty="0"/>
              <a:t> derivative is constant between knots.</a:t>
            </a:r>
          </a:p>
          <a:p>
            <a:pPr marL="0" indent="0" algn="just">
              <a:buNone/>
            </a:pPr>
            <a:r>
              <a:rPr lang="en-US" sz="2600" dirty="0"/>
              <a:t>The syntax is as follows:</a:t>
            </a:r>
          </a:p>
          <a:p>
            <a:pPr marL="457200" lvl="1" indent="0">
              <a:buNone/>
            </a:pPr>
            <a:r>
              <a:rPr lang="en-US" sz="2600" i="1" dirty="0" err="1"/>
              <a:t>splinefun</a:t>
            </a:r>
            <a:r>
              <a:rPr lang="en-US" sz="2600" i="1" dirty="0"/>
              <a:t>(</a:t>
            </a:r>
            <a:r>
              <a:rPr lang="en-US" sz="2600" i="1" dirty="0" err="1"/>
              <a:t>x,y</a:t>
            </a:r>
            <a:r>
              <a:rPr lang="en-US" sz="2600" i="1" dirty="0"/>
              <a:t>=NULL, method=”</a:t>
            </a:r>
            <a:r>
              <a:rPr lang="en-US" sz="2600" i="1" dirty="0" err="1"/>
              <a:t>fmm”,ties</a:t>
            </a:r>
            <a:r>
              <a:rPr lang="en-US" sz="2600" i="1" dirty="0"/>
              <a:t>=mean)</a:t>
            </a:r>
          </a:p>
          <a:p>
            <a:pPr marL="457200" lvl="1" indent="0">
              <a:buNone/>
            </a:pPr>
            <a:r>
              <a:rPr lang="en-US" sz="2600" i="1" dirty="0" err="1"/>
              <a:t>spline</a:t>
            </a:r>
            <a:r>
              <a:rPr lang="en-US" sz="2600" i="1" dirty="0"/>
              <a:t>(</a:t>
            </a:r>
            <a:r>
              <a:rPr lang="en-US" sz="2600" i="1" dirty="0" err="1"/>
              <a:t>x,y</a:t>
            </a:r>
            <a:r>
              <a:rPr lang="en-US" sz="2600" i="1" dirty="0"/>
              <a:t>=</a:t>
            </a:r>
            <a:r>
              <a:rPr lang="en-US" sz="2600" i="1" dirty="0" err="1"/>
              <a:t>NULL,n</a:t>
            </a:r>
            <a:r>
              <a:rPr lang="en-US" sz="2600" i="1" dirty="0"/>
              <a:t>=3*length(x),method=”</a:t>
            </a:r>
            <a:r>
              <a:rPr lang="en-US" sz="2600" i="1" dirty="0" err="1"/>
              <a:t>fmm”,xmin</a:t>
            </a:r>
            <a:r>
              <a:rPr lang="en-US" sz="2600" i="1" dirty="0"/>
              <a:t>=min(x),</a:t>
            </a:r>
            <a:r>
              <a:rPr lang="en-US" sz="2600" i="1" dirty="0" err="1"/>
              <a:t>xmax</a:t>
            </a:r>
            <a:r>
              <a:rPr lang="en-US" sz="2600" i="1" dirty="0"/>
              <a:t>=max(x),ties=mean)</a:t>
            </a:r>
          </a:p>
          <a:p>
            <a:pPr marL="457200" lvl="1" indent="0">
              <a:buNone/>
            </a:pPr>
            <a:r>
              <a:rPr lang="en-US" sz="2600" dirty="0"/>
              <a:t>where,</a:t>
            </a:r>
          </a:p>
          <a:p>
            <a:pPr marL="457200" lvl="1" indent="0">
              <a:buNone/>
            </a:pPr>
            <a:r>
              <a:rPr lang="en-US" sz="2600" dirty="0"/>
              <a:t>x and y: vectors that give the coordinates of the points</a:t>
            </a:r>
          </a:p>
          <a:p>
            <a:pPr marL="457200" lvl="1" indent="0">
              <a:buNone/>
            </a:pPr>
            <a:r>
              <a:rPr lang="en-US" sz="2600" dirty="0"/>
              <a:t>method: an argument that specifies the type of spline to be used to plot (for e.g.: </a:t>
            </a:r>
            <a:r>
              <a:rPr lang="en-US" sz="2600" dirty="0" err="1"/>
              <a:t>fmm</a:t>
            </a:r>
            <a:r>
              <a:rPr lang="en-US" sz="2600" dirty="0"/>
              <a:t>, natural, periodic)</a:t>
            </a:r>
          </a:p>
          <a:p>
            <a:pPr marL="457200" lvl="1" indent="0">
              <a:buNone/>
            </a:pPr>
            <a:r>
              <a:rPr lang="en-US" sz="2600" dirty="0"/>
              <a:t>n: an argument that specifies the spacing between the interval points [</a:t>
            </a:r>
            <a:r>
              <a:rPr lang="en-US" sz="2600" i="1" dirty="0" err="1"/>
              <a:t>xmin</a:t>
            </a:r>
            <a:r>
              <a:rPr lang="en-US" sz="2600" dirty="0"/>
              <a:t>, </a:t>
            </a:r>
            <a:r>
              <a:rPr lang="en-US" sz="2600" i="1" dirty="0" err="1"/>
              <a:t>xmax</a:t>
            </a:r>
            <a:r>
              <a:rPr lang="en-US" sz="2600" dirty="0"/>
              <a:t>].</a:t>
            </a:r>
          </a:p>
          <a:p>
            <a:pPr marL="457200" lvl="1" indent="0">
              <a:buNone/>
            </a:pPr>
            <a:r>
              <a:rPr lang="en-US" sz="2600" dirty="0" err="1"/>
              <a:t>xmin</a:t>
            </a:r>
            <a:r>
              <a:rPr lang="en-US" sz="2600" dirty="0"/>
              <a:t>: the left-end point of the interval</a:t>
            </a:r>
          </a:p>
          <a:p>
            <a:pPr marL="457200" lvl="1" indent="0">
              <a:buNone/>
            </a:pPr>
            <a:r>
              <a:rPr lang="en-US" sz="2600" dirty="0" err="1"/>
              <a:t>xmax</a:t>
            </a:r>
            <a:r>
              <a:rPr lang="en-US" sz="2600" dirty="0"/>
              <a:t>: the right-end point of the interval</a:t>
            </a:r>
          </a:p>
          <a:p>
            <a:pPr marL="457200" lvl="1" indent="0">
              <a:buNone/>
            </a:pPr>
            <a:r>
              <a:rPr lang="en-US" sz="2600" dirty="0"/>
              <a:t>ties: the argument that specifies how </a:t>
            </a:r>
            <a:r>
              <a:rPr lang="en-US" sz="2600" i="1" dirty="0"/>
              <a:t>x </a:t>
            </a:r>
            <a:r>
              <a:rPr lang="en-US" sz="2600" dirty="0"/>
              <a:t>values are handled</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31</a:t>
            </a:fld>
            <a:endParaRPr lang="en-US"/>
          </a:p>
        </p:txBody>
      </p:sp>
    </p:spTree>
    <p:extLst>
      <p:ext uri="{BB962C8B-B14F-4D97-AF65-F5344CB8AC3E}">
        <p14:creationId xmlns:p14="http://schemas.microsoft.com/office/powerpoint/2010/main" val="2656120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65"/>
            <a:ext cx="12192000" cy="665389"/>
          </a:xfrm>
        </p:spPr>
        <p:txBody>
          <a:bodyPr>
            <a:normAutofit/>
          </a:bodyPr>
          <a:lstStyle/>
          <a:p>
            <a:r>
              <a:rPr lang="en-US" sz="3200" dirty="0"/>
              <a:t>10.19.2 Basics of Random Forest</a:t>
            </a:r>
          </a:p>
        </p:txBody>
      </p:sp>
      <p:sp>
        <p:nvSpPr>
          <p:cNvPr id="3" name="Content Placeholder 2"/>
          <p:cNvSpPr>
            <a:spLocks noGrp="1"/>
          </p:cNvSpPr>
          <p:nvPr>
            <p:ph idx="1"/>
          </p:nvPr>
        </p:nvSpPr>
        <p:spPr>
          <a:xfrm>
            <a:off x="174171" y="674557"/>
            <a:ext cx="11785600" cy="5502406"/>
          </a:xfrm>
        </p:spPr>
        <p:txBody>
          <a:bodyPr>
            <a:noAutofit/>
          </a:bodyPr>
          <a:lstStyle/>
          <a:p>
            <a:r>
              <a:rPr lang="en-US" sz="3200" dirty="0"/>
              <a:t>Random forest is an ensemble learning-based classification and regression technique. It is one of the commonly used predictive modelling and machine learning techniques.</a:t>
            </a:r>
          </a:p>
          <a:p>
            <a:r>
              <a:rPr lang="en-US" sz="3200" dirty="0"/>
              <a:t>In this approach, a huge number of decision trees is created</a:t>
            </a:r>
          </a:p>
          <a:p>
            <a:pPr marL="0" indent="0">
              <a:buNone/>
            </a:pPr>
            <a:r>
              <a:rPr lang="en-US" sz="3200" dirty="0"/>
              <a:t>Basic syntax for creating a random forest in R is</a:t>
            </a:r>
          </a:p>
          <a:p>
            <a:pPr marL="0" indent="0">
              <a:buNone/>
            </a:pPr>
            <a:r>
              <a:rPr lang="en-US" sz="3200" i="1" dirty="0"/>
              <a:t>		</a:t>
            </a:r>
            <a:r>
              <a:rPr lang="en-US" sz="3200" i="1" dirty="0" err="1"/>
              <a:t>randomForest</a:t>
            </a:r>
            <a:r>
              <a:rPr lang="en-US" sz="3200" i="1" dirty="0"/>
              <a:t>(</a:t>
            </a:r>
            <a:r>
              <a:rPr lang="en-US" sz="3200" i="1" dirty="0" err="1"/>
              <a:t>formula.data</a:t>
            </a:r>
            <a:r>
              <a:rPr lang="en-US" sz="3200" i="1" dirty="0"/>
              <a:t>)</a:t>
            </a:r>
          </a:p>
          <a:p>
            <a:pPr marL="457200" lvl="1" indent="0">
              <a:buNone/>
            </a:pPr>
            <a:r>
              <a:rPr lang="en-US" sz="3200" dirty="0"/>
              <a:t>		where,</a:t>
            </a:r>
          </a:p>
          <a:p>
            <a:pPr marL="457200" lvl="1" indent="0">
              <a:buNone/>
            </a:pPr>
            <a:r>
              <a:rPr lang="en-US" sz="3200" dirty="0"/>
              <a:t>		formula: a formula describing the predictor and response variables</a:t>
            </a:r>
          </a:p>
          <a:p>
            <a:pPr marL="457200" lvl="1" indent="0">
              <a:buNone/>
            </a:pPr>
            <a:r>
              <a:rPr lang="en-US" sz="3200" dirty="0"/>
              <a:t>		data: the name of the data set used</a:t>
            </a:r>
          </a:p>
        </p:txBody>
      </p:sp>
      <p:sp>
        <p:nvSpPr>
          <p:cNvPr id="4" name="Footer Placeholder 3"/>
          <p:cNvSpPr>
            <a:spLocks noGrp="1"/>
          </p:cNvSpPr>
          <p:nvPr>
            <p:ph type="ftr" sz="quarter" idx="11"/>
          </p:nvPr>
        </p:nvSpPr>
        <p:spPr/>
        <p:txBody>
          <a:bodyPr/>
          <a:lstStyle/>
          <a:p>
            <a:r>
              <a:rPr lang="en-US" dirty="0"/>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32</a:t>
            </a:fld>
            <a:endParaRPr lang="en-US"/>
          </a:p>
        </p:txBody>
      </p:sp>
    </p:spTree>
    <p:extLst>
      <p:ext uri="{BB962C8B-B14F-4D97-AF65-F5344CB8AC3E}">
        <p14:creationId xmlns:p14="http://schemas.microsoft.com/office/powerpoint/2010/main" val="2287563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3404658"/>
            <a:ext cx="12192000" cy="665389"/>
          </a:xfrm>
        </p:spPr>
        <p:txBody>
          <a:bodyPr/>
          <a:lstStyle/>
          <a:p>
            <a:pPr algn="ctr"/>
            <a:r>
              <a:rPr lang="en-US" dirty="0"/>
              <a:t>END</a:t>
            </a:r>
          </a:p>
        </p:txBody>
      </p:sp>
      <p:sp>
        <p:nvSpPr>
          <p:cNvPr id="3" name="Content Placeholder 2"/>
          <p:cNvSpPr>
            <a:spLocks noGrp="1"/>
          </p:cNvSpPr>
          <p:nvPr>
            <p:ph idx="1"/>
          </p:nvPr>
        </p:nvSpPr>
        <p:spPr/>
        <p:txBody>
          <a:bodyPr/>
          <a:lstStyle/>
          <a:p>
            <a:pPr algn="ctr"/>
            <a:r>
              <a:rPr lang="en-US" dirty="0"/>
              <a:t>THANK YOU ALL</a:t>
            </a:r>
          </a:p>
          <a:p>
            <a:pPr algn="ctr">
              <a:buNone/>
            </a:pPr>
            <a:r>
              <a:rPr lang="en-US" sz="3200" dirty="0"/>
              <a:t>ALL THE BEST</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33</a:t>
            </a:fld>
            <a:endParaRPr lang="en-US"/>
          </a:p>
        </p:txBody>
      </p:sp>
    </p:spTree>
    <p:extLst>
      <p:ext uri="{BB962C8B-B14F-4D97-AF65-F5344CB8AC3E}">
        <p14:creationId xmlns:p14="http://schemas.microsoft.com/office/powerpoint/2010/main" val="394300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10.2 Basic Statistical Operations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sz="3200" dirty="0"/>
              <a:t>Basic statistical operations on any numerical data includes calculation of;</a:t>
            </a:r>
          </a:p>
          <a:p>
            <a:pPr marL="0" indent="0">
              <a:buNone/>
            </a:pPr>
            <a:endParaRPr lang="en-US" sz="3200" dirty="0"/>
          </a:p>
          <a:p>
            <a:r>
              <a:rPr lang="en-US" sz="3200" dirty="0"/>
              <a:t>Mean</a:t>
            </a:r>
          </a:p>
          <a:p>
            <a:r>
              <a:rPr lang="en-US" sz="3200" dirty="0"/>
              <a:t>Median</a:t>
            </a:r>
          </a:p>
          <a:p>
            <a:r>
              <a:rPr lang="en-US" sz="3200" dirty="0"/>
              <a:t>Mode</a:t>
            </a:r>
          </a:p>
          <a:p>
            <a:r>
              <a:rPr lang="en-US" sz="3200" dirty="0"/>
              <a:t>Standard deviation</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4</a:t>
            </a:fld>
            <a:endParaRPr lang="en-US"/>
          </a:p>
        </p:txBody>
      </p:sp>
    </p:spTree>
    <p:extLst>
      <p:ext uri="{BB962C8B-B14F-4D97-AF65-F5344CB8AC3E}">
        <p14:creationId xmlns:p14="http://schemas.microsoft.com/office/powerpoint/2010/main" val="109450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325"/>
            <a:ext cx="12192000" cy="665389"/>
          </a:xfrm>
        </p:spPr>
        <p:txBody>
          <a:bodyPr/>
          <a:lstStyle/>
          <a:p>
            <a:r>
              <a:rPr lang="en-US" i="1" dirty="0"/>
              <a:t>Mean</a:t>
            </a:r>
            <a:endParaRPr lang="en-US" dirty="0"/>
          </a:p>
        </p:txBody>
      </p:sp>
      <p:sp>
        <p:nvSpPr>
          <p:cNvPr id="3" name="Content Placeholder 2"/>
          <p:cNvSpPr>
            <a:spLocks noGrp="1"/>
          </p:cNvSpPr>
          <p:nvPr>
            <p:ph idx="1"/>
          </p:nvPr>
        </p:nvSpPr>
        <p:spPr>
          <a:xfrm>
            <a:off x="174171" y="685800"/>
            <a:ext cx="11785600" cy="5981700"/>
          </a:xfrm>
        </p:spPr>
        <p:txBody>
          <a:bodyPr>
            <a:normAutofit lnSpcReduction="10000"/>
          </a:bodyPr>
          <a:lstStyle/>
          <a:p>
            <a:pPr marL="0" indent="0">
              <a:buNone/>
            </a:pPr>
            <a:endParaRPr lang="en-US" dirty="0"/>
          </a:p>
          <a:p>
            <a:pPr marL="0" indent="0">
              <a:buNone/>
            </a:pPr>
            <a:r>
              <a:rPr lang="en-US" sz="3200" dirty="0"/>
              <a:t>Mean is calculated as the summation of all the values in the data series divided by the number of values. </a:t>
            </a:r>
          </a:p>
          <a:p>
            <a:pPr marL="0" indent="0">
              <a:buNone/>
            </a:pPr>
            <a:endParaRPr lang="en-US" sz="3200" dirty="0"/>
          </a:p>
          <a:p>
            <a:pPr marL="0" indent="0">
              <a:buNone/>
            </a:pPr>
            <a:r>
              <a:rPr lang="en-US" sz="3200" dirty="0"/>
              <a:t>Following is the function and syntax definition for calculating the mean:</a:t>
            </a:r>
          </a:p>
          <a:p>
            <a:pPr marL="0" indent="0">
              <a:buNone/>
            </a:pPr>
            <a:r>
              <a:rPr lang="en-US" sz="3200" dirty="0"/>
              <a:t>		</a:t>
            </a:r>
            <a:r>
              <a:rPr lang="en-US" sz="3200" b="1" i="1" dirty="0"/>
              <a:t>mean(V, trim=0.0, na.rm= FALSE, …)</a:t>
            </a:r>
          </a:p>
          <a:p>
            <a:pPr lvl="1"/>
            <a:endParaRPr lang="en-US" sz="3200" i="1" dirty="0"/>
          </a:p>
          <a:p>
            <a:pPr lvl="1"/>
            <a:r>
              <a:rPr lang="en-US" sz="3200" i="1" dirty="0"/>
              <a:t>V</a:t>
            </a:r>
            <a:r>
              <a:rPr lang="en-US" sz="3200" dirty="0"/>
              <a:t> is the input vector; </a:t>
            </a:r>
          </a:p>
          <a:p>
            <a:pPr lvl="1"/>
            <a:r>
              <a:rPr lang="en-US" sz="3200" i="1" dirty="0"/>
              <a:t>trim</a:t>
            </a:r>
            <a:r>
              <a:rPr lang="en-US" sz="3200" dirty="0"/>
              <a:t>, which sorts the input vector and removes equal number of values specified from both ends of the sorted vector; </a:t>
            </a:r>
          </a:p>
          <a:p>
            <a:pPr lvl="1"/>
            <a:r>
              <a:rPr lang="en-US" sz="3200" i="1" dirty="0"/>
              <a:t>na.rm </a:t>
            </a:r>
            <a:r>
              <a:rPr lang="en-US" sz="3200" dirty="0"/>
              <a:t>dismisses the missing values from the input vector. </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5</a:t>
            </a:fld>
            <a:endParaRPr lang="en-US"/>
          </a:p>
        </p:txBody>
      </p:sp>
    </p:spTree>
    <p:extLst>
      <p:ext uri="{BB962C8B-B14F-4D97-AF65-F5344CB8AC3E}">
        <p14:creationId xmlns:p14="http://schemas.microsoft.com/office/powerpoint/2010/main" val="194581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Median</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sz="3200" dirty="0"/>
              <a:t>Median is the middle value of any data series. The R function for calculating the median is:</a:t>
            </a:r>
          </a:p>
          <a:p>
            <a:pPr marL="0" indent="0">
              <a:buNone/>
            </a:pPr>
            <a:endParaRPr lang="en-US" sz="3200" dirty="0"/>
          </a:p>
          <a:p>
            <a:pPr marL="0" indent="0">
              <a:buNone/>
            </a:pPr>
            <a:r>
              <a:rPr lang="en-US" sz="3200" dirty="0"/>
              <a:t>	</a:t>
            </a:r>
            <a:r>
              <a:rPr lang="en-US" sz="3200" i="1" dirty="0"/>
              <a:t>median(V, na.rm=FALSE)</a:t>
            </a:r>
          </a:p>
          <a:p>
            <a:endParaRPr lang="en-US" sz="3200" dirty="0"/>
          </a:p>
          <a:p>
            <a:pPr marL="0" indent="0">
              <a:buNone/>
            </a:pPr>
            <a:r>
              <a:rPr lang="en-US" sz="3200" dirty="0"/>
              <a:t>	The function takes </a:t>
            </a:r>
            <a:r>
              <a:rPr lang="en-US" sz="3200" i="1" dirty="0"/>
              <a:t>V </a:t>
            </a:r>
            <a:r>
              <a:rPr lang="en-US" sz="3200" dirty="0"/>
              <a:t>as the input vector and </a:t>
            </a:r>
            <a:r>
              <a:rPr lang="en-US" sz="3200" i="1" dirty="0"/>
              <a:t>na.rm </a:t>
            </a:r>
            <a:r>
              <a:rPr lang="en-US" sz="3200" dirty="0"/>
              <a:t>for dismissing the missing values from </a:t>
            </a:r>
            <a:r>
              <a:rPr lang="en-US" sz="3200" i="1" dirty="0"/>
              <a:t>V </a:t>
            </a:r>
            <a:r>
              <a:rPr lang="en-US" sz="3200" dirty="0"/>
              <a:t>to avoid anomalies</a:t>
            </a:r>
            <a:r>
              <a:rPr lang="en-US" sz="1800" dirty="0"/>
              <a:t>.</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6</a:t>
            </a:fld>
            <a:endParaRPr lang="en-US"/>
          </a:p>
        </p:txBody>
      </p:sp>
    </p:spTree>
    <p:extLst>
      <p:ext uri="{BB962C8B-B14F-4D97-AF65-F5344CB8AC3E}">
        <p14:creationId xmlns:p14="http://schemas.microsoft.com/office/powerpoint/2010/main" val="375603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05"/>
            <a:ext cx="12192000" cy="665389"/>
          </a:xfrm>
        </p:spPr>
        <p:txBody>
          <a:bodyPr>
            <a:normAutofit fontScale="90000"/>
          </a:bodyPr>
          <a:lstStyle/>
          <a:p>
            <a:br>
              <a:rPr lang="en-US" i="1" dirty="0"/>
            </a:br>
            <a:r>
              <a:rPr lang="en-US" i="1" dirty="0"/>
              <a:t>Mode</a:t>
            </a:r>
            <a:br>
              <a:rPr lang="en-US" b="1" i="1" dirty="0"/>
            </a:br>
            <a:endParaRPr lang="en-US" dirty="0"/>
          </a:p>
        </p:txBody>
      </p:sp>
      <p:sp>
        <p:nvSpPr>
          <p:cNvPr id="3" name="Content Placeholder 2"/>
          <p:cNvSpPr>
            <a:spLocks noGrp="1"/>
          </p:cNvSpPr>
          <p:nvPr>
            <p:ph idx="1"/>
          </p:nvPr>
        </p:nvSpPr>
        <p:spPr>
          <a:xfrm>
            <a:off x="284480" y="704669"/>
            <a:ext cx="11785600" cy="5955211"/>
          </a:xfrm>
        </p:spPr>
        <p:txBody>
          <a:bodyPr>
            <a:normAutofit/>
          </a:bodyPr>
          <a:lstStyle/>
          <a:p>
            <a:endParaRPr lang="en-US" dirty="0"/>
          </a:p>
          <a:p>
            <a:r>
              <a:rPr lang="en-US" sz="3200" dirty="0"/>
              <a:t>Mode is defined as a value that has the maximum number of occurrences in the data series. </a:t>
            </a:r>
          </a:p>
          <a:p>
            <a:endParaRPr lang="en-US" sz="3200" dirty="0"/>
          </a:p>
          <a:p>
            <a:r>
              <a:rPr lang="en-US" sz="3200" dirty="0"/>
              <a:t>There may be more than one value with equal number of occurrences. </a:t>
            </a:r>
          </a:p>
          <a:p>
            <a:endParaRPr lang="en-US" sz="3200" dirty="0"/>
          </a:p>
          <a:p>
            <a:r>
              <a:rPr lang="en-US" sz="3200" dirty="0"/>
              <a:t>Mode can be calculated for both numerical data and character data unlike mean and median, which are applicable only for numerical data. </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7</a:t>
            </a:fld>
            <a:endParaRPr lang="en-US"/>
          </a:p>
        </p:txBody>
      </p:sp>
    </p:spTree>
    <p:extLst>
      <p:ext uri="{BB962C8B-B14F-4D97-AF65-F5344CB8AC3E}">
        <p14:creationId xmlns:p14="http://schemas.microsoft.com/office/powerpoint/2010/main" val="208357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i="1" dirty="0"/>
            </a:br>
            <a:r>
              <a:rPr lang="en-US" i="1" dirty="0"/>
              <a:t>Standard Deviation</a:t>
            </a:r>
            <a:br>
              <a:rPr lang="en-US" b="1" i="1" dirty="0"/>
            </a:br>
            <a:endParaRPr lang="en-US" dirty="0"/>
          </a:p>
        </p:txBody>
      </p:sp>
      <p:sp>
        <p:nvSpPr>
          <p:cNvPr id="3" name="Content Placeholder 2"/>
          <p:cNvSpPr>
            <a:spLocks noGrp="1"/>
          </p:cNvSpPr>
          <p:nvPr>
            <p:ph idx="1"/>
          </p:nvPr>
        </p:nvSpPr>
        <p:spPr/>
        <p:txBody>
          <a:bodyPr/>
          <a:lstStyle/>
          <a:p>
            <a:pPr algn="just"/>
            <a:r>
              <a:rPr lang="en-US" dirty="0"/>
              <a:t>Apart from calculating the mean, median, and mode, another important function for any statistical analysis of the data is calculation of standard deviation. </a:t>
            </a:r>
          </a:p>
          <a:p>
            <a:endParaRPr lang="en-US" dirty="0"/>
          </a:p>
          <a:p>
            <a:r>
              <a:rPr lang="en-US" dirty="0"/>
              <a:t>The R function for calculating the same is as follows with syntax definition:</a:t>
            </a:r>
          </a:p>
          <a:p>
            <a:pPr marL="0" indent="0">
              <a:buNone/>
            </a:pPr>
            <a:r>
              <a:rPr lang="en-US" dirty="0"/>
              <a:t>			</a:t>
            </a:r>
            <a:r>
              <a:rPr lang="en-US" i="1" dirty="0" err="1"/>
              <a:t>sd</a:t>
            </a:r>
            <a:r>
              <a:rPr lang="en-US" i="1" dirty="0"/>
              <a:t>(V, na.rm=FALSE)</a:t>
            </a:r>
          </a:p>
          <a:p>
            <a:pPr marL="0" indent="0">
              <a:buNone/>
            </a:pPr>
            <a:r>
              <a:rPr lang="en-US" dirty="0"/>
              <a:t>	</a:t>
            </a:r>
          </a:p>
          <a:p>
            <a:pPr marL="0" indent="0">
              <a:buNone/>
            </a:pPr>
            <a:r>
              <a:rPr lang="en-US" dirty="0"/>
              <a:t>	Function takes any numerical vector </a:t>
            </a:r>
            <a:r>
              <a:rPr lang="en-US" i="1" dirty="0"/>
              <a:t>V </a:t>
            </a:r>
            <a:r>
              <a:rPr lang="en-US" dirty="0"/>
              <a:t>as input with the </a:t>
            </a:r>
            <a:r>
              <a:rPr lang="en-US" i="1" dirty="0"/>
              <a:t>na.rm </a:t>
            </a:r>
            <a:r>
              <a:rPr lang="en-US" dirty="0"/>
              <a:t>parameter.</a:t>
            </a:r>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8</a:t>
            </a:fld>
            <a:endParaRPr lang="en-US"/>
          </a:p>
        </p:txBody>
      </p:sp>
    </p:spTree>
    <p:extLst>
      <p:ext uri="{BB962C8B-B14F-4D97-AF65-F5344CB8AC3E}">
        <p14:creationId xmlns:p14="http://schemas.microsoft.com/office/powerpoint/2010/main" val="7197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10.3 Linear Regression Analysis</a:t>
            </a:r>
          </a:p>
        </p:txBody>
      </p:sp>
      <p:sp>
        <p:nvSpPr>
          <p:cNvPr id="3" name="Content Placeholder 2"/>
          <p:cNvSpPr>
            <a:spLocks noGrp="1"/>
          </p:cNvSpPr>
          <p:nvPr>
            <p:ph idx="1"/>
          </p:nvPr>
        </p:nvSpPr>
        <p:spPr/>
        <p:txBody>
          <a:bodyPr>
            <a:normAutofit/>
          </a:bodyPr>
          <a:lstStyle/>
          <a:p>
            <a:r>
              <a:rPr lang="en-US" sz="3200" dirty="0"/>
              <a:t>Linear regression analysis is one of the widely used methods for statistical analysis and the result of this analysis is how exactly the relationship is established between the two variables of the model.</a:t>
            </a:r>
          </a:p>
          <a:p>
            <a:pPr marL="0" indent="0">
              <a:buNone/>
            </a:pPr>
            <a:r>
              <a:rPr lang="en-US" sz="3200" dirty="0"/>
              <a:t> </a:t>
            </a:r>
          </a:p>
          <a:p>
            <a:pPr lvl="1"/>
            <a:r>
              <a:rPr lang="en-US" sz="3200" dirty="0"/>
              <a:t>The first variable is known as the </a:t>
            </a:r>
            <a:r>
              <a:rPr lang="en-US" sz="3200" i="1" dirty="0"/>
              <a:t>independent variable</a:t>
            </a:r>
            <a:r>
              <a:rPr lang="en-US" sz="3200" dirty="0"/>
              <a:t>, which comprises the values drawn out of experimental results.</a:t>
            </a:r>
          </a:p>
          <a:p>
            <a:endParaRPr lang="en-US" dirty="0"/>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54DF3E67-45E1-4E1D-8511-4DC30DACD4D2}" type="slidenum">
              <a:rPr lang="en-US" smtClean="0"/>
              <a:pPr/>
              <a:t>9</a:t>
            </a:fld>
            <a:endParaRPr lang="en-US"/>
          </a:p>
        </p:txBody>
      </p:sp>
    </p:spTree>
    <p:extLst>
      <p:ext uri="{BB962C8B-B14F-4D97-AF65-F5344CB8AC3E}">
        <p14:creationId xmlns:p14="http://schemas.microsoft.com/office/powerpoint/2010/main" val="4240617530"/>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1657</Words>
  <Application>Microsoft Office PowerPoint</Application>
  <PresentationFormat>Widescreen</PresentationFormat>
  <Paragraphs>230</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Chapter10: Statistical Applications</vt:lpstr>
      <vt:lpstr>PowerPoint Presentation</vt:lpstr>
      <vt:lpstr>10.2 Basic Statistical Operations</vt:lpstr>
      <vt:lpstr>Mean</vt:lpstr>
      <vt:lpstr>Median</vt:lpstr>
      <vt:lpstr> Mode </vt:lpstr>
      <vt:lpstr> Standard Deviation </vt:lpstr>
      <vt:lpstr>10.3 Linear Regression Analysis</vt:lpstr>
      <vt:lpstr>PowerPoint Presentation</vt:lpstr>
      <vt:lpstr>Applying curve and hist functions</vt:lpstr>
      <vt:lpstr>PowerPoint Presentation</vt:lpstr>
      <vt:lpstr>Linear Model Function</vt:lpstr>
      <vt:lpstr>PowerPoint Presentation</vt:lpstr>
      <vt:lpstr>10.4 One Sample T-test</vt:lpstr>
      <vt:lpstr>PowerPoint Presentation</vt:lpstr>
      <vt:lpstr>10.5 Illustration of Paired T-test</vt:lpstr>
      <vt:lpstr>10.6 Illustration of independent t-tests</vt:lpstr>
      <vt:lpstr>10.6 Illustration of independent t-tests</vt:lpstr>
      <vt:lpstr>10.7 Illustration of chi-squared goodness of fit test</vt:lpstr>
      <vt:lpstr>10.8 Chi-squared Test of Independence</vt:lpstr>
      <vt:lpstr>10.9 Multiple Regression</vt:lpstr>
      <vt:lpstr>10.10 Logistic and Exponential Regression</vt:lpstr>
      <vt:lpstr>10.12 Decision Tree</vt:lpstr>
      <vt:lpstr>10.13 Time Series Analysis</vt:lpstr>
      <vt:lpstr>10.14 Probability Distribution</vt:lpstr>
      <vt:lpstr>10.15 ANOVA</vt:lpstr>
      <vt:lpstr>10.16 Correlation and Covariance</vt:lpstr>
      <vt:lpstr>10.17 Poisson Regression</vt:lpstr>
      <vt:lpstr>10.18 Survival Analysis</vt:lpstr>
      <vt:lpstr>10.19.1 Introduction to Splines</vt:lpstr>
      <vt:lpstr>10.19.2 Basics of Random Forest</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sridevi.movva19@gmail.com</cp:lastModifiedBy>
  <cp:revision>108</cp:revision>
  <dcterms:created xsi:type="dcterms:W3CDTF">2017-06-01T10:13:11Z</dcterms:created>
  <dcterms:modified xsi:type="dcterms:W3CDTF">2019-11-11T12:15:09Z</dcterms:modified>
</cp:coreProperties>
</file>