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23" r:id="rId3"/>
    <p:sldId id="282" r:id="rId4"/>
    <p:sldId id="339" r:id="rId5"/>
    <p:sldId id="340" r:id="rId6"/>
    <p:sldId id="341" r:id="rId7"/>
    <p:sldId id="342" r:id="rId8"/>
    <p:sldId id="343" r:id="rId9"/>
    <p:sldId id="344" r:id="rId10"/>
    <p:sldId id="284" r:id="rId11"/>
    <p:sldId id="286" r:id="rId12"/>
    <p:sldId id="345" r:id="rId13"/>
    <p:sldId id="347" r:id="rId14"/>
    <p:sldId id="346" r:id="rId15"/>
    <p:sldId id="287" r:id="rId16"/>
    <p:sldId id="290" r:id="rId17"/>
    <p:sldId id="348" r:id="rId18"/>
    <p:sldId id="351" r:id="rId19"/>
    <p:sldId id="349" r:id="rId20"/>
    <p:sldId id="291" r:id="rId21"/>
    <p:sldId id="350" r:id="rId22"/>
    <p:sldId id="292" r:id="rId23"/>
    <p:sldId id="297" r:id="rId24"/>
    <p:sldId id="298" r:id="rId25"/>
    <p:sldId id="299" r:id="rId26"/>
    <p:sldId id="352" r:id="rId27"/>
    <p:sldId id="353" r:id="rId28"/>
    <p:sldId id="300" r:id="rId29"/>
    <p:sldId id="325" r:id="rId30"/>
    <p:sldId id="326" r:id="rId31"/>
    <p:sldId id="301" r:id="rId32"/>
    <p:sldId id="324" r:id="rId33"/>
    <p:sldId id="302" r:id="rId34"/>
    <p:sldId id="317" r:id="rId35"/>
    <p:sldId id="327" r:id="rId36"/>
    <p:sldId id="328" r:id="rId37"/>
    <p:sldId id="329" r:id="rId38"/>
    <p:sldId id="304" r:id="rId39"/>
    <p:sldId id="330" r:id="rId40"/>
    <p:sldId id="331" r:id="rId41"/>
    <p:sldId id="332" r:id="rId42"/>
    <p:sldId id="333" r:id="rId43"/>
    <p:sldId id="334" r:id="rId44"/>
    <p:sldId id="335" r:id="rId45"/>
    <p:sldId id="305" r:id="rId46"/>
    <p:sldId id="306" r:id="rId47"/>
    <p:sldId id="336" r:id="rId48"/>
    <p:sldId id="337" r:id="rId49"/>
    <p:sldId id="318" r:id="rId50"/>
    <p:sldId id="307" r:id="rId51"/>
    <p:sldId id="319" r:id="rId52"/>
    <p:sldId id="338" r:id="rId53"/>
    <p:sldId id="309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76" r:id="rId63"/>
    <p:sldId id="265" r:id="rId64"/>
    <p:sldId id="266" r:id="rId65"/>
    <p:sldId id="320" r:id="rId66"/>
    <p:sldId id="267" r:id="rId67"/>
    <p:sldId id="268" r:id="rId68"/>
    <p:sldId id="321" r:id="rId69"/>
    <p:sldId id="269" r:id="rId70"/>
    <p:sldId id="270" r:id="rId71"/>
    <p:sldId id="271" r:id="rId72"/>
    <p:sldId id="272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41" autoAdjust="0"/>
    <p:restoredTop sz="94660"/>
  </p:normalViewPr>
  <p:slideViewPr>
    <p:cSldViewPr>
      <p:cViewPr varScale="1">
        <p:scale>
          <a:sx n="68" d="100"/>
          <a:sy n="68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F78B3-776D-4C2F-BF41-F98E6B657762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B731-DB4A-407D-A64C-6C8111976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20122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2481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30770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79278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3673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098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B731-DB4A-407D-A64C-6C81119767D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92" y="686430"/>
            <a:ext cx="4556299" cy="3427426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8368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B731-DB4A-407D-A64C-6C81119767D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B731-DB4A-407D-A64C-6C81119767D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B731-DB4A-407D-A64C-6C81119767D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93921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B731-DB4A-407D-A64C-6C81119767D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B731-DB4A-407D-A64C-6C81119767D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92" y="686430"/>
            <a:ext cx="4556299" cy="3427426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71488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B731-DB4A-407D-A64C-6C81119767D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92" y="686430"/>
            <a:ext cx="4556299" cy="3427426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9708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92" y="686430"/>
            <a:ext cx="4556299" cy="3427426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3787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9171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6233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6233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8866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141"/>
            <a:ext cx="5030456" cy="411543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81" tIns="44939" rIns="89881" bIns="4493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7592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7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8E37-6747-45DA-8145-39F5FC00226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E9C5-50AF-484C-A9AA-E3782C80A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3.doc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and Collection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Chapter -1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Values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C6600"/>
                </a:solidFill>
              </a:rPr>
              <a:t>Attribute values</a:t>
            </a:r>
            <a:r>
              <a:rPr lang="en-US" b="1" i="1" dirty="0" smtClean="0"/>
              <a:t> </a:t>
            </a:r>
            <a:r>
              <a:rPr lang="en-US" dirty="0" smtClean="0"/>
              <a:t>are numbers or symbols assigned to an attribute for a particular object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Distinction between attributes and attribute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Same attribute can be mapped to different attribute 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sz="2200" dirty="0" smtClean="0"/>
              <a:t>Example: height can be measured in feet or meters</a:t>
            </a:r>
          </a:p>
          <a:p>
            <a:pPr lvl="4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Different attributes can be mapped to the same set of 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sz="2200" dirty="0" smtClean="0"/>
              <a:t>Example: Attribute values for ID and age are integers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 But properties of attribute values can be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 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181600"/>
          </a:xfrm>
        </p:spPr>
        <p:txBody>
          <a:bodyPr/>
          <a:lstStyle/>
          <a:p>
            <a:r>
              <a:rPr lang="en-US" dirty="0" smtClean="0"/>
              <a:t> There are different types of attributes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Nominal</a:t>
            </a:r>
            <a:endParaRPr lang="en-US" sz="2800" dirty="0" smtClean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 smtClean="0"/>
              <a:t>Examples: ID numbers, eye color, zip codes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Ordinal</a:t>
            </a:r>
            <a:endParaRPr lang="en-US" sz="2800" dirty="0" smtClean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 smtClean="0"/>
              <a:t>Examples: rankings (e.g., taste of potato chips on a scale from 1-10), grades, height {tall, medium, short}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Interval</a:t>
            </a:r>
            <a:endParaRPr lang="en-US" sz="2800" dirty="0" smtClean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 smtClean="0"/>
              <a:t>Examples: calendar dates, temperatures in Celsius or Fahrenheit.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Ratio</a:t>
            </a:r>
            <a:endParaRPr lang="en-US" sz="2800" dirty="0" smtClean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 smtClean="0"/>
              <a:t>Examples: temperature in Kelvin, length, counts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and Ordinal attributes are collectively referred to as categorical or qualitative attributes</a:t>
            </a:r>
          </a:p>
          <a:p>
            <a:r>
              <a:rPr lang="en-US" dirty="0" smtClean="0"/>
              <a:t>Interval and ratio are collectively referred to as quantitative or numeric attributes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Qualitative attributes such as employee ID </a:t>
            </a:r>
            <a:r>
              <a:rPr lang="en-US" dirty="0" smtClean="0">
                <a:solidFill>
                  <a:srgbClr val="00B050"/>
                </a:solidFill>
              </a:rPr>
              <a:t>lack most of the properties of numbers </a:t>
            </a:r>
            <a:r>
              <a:rPr lang="en-US" dirty="0" smtClean="0"/>
              <a:t>even if they are represented by numbers</a:t>
            </a:r>
          </a:p>
          <a:p>
            <a:r>
              <a:rPr lang="en-US" dirty="0" smtClean="0"/>
              <a:t>Here </a:t>
            </a:r>
            <a:r>
              <a:rPr lang="en-US" dirty="0" smtClean="0">
                <a:solidFill>
                  <a:srgbClr val="FF0000"/>
                </a:solidFill>
              </a:rPr>
              <a:t>integers </a:t>
            </a:r>
            <a:r>
              <a:rPr lang="en-US" dirty="0" smtClean="0"/>
              <a:t>should be treated </a:t>
            </a:r>
            <a:r>
              <a:rPr lang="en-US" dirty="0" smtClean="0">
                <a:solidFill>
                  <a:srgbClr val="C00000"/>
                </a:solidFill>
              </a:rPr>
              <a:t>as symbols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Quantitative attributes </a:t>
            </a:r>
            <a:r>
              <a:rPr lang="en-US" dirty="0" smtClean="0"/>
              <a:t>are represented by </a:t>
            </a:r>
            <a:r>
              <a:rPr lang="en-US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 and have the most properties of numbers.</a:t>
            </a:r>
          </a:p>
          <a:p>
            <a:r>
              <a:rPr lang="en-US" dirty="0" smtClean="0"/>
              <a:t>The quantitative attributes can be </a:t>
            </a:r>
            <a:r>
              <a:rPr lang="en-US" dirty="0" smtClean="0">
                <a:solidFill>
                  <a:srgbClr val="00B050"/>
                </a:solidFill>
              </a:rPr>
              <a:t>integer values or continuous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Attribute Values 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type of an attribute depends on which of the following properties/operations it possesses:</a:t>
            </a:r>
          </a:p>
          <a:p>
            <a:pPr lvl="1"/>
            <a:r>
              <a:rPr lang="en-US" dirty="0" smtClean="0"/>
              <a:t>Distinctness:  		</a:t>
            </a:r>
            <a:r>
              <a:rPr lang="en-US" sz="2800" dirty="0" smtClean="0"/>
              <a:t>=  </a:t>
            </a:r>
            <a:r>
              <a:rPr lang="en-US" sz="2800" dirty="0" smtClean="0">
                <a:sym typeface="Symbol" pitchFamily="18" charset="2"/>
              </a:rPr>
              <a:t></a:t>
            </a:r>
            <a:r>
              <a:rPr lang="en-US" dirty="0" smtClean="0">
                <a:sym typeface="Symbol" pitchFamily="18" charset="2"/>
              </a:rPr>
              <a:t>		</a:t>
            </a:r>
            <a:endParaRPr lang="en-US" dirty="0" smtClean="0"/>
          </a:p>
          <a:p>
            <a:pPr lvl="1"/>
            <a:r>
              <a:rPr lang="en-US" dirty="0" smtClean="0"/>
              <a:t>Order:  			</a:t>
            </a:r>
            <a:r>
              <a:rPr lang="en-US" sz="2800" dirty="0" smtClean="0"/>
              <a:t>&lt;  &gt;</a:t>
            </a:r>
            <a:r>
              <a:rPr lang="en-US" dirty="0" smtClean="0"/>
              <a:t>  		</a:t>
            </a:r>
          </a:p>
          <a:p>
            <a:pPr lvl="1"/>
            <a:r>
              <a:rPr lang="en-US" dirty="0" smtClean="0"/>
              <a:t>Differences are		</a:t>
            </a:r>
            <a:r>
              <a:rPr lang="en-US" sz="2800" dirty="0" smtClean="0"/>
              <a:t>+  -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meaningful : 		</a:t>
            </a:r>
          </a:p>
          <a:p>
            <a:pPr lvl="1"/>
            <a:r>
              <a:rPr lang="en-US" dirty="0" smtClean="0"/>
              <a:t>Ratios are  		 </a:t>
            </a:r>
            <a:r>
              <a:rPr lang="en-US" sz="2800" dirty="0" smtClean="0"/>
              <a:t>*  /</a:t>
            </a:r>
            <a:br>
              <a:rPr lang="en-US" sz="2800" dirty="0" smtClean="0"/>
            </a:br>
            <a:r>
              <a:rPr lang="en-US" dirty="0"/>
              <a:t>meaningful</a:t>
            </a:r>
          </a:p>
          <a:p>
            <a:pPr lvl="4"/>
            <a:endParaRPr lang="en-US" sz="1400" dirty="0" smtClean="0"/>
          </a:p>
          <a:p>
            <a:pPr lvl="1"/>
            <a:r>
              <a:rPr lang="en-US" dirty="0" smtClean="0"/>
              <a:t>Nominal attribute: distinctness</a:t>
            </a:r>
          </a:p>
          <a:p>
            <a:pPr lvl="1"/>
            <a:r>
              <a:rPr lang="en-US" dirty="0" smtClean="0"/>
              <a:t>Ordinal attribute: distinctness &amp; order</a:t>
            </a:r>
          </a:p>
          <a:p>
            <a:pPr lvl="1"/>
            <a:r>
              <a:rPr lang="en-US" dirty="0" smtClean="0"/>
              <a:t>Interval attribute: distinctness, order &amp; meaningful differences</a:t>
            </a:r>
          </a:p>
          <a:p>
            <a:pPr lvl="1"/>
            <a:r>
              <a:rPr lang="en-US" dirty="0" smtClean="0"/>
              <a:t>Ratio attribute: all 4 properties/operations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82"/>
          <p:cNvGraphicFramePr>
            <a:graphicFrameLocks noChangeAspect="1"/>
          </p:cNvGraphicFramePr>
          <p:nvPr/>
        </p:nvGraphicFramePr>
        <p:xfrm>
          <a:off x="342900" y="533400"/>
          <a:ext cx="8128000" cy="5054600"/>
        </p:xfrm>
        <a:graphic>
          <a:graphicData uri="http://schemas.openxmlformats.org/presentationml/2006/ole">
            <p:oleObj spid="_x0000_s5122" name="Document" r:id="rId3" imgW="8464646" imgH="52745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Describing attributes by number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independent way of distinguishing between attributes is by the number of values they take.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Discrete:</a:t>
            </a:r>
            <a:r>
              <a:rPr lang="en-US" dirty="0" smtClean="0"/>
              <a:t> attribute has a finite or countable infinite set of values. Such attributes can be categorical such as zip codes or ID numbers or numeric such as counts.</a:t>
            </a:r>
          </a:p>
          <a:p>
            <a:r>
              <a:rPr lang="en-US" dirty="0" smtClean="0"/>
              <a:t>Binary attributes: special case of discrete attributes and takes only two values (Yes/no, true/false, female/male or 0/1)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33"/>
          <p:cNvGraphicFramePr>
            <a:graphicFrameLocks noChangeAspect="1"/>
          </p:cNvGraphicFramePr>
          <p:nvPr/>
        </p:nvGraphicFramePr>
        <p:xfrm>
          <a:off x="284163" y="538163"/>
          <a:ext cx="8585200" cy="5364162"/>
        </p:xfrm>
        <a:graphic>
          <a:graphicData uri="http://schemas.openxmlformats.org/presentationml/2006/ole">
            <p:oleObj spid="_x0000_s108546" name="Document" r:id="rId3" imgW="8714437" imgH="537267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attributes </a:t>
            </a:r>
            <a:r>
              <a:rPr lang="en-US" dirty="0" smtClean="0"/>
              <a:t>are often represented as Boolean variables or as integer variables that can take value 0 or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Continuous </a:t>
            </a:r>
            <a:r>
              <a:rPr lang="en-US" dirty="0" smtClean="0"/>
              <a:t>: attributes whose values are real numbers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Types of data</a:t>
            </a:r>
          </a:p>
          <a:p>
            <a:r>
              <a:rPr lang="en-US" dirty="0" smtClean="0"/>
              <a:t>Type of an attribute</a:t>
            </a:r>
          </a:p>
          <a:p>
            <a:r>
              <a:rPr lang="en-US" dirty="0" smtClean="0"/>
              <a:t>Different types of Attributes</a:t>
            </a:r>
          </a:p>
          <a:p>
            <a:r>
              <a:rPr lang="en-US" dirty="0" smtClean="0"/>
              <a:t>Types of data sets</a:t>
            </a:r>
          </a:p>
          <a:p>
            <a:r>
              <a:rPr lang="en-US" dirty="0" smtClean="0"/>
              <a:t>General characteristics of a dataset</a:t>
            </a:r>
          </a:p>
          <a:p>
            <a:r>
              <a:rPr lang="en-US" dirty="0" smtClean="0"/>
              <a:t>Handling non record data</a:t>
            </a:r>
          </a:p>
          <a:p>
            <a:r>
              <a:rPr lang="en-US" dirty="0" smtClean="0"/>
              <a:t>Data quality </a:t>
            </a:r>
          </a:p>
          <a:p>
            <a:r>
              <a:rPr lang="en-US" dirty="0" smtClean="0"/>
              <a:t>Measurements and data collection issues</a:t>
            </a:r>
          </a:p>
          <a:p>
            <a:r>
              <a:rPr lang="en-US" dirty="0" smtClean="0"/>
              <a:t>Precision, bias and 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and Continuous Attributes 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Has only a finite or countably infinite set of values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Note: </a:t>
            </a:r>
            <a:r>
              <a:rPr lang="en-US" sz="2200" dirty="0" smtClean="0">
                <a:solidFill>
                  <a:srgbClr val="CC3300"/>
                </a:solidFill>
              </a:rPr>
              <a:t>binary attributes</a:t>
            </a:r>
            <a:r>
              <a:rPr lang="en-US" sz="2200" dirty="0" smtClean="0"/>
              <a:t> are a special case of discrete attributes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Continuous Attribute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Continuous attributes are typically represented as floating-point variables.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and Ordinal attributes are </a:t>
            </a:r>
            <a:r>
              <a:rPr lang="en-US" dirty="0" smtClean="0">
                <a:solidFill>
                  <a:srgbClr val="C00000"/>
                </a:solidFill>
              </a:rPr>
              <a:t>binary or discrete </a:t>
            </a:r>
          </a:p>
          <a:p>
            <a:r>
              <a:rPr lang="en-US" dirty="0" smtClean="0"/>
              <a:t>Interval and ratio are </a:t>
            </a:r>
            <a:r>
              <a:rPr lang="en-US" dirty="0" smtClean="0">
                <a:solidFill>
                  <a:srgbClr val="C00000"/>
                </a:solidFill>
              </a:rPr>
              <a:t>continuous.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66800"/>
            <a:ext cx="8428037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presence (a non-zero attribute value) is regarded as important</a:t>
            </a:r>
          </a:p>
          <a:p>
            <a:pPr marL="1311275" lvl="2" indent="-396875"/>
            <a:r>
              <a:rPr lang="en-US" sz="1800" dirty="0" smtClean="0"/>
              <a:t>Words present in documents</a:t>
            </a:r>
          </a:p>
          <a:p>
            <a:pPr marL="1311275" lvl="2" indent="-396875"/>
            <a:r>
              <a:rPr lang="en-US" sz="1800" dirty="0" smtClean="0"/>
              <a:t>Items present in customer transactions</a:t>
            </a:r>
          </a:p>
          <a:p>
            <a:pPr marL="1311275" lvl="2" indent="-396875"/>
            <a:endParaRPr lang="en-US" sz="1800" dirty="0" smtClean="0"/>
          </a:p>
          <a:p>
            <a:r>
              <a:rPr lang="en-US" sz="2600" dirty="0" smtClean="0"/>
              <a:t>Examples: each object is a student and each attribute records whether or not a student took a particular course </a:t>
            </a:r>
          </a:p>
          <a:p>
            <a:pPr>
              <a:buNone/>
            </a:pPr>
            <a:r>
              <a:rPr lang="en-US" sz="2600" dirty="0" smtClean="0"/>
              <a:t>(1- student took the course, otherwise – 0)</a:t>
            </a:r>
          </a:p>
          <a:p>
            <a:r>
              <a:rPr lang="en-US" sz="2600" dirty="0" smtClean="0">
                <a:solidFill>
                  <a:schemeClr val="accent6"/>
                </a:solidFill>
              </a:rPr>
              <a:t>Asymmetric attributes:</a:t>
            </a:r>
            <a:r>
              <a:rPr lang="en-US" sz="2600" dirty="0" smtClean="0"/>
              <a:t> Binary attributes where only non-zero values are important</a:t>
            </a:r>
          </a:p>
          <a:p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66800"/>
            <a:ext cx="8428037" cy="5181600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r>
              <a:rPr lang="en-US" dirty="0" smtClean="0"/>
              <a:t>The types of operations you choose should be “meaningful” for the type of data you have</a:t>
            </a:r>
          </a:p>
          <a:p>
            <a:pPr lvl="1"/>
            <a:r>
              <a:rPr lang="en-US" dirty="0" smtClean="0"/>
              <a:t>Distinctness, order, meaningful intervals, and meaningful ratios are only four properties of data</a:t>
            </a:r>
          </a:p>
          <a:p>
            <a:pPr lvl="1" algn="ctr"/>
            <a:endParaRPr lang="en-US" dirty="0" smtClean="0"/>
          </a:p>
          <a:p>
            <a:pPr lvl="1"/>
            <a:r>
              <a:rPr lang="en-US" dirty="0"/>
              <a:t>The data type you see – often numbers or strings – may not </a:t>
            </a:r>
            <a:r>
              <a:rPr lang="en-US" dirty="0" smtClean="0"/>
              <a:t>capture all the properties or may suggest properties that are not there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Analysis may depend on these other properties of the data</a:t>
            </a:r>
          </a:p>
          <a:p>
            <a:pPr lvl="2" indent="233363"/>
            <a:r>
              <a:rPr lang="en-US" dirty="0" smtClean="0"/>
              <a:t>Many statistical analyses depend only on the distribution</a:t>
            </a:r>
          </a:p>
          <a:p>
            <a:pPr lvl="2" indent="2333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7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Types of data sets 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2600" dirty="0" smtClean="0">
                <a:cs typeface="Times New Roman" pitchFamily="18" charset="0"/>
              </a:rPr>
              <a:t>Record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Transaction Data</a:t>
            </a:r>
            <a:endParaRPr lang="en-US" dirty="0" smtClean="0"/>
          </a:p>
          <a:p>
            <a:pPr marL="285750" indent="-285750">
              <a:lnSpc>
                <a:spcPct val="90000"/>
              </a:lnSpc>
            </a:pPr>
            <a:r>
              <a:rPr lang="en-US" sz="2600" dirty="0" smtClean="0">
                <a:cs typeface="Times New Roman" pitchFamily="18" charset="0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Molecular Structures</a:t>
            </a:r>
          </a:p>
          <a:p>
            <a:pPr marL="285750" indent="-285750">
              <a:lnSpc>
                <a:spcPct val="90000"/>
              </a:lnSpc>
            </a:pPr>
            <a:r>
              <a:rPr lang="en-US" sz="2600" dirty="0" smtClean="0">
                <a:cs typeface="Times New Roman" pitchFamily="18" charset="0"/>
              </a:rPr>
              <a:t>Ordered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 sz="2800" smtClean="0"/>
              <a:t>Important Characteristics of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>
            <a:normAutofit/>
          </a:bodyPr>
          <a:lstStyle/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Dimensionality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Sparsity</a:t>
            </a:r>
          </a:p>
          <a:p>
            <a:pPr lvl="1">
              <a:lnSpc>
                <a:spcPct val="95000"/>
              </a:lnSpc>
              <a:buFont typeface="Arial" pitchFamily="34" charset="0"/>
              <a:buChar char="•"/>
            </a:pPr>
            <a:r>
              <a:rPr lang="en-US" dirty="0" smtClean="0"/>
              <a:t>Resolution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Size</a:t>
            </a:r>
            <a:endParaRPr lang="en-US" dirty="0" smtClean="0"/>
          </a:p>
          <a:p>
            <a:pPr lvl="2" indent="-342900">
              <a:lnSpc>
                <a:spcPct val="115000"/>
              </a:lnSpc>
              <a:spcBef>
                <a:spcPct val="20000"/>
              </a:spcBef>
            </a:pPr>
            <a:r>
              <a:rPr lang="en-US" sz="2800" dirty="0"/>
              <a:t>Type of analysis may depend on size of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 smtClean="0"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General characteristics of Data sets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>
            <a:normAutofit fontScale="92500"/>
          </a:bodyPr>
          <a:lstStyle/>
          <a:p>
            <a:pPr lvl="1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Dimensionality</a:t>
            </a:r>
            <a:r>
              <a:rPr lang="en-US" sz="2800" dirty="0" smtClean="0"/>
              <a:t>: The number of attributes that the objects in a data set possess</a:t>
            </a:r>
          </a:p>
          <a:p>
            <a:pPr lvl="2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 High dimensional data brings a number of challenges </a:t>
            </a:r>
          </a:p>
          <a:p>
            <a:pPr lvl="2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 curse of dimensionality</a:t>
            </a:r>
          </a:p>
          <a:p>
            <a:pPr lvl="2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/>
              <a:t>First step in preprocessing the data (dimensionality reduction)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sz="2400" dirty="0" smtClean="0"/>
              <a:t>       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Sparsity</a:t>
            </a:r>
          </a:p>
          <a:p>
            <a:pPr lvl="2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 Only presence counts (non zero are stored)</a:t>
            </a:r>
          </a:p>
          <a:p>
            <a:pPr lvl="2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Reduces computation time and storage</a:t>
            </a:r>
          </a:p>
          <a:p>
            <a:pPr lvl="2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/>
              <a:t>Data mining algorithms work well only for sparse data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sz="2400" dirty="0" smtClean="0"/>
              <a:t>       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sz="2400" dirty="0" smtClean="0"/>
              <a:t>   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characteristics of Data sets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95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Resolution</a:t>
            </a:r>
          </a:p>
          <a:p>
            <a:pPr lvl="2" indent="-342900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accent6"/>
                </a:solidFill>
              </a:rPr>
              <a:t>data at different levels of resolution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data properties are different at different  resolutions</a:t>
            </a:r>
          </a:p>
          <a:p>
            <a:pPr lvl="2" indent="-342900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err="1" smtClean="0"/>
              <a:t>Eg</a:t>
            </a:r>
            <a:r>
              <a:rPr lang="en-US" dirty="0" smtClean="0"/>
              <a:t>. Earth surface at a resolution of few meters and at resolution of tens of kilometers</a:t>
            </a:r>
          </a:p>
          <a:p>
            <a:pPr lvl="2" indent="-342900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Patterns in data also depend on resolution. If the resolution is  too fine (pattern may not be visible or buried)</a:t>
            </a:r>
          </a:p>
          <a:p>
            <a:pPr lvl="2" indent="-342900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Resolution too coarse pattern may disappear.</a:t>
            </a:r>
          </a:p>
          <a:p>
            <a:pPr lvl="2" indent="-342900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err="1" smtClean="0"/>
              <a:t>Eg</a:t>
            </a:r>
            <a:r>
              <a:rPr lang="en-US" dirty="0" smtClean="0"/>
              <a:t>: Variations in atmospheric pressure on a scale of hours reflect the movement of storms</a:t>
            </a:r>
          </a:p>
          <a:p>
            <a:pPr lvl="2" indent="-342900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On a scale of months such phenomena are not detectable</a:t>
            </a:r>
          </a:p>
          <a:p>
            <a:pPr lvl="2" indent="-342900">
              <a:lnSpc>
                <a:spcPct val="105000"/>
              </a:lnSpc>
              <a:buFont typeface="Wingdings" pitchFamily="2" charset="2"/>
              <a:buChar char="§"/>
            </a:pPr>
            <a:endParaRPr lang="en-US" dirty="0" smtClean="0"/>
          </a:p>
          <a:p>
            <a:pPr lvl="2">
              <a:lnSpc>
                <a:spcPct val="95000"/>
              </a:lnSpc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 Data 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that consists of a collection of records, each of which consists of a fixed set of attributes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2209800" y="2209800"/>
          <a:ext cx="3848100" cy="4114800"/>
        </p:xfrm>
        <a:graphic>
          <a:graphicData uri="http://schemas.openxmlformats.org/presentationml/2006/ole">
            <p:oleObj spid="_x0000_s6146" name="Document" r:id="rId4" imgW="5545392" imgH="57866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 Data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special type of record data, where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record (transaction) involves a set of items.  </a:t>
            </a:r>
          </a:p>
          <a:p>
            <a:pPr lvl="1"/>
            <a:r>
              <a:rPr lang="en-US" dirty="0" smtClean="0"/>
              <a:t>For example, consider a grocery store.  The </a:t>
            </a:r>
            <a:r>
              <a:rPr lang="en-US" dirty="0" smtClean="0">
                <a:solidFill>
                  <a:srgbClr val="C00000"/>
                </a:solidFill>
              </a:rPr>
              <a:t>set of products purchased by a customer during one shopping trip constitute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transaction</a:t>
            </a:r>
            <a:r>
              <a:rPr lang="en-US" dirty="0" smtClean="0"/>
              <a:t>, while the </a:t>
            </a:r>
            <a:r>
              <a:rPr lang="en-US" dirty="0" smtClean="0">
                <a:solidFill>
                  <a:srgbClr val="00B050"/>
                </a:solidFill>
              </a:rPr>
              <a:t>individual products </a:t>
            </a:r>
            <a:r>
              <a:rPr lang="en-US" dirty="0" smtClean="0"/>
              <a:t>that were </a:t>
            </a:r>
            <a:r>
              <a:rPr lang="en-US" dirty="0" smtClean="0">
                <a:solidFill>
                  <a:schemeClr val="accent6"/>
                </a:solidFill>
              </a:rPr>
              <a:t>purchased are the items.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 set?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2672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Collection of </a:t>
            </a:r>
            <a:r>
              <a:rPr lang="en-US" sz="2400" b="1" i="1" dirty="0" smtClean="0">
                <a:solidFill>
                  <a:srgbClr val="CC6600"/>
                </a:solidFill>
              </a:rPr>
              <a:t>data objects </a:t>
            </a:r>
            <a:r>
              <a:rPr lang="en-US" sz="2400" dirty="0" smtClean="0"/>
              <a:t>and their </a:t>
            </a:r>
            <a:r>
              <a:rPr lang="en-US" sz="2400" b="1" i="1" dirty="0">
                <a:solidFill>
                  <a:srgbClr val="CC6600"/>
                </a:solidFill>
              </a:rPr>
              <a:t>attributes</a:t>
            </a:r>
          </a:p>
          <a:p>
            <a:pPr lvl="4"/>
            <a:endParaRPr lang="en-US" sz="600" dirty="0" smtClean="0"/>
          </a:p>
          <a:p>
            <a:r>
              <a:rPr lang="en-US" sz="2400" dirty="0" smtClean="0"/>
              <a:t>An </a:t>
            </a:r>
            <a:r>
              <a:rPr lang="en-US" sz="2400" b="1" i="1" dirty="0" smtClean="0">
                <a:solidFill>
                  <a:srgbClr val="CC6600"/>
                </a:solidFill>
              </a:rPr>
              <a:t>attribute</a:t>
            </a:r>
            <a:r>
              <a:rPr lang="en-US" sz="2400" dirty="0" smtClean="0"/>
              <a:t> is a property or characteristic of an object</a:t>
            </a:r>
          </a:p>
          <a:p>
            <a:pPr lvl="1"/>
            <a:r>
              <a:rPr lang="en-US" sz="2000" dirty="0" smtClean="0"/>
              <a:t>Examples: eye color of a person, temperature, etc.</a:t>
            </a:r>
          </a:p>
          <a:p>
            <a:pPr lvl="1"/>
            <a:r>
              <a:rPr lang="en-US" sz="2000" dirty="0" smtClean="0"/>
              <a:t>Attribute is also known as variable, field, characteristic, dimension, or feature</a:t>
            </a:r>
          </a:p>
          <a:p>
            <a:r>
              <a:rPr lang="en-US" sz="2400" dirty="0" smtClean="0"/>
              <a:t>A collection of attributes describe an </a:t>
            </a:r>
            <a:r>
              <a:rPr lang="en-US" sz="2400" b="1" i="1" dirty="0" smtClean="0">
                <a:solidFill>
                  <a:srgbClr val="CC6600"/>
                </a:solidFill>
              </a:rPr>
              <a:t>object</a:t>
            </a:r>
          </a:p>
          <a:p>
            <a:pPr lvl="1"/>
            <a:r>
              <a:rPr lang="en-US" sz="2000" dirty="0" smtClean="0"/>
              <a:t>Object is also known as record, point, vector, pattern, case, sample, observation, entity, or instance</a:t>
            </a:r>
          </a:p>
          <a:p>
            <a:pPr lvl="4"/>
            <a:endParaRPr lang="en-US" dirty="0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30863" y="1601788"/>
            <a:ext cx="3513137" cy="5027612"/>
            <a:chOff x="3403" y="1104"/>
            <a:chExt cx="2213" cy="2640"/>
          </a:xfrm>
        </p:grpSpPr>
        <p:graphicFrame>
          <p:nvGraphicFramePr>
            <p:cNvPr id="4107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p:oleObj spid="_x0000_s2050" name="Document" r:id="rId4" imgW="5405628" imgH="5779008" progId="Word.Document.8">
                <p:embed/>
              </p:oleObj>
            </a:graphicData>
          </a:graphic>
        </p:graphicFrame>
        <p:sp>
          <p:nvSpPr>
            <p:cNvPr id="410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6477000" y="10699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4102" name="AutoShape 15"/>
          <p:cNvSpPr>
            <a:spLocks/>
          </p:cNvSpPr>
          <p:nvPr/>
        </p:nvSpPr>
        <p:spPr bwMode="auto">
          <a:xfrm>
            <a:off x="5257800" y="2517775"/>
            <a:ext cx="381000" cy="3808413"/>
          </a:xfrm>
          <a:prstGeom prst="leftBrace">
            <a:avLst>
              <a:gd name="adj1" fmla="val 8329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 rot="16200000">
            <a:off x="4335463" y="38893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data example</a:t>
            </a:r>
            <a:endParaRPr 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ph idx="1"/>
          </p:nvPr>
        </p:nvGraphicFramePr>
        <p:xfrm>
          <a:off x="2580481" y="2861469"/>
          <a:ext cx="3983038" cy="2003425"/>
        </p:xfrm>
        <a:graphic>
          <a:graphicData uri="http://schemas.openxmlformats.org/presentationml/2006/ole">
            <p:oleObj spid="_x0000_s14338" name="Document" r:id="rId3" imgW="3983355" imgH="200302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Matrix 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124200"/>
          </a:xfrm>
        </p:spPr>
        <p:txBody>
          <a:bodyPr/>
          <a:lstStyle/>
          <a:p>
            <a:r>
              <a:rPr lang="en-US" sz="2400" dirty="0" smtClean="0"/>
              <a:t>If data objects have the </a:t>
            </a:r>
            <a:r>
              <a:rPr lang="en-US" sz="2400" dirty="0" smtClean="0">
                <a:solidFill>
                  <a:srgbClr val="C00000"/>
                </a:solidFill>
              </a:rPr>
              <a:t>same fixed set of numeric attributes, </a:t>
            </a:r>
            <a:r>
              <a:rPr lang="en-US" sz="2400" dirty="0" smtClean="0"/>
              <a:t>then the data objects can be thought of as </a:t>
            </a:r>
            <a:r>
              <a:rPr lang="en-US" sz="2400" dirty="0" smtClean="0">
                <a:solidFill>
                  <a:srgbClr val="00B050"/>
                </a:solidFill>
              </a:rPr>
              <a:t>points in a multi-dimensional space, where each dimension represents a distinct attribute </a:t>
            </a:r>
          </a:p>
          <a:p>
            <a:pPr lvl="4"/>
            <a:endParaRPr lang="en-US" sz="1800" dirty="0" smtClean="0"/>
          </a:p>
          <a:p>
            <a:r>
              <a:rPr lang="en-US" sz="2400" dirty="0" smtClean="0"/>
              <a:t>Such data set can be represented by an </a:t>
            </a:r>
            <a:r>
              <a:rPr lang="en-US" sz="2400" i="1" dirty="0" smtClean="0"/>
              <a:t>m</a:t>
            </a:r>
            <a:r>
              <a:rPr lang="en-US" sz="2400" dirty="0" smtClean="0"/>
              <a:t> by </a:t>
            </a:r>
            <a:r>
              <a:rPr lang="en-US" sz="2400" i="1" dirty="0" smtClean="0"/>
              <a:t>n</a:t>
            </a:r>
            <a:r>
              <a:rPr lang="en-US" sz="2400" dirty="0" smtClean="0"/>
              <a:t> matrix, where there are </a:t>
            </a:r>
            <a:r>
              <a:rPr lang="en-US" sz="2400" i="1" dirty="0" smtClean="0"/>
              <a:t>m</a:t>
            </a:r>
            <a:r>
              <a:rPr lang="en-US" sz="2400" dirty="0" smtClean="0"/>
              <a:t> rows, one for each object, and </a:t>
            </a:r>
            <a:r>
              <a:rPr lang="en-US" sz="2400" i="1" dirty="0" smtClean="0"/>
              <a:t>n</a:t>
            </a:r>
            <a:r>
              <a:rPr lang="en-US" sz="2400" dirty="0" smtClean="0"/>
              <a:t> columns, one for each attribute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62000" y="4314825"/>
          <a:ext cx="7761288" cy="2009775"/>
        </p:xfrm>
        <a:graphic>
          <a:graphicData uri="http://schemas.openxmlformats.org/presentationml/2006/ole">
            <p:oleObj spid="_x0000_s7170" name="VISIO" r:id="rId4" imgW="5706222" imgH="148074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 of data matrix</a:t>
            </a:r>
          </a:p>
          <a:p>
            <a:r>
              <a:rPr lang="en-US" dirty="0" smtClean="0"/>
              <a:t>Only non-zero values are important</a:t>
            </a:r>
          </a:p>
          <a:p>
            <a:r>
              <a:rPr lang="en-US" dirty="0" smtClean="0"/>
              <a:t>Examples: </a:t>
            </a:r>
            <a:r>
              <a:rPr lang="en-US" dirty="0" smtClean="0">
                <a:solidFill>
                  <a:schemeClr val="accent6"/>
                </a:solidFill>
              </a:rPr>
              <a:t>Transaction data and document data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Data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document becomes a ‘term’ vector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Each term is a component </a:t>
            </a:r>
            <a:r>
              <a:rPr lang="en-US" dirty="0" smtClean="0"/>
              <a:t>(attribute) of the vector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00B050"/>
                </a:solidFill>
              </a:rPr>
              <a:t>value of each component is the number of times </a:t>
            </a:r>
            <a:r>
              <a:rPr lang="en-US" dirty="0" smtClean="0"/>
              <a:t>the corresponding </a:t>
            </a:r>
            <a:r>
              <a:rPr lang="en-US" dirty="0" smtClean="0">
                <a:solidFill>
                  <a:srgbClr val="FF0000"/>
                </a:solidFill>
              </a:rPr>
              <a:t>term occurs in the document.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document data</a:t>
            </a:r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 idx="1"/>
          </p:nvPr>
        </p:nvGraphicFramePr>
        <p:xfrm>
          <a:off x="1608931" y="2516187"/>
          <a:ext cx="5926138" cy="2693988"/>
        </p:xfrm>
        <a:graphic>
          <a:graphicData uri="http://schemas.openxmlformats.org/presentationml/2006/ole">
            <p:oleObj spid="_x0000_s13314" name="Visio" r:id="rId3" imgW="5925718" imgH="269390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data: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graph captures relationships among data objects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data objects themselves are represented as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with relationship among objects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6574" y="1600200"/>
            <a:ext cx="59708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with relationship among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Graph: nodes and links</a:t>
            </a:r>
          </a:p>
          <a:p>
            <a:r>
              <a:rPr lang="en-US" dirty="0" smtClean="0"/>
              <a:t>Data objects are mapped to nodes while the relationships among objects are captured by the links</a:t>
            </a:r>
          </a:p>
          <a:p>
            <a:r>
              <a:rPr lang="en-US" dirty="0" smtClean="0"/>
              <a:t>Eg: </a:t>
            </a:r>
            <a:r>
              <a:rPr lang="en-US" dirty="0" smtClean="0">
                <a:solidFill>
                  <a:schemeClr val="accent6"/>
                </a:solidFill>
              </a:rPr>
              <a:t>World wide web(WWW)</a:t>
            </a:r>
            <a:r>
              <a:rPr lang="en-US" dirty="0" smtClean="0"/>
              <a:t> which contain both text and links to other pages </a:t>
            </a:r>
          </a:p>
          <a:p>
            <a:r>
              <a:rPr lang="en-US" dirty="0" smtClean="0"/>
              <a:t>To process search queries: link(links to and from each page) information is exploited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r>
              <a:rPr lang="en-US" sz="2500" dirty="0" smtClean="0"/>
              <a:t>Examples: Generic graph, a </a:t>
            </a:r>
            <a:r>
              <a:rPr lang="en-US" sz="2500" dirty="0"/>
              <a:t>m</a:t>
            </a:r>
            <a:r>
              <a:rPr lang="en-US" sz="2500" dirty="0" smtClean="0"/>
              <a:t>olecule, </a:t>
            </a: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2667000" y="1828800"/>
          <a:ext cx="2979738" cy="2289175"/>
        </p:xfrm>
        <a:graphic>
          <a:graphicData uri="http://schemas.openxmlformats.org/presentationml/2006/ole">
            <p:oleObj spid="_x0000_s10242" name="VISIO" r:id="rId4" imgW="839724" imgH="646176" progId="">
              <p:embed/>
            </p:oleObj>
          </a:graphicData>
        </a:graphic>
      </p:graphicFrame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5410200" y="4953000"/>
            <a:ext cx="306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2000" b="0" dirty="0"/>
              <a:t>Benzene Molecule: C6H6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048000" y="4343400"/>
          <a:ext cx="1955800" cy="1828800"/>
        </p:xfrm>
        <a:graphic>
          <a:graphicData uri="http://schemas.openxmlformats.org/presentationml/2006/ole">
            <p:oleObj spid="_x0000_s10244" name="VISIO" r:id="rId5" imgW="5792724" imgH="54117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with objects that are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Graphs: If objects have structure, or (objects contains sub objects that have relationships) </a:t>
            </a:r>
          </a:p>
          <a:p>
            <a:r>
              <a:rPr lang="en-US" dirty="0" smtClean="0"/>
              <a:t> Example: </a:t>
            </a:r>
            <a:r>
              <a:rPr lang="en-US" dirty="0" smtClean="0">
                <a:solidFill>
                  <a:schemeClr val="accent6"/>
                </a:solidFill>
              </a:rPr>
              <a:t>structure of chemical compounds</a:t>
            </a:r>
            <a:r>
              <a:rPr lang="en-US" dirty="0" smtClean="0"/>
              <a:t> (nodes- atoms and links between nodes are chemical compounds), </a:t>
            </a:r>
            <a:r>
              <a:rPr lang="en-US" dirty="0" smtClean="0">
                <a:solidFill>
                  <a:schemeClr val="accent6"/>
                </a:solidFill>
              </a:rPr>
              <a:t>Benzene</a:t>
            </a:r>
            <a:r>
              <a:rPr lang="en-US" dirty="0" smtClean="0"/>
              <a:t> (ball and stick diagram)</a:t>
            </a:r>
          </a:p>
          <a:p>
            <a:r>
              <a:rPr lang="en-US" dirty="0" smtClean="0"/>
              <a:t>Graph representation helps to identify which substructures occur frequently in a set of compounds, also indicate the presence or absence of certain chemical properties such as melting point or heat of formation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corresponds to a student and each column is an attribute that describes some aspect of a student such as grade point average (GPA) or identification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 types of data, the attributes have relationships that involve </a:t>
            </a:r>
            <a:r>
              <a:rPr lang="en-US" dirty="0" smtClean="0">
                <a:solidFill>
                  <a:schemeClr val="accent6"/>
                </a:solidFill>
              </a:rPr>
              <a:t>order in time or space.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Sequential or temporal data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extension of record data</a:t>
            </a:r>
          </a:p>
          <a:p>
            <a:r>
              <a:rPr lang="en-US" dirty="0" smtClean="0"/>
              <a:t>Each record has a </a:t>
            </a:r>
            <a:r>
              <a:rPr lang="en-US" dirty="0" smtClean="0">
                <a:solidFill>
                  <a:schemeClr val="accent6"/>
                </a:solidFill>
              </a:rPr>
              <a:t>time associated with it.</a:t>
            </a:r>
            <a:r>
              <a:rPr lang="en-US" dirty="0" smtClean="0"/>
              <a:t>(purchase history of a customer with a listing of items purchased at different times)</a:t>
            </a:r>
          </a:p>
          <a:p>
            <a:r>
              <a:rPr lang="en-US" dirty="0" smtClean="0"/>
              <a:t>Eg: Retail Transaction data: time at which the transaction took place.</a:t>
            </a:r>
          </a:p>
          <a:p>
            <a:r>
              <a:rPr lang="en-US" dirty="0" smtClean="0"/>
              <a:t>Analysis it to find “candy sales peak before Halloween”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transaction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 Purchased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91" y="4379742"/>
          <a:ext cx="6096000" cy="147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and Items Purchased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(t1: A,B) (t2:C,D),(t5:A,E)</a:t>
                      </a:r>
                      <a:endParaRPr lang="en-US" dirty="0"/>
                    </a:p>
                  </a:txBody>
                  <a:tcPr/>
                </a:tc>
              </a:tr>
              <a:tr h="370058"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(t3: A,D)</a:t>
                      </a:r>
                      <a:r>
                        <a:rPr lang="en-US" baseline="0" dirty="0" smtClean="0"/>
                        <a:t> (t4: 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(t2:</a:t>
                      </a:r>
                      <a:r>
                        <a:rPr lang="en-US" baseline="0" dirty="0" smtClean="0"/>
                        <a:t> A,C)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different times: </a:t>
            </a:r>
            <a:r>
              <a:rPr lang="en-US" dirty="0" smtClean="0">
                <a:solidFill>
                  <a:schemeClr val="accent6"/>
                </a:solidFill>
              </a:rPr>
              <a:t>t1,t2,t3,t4,t5</a:t>
            </a:r>
          </a:p>
          <a:p>
            <a:r>
              <a:rPr lang="en-US" dirty="0" smtClean="0"/>
              <a:t>3 different customers</a:t>
            </a:r>
            <a:r>
              <a:rPr lang="en-US" dirty="0" smtClean="0">
                <a:solidFill>
                  <a:schemeClr val="accent6"/>
                </a:solidFill>
              </a:rPr>
              <a:t>: C1,C2,C3</a:t>
            </a:r>
          </a:p>
          <a:p>
            <a:r>
              <a:rPr lang="en-US" dirty="0" smtClean="0"/>
              <a:t>5 different items:</a:t>
            </a:r>
            <a:r>
              <a:rPr lang="en-US" dirty="0" smtClean="0">
                <a:solidFill>
                  <a:schemeClr val="accent6"/>
                </a:solidFill>
              </a:rPr>
              <a:t> A,B,C,D,E</a:t>
            </a:r>
          </a:p>
          <a:p>
            <a:r>
              <a:rPr lang="en-US" dirty="0" smtClean="0"/>
              <a:t>Table1: rows correspond to the items purchased at a particular time by each customer (At time t3: customer c2 purchases items A and 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Data: consists of a data set that is a </a:t>
            </a:r>
            <a:r>
              <a:rPr lang="en-US" dirty="0" smtClean="0">
                <a:solidFill>
                  <a:srgbClr val="C00000"/>
                </a:solidFill>
              </a:rPr>
              <a:t>sequence of individual entities such as sequence of words or letters</a:t>
            </a:r>
          </a:p>
          <a:p>
            <a:r>
              <a:rPr lang="en-US" dirty="0" smtClean="0"/>
              <a:t>Similar to sequential data : </a:t>
            </a:r>
            <a:r>
              <a:rPr lang="en-US" dirty="0" smtClean="0">
                <a:solidFill>
                  <a:srgbClr val="00B050"/>
                </a:solidFill>
              </a:rPr>
              <a:t>but no timestamps</a:t>
            </a:r>
          </a:p>
          <a:p>
            <a:r>
              <a:rPr lang="en-US" dirty="0" smtClean="0"/>
              <a:t>Eg: Genetic information of plants and animals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Genes</a:t>
            </a:r>
            <a:r>
              <a:rPr lang="en-US" dirty="0" smtClean="0"/>
              <a:t>: genetic information is represented in the form of sequences of nucleotides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Sequences of transactions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408238"/>
            <a:ext cx="5121275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422525" y="5486400"/>
            <a:ext cx="2682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An element of the sequence</a:t>
            </a:r>
          </a:p>
        </p:txBody>
      </p:sp>
      <p:sp>
        <p:nvSpPr>
          <p:cNvPr id="21510" name="AutoShape 8"/>
          <p:cNvSpPr>
            <a:spLocks/>
          </p:cNvSpPr>
          <p:nvPr/>
        </p:nvSpPr>
        <p:spPr bwMode="auto">
          <a:xfrm rot="-5400000">
            <a:off x="2994025" y="4457700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886200" y="2286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Items/Events</a:t>
            </a:r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31242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35814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example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Genomic sequence data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00200" y="1676400"/>
          <a:ext cx="5356225" cy="4570413"/>
        </p:xfrm>
        <a:graphic>
          <a:graphicData uri="http://schemas.openxmlformats.org/presentationml/2006/ole">
            <p:oleObj spid="_x0000_s11266" name="VISIO" r:id="rId4" imgW="2330196" imgH="199186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genetic code expressed using 4 nucleotides from which a DNA is constructed </a:t>
            </a:r>
          </a:p>
          <a:p>
            <a:r>
              <a:rPr lang="en-US" dirty="0" smtClean="0"/>
              <a:t>4: </a:t>
            </a:r>
            <a:r>
              <a:rPr lang="en-US" dirty="0" smtClean="0">
                <a:solidFill>
                  <a:schemeClr val="accent6"/>
                </a:solidFill>
              </a:rPr>
              <a:t>A,T,G AND C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 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2650" y="2129631"/>
            <a:ext cx="48387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series data is </a:t>
            </a:r>
            <a:r>
              <a:rPr lang="en-US" dirty="0" smtClean="0">
                <a:solidFill>
                  <a:srgbClr val="C00000"/>
                </a:solidFill>
              </a:rPr>
              <a:t>a special type of sequence data</a:t>
            </a:r>
          </a:p>
          <a:p>
            <a:r>
              <a:rPr lang="en-US" dirty="0" smtClean="0"/>
              <a:t>Each record is a time series ( series of measurements taken over time )</a:t>
            </a:r>
          </a:p>
          <a:p>
            <a:r>
              <a:rPr lang="en-US" dirty="0" smtClean="0"/>
              <a:t>Eg: financial data (objects that ate time series of the daily prices of various stocks), average monthly temperature for Minneapolis</a:t>
            </a:r>
          </a:p>
          <a:p>
            <a:r>
              <a:rPr lang="en-US" dirty="0" smtClean="0"/>
              <a:t>Temporal auto-correlation: 2 measurements are close in time then the values of measurements are often similar.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based data sets are common </a:t>
            </a:r>
          </a:p>
          <a:p>
            <a:r>
              <a:rPr lang="en-US" dirty="0" smtClean="0"/>
              <a:t>Other types of data sets: Flat files or relational database systems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 descr="sst_land_temp_82_best"/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38400" y="1427163"/>
            <a:ext cx="6629400" cy="4973637"/>
          </a:xfrm>
          <a:noFill/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Ordered Data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Spatio-Temporal Data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457200" y="2955925"/>
            <a:ext cx="266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Average Monthly Temperature of land and 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data: Some objects have spatial attributes such as position or area</a:t>
            </a:r>
          </a:p>
          <a:p>
            <a:r>
              <a:rPr lang="en-US" dirty="0" smtClean="0"/>
              <a:t>Example : weather data(temperature, pressure, precipitation) collected for variety of geographical locations.</a:t>
            </a:r>
          </a:p>
          <a:p>
            <a:r>
              <a:rPr lang="en-US" dirty="0" smtClean="0"/>
              <a:t>Spatial auto-correlation: objects that are close to each other they tend to have similar temperature values (temperature and rainfall)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Examples of spatial data: science and Engineering  data sets</a:t>
            </a:r>
          </a:p>
          <a:p>
            <a:pPr algn="just"/>
            <a:r>
              <a:rPr lang="en-US" dirty="0" smtClean="0"/>
              <a:t>Earth science data set: records the temperature or pressure measured at points (grid cells) on latitude-longitude spherical grids of a various resolutions </a:t>
            </a:r>
          </a:p>
          <a:p>
            <a:pPr algn="just"/>
            <a:r>
              <a:rPr lang="en-US" dirty="0" smtClean="0"/>
              <a:t>Simulation of the flow of gas, the speed of direction of flow( can be recorded for each grid point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…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kinds of data quality problems?</a:t>
            </a:r>
          </a:p>
          <a:p>
            <a:r>
              <a:rPr lang="en-US" dirty="0" smtClean="0"/>
              <a:t>How can we detect problems with the data? </a:t>
            </a:r>
          </a:p>
          <a:p>
            <a:r>
              <a:rPr lang="en-US" dirty="0" smtClean="0"/>
              <a:t>What can we do about these problems? 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Examples of data quality problems: </a:t>
            </a:r>
          </a:p>
          <a:p>
            <a:pPr lvl="1"/>
            <a:r>
              <a:rPr lang="en-US" dirty="0" smtClean="0"/>
              <a:t>Noise and outliers </a:t>
            </a:r>
          </a:p>
          <a:p>
            <a:pPr lvl="1"/>
            <a:r>
              <a:rPr lang="en-US" dirty="0" smtClean="0"/>
              <a:t>Missing values </a:t>
            </a:r>
          </a:p>
          <a:p>
            <a:pPr lvl="1"/>
            <a:r>
              <a:rPr lang="en-US" dirty="0" smtClean="0"/>
              <a:t>Duplicate data </a:t>
            </a:r>
          </a:p>
          <a:p>
            <a:pPr lvl="1"/>
            <a:r>
              <a:rPr lang="en-US" dirty="0" smtClean="0"/>
              <a:t>Wrong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Handling non record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algorithms are designed for handling record data </a:t>
            </a:r>
          </a:p>
          <a:p>
            <a:r>
              <a:rPr lang="en-US" dirty="0" smtClean="0"/>
              <a:t>Example of record data: transaction data and data matrices</a:t>
            </a:r>
          </a:p>
          <a:p>
            <a:r>
              <a:rPr lang="en-US" dirty="0" smtClean="0"/>
              <a:t>Examples of non record data: graph based and spatial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Handling non-record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record oriented techniques can be applied to non record data</a:t>
            </a:r>
          </a:p>
          <a:p>
            <a:r>
              <a:rPr lang="en-US" dirty="0" smtClean="0"/>
              <a:t>Extract features from data objects </a:t>
            </a:r>
          </a:p>
          <a:p>
            <a:r>
              <a:rPr lang="en-US" dirty="0" smtClean="0"/>
              <a:t>By using these features create a record data for each data object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6"/>
                </a:solidFill>
              </a:rPr>
              <a:t>chemical structure data , spatio temporal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non-record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compound can be created as a record with binary attributes that indicate whether a compound contains a specific substructure </a:t>
            </a:r>
          </a:p>
          <a:p>
            <a:r>
              <a:rPr lang="en-US" dirty="0" smtClean="0"/>
              <a:t>This representation is similar to transaction data set where the transactions are the compounds and the items are the substructures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non-record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smtClean="0">
                <a:solidFill>
                  <a:schemeClr val="accent6"/>
                </a:solidFill>
              </a:rPr>
              <a:t>spatio- tempora</a:t>
            </a:r>
            <a:r>
              <a:rPr lang="en-US" dirty="0" smtClean="0"/>
              <a:t>l data consisting of a time series from each point on a spatial grid.</a:t>
            </a:r>
          </a:p>
          <a:p>
            <a:r>
              <a:rPr lang="en-US" dirty="0" smtClean="0"/>
              <a:t>This data can be stored as a data matrix where each row consists of a location and each column represents a particular point in time.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and correction of data quality</a:t>
            </a:r>
          </a:p>
          <a:p>
            <a:pPr>
              <a:buNone/>
            </a:pPr>
            <a:r>
              <a:rPr lang="en-US" dirty="0" smtClean="0"/>
              <a:t>Problems</a:t>
            </a:r>
          </a:p>
          <a:p>
            <a:r>
              <a:rPr lang="en-US" dirty="0" smtClean="0"/>
              <a:t>Use of algorithms that can tolerate poor data quality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Data cleaning:</a:t>
            </a:r>
            <a:r>
              <a:rPr lang="en-US" dirty="0" smtClean="0"/>
              <a:t> the step in detection and correction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Measurement and Data Collection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problems: </a:t>
            </a:r>
            <a:r>
              <a:rPr lang="en-US" dirty="0">
                <a:solidFill>
                  <a:srgbClr val="FF0000"/>
                </a:solidFill>
              </a:rPr>
              <a:t>human error, limitations of measuring devices, or flaws in the data collection</a:t>
            </a:r>
          </a:p>
          <a:p>
            <a:r>
              <a:rPr lang="en-US" dirty="0" err="1"/>
              <a:t>eg</a:t>
            </a:r>
            <a:r>
              <a:rPr lang="en-US" dirty="0"/>
              <a:t>. values or even entire data objects are missing, duplicate data objects</a:t>
            </a:r>
          </a:p>
          <a:p>
            <a:r>
              <a:rPr lang="en-US" dirty="0" smtClean="0"/>
              <a:t>multiple </a:t>
            </a:r>
            <a:r>
              <a:rPr lang="en-US" dirty="0"/>
              <a:t>data objects that correspond to a single real object </a:t>
            </a:r>
            <a:r>
              <a:rPr lang="en-US" dirty="0" err="1"/>
              <a:t>eg</a:t>
            </a:r>
            <a:r>
              <a:rPr lang="en-US" dirty="0"/>
              <a:t>. two different records for a person who lived at two different addresses. </a:t>
            </a:r>
          </a:p>
          <a:p>
            <a:r>
              <a:rPr lang="en-US" dirty="0"/>
              <a:t>inconsistencies in data </a:t>
            </a:r>
            <a:r>
              <a:rPr lang="en-US" dirty="0" err="1"/>
              <a:t>eg</a:t>
            </a:r>
            <a:r>
              <a:rPr lang="en-US" dirty="0"/>
              <a:t>. a person </a:t>
            </a:r>
            <a:r>
              <a:rPr lang="en-US" dirty="0" smtClean="0"/>
              <a:t>has a </a:t>
            </a:r>
            <a:r>
              <a:rPr lang="en-US" dirty="0"/>
              <a:t>height of 2 meters but weighs only 2 kilograms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An attribute is a property or characteristic of an object that may vary either from one object to another or from time to time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Eye color</a:t>
            </a:r>
          </a:p>
          <a:p>
            <a:r>
              <a:rPr lang="en-US" dirty="0" smtClean="0"/>
              <a:t>Temperature of an object varies  over time</a:t>
            </a:r>
          </a:p>
          <a:p>
            <a:r>
              <a:rPr lang="en-US" dirty="0" smtClean="0"/>
              <a:t>Eye color: brown, </a:t>
            </a:r>
            <a:r>
              <a:rPr lang="en-US" dirty="0" err="1" smtClean="0"/>
              <a:t>black,blue,green</a:t>
            </a:r>
            <a:r>
              <a:rPr lang="en-US" dirty="0" smtClean="0"/>
              <a:t>, hazel etc. (small no of attributes)</a:t>
            </a:r>
          </a:p>
          <a:p>
            <a:r>
              <a:rPr lang="en-US" dirty="0" smtClean="0"/>
              <a:t>Temperature is a numeric attribute: unlimited no of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Measurement and Data Collection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Measurement error:</a:t>
            </a:r>
            <a:r>
              <a:rPr lang="en-US" dirty="0"/>
              <a:t> refers to any problem resulting from the measurement process</a:t>
            </a:r>
          </a:p>
          <a:p>
            <a:r>
              <a:rPr lang="en-US" dirty="0"/>
              <a:t>problem: value recorded deviates from the true value</a:t>
            </a:r>
          </a:p>
          <a:p>
            <a:r>
              <a:rPr lang="en-US" dirty="0">
                <a:solidFill>
                  <a:schemeClr val="accent6"/>
                </a:solidFill>
              </a:rPr>
              <a:t>continuous attributes: </a:t>
            </a:r>
            <a:r>
              <a:rPr lang="en-US" dirty="0"/>
              <a:t>numerical difference of the measured and true value is called as error</a:t>
            </a:r>
          </a:p>
          <a:p>
            <a:r>
              <a:rPr lang="en-US" dirty="0">
                <a:solidFill>
                  <a:schemeClr val="accent6"/>
                </a:solidFill>
              </a:rPr>
              <a:t>data collection error:</a:t>
            </a:r>
            <a:r>
              <a:rPr lang="en-US" dirty="0"/>
              <a:t> refers to errors such as omitting data objects or attribute values or inappropriately including a data object</a:t>
            </a:r>
          </a:p>
          <a:p>
            <a:r>
              <a:rPr lang="en-US" dirty="0" err="1"/>
              <a:t>eg</a:t>
            </a:r>
            <a:r>
              <a:rPr lang="en-US" dirty="0"/>
              <a:t>. study of animals of certain species might include animals of related species that are similar </a:t>
            </a:r>
          </a:p>
          <a:p>
            <a:r>
              <a:rPr lang="en-US" dirty="0"/>
              <a:t>key board errors when data is  entered  manually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and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Noise</a:t>
            </a:r>
            <a:r>
              <a:rPr lang="en-US" dirty="0"/>
              <a:t> is the random component of a measurement error, it may involve the distortion of a value or the addition of spurious objects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before </a:t>
            </a:r>
            <a:r>
              <a:rPr lang="en-US" dirty="0"/>
              <a:t>noise and after noise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noise </a:t>
            </a:r>
            <a:r>
              <a:rPr lang="en-US" dirty="0"/>
              <a:t>term is often used in connection with data that </a:t>
            </a:r>
            <a:r>
              <a:rPr lang="en-US" dirty="0" smtClean="0"/>
              <a:t>has </a:t>
            </a:r>
            <a:r>
              <a:rPr lang="en-US" dirty="0"/>
              <a:t>a spatial or temporal component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image </a:t>
            </a:r>
            <a:r>
              <a:rPr lang="en-US" dirty="0"/>
              <a:t>and signal processing techniques are applied </a:t>
            </a:r>
          </a:p>
          <a:p>
            <a:r>
              <a:rPr lang="en-US" dirty="0">
                <a:solidFill>
                  <a:schemeClr val="accent6"/>
                </a:solidFill>
              </a:rPr>
              <a:t>artifact</a:t>
            </a:r>
            <a:r>
              <a:rPr lang="en-US" dirty="0"/>
              <a:t>: distortion of data </a:t>
            </a:r>
            <a:r>
              <a:rPr lang="en-US" dirty="0" err="1"/>
              <a:t>eg</a:t>
            </a:r>
            <a:r>
              <a:rPr lang="en-US" dirty="0"/>
              <a:t>. such as a streak in the same place on a set of photographs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66837" y="2043906"/>
            <a:ext cx="64103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Precision</a:t>
            </a:r>
            <a:r>
              <a:rPr lang="en-US" dirty="0"/>
              <a:t> : The closeness of repeated measurements (of the same quantity )to one </a:t>
            </a:r>
            <a:r>
              <a:rPr lang="en-US" dirty="0" smtClean="0"/>
              <a:t>another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measured </a:t>
            </a:r>
            <a:r>
              <a:rPr lang="en-US" dirty="0"/>
              <a:t>by standard deviation</a:t>
            </a:r>
          </a:p>
          <a:p>
            <a:r>
              <a:rPr lang="en-US" dirty="0">
                <a:solidFill>
                  <a:schemeClr val="accent6"/>
                </a:solidFill>
              </a:rPr>
              <a:t>Bias</a:t>
            </a:r>
            <a:r>
              <a:rPr lang="en-US" dirty="0"/>
              <a:t>: A systematic variation of measurements from the quantity being measured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measured </a:t>
            </a:r>
            <a:r>
              <a:rPr lang="en-US" dirty="0"/>
              <a:t>by taking the mean of the set of values </a:t>
            </a:r>
          </a:p>
          <a:p>
            <a:r>
              <a:rPr lang="en-US" dirty="0">
                <a:solidFill>
                  <a:schemeClr val="accent6"/>
                </a:solidFill>
              </a:rPr>
              <a:t>Accuracy</a:t>
            </a:r>
            <a:r>
              <a:rPr lang="en-US" dirty="0"/>
              <a:t>: The closeness of measurements to the true value of the quantity being measured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Accuracy depends on both precision and bias. You </a:t>
            </a:r>
            <a:r>
              <a:rPr lang="en-US" dirty="0" smtClean="0"/>
              <a:t>don't </a:t>
            </a:r>
            <a:r>
              <a:rPr lang="en-US" dirty="0"/>
              <a:t>have any specific formula . Important aspect in accuracy is use of significant digits. </a:t>
            </a:r>
            <a:r>
              <a:rPr lang="en-US" dirty="0" smtClean="0"/>
              <a:t>Generally </a:t>
            </a:r>
            <a:r>
              <a:rPr lang="en-US" dirty="0"/>
              <a:t>for accuracy it is better to use as many digits as possible to represent the result</a:t>
            </a:r>
          </a:p>
          <a:p>
            <a:r>
              <a:rPr lang="en-US" dirty="0" err="1"/>
              <a:t>eg</a:t>
            </a:r>
            <a:r>
              <a:rPr lang="en-US" dirty="0"/>
              <a:t>. length of an object is measured with a meter </a:t>
            </a:r>
            <a:r>
              <a:rPr lang="en-US" dirty="0" smtClean="0"/>
              <a:t>stick whose smallest markings are millimeters  (record the length to the nearest millimeter)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rgbClr val="CC6600"/>
                </a:solidFill>
              </a:rPr>
              <a:t>Outliers</a:t>
            </a:r>
            <a:r>
              <a:rPr lang="en-US" dirty="0" smtClean="0"/>
              <a:t> are data objects with characteristics that are considerably different than most of the other data objects in the data set</a:t>
            </a:r>
          </a:p>
          <a:p>
            <a:pPr lvl="1"/>
            <a:r>
              <a:rPr lang="en-US" b="1" dirty="0" smtClean="0"/>
              <a:t>Case 1:</a:t>
            </a:r>
            <a:r>
              <a:rPr lang="en-US" dirty="0" smtClean="0"/>
              <a:t> Outliers are </a:t>
            </a:r>
            <a:br>
              <a:rPr lang="en-US" dirty="0" smtClean="0"/>
            </a:br>
            <a:r>
              <a:rPr lang="en-US" dirty="0" smtClean="0"/>
              <a:t>noise that interferes</a:t>
            </a:r>
            <a:br>
              <a:rPr lang="en-US" dirty="0" smtClean="0"/>
            </a:br>
            <a:r>
              <a:rPr lang="en-US" dirty="0" smtClean="0"/>
              <a:t>with data analysis </a:t>
            </a:r>
            <a:br>
              <a:rPr lang="en-US" dirty="0" smtClean="0"/>
            </a:br>
            <a:endParaRPr lang="en-US" sz="1200" dirty="0" smtClean="0"/>
          </a:p>
          <a:p>
            <a:pPr lvl="1"/>
            <a:r>
              <a:rPr lang="en-US" b="1" dirty="0" smtClean="0"/>
              <a:t>Case 2: </a:t>
            </a:r>
            <a:r>
              <a:rPr lang="en-US" dirty="0" smtClean="0"/>
              <a:t>Outliers are </a:t>
            </a:r>
            <a:br>
              <a:rPr lang="en-US" dirty="0" smtClean="0"/>
            </a:br>
            <a:r>
              <a:rPr lang="en-US" dirty="0" smtClean="0"/>
              <a:t>the goal of our analysis</a:t>
            </a:r>
          </a:p>
          <a:p>
            <a:pPr lvl="2"/>
            <a:r>
              <a:rPr lang="en-US" dirty="0" smtClean="0"/>
              <a:t> </a:t>
            </a:r>
            <a:r>
              <a:rPr lang="en-US" sz="2200" dirty="0" smtClean="0"/>
              <a:t>Credit card fraud</a:t>
            </a:r>
          </a:p>
          <a:p>
            <a:pPr lvl="2"/>
            <a:r>
              <a:rPr lang="en-US" sz="2200" dirty="0" smtClean="0"/>
              <a:t> Intrusion detection</a:t>
            </a:r>
            <a:r>
              <a:rPr lang="en-US" dirty="0" smtClean="0"/>
              <a:t> </a:t>
            </a:r>
          </a:p>
          <a:p>
            <a:pPr lvl="2"/>
            <a:endParaRPr lang="en-US" sz="1200" dirty="0" smtClean="0"/>
          </a:p>
          <a:p>
            <a:r>
              <a:rPr lang="en-US" dirty="0" smtClean="0"/>
              <a:t>Causes?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2439988"/>
            <a:ext cx="4267200" cy="3884612"/>
            <a:chOff x="3648" y="2448"/>
            <a:chExt cx="2112" cy="1872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Outliers</a:t>
            </a:r>
            <a:r>
              <a:rPr lang="en-US" dirty="0" smtClean="0"/>
              <a:t> : values of an attribute that are unusual with respect to typical values for that attribute</a:t>
            </a:r>
          </a:p>
          <a:p>
            <a:pPr lvl="0"/>
            <a:r>
              <a:rPr lang="en-US" dirty="0" smtClean="0"/>
              <a:t>Anomalous objects</a:t>
            </a:r>
          </a:p>
          <a:p>
            <a:pPr lvl="0"/>
            <a:r>
              <a:rPr lang="en-IN" dirty="0" smtClean="0"/>
              <a:t>Noise and outliers are different </a:t>
            </a:r>
            <a:endParaRPr lang="en-US" dirty="0" smtClean="0"/>
          </a:p>
          <a:p>
            <a:pPr lvl="0"/>
            <a:r>
              <a:rPr lang="en-IN" dirty="0" smtClean="0">
                <a:solidFill>
                  <a:schemeClr val="accent6"/>
                </a:solidFill>
              </a:rPr>
              <a:t>How?</a:t>
            </a:r>
            <a:r>
              <a:rPr lang="en-IN" dirty="0" smtClean="0"/>
              <a:t> Outliers are legitimate data objects or values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 for an object to have one or more  attribute values missing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Information is not collected </a:t>
            </a:r>
            <a:br>
              <a:rPr lang="en-US" dirty="0" smtClean="0"/>
            </a:br>
            <a:r>
              <a:rPr lang="en-US" dirty="0" smtClean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Attributes may not be applicable to all cases </a:t>
            </a:r>
            <a:br>
              <a:rPr lang="en-US" dirty="0" smtClean="0"/>
            </a:br>
            <a:r>
              <a:rPr lang="en-US" dirty="0" smtClean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Eliminate data objects or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missing values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dirty="0" smtClean="0"/>
              <a:t>Example: time series of temperature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dirty="0" smtClean="0"/>
              <a:t>Example: census results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Ignore the missing value during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data objects 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Simple approach: to eliminate objects with missing values</a:t>
            </a:r>
          </a:p>
          <a:p>
            <a:pPr lvl="0"/>
            <a:r>
              <a:rPr lang="en-US" dirty="0" smtClean="0"/>
              <a:t>Partially specified data object contain some information</a:t>
            </a:r>
          </a:p>
          <a:p>
            <a:pPr lvl="0"/>
            <a:r>
              <a:rPr lang="en-US" dirty="0" smtClean="0"/>
              <a:t>Reliable data analysis cannot be carried with many missing objects</a:t>
            </a:r>
          </a:p>
          <a:p>
            <a:pPr lvl="0"/>
            <a:r>
              <a:rPr lang="en-US" dirty="0" smtClean="0"/>
              <a:t>In a data set if few objects are missing : omit them</a:t>
            </a:r>
          </a:p>
          <a:p>
            <a:pPr lvl="0"/>
            <a:r>
              <a:rPr lang="en-US" dirty="0" smtClean="0"/>
              <a:t>Eliminate attributes that have missing values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Sometimes they are critical for analysis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Measurement scale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Is a rule that associates a numerical or symbolic value with an attribute of an object</a:t>
            </a:r>
          </a:p>
          <a:p>
            <a:pPr algn="just"/>
            <a:r>
              <a:rPr lang="en-US" dirty="0" smtClean="0"/>
              <a:t>Application of measurement scale to associate a value with a particular attribute of a specific object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weight measurement ,classify someone as male or female, count no of chairs </a:t>
            </a:r>
          </a:p>
          <a:p>
            <a:pPr algn="just"/>
            <a:r>
              <a:rPr lang="en-US" dirty="0" err="1" smtClean="0"/>
              <a:t>Physcial</a:t>
            </a:r>
            <a:r>
              <a:rPr lang="en-US" dirty="0" smtClean="0"/>
              <a:t> value of an attribute is mapped to numerical value or symbolic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Missing data can be estimated</a:t>
            </a:r>
          </a:p>
          <a:p>
            <a:pPr lvl="0"/>
            <a:r>
              <a:rPr lang="en-US" dirty="0" smtClean="0"/>
              <a:t>Example: time series data </a:t>
            </a:r>
          </a:p>
          <a:p>
            <a:pPr lvl="0"/>
            <a:r>
              <a:rPr lang="en-US" dirty="0" smtClean="0"/>
              <a:t>Consider attribute values of the points closest to the point with the missing value are often used to estimate</a:t>
            </a:r>
          </a:p>
          <a:p>
            <a:pPr lvl="0"/>
            <a:r>
              <a:rPr lang="en-US" dirty="0" smtClean="0">
                <a:solidFill>
                  <a:schemeClr val="accent6"/>
                </a:solidFill>
              </a:rPr>
              <a:t>Continuous</a:t>
            </a:r>
            <a:r>
              <a:rPr lang="en-US" dirty="0" smtClean="0"/>
              <a:t>: average attribute value of the nearest neighbor is used to estimate missing value</a:t>
            </a:r>
          </a:p>
          <a:p>
            <a:pPr lvl="0"/>
            <a:r>
              <a:rPr lang="en-US" dirty="0" smtClean="0">
                <a:solidFill>
                  <a:schemeClr val="accent6"/>
                </a:solidFill>
              </a:rPr>
              <a:t>Categorical</a:t>
            </a:r>
            <a:r>
              <a:rPr lang="en-US" dirty="0" smtClean="0"/>
              <a:t>: most commonly occurring  attribute value can be taken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Ignore the missing value during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Modify data mining approaches to ignore missing values</a:t>
            </a:r>
          </a:p>
          <a:p>
            <a:pPr lvl="0"/>
            <a:r>
              <a:rPr lang="en-US" dirty="0" smtClean="0">
                <a:solidFill>
                  <a:schemeClr val="accent6"/>
                </a:solidFill>
              </a:rPr>
              <a:t>Clustering:</a:t>
            </a:r>
            <a:r>
              <a:rPr lang="en-US" dirty="0" smtClean="0"/>
              <a:t> similarity between pairs of data objects </a:t>
            </a:r>
          </a:p>
          <a:p>
            <a:pPr lvl="0"/>
            <a:r>
              <a:rPr lang="en-US" dirty="0" smtClean="0"/>
              <a:t>Data objects can have missing values, consider only those attributes that do not have missing values (just an approximation if one or two pairs are missing)</a:t>
            </a:r>
          </a:p>
          <a:p>
            <a:pPr lvl="0"/>
            <a:r>
              <a:rPr lang="en-US" dirty="0" smtClean="0">
                <a:solidFill>
                  <a:schemeClr val="accent6"/>
                </a:solidFill>
              </a:rPr>
              <a:t>Classification</a:t>
            </a:r>
            <a:r>
              <a:rPr lang="en-US" dirty="0" smtClean="0"/>
              <a:t> : modify to deal with missing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Data: inconsistent values</a:t>
            </a:r>
          </a:p>
          <a:p>
            <a:pPr lvl="0"/>
            <a:r>
              <a:rPr lang="en-US" dirty="0" smtClean="0"/>
              <a:t>Example: Address field (</a:t>
            </a:r>
            <a:r>
              <a:rPr lang="en-US" dirty="0" smtClean="0">
                <a:solidFill>
                  <a:schemeClr val="accent6"/>
                </a:solidFill>
              </a:rPr>
              <a:t>both zip code and city </a:t>
            </a:r>
            <a:r>
              <a:rPr lang="en-US" dirty="0" smtClean="0"/>
              <a:t>) specified zip code area is not contained in the city.</a:t>
            </a:r>
          </a:p>
          <a:p>
            <a:pPr lvl="0"/>
            <a:r>
              <a:rPr lang="en-US" dirty="0" smtClean="0"/>
              <a:t>Detect and correct them</a:t>
            </a:r>
          </a:p>
          <a:p>
            <a:pPr lvl="0"/>
            <a:r>
              <a:rPr lang="en-US" dirty="0" smtClean="0"/>
              <a:t>Examples:  </a:t>
            </a:r>
            <a:r>
              <a:rPr lang="en-US" dirty="0" smtClean="0">
                <a:solidFill>
                  <a:schemeClr val="accent6"/>
                </a:solidFill>
              </a:rPr>
              <a:t>person’s height should not be negative</a:t>
            </a:r>
            <a:r>
              <a:rPr lang="en-US" dirty="0" smtClean="0"/>
              <a:t>, insurance company during reimbursement checks names and addresses in the claim forms and customers database, product code may have  ‘check’ digits (against a list of products)</a:t>
            </a:r>
          </a:p>
          <a:p>
            <a:r>
              <a:rPr lang="en-US" dirty="0" smtClean="0"/>
              <a:t>  correction of inconsistency requires additional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set may include data objects that are duplicates, or almost duplicates of one another</a:t>
            </a:r>
          </a:p>
          <a:p>
            <a:pPr lvl="1"/>
            <a:r>
              <a:rPr lang="en-US" dirty="0" smtClean="0"/>
              <a:t>Major issue when merging data from heterogeneous sources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Same person with multiple email addresses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Process of dealing with duplicate data issues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Deduplication</a:t>
            </a:r>
            <a:r>
              <a:rPr lang="en-US" dirty="0" smtClean="0"/>
              <a:t>: is a process that deals with similar data objects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 of an Attribute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attributes associated with an Employee are : Employee Age (in years) and ID </a:t>
            </a:r>
          </a:p>
          <a:p>
            <a:r>
              <a:rPr lang="en-US" dirty="0" smtClean="0"/>
              <a:t>Both attributes are represented as </a:t>
            </a:r>
            <a:r>
              <a:rPr lang="en-US" dirty="0" smtClean="0">
                <a:solidFill>
                  <a:srgbClr val="C00000"/>
                </a:solidFill>
              </a:rPr>
              <a:t>integers</a:t>
            </a:r>
          </a:p>
          <a:p>
            <a:r>
              <a:rPr lang="en-US" dirty="0" smtClean="0"/>
              <a:t>Average employee age </a:t>
            </a:r>
            <a:r>
              <a:rPr lang="en-US" dirty="0" err="1" smtClean="0"/>
              <a:t>vs</a:t>
            </a:r>
            <a:r>
              <a:rPr lang="en-US" dirty="0" smtClean="0"/>
              <a:t> average employee ID</a:t>
            </a:r>
          </a:p>
          <a:p>
            <a:r>
              <a:rPr lang="en-US" dirty="0" smtClean="0"/>
              <a:t>Which one makes sense?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must be distinct</a:t>
            </a:r>
          </a:p>
          <a:p>
            <a:r>
              <a:rPr lang="en-US" dirty="0" smtClean="0"/>
              <a:t>Valid operation for employee ID is to test whether they are equal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3001</Words>
  <Application>Microsoft Office PowerPoint</Application>
  <PresentationFormat>On-screen Show (4:3)</PresentationFormat>
  <Paragraphs>401</Paragraphs>
  <Slides>73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Office Theme</vt:lpstr>
      <vt:lpstr>Document</vt:lpstr>
      <vt:lpstr>VISIO</vt:lpstr>
      <vt:lpstr>Visio</vt:lpstr>
      <vt:lpstr>Data Types and Collection </vt:lpstr>
      <vt:lpstr>Overview </vt:lpstr>
      <vt:lpstr>What is Data set?</vt:lpstr>
      <vt:lpstr>Slide 4</vt:lpstr>
      <vt:lpstr>Slide 5</vt:lpstr>
      <vt:lpstr>What is an attribute?</vt:lpstr>
      <vt:lpstr>Measurement scale</vt:lpstr>
      <vt:lpstr>Type of an Attribute</vt:lpstr>
      <vt:lpstr>Slide 9</vt:lpstr>
      <vt:lpstr>Attribute Values</vt:lpstr>
      <vt:lpstr>Types of Attributes </vt:lpstr>
      <vt:lpstr>Attribute types</vt:lpstr>
      <vt:lpstr>Slide 13</vt:lpstr>
      <vt:lpstr>Slide 14</vt:lpstr>
      <vt:lpstr>Properties of Attribute Values </vt:lpstr>
      <vt:lpstr>Slide 16</vt:lpstr>
      <vt:lpstr>Describing attributes by number of values</vt:lpstr>
      <vt:lpstr>Slide 18</vt:lpstr>
      <vt:lpstr>Slide 19</vt:lpstr>
      <vt:lpstr>Discrete and Continuous Attributes </vt:lpstr>
      <vt:lpstr>Slide 21</vt:lpstr>
      <vt:lpstr>Asymmetric Attributes</vt:lpstr>
      <vt:lpstr>Attribute Types</vt:lpstr>
      <vt:lpstr>Types of data sets </vt:lpstr>
      <vt:lpstr>Important Characteristics of Data</vt:lpstr>
      <vt:lpstr> General characteristics of Data sets</vt:lpstr>
      <vt:lpstr>General characteristics of Data sets</vt:lpstr>
      <vt:lpstr>Record Data </vt:lpstr>
      <vt:lpstr>Transaction Data</vt:lpstr>
      <vt:lpstr>Transaction data example</vt:lpstr>
      <vt:lpstr>Data Matrix </vt:lpstr>
      <vt:lpstr>Sparse data matrix</vt:lpstr>
      <vt:lpstr>Document Data</vt:lpstr>
      <vt:lpstr>Example of document data</vt:lpstr>
      <vt:lpstr>Graph data</vt:lpstr>
      <vt:lpstr>Data with relationship among objects</vt:lpstr>
      <vt:lpstr>Data with relationship among objects</vt:lpstr>
      <vt:lpstr>Graph Data </vt:lpstr>
      <vt:lpstr>Data with objects that are graphs</vt:lpstr>
      <vt:lpstr>Ordered data</vt:lpstr>
      <vt:lpstr>Sequential data </vt:lpstr>
      <vt:lpstr>Sequential transaction data</vt:lpstr>
      <vt:lpstr>Slide 43</vt:lpstr>
      <vt:lpstr>Sequence Data </vt:lpstr>
      <vt:lpstr>Sequence Data </vt:lpstr>
      <vt:lpstr>Sequence data example</vt:lpstr>
      <vt:lpstr>Sequence data</vt:lpstr>
      <vt:lpstr>Time series data </vt:lpstr>
      <vt:lpstr>Time series data</vt:lpstr>
      <vt:lpstr>Ordered Data</vt:lpstr>
      <vt:lpstr>Spatial data</vt:lpstr>
      <vt:lpstr>Spatial data</vt:lpstr>
      <vt:lpstr>Data Quality …</vt:lpstr>
      <vt:lpstr>Handling non record data</vt:lpstr>
      <vt:lpstr>Handling non-record data</vt:lpstr>
      <vt:lpstr>Handling non-record data</vt:lpstr>
      <vt:lpstr>Handling non-record data</vt:lpstr>
      <vt:lpstr>Data Quality </vt:lpstr>
      <vt:lpstr>Measurement and Data Collection Issues</vt:lpstr>
      <vt:lpstr>Measurement and Data Collection Errors</vt:lpstr>
      <vt:lpstr>Noise and artifacts</vt:lpstr>
      <vt:lpstr>Slide 62</vt:lpstr>
      <vt:lpstr>Definitions</vt:lpstr>
      <vt:lpstr>Slide 64</vt:lpstr>
      <vt:lpstr>Outliers</vt:lpstr>
      <vt:lpstr>Outliers</vt:lpstr>
      <vt:lpstr>Missing values</vt:lpstr>
      <vt:lpstr>Missing Values</vt:lpstr>
      <vt:lpstr>Eliminate data objects or Attributes</vt:lpstr>
      <vt:lpstr>Estimate missing values</vt:lpstr>
      <vt:lpstr>Ignore the missing value during analysis</vt:lpstr>
      <vt:lpstr>Inconsistent values</vt:lpstr>
      <vt:lpstr>Duplicate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Non-Record Data</dc:title>
  <dc:creator>snist</dc:creator>
  <cp:lastModifiedBy>snist</cp:lastModifiedBy>
  <cp:revision>169</cp:revision>
  <dcterms:created xsi:type="dcterms:W3CDTF">2019-02-18T10:34:09Z</dcterms:created>
  <dcterms:modified xsi:type="dcterms:W3CDTF">2019-09-04T08:04:34Z</dcterms:modified>
</cp:coreProperties>
</file>