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69"/>
  </p:notesMasterIdLst>
  <p:sldIdLst>
    <p:sldId id="256" r:id="rId3"/>
    <p:sldId id="257" r:id="rId4"/>
    <p:sldId id="258" r:id="rId5"/>
    <p:sldId id="259" r:id="rId6"/>
    <p:sldId id="260" r:id="rId7"/>
    <p:sldId id="261" r:id="rId8"/>
    <p:sldId id="270" r:id="rId9"/>
    <p:sldId id="262" r:id="rId10"/>
    <p:sldId id="263" r:id="rId11"/>
    <p:sldId id="264" r:id="rId12"/>
    <p:sldId id="265" r:id="rId13"/>
    <p:sldId id="266" r:id="rId14"/>
    <p:sldId id="268" r:id="rId15"/>
    <p:sldId id="269" r:id="rId16"/>
    <p:sldId id="267" r:id="rId17"/>
    <p:sldId id="272" r:id="rId18"/>
    <p:sldId id="284" r:id="rId19"/>
    <p:sldId id="285" r:id="rId20"/>
    <p:sldId id="286" r:id="rId21"/>
    <p:sldId id="287" r:id="rId22"/>
    <p:sldId id="288" r:id="rId23"/>
    <p:sldId id="273" r:id="rId24"/>
    <p:sldId id="274" r:id="rId25"/>
    <p:sldId id="275" r:id="rId26"/>
    <p:sldId id="276" r:id="rId27"/>
    <p:sldId id="278" r:id="rId28"/>
    <p:sldId id="279" r:id="rId29"/>
    <p:sldId id="280" r:id="rId30"/>
    <p:sldId id="281" r:id="rId31"/>
    <p:sldId id="282" r:id="rId32"/>
    <p:sldId id="289" r:id="rId33"/>
    <p:sldId id="290" r:id="rId34"/>
    <p:sldId id="291" r:id="rId35"/>
    <p:sldId id="292" r:id="rId36"/>
    <p:sldId id="293" r:id="rId37"/>
    <p:sldId id="294" r:id="rId38"/>
    <p:sldId id="295" r:id="rId39"/>
    <p:sldId id="296" r:id="rId40"/>
    <p:sldId id="297" r:id="rId41"/>
    <p:sldId id="298" r:id="rId42"/>
    <p:sldId id="325" r:id="rId43"/>
    <p:sldId id="326"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Book Antiqua" pitchFamily="18" charset="0"/>
        <a:ea typeface="+mn-ea"/>
        <a:cs typeface="+mn-cs"/>
      </a:defRPr>
    </a:lvl1pPr>
    <a:lvl2pPr marL="457200" algn="l" rtl="0" fontAlgn="base">
      <a:spcBef>
        <a:spcPct val="0"/>
      </a:spcBef>
      <a:spcAft>
        <a:spcPct val="0"/>
      </a:spcAft>
      <a:defRPr kern="1200">
        <a:solidFill>
          <a:schemeClr val="tx1"/>
        </a:solidFill>
        <a:latin typeface="Book Antiqua" pitchFamily="18" charset="0"/>
        <a:ea typeface="+mn-ea"/>
        <a:cs typeface="+mn-cs"/>
      </a:defRPr>
    </a:lvl2pPr>
    <a:lvl3pPr marL="914400" algn="l" rtl="0" fontAlgn="base">
      <a:spcBef>
        <a:spcPct val="0"/>
      </a:spcBef>
      <a:spcAft>
        <a:spcPct val="0"/>
      </a:spcAft>
      <a:defRPr kern="1200">
        <a:solidFill>
          <a:schemeClr val="tx1"/>
        </a:solidFill>
        <a:latin typeface="Book Antiqua" pitchFamily="18" charset="0"/>
        <a:ea typeface="+mn-ea"/>
        <a:cs typeface="+mn-cs"/>
      </a:defRPr>
    </a:lvl3pPr>
    <a:lvl4pPr marL="1371600" algn="l" rtl="0" fontAlgn="base">
      <a:spcBef>
        <a:spcPct val="0"/>
      </a:spcBef>
      <a:spcAft>
        <a:spcPct val="0"/>
      </a:spcAft>
      <a:defRPr kern="1200">
        <a:solidFill>
          <a:schemeClr val="tx1"/>
        </a:solidFill>
        <a:latin typeface="Book Antiqua" pitchFamily="18" charset="0"/>
        <a:ea typeface="+mn-ea"/>
        <a:cs typeface="+mn-cs"/>
      </a:defRPr>
    </a:lvl4pPr>
    <a:lvl5pPr marL="1828800" algn="l" rtl="0" fontAlgn="base">
      <a:spcBef>
        <a:spcPct val="0"/>
      </a:spcBef>
      <a:spcAft>
        <a:spcPct val="0"/>
      </a:spcAft>
      <a:defRPr kern="1200">
        <a:solidFill>
          <a:schemeClr val="tx1"/>
        </a:solidFill>
        <a:latin typeface="Book Antiqua" pitchFamily="18" charset="0"/>
        <a:ea typeface="+mn-ea"/>
        <a:cs typeface="+mn-cs"/>
      </a:defRPr>
    </a:lvl5pPr>
    <a:lvl6pPr marL="2286000" algn="l" defTabSz="914400" rtl="0" eaLnBrk="1" latinLnBrk="0" hangingPunct="1">
      <a:defRPr kern="1200">
        <a:solidFill>
          <a:schemeClr val="tx1"/>
        </a:solidFill>
        <a:latin typeface="Book Antiqua" pitchFamily="18" charset="0"/>
        <a:ea typeface="+mn-ea"/>
        <a:cs typeface="+mn-cs"/>
      </a:defRPr>
    </a:lvl6pPr>
    <a:lvl7pPr marL="2743200" algn="l" defTabSz="914400" rtl="0" eaLnBrk="1" latinLnBrk="0" hangingPunct="1">
      <a:defRPr kern="1200">
        <a:solidFill>
          <a:schemeClr val="tx1"/>
        </a:solidFill>
        <a:latin typeface="Book Antiqua" pitchFamily="18" charset="0"/>
        <a:ea typeface="+mn-ea"/>
        <a:cs typeface="+mn-cs"/>
      </a:defRPr>
    </a:lvl7pPr>
    <a:lvl8pPr marL="3200400" algn="l" defTabSz="914400" rtl="0" eaLnBrk="1" latinLnBrk="0" hangingPunct="1">
      <a:defRPr kern="1200">
        <a:solidFill>
          <a:schemeClr val="tx1"/>
        </a:solidFill>
        <a:latin typeface="Book Antiqua" pitchFamily="18" charset="0"/>
        <a:ea typeface="+mn-ea"/>
        <a:cs typeface="+mn-cs"/>
      </a:defRPr>
    </a:lvl8pPr>
    <a:lvl9pPr marL="3657600" algn="l" defTabSz="914400" rtl="0" eaLnBrk="1" latinLnBrk="0" hangingPunct="1">
      <a:defRPr kern="1200">
        <a:solidFill>
          <a:schemeClr val="tx1"/>
        </a:solidFill>
        <a:latin typeface="Book Antiqu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7" autoAdjust="0"/>
    <p:restoredTop sz="94575" autoAdjust="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54FE8AB-9AA7-43F4-A95F-E4F5E0AA0B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EFB9EC4-FE66-445E-B9ED-63A21B2267D3}" type="slidenum">
              <a:rPr lang="en-US" smtClean="0"/>
              <a:pPr/>
              <a:t>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1684" name="Slide Number Placeholder 3"/>
          <p:cNvSpPr>
            <a:spLocks noGrp="1"/>
          </p:cNvSpPr>
          <p:nvPr>
            <p:ph type="sldNum" sz="quarter" idx="5"/>
          </p:nvPr>
        </p:nvSpPr>
        <p:spPr>
          <a:noFill/>
        </p:spPr>
        <p:txBody>
          <a:bodyPr/>
          <a:lstStyle/>
          <a:p>
            <a:fld id="{C4685B52-0AAF-44CB-A7F4-FA49B0464AA3}" type="slidenum">
              <a:rPr lang="en-US" smtClean="0"/>
              <a:pPr/>
              <a:t>62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443038" y="2971800"/>
            <a:ext cx="7313612" cy="990600"/>
          </a:xfrm>
        </p:spPr>
        <p:txBody>
          <a:bodyPr/>
          <a:lstStyle>
            <a:lvl1pPr>
              <a:defRPr/>
            </a:lvl1pPr>
          </a:lstStyle>
          <a:p>
            <a:r>
              <a:rPr lang="en-US" smtClean="0"/>
              <a:t>Click to edit Master title style</a:t>
            </a:r>
            <a:endParaRPr lang="en-US"/>
          </a:p>
        </p:txBody>
      </p:sp>
      <p:sp>
        <p:nvSpPr>
          <p:cNvPr id="3076" name="Rectangle 4"/>
          <p:cNvSpPr>
            <a:spLocks noGrp="1" noChangeArrowheads="1"/>
          </p:cNvSpPr>
          <p:nvPr>
            <p:ph type="subTitle" idx="1"/>
          </p:nvPr>
        </p:nvSpPr>
        <p:spPr>
          <a:xfrm>
            <a:off x="1443038" y="4191000"/>
            <a:ext cx="7313612" cy="1447800"/>
          </a:xfrm>
        </p:spPr>
        <p:txBody>
          <a:bodyPr/>
          <a:lstStyle>
            <a:lvl1pPr marL="0" indent="0">
              <a:buFontTx/>
              <a:buNone/>
              <a:defRPr/>
            </a:lvl1pPr>
          </a:lstStyle>
          <a:p>
            <a:r>
              <a:rPr lang="en-US" smtClean="0"/>
              <a:t>Click to edit Master subtitle style</a:t>
            </a:r>
            <a:endParaRPr lang="en-US"/>
          </a:p>
        </p:txBody>
      </p:sp>
      <p:sp>
        <p:nvSpPr>
          <p:cNvPr id="4" name="Rectangle 8"/>
          <p:cNvSpPr>
            <a:spLocks noGrp="1" noChangeArrowheads="1"/>
          </p:cNvSpPr>
          <p:nvPr>
            <p:ph type="dt" sz="half" idx="10"/>
          </p:nvPr>
        </p:nvSpPr>
        <p:spPr/>
        <p:txBody>
          <a:bodyPr/>
          <a:lstStyle>
            <a:lvl1pPr>
              <a:defRPr/>
            </a:lvl1pPr>
          </a:lstStyle>
          <a:p>
            <a:pPr>
              <a:defRPr/>
            </a:pPr>
            <a:endParaRPr lang="en-US"/>
          </a:p>
        </p:txBody>
      </p:sp>
      <p:sp>
        <p:nvSpPr>
          <p:cNvPr id="5" name="Rectangle 9"/>
          <p:cNvSpPr>
            <a:spLocks noGrp="1" noChangeArrowheads="1"/>
          </p:cNvSpPr>
          <p:nvPr>
            <p:ph type="ftr" sz="quarter" idx="11"/>
          </p:nvPr>
        </p:nvSpPr>
        <p:spPr/>
        <p:txBody>
          <a:bodyPr/>
          <a:lstStyle>
            <a:lvl1pPr>
              <a:defRPr/>
            </a:lvl1pPr>
          </a:lstStyle>
          <a:p>
            <a:pPr>
              <a:defRPr/>
            </a:pPr>
            <a:endParaRPr lang="en-US"/>
          </a:p>
        </p:txBody>
      </p:sp>
      <p:sp>
        <p:nvSpPr>
          <p:cNvPr id="6" name="Rectangle 10"/>
          <p:cNvSpPr>
            <a:spLocks noGrp="1" noChangeArrowheads="1"/>
          </p:cNvSpPr>
          <p:nvPr>
            <p:ph type="sldNum" sz="quarter" idx="12"/>
          </p:nvPr>
        </p:nvSpPr>
        <p:spPr/>
        <p:txBody>
          <a:bodyPr/>
          <a:lstStyle>
            <a:lvl1pPr>
              <a:defRPr/>
            </a:lvl1pPr>
          </a:lstStyle>
          <a:p>
            <a:pPr>
              <a:defRPr/>
            </a:pPr>
            <a:fld id="{F92634A6-F534-4E70-ACB2-748CF4F6A06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0154A6C-0988-4605-B8F9-E743445C566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74638"/>
            <a:ext cx="1827213"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447800" y="274638"/>
            <a:ext cx="5334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A9BA73-68AA-48F9-B23B-2ECB9EC0716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313613"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1447800" y="1600200"/>
            <a:ext cx="7313613" cy="4525963"/>
          </a:xfrm>
        </p:spPr>
        <p:txBody>
          <a:bodyPr/>
          <a:lstStyle/>
          <a:p>
            <a:pPr lvl="0"/>
            <a:r>
              <a:rPr lang="en-US" noProof="0" smtClean="0"/>
              <a:t>Click icon to add table</a:t>
            </a:r>
            <a:endParaRPr lang="en-IN"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1482615-8E40-423A-BFFC-5BAA2EDC784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313613" cy="1143000"/>
          </a:xfrm>
        </p:spPr>
        <p:txBody>
          <a:bodyPr/>
          <a:lstStyle/>
          <a:p>
            <a:r>
              <a:rPr lang="en-US" smtClean="0"/>
              <a:t>Click to edit Master title style</a:t>
            </a:r>
            <a:endParaRPr lang="en-IN"/>
          </a:p>
        </p:txBody>
      </p:sp>
      <p:sp>
        <p:nvSpPr>
          <p:cNvPr id="3" name="Chart Placeholder 2"/>
          <p:cNvSpPr>
            <a:spLocks noGrp="1"/>
          </p:cNvSpPr>
          <p:nvPr>
            <p:ph type="chart" idx="1"/>
          </p:nvPr>
        </p:nvSpPr>
        <p:spPr>
          <a:xfrm>
            <a:off x="1447800" y="1600200"/>
            <a:ext cx="7313613" cy="4525963"/>
          </a:xfrm>
        </p:spPr>
        <p:txBody>
          <a:bodyPr/>
          <a:lstStyle/>
          <a:p>
            <a:pPr lvl="0"/>
            <a:r>
              <a:rPr lang="en-US" noProof="0" smtClean="0"/>
              <a:t>Click icon to add chart</a:t>
            </a:r>
            <a:endParaRPr lang="en-IN"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0FE0D16A-6B68-4379-89C6-19609EEA409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9AE6BB-B584-4740-B898-FC1549389655}"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DB41F2-0873-4064-86D9-530D26FA0D7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BD4FD4-F5B8-4983-A689-E58D31FABB0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EBBF75-61DE-450E-91C4-84EE922C1C4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7DBFD6F-DB65-4D0A-8C4F-553B20FA25AA}"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378C698-4A6B-4A60-A89A-72DDCB1DDA7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D06BF5B-AF51-4AA2-B955-22C9574FA72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779674F-ADAD-4B00-AD23-A209E73E169D}"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2E6534-8F0A-4A79-82AE-12EF9330555F}"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72BB87-77F4-4EAF-AFAD-64F1080EDB8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A759A9-2900-424F-A08F-6F8C44B0873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BD5A7E-48A4-4348-A027-793954EDF58B}"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313613"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1447800" y="1600200"/>
            <a:ext cx="7313613" cy="4525963"/>
          </a:xfrm>
        </p:spPr>
        <p:txBody>
          <a:bodyPr rtlCol="0">
            <a:normAutofit/>
          </a:bodyPr>
          <a:lstStyle/>
          <a:p>
            <a:pPr lvl="0"/>
            <a:endParaRPr lang="en-IN" noProof="0" smtClean="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7C6030-D7A2-4AC4-A169-79D598FBE4A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33528DE-808D-41D7-9C8D-B5ACC0A999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447800" y="1600200"/>
            <a:ext cx="35798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80013"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50BC304-72C4-40B9-957B-7B0687438E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961AE278-D6CE-481E-B50B-FE0FDC5229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6F45AFF9-9A14-4C6D-81B4-869D461AC58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02DBCBE0-AC9A-4A3C-819B-FF461011086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5246D00-9EA1-4591-9A70-595124FD9B0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267F2D1-F5B2-4780-8E78-0478C0A695D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274638"/>
            <a:ext cx="7313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447800" y="1600200"/>
            <a:ext cx="73136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5" name="Rectangle 11"/>
          <p:cNvSpPr>
            <a:spLocks noGrp="1" noChangeArrowheads="1"/>
          </p:cNvSpPr>
          <p:nvPr>
            <p:ph type="dt" sz="half" idx="2"/>
          </p:nvPr>
        </p:nvSpPr>
        <p:spPr bwMode="auto">
          <a:xfrm>
            <a:off x="1443038"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pPr>
              <a:defRPr/>
            </a:pPr>
            <a:endParaRPr lang="en-US"/>
          </a:p>
        </p:txBody>
      </p:sp>
      <p:sp>
        <p:nvSpPr>
          <p:cNvPr id="1036" name="Rectangle 12"/>
          <p:cNvSpPr>
            <a:spLocks noGrp="1" noChangeArrowheads="1"/>
          </p:cNvSpPr>
          <p:nvPr>
            <p:ph type="ftr" sz="quarter" idx="3"/>
          </p:nvPr>
        </p:nvSpPr>
        <p:spPr bwMode="auto">
          <a:xfrm>
            <a:off x="3733800"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pPr>
              <a:defRPr/>
            </a:pPr>
            <a:endParaRPr lang="en-US"/>
          </a:p>
        </p:txBody>
      </p:sp>
      <p:sp>
        <p:nvSpPr>
          <p:cNvPr id="1037" name="Rectangle 13"/>
          <p:cNvSpPr>
            <a:spLocks noGrp="1" noChangeArrowheads="1"/>
          </p:cNvSpPr>
          <p:nvPr>
            <p:ph type="sldNum" sz="quarter" idx="4"/>
          </p:nvPr>
        </p:nvSpPr>
        <p:spPr bwMode="auto">
          <a:xfrm>
            <a:off x="6781800"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pPr>
              <a:defRPr/>
            </a:pPr>
            <a:fld id="{71A66160-F9BA-46D2-83F9-5F9D6ED4A9E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88F0C06-3FC5-48C4-8436-C7E3A37284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71600" y="1143000"/>
            <a:ext cx="7313613" cy="990600"/>
          </a:xfrm>
        </p:spPr>
        <p:txBody>
          <a:bodyPr/>
          <a:lstStyle/>
          <a:p>
            <a:pPr eaLnBrk="1" hangingPunct="1"/>
            <a:r>
              <a:rPr lang="en-US" b="1" dirty="0" smtClean="0">
                <a:latin typeface="Castellar" pitchFamily="18" charset="0"/>
              </a:rPr>
              <a:t>UNIT II</a:t>
            </a:r>
          </a:p>
        </p:txBody>
      </p:sp>
      <p:sp>
        <p:nvSpPr>
          <p:cNvPr id="4099" name="Rectangle 3"/>
          <p:cNvSpPr>
            <a:spLocks noGrp="1" noChangeArrowheads="1"/>
          </p:cNvSpPr>
          <p:nvPr>
            <p:ph type="subTitle" idx="1"/>
          </p:nvPr>
        </p:nvSpPr>
        <p:spPr>
          <a:xfrm>
            <a:off x="1447800" y="2514600"/>
            <a:ext cx="7313613" cy="2286000"/>
          </a:xfrm>
        </p:spPr>
        <p:txBody>
          <a:bodyPr/>
          <a:lstStyle/>
          <a:p>
            <a:pPr eaLnBrk="1" hangingPunct="1"/>
            <a:r>
              <a:rPr lang="en-US" sz="4000" b="1" dirty="0" smtClean="0">
                <a:solidFill>
                  <a:schemeClr val="tx1"/>
                </a:solidFill>
                <a:latin typeface="Book Antiqua" pitchFamily="18" charset="0"/>
              </a:rPr>
              <a:t>THEORY OF PRODUCTION</a:t>
            </a:r>
          </a:p>
          <a:p>
            <a:pPr eaLnBrk="1" hangingPunct="1"/>
            <a:r>
              <a:rPr lang="en-US" sz="4000" b="1" dirty="0" smtClean="0">
                <a:solidFill>
                  <a:schemeClr val="tx1"/>
                </a:solidFill>
                <a:latin typeface="Book Antiqua" pitchFamily="18" charset="0"/>
              </a:rPr>
              <a:t>&amp;</a:t>
            </a:r>
          </a:p>
          <a:p>
            <a:pPr eaLnBrk="1" hangingPunct="1"/>
            <a:r>
              <a:rPr lang="en-US" sz="4000" b="1" dirty="0" smtClean="0">
                <a:solidFill>
                  <a:schemeClr val="tx1"/>
                </a:solidFill>
                <a:latin typeface="Book Antiqua" pitchFamily="18" charset="0"/>
              </a:rPr>
              <a:t>COST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b="1" u="sng" dirty="0" smtClean="0">
                <a:latin typeface="Castellar" pitchFamily="18" charset="0"/>
              </a:rPr>
              <a:t>Returns to scale</a:t>
            </a:r>
          </a:p>
        </p:txBody>
      </p:sp>
      <p:sp>
        <p:nvSpPr>
          <p:cNvPr id="12291" name="Rectangle 3"/>
          <p:cNvSpPr>
            <a:spLocks noGrp="1" noChangeArrowheads="1"/>
          </p:cNvSpPr>
          <p:nvPr>
            <p:ph idx="1"/>
          </p:nvPr>
        </p:nvSpPr>
        <p:spPr>
          <a:xfrm>
            <a:off x="0" y="1219200"/>
            <a:ext cx="8915400" cy="5410200"/>
          </a:xfrm>
        </p:spPr>
        <p:txBody>
          <a:bodyPr rtlCol="0">
            <a:normAutofit/>
          </a:bodyPr>
          <a:lstStyle/>
          <a:p>
            <a:pPr eaLnBrk="1" fontAlgn="auto" hangingPunct="1">
              <a:lnSpc>
                <a:spcPct val="90000"/>
              </a:lnSpc>
              <a:spcAft>
                <a:spcPts val="0"/>
              </a:spcAft>
              <a:buFontTx/>
              <a:buNone/>
              <a:defRPr/>
            </a:pPr>
            <a:r>
              <a:rPr lang="en-US" b="1" dirty="0" smtClean="0">
                <a:solidFill>
                  <a:srgbClr val="006600"/>
                </a:solidFill>
                <a:latin typeface="Book Antiqua" pitchFamily="18" charset="0"/>
              </a:rPr>
              <a:t>			</a:t>
            </a:r>
            <a:r>
              <a:rPr lang="en-US" sz="3600" dirty="0" smtClean="0">
                <a:latin typeface="Book Antiqua" pitchFamily="18" charset="0"/>
              </a:rPr>
              <a:t>Economists use the phrase, “Returns to Scale” to describe the relationship between output behavior in the long run in relation to the variations of factor inputs.</a:t>
            </a:r>
          </a:p>
          <a:p>
            <a:pPr eaLnBrk="1" fontAlgn="auto" hangingPunct="1">
              <a:lnSpc>
                <a:spcPct val="90000"/>
              </a:lnSpc>
              <a:spcAft>
                <a:spcPts val="0"/>
              </a:spcAft>
              <a:buFontTx/>
              <a:buNone/>
              <a:defRPr/>
            </a:pPr>
            <a:endParaRPr lang="en-US" sz="3600" dirty="0" smtClean="0">
              <a:latin typeface="Book Antiqua" pitchFamily="18" charset="0"/>
            </a:endParaRPr>
          </a:p>
          <a:p>
            <a:pPr eaLnBrk="1" fontAlgn="auto" hangingPunct="1">
              <a:lnSpc>
                <a:spcPct val="90000"/>
              </a:lnSpc>
              <a:spcAft>
                <a:spcPts val="0"/>
              </a:spcAft>
              <a:buFontTx/>
              <a:buNone/>
              <a:defRPr/>
            </a:pPr>
            <a:r>
              <a:rPr lang="en-US" sz="3600" dirty="0" smtClean="0">
                <a:latin typeface="Book Antiqua" pitchFamily="18" charset="0"/>
              </a:rPr>
              <a:t>		In the long run, adjustments can be made among the different factors and therefore, all factors become variable during this period</a:t>
            </a:r>
            <a:r>
              <a:rPr lang="en-US" dirty="0" smtClean="0">
                <a:solidFill>
                  <a:srgbClr val="000099"/>
                </a:solidFill>
                <a:latin typeface="Book Antiqua" pitchFamily="18" charset="0"/>
              </a:rPr>
              <a:t>.</a:t>
            </a:r>
            <a:endParaRPr lang="en-US" dirty="0" smtClean="0">
              <a:solidFill>
                <a:srgbClr val="006600"/>
              </a:solidFill>
              <a:latin typeface="Book Antiq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762000"/>
            <a:ext cx="7313613" cy="1143000"/>
          </a:xfrm>
        </p:spPr>
        <p:txBody>
          <a:bodyPr/>
          <a:lstStyle/>
          <a:p>
            <a:pPr eaLnBrk="1" hangingPunct="1"/>
            <a:r>
              <a:rPr lang="en-US" sz="4000" b="1" u="sng" dirty="0" smtClean="0">
                <a:latin typeface="Book Antiqua" pitchFamily="18" charset="0"/>
              </a:rPr>
              <a:t>Returns to scale are of three types:</a:t>
            </a:r>
          </a:p>
        </p:txBody>
      </p:sp>
      <p:sp>
        <p:nvSpPr>
          <p:cNvPr id="14339" name="Rectangle 3"/>
          <p:cNvSpPr>
            <a:spLocks noGrp="1" noChangeArrowheads="1"/>
          </p:cNvSpPr>
          <p:nvPr>
            <p:ph idx="1"/>
          </p:nvPr>
        </p:nvSpPr>
        <p:spPr>
          <a:xfrm>
            <a:off x="1447800" y="2438400"/>
            <a:ext cx="7313613" cy="3687763"/>
          </a:xfrm>
        </p:spPr>
        <p:txBody>
          <a:bodyPr/>
          <a:lstStyle/>
          <a:p>
            <a:pPr eaLnBrk="1" hangingPunct="1">
              <a:buClr>
                <a:srgbClr val="006600"/>
              </a:buClr>
              <a:buFont typeface="Wingdings" pitchFamily="2" charset="2"/>
              <a:buChar char="Ø"/>
            </a:pPr>
            <a:r>
              <a:rPr lang="en-US" dirty="0" smtClean="0"/>
              <a:t> </a:t>
            </a:r>
            <a:r>
              <a:rPr lang="en-US" sz="4000" dirty="0" smtClean="0">
                <a:latin typeface="Book Antiqua" pitchFamily="18" charset="0"/>
              </a:rPr>
              <a:t>Increasing Returns to Scale</a:t>
            </a:r>
          </a:p>
          <a:p>
            <a:pPr eaLnBrk="1" hangingPunct="1">
              <a:buClr>
                <a:srgbClr val="006600"/>
              </a:buClr>
              <a:buFont typeface="Wingdings" pitchFamily="2" charset="2"/>
              <a:buChar char="Ø"/>
            </a:pPr>
            <a:r>
              <a:rPr lang="en-US" sz="4000" dirty="0" smtClean="0">
                <a:latin typeface="Book Antiqua" pitchFamily="18" charset="0"/>
              </a:rPr>
              <a:t> Constant Returns to Scale</a:t>
            </a:r>
          </a:p>
          <a:p>
            <a:pPr eaLnBrk="1" hangingPunct="1">
              <a:buClr>
                <a:srgbClr val="006600"/>
              </a:buClr>
              <a:buFont typeface="Wingdings" pitchFamily="2" charset="2"/>
              <a:buChar char="Ø"/>
            </a:pPr>
            <a:r>
              <a:rPr lang="en-US" sz="4000" dirty="0" smtClean="0">
                <a:latin typeface="Book Antiqua" pitchFamily="18" charset="0"/>
              </a:rPr>
              <a:t> Decreasing Returns to Scale</a:t>
            </a:r>
            <a:endParaRPr lang="en-US" sz="4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0600" y="274638"/>
            <a:ext cx="8153400" cy="1143000"/>
          </a:xfrm>
        </p:spPr>
        <p:txBody>
          <a:bodyPr/>
          <a:lstStyle/>
          <a:p>
            <a:pPr eaLnBrk="1" hangingPunct="1"/>
            <a:r>
              <a:rPr lang="en-US" sz="4000" b="1" u="sng" dirty="0" smtClean="0">
                <a:latin typeface="Castellar" pitchFamily="18" charset="0"/>
              </a:rPr>
              <a:t>Increasing returns to scale</a:t>
            </a:r>
          </a:p>
        </p:txBody>
      </p:sp>
      <p:sp>
        <p:nvSpPr>
          <p:cNvPr id="15363" name="Rectangle 3"/>
          <p:cNvSpPr>
            <a:spLocks noGrp="1" noChangeArrowheads="1"/>
          </p:cNvSpPr>
          <p:nvPr>
            <p:ph idx="1"/>
          </p:nvPr>
        </p:nvSpPr>
        <p:spPr>
          <a:xfrm>
            <a:off x="304800" y="1447800"/>
            <a:ext cx="8534400" cy="5257800"/>
          </a:xfrm>
        </p:spPr>
        <p:txBody>
          <a:bodyPr/>
          <a:lstStyle/>
          <a:p>
            <a:pPr eaLnBrk="1" hangingPunct="1">
              <a:buFontTx/>
              <a:buNone/>
            </a:pPr>
            <a:r>
              <a:rPr lang="en-US" dirty="0" smtClean="0"/>
              <a:t>		</a:t>
            </a:r>
            <a:r>
              <a:rPr lang="en-US" sz="4000" dirty="0" smtClean="0">
                <a:latin typeface="Book Antiqua" pitchFamily="18" charset="0"/>
              </a:rPr>
              <a:t>Increasing returns to scale arise when a given percentage increase in inputs leads to a greater percentage increase in the resultant output.</a:t>
            </a:r>
          </a:p>
          <a:p>
            <a:pPr eaLnBrk="1" hangingPunct="1">
              <a:buFontTx/>
              <a:buNone/>
            </a:pPr>
            <a:endParaRPr lang="en-US" sz="4000" dirty="0" smtClean="0">
              <a:latin typeface="Book Antiqua" pitchFamily="18" charset="0"/>
            </a:endParaRPr>
          </a:p>
          <a:p>
            <a:pPr eaLnBrk="1" hangingPunct="1">
              <a:buFontTx/>
              <a:buNone/>
            </a:pPr>
            <a:r>
              <a:rPr lang="en-US" sz="4000" dirty="0" smtClean="0">
                <a:latin typeface="Book Antiqua" pitchFamily="18" charset="0"/>
              </a:rPr>
              <a:t>		Hence, the total product increases at an increasing rate.</a:t>
            </a:r>
            <a:endParaRPr lang="en-US" sz="4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0600" y="685800"/>
            <a:ext cx="8153400" cy="1143000"/>
          </a:xfrm>
        </p:spPr>
        <p:txBody>
          <a:bodyPr rtlCol="0">
            <a:normAutofit fontScale="90000"/>
          </a:bodyPr>
          <a:lstStyle/>
          <a:p>
            <a:pPr eaLnBrk="1" fontAlgn="auto" hangingPunct="1">
              <a:spcAft>
                <a:spcPts val="0"/>
              </a:spcAft>
              <a:defRPr/>
            </a:pPr>
            <a:r>
              <a:rPr lang="en-US" b="1" u="sng" dirty="0" smtClean="0">
                <a:latin typeface="Castellar" pitchFamily="18" charset="0"/>
              </a:rPr>
              <a:t>constant returns to scale</a:t>
            </a:r>
          </a:p>
        </p:txBody>
      </p:sp>
      <p:sp>
        <p:nvSpPr>
          <p:cNvPr id="15363" name="Rectangle 3"/>
          <p:cNvSpPr>
            <a:spLocks noGrp="1" noChangeArrowheads="1"/>
          </p:cNvSpPr>
          <p:nvPr>
            <p:ph idx="1"/>
          </p:nvPr>
        </p:nvSpPr>
        <p:spPr>
          <a:xfrm>
            <a:off x="762000" y="2133600"/>
            <a:ext cx="7999413" cy="4267200"/>
          </a:xfrm>
        </p:spPr>
        <p:txBody>
          <a:bodyPr rtlCol="0">
            <a:normAutofit fontScale="62500" lnSpcReduction="20000"/>
          </a:bodyPr>
          <a:lstStyle/>
          <a:p>
            <a:pPr eaLnBrk="1" fontAlgn="auto" hangingPunct="1">
              <a:spcAft>
                <a:spcPts val="0"/>
              </a:spcAft>
              <a:buFontTx/>
              <a:buNone/>
              <a:defRPr/>
            </a:pPr>
            <a:r>
              <a:rPr lang="en-US" dirty="0" smtClean="0"/>
              <a:t>		</a:t>
            </a:r>
            <a:r>
              <a:rPr lang="en-US" sz="6400" dirty="0" smtClean="0">
                <a:latin typeface="Book Antiqua" pitchFamily="18" charset="0"/>
              </a:rPr>
              <a:t>Constant returns to scale is a stage where the given percentage increase in inputs will be equal to the percentage increase in the resultant output.</a:t>
            </a:r>
          </a:p>
          <a:p>
            <a:pPr eaLnBrk="1" fontAlgn="auto" hangingPunct="1">
              <a:spcAft>
                <a:spcPts val="0"/>
              </a:spcAft>
              <a:buFontTx/>
              <a:buNone/>
              <a:defRPr/>
            </a:pPr>
            <a:endParaRPr lang="en-US" sz="6400" dirty="0" smtClean="0">
              <a:solidFill>
                <a:srgbClr val="000099"/>
              </a:solidFill>
              <a:latin typeface="Book Antiqua" pitchFamily="18" charset="0"/>
            </a:endParaRPr>
          </a:p>
          <a:p>
            <a:pPr eaLnBrk="1" fontAlgn="auto" hangingPunct="1">
              <a:spcAft>
                <a:spcPts val="0"/>
              </a:spcAft>
              <a:buFontTx/>
              <a:buNone/>
              <a:defRPr/>
            </a:pPr>
            <a:r>
              <a:rPr lang="en-US" sz="6400" dirty="0" smtClean="0">
                <a:solidFill>
                  <a:srgbClr val="000099"/>
                </a:solidFill>
                <a:latin typeface="Book Antiqua" pitchFamily="18" charset="0"/>
              </a:rPr>
              <a:t>		</a:t>
            </a:r>
            <a:endParaRPr lang="en-US" sz="6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274638"/>
            <a:ext cx="8153400" cy="1143000"/>
          </a:xfrm>
        </p:spPr>
        <p:txBody>
          <a:bodyPr/>
          <a:lstStyle/>
          <a:p>
            <a:pPr eaLnBrk="1" hangingPunct="1"/>
            <a:r>
              <a:rPr lang="en-US" sz="4000" b="1" u="sng" dirty="0" smtClean="0">
                <a:latin typeface="Castellar" pitchFamily="18" charset="0"/>
              </a:rPr>
              <a:t>decreasing returns to scale</a:t>
            </a:r>
          </a:p>
        </p:txBody>
      </p:sp>
      <p:sp>
        <p:nvSpPr>
          <p:cNvPr id="16387" name="Rectangle 3"/>
          <p:cNvSpPr>
            <a:spLocks noGrp="1" noChangeArrowheads="1"/>
          </p:cNvSpPr>
          <p:nvPr>
            <p:ph idx="1"/>
          </p:nvPr>
        </p:nvSpPr>
        <p:spPr>
          <a:xfrm>
            <a:off x="228600" y="1676400"/>
            <a:ext cx="8686800" cy="4953000"/>
          </a:xfrm>
        </p:spPr>
        <p:txBody>
          <a:bodyPr rtlCol="0">
            <a:normAutofit/>
          </a:bodyPr>
          <a:lstStyle/>
          <a:p>
            <a:pPr eaLnBrk="1" fontAlgn="auto" hangingPunct="1">
              <a:spcAft>
                <a:spcPts val="0"/>
              </a:spcAft>
              <a:buFontTx/>
              <a:buNone/>
              <a:defRPr/>
            </a:pPr>
            <a:r>
              <a:rPr lang="en-US" dirty="0" smtClean="0"/>
              <a:t>		</a:t>
            </a:r>
            <a:r>
              <a:rPr lang="en-US" sz="3600" dirty="0" smtClean="0">
                <a:latin typeface="Book Antiqua" pitchFamily="18" charset="0"/>
              </a:rPr>
              <a:t>Decreasing returns to scale will occur when a firm continues to expand its size beyond a particular point.</a:t>
            </a:r>
          </a:p>
          <a:p>
            <a:pPr eaLnBrk="1" fontAlgn="auto" hangingPunct="1">
              <a:spcAft>
                <a:spcPts val="0"/>
              </a:spcAft>
              <a:buFontTx/>
              <a:buNone/>
              <a:defRPr/>
            </a:pPr>
            <a:r>
              <a:rPr lang="en-US" sz="3600" dirty="0" smtClean="0">
                <a:latin typeface="Book Antiqua" pitchFamily="18" charset="0"/>
              </a:rPr>
              <a:t>		</a:t>
            </a:r>
          </a:p>
          <a:p>
            <a:pPr eaLnBrk="1" fontAlgn="auto" hangingPunct="1">
              <a:spcAft>
                <a:spcPts val="0"/>
              </a:spcAft>
              <a:buFontTx/>
              <a:buNone/>
              <a:defRPr/>
            </a:pPr>
            <a:r>
              <a:rPr lang="en-US" sz="3600" dirty="0" smtClean="0">
                <a:latin typeface="Book Antiqua" pitchFamily="18" charset="0"/>
              </a:rPr>
              <a:t>		Decreasing returns to scale operate when the percentage increase in output is less than the percentage increase in </a:t>
            </a:r>
            <a:r>
              <a:rPr lang="en-US" dirty="0" smtClean="0">
                <a:latin typeface="Book Antiqua" pitchFamily="18" charset="0"/>
              </a:rPr>
              <a:t>input.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47800" y="533400"/>
            <a:ext cx="7313613" cy="1143000"/>
          </a:xfrm>
        </p:spPr>
        <p:txBody>
          <a:bodyPr/>
          <a:lstStyle/>
          <a:p>
            <a:pPr eaLnBrk="1" hangingPunct="1"/>
            <a:r>
              <a:rPr lang="en-US" sz="4000" b="1" u="sng" dirty="0" smtClean="0"/>
              <a:t>ECONOMIES OF SCALE</a:t>
            </a:r>
          </a:p>
        </p:txBody>
      </p:sp>
      <p:sp>
        <p:nvSpPr>
          <p:cNvPr id="18435" name="Rectangle 3"/>
          <p:cNvSpPr>
            <a:spLocks noGrp="1" noChangeArrowheads="1"/>
          </p:cNvSpPr>
          <p:nvPr>
            <p:ph idx="1"/>
          </p:nvPr>
        </p:nvSpPr>
        <p:spPr>
          <a:xfrm>
            <a:off x="762000" y="1905000"/>
            <a:ext cx="7999413" cy="4221163"/>
          </a:xfrm>
        </p:spPr>
        <p:txBody>
          <a:bodyPr/>
          <a:lstStyle/>
          <a:p>
            <a:pPr eaLnBrk="1" hangingPunct="1">
              <a:buNone/>
            </a:pPr>
            <a:r>
              <a:rPr lang="en-US" sz="4000" dirty="0" smtClean="0">
                <a:latin typeface="Book Antiqua" pitchFamily="18" charset="0"/>
              </a:rPr>
              <a:t>   The advantages of large scale production are called Economies of Scale.</a:t>
            </a:r>
          </a:p>
          <a:p>
            <a:pPr eaLnBrk="1" hangingPunct="1">
              <a:buNone/>
            </a:pPr>
            <a:endParaRPr lang="en-US" sz="4000" dirty="0" smtClean="0">
              <a:latin typeface="Book Antiqua" pitchFamily="18" charset="0"/>
            </a:endParaRPr>
          </a:p>
          <a:p>
            <a:pPr eaLnBrk="1" hangingPunct="1">
              <a:buNone/>
            </a:pPr>
            <a:r>
              <a:rPr lang="en-US" sz="4000" dirty="0" smtClean="0">
                <a:latin typeface="Book Antiqua" pitchFamily="18" charset="0"/>
              </a:rPr>
              <a:t>Internal Economies</a:t>
            </a:r>
          </a:p>
          <a:p>
            <a:pPr eaLnBrk="1" hangingPunct="1">
              <a:buNone/>
            </a:pPr>
            <a:r>
              <a:rPr lang="en-US" sz="4000" dirty="0" smtClean="0">
                <a:latin typeface="Book Antiqua" pitchFamily="18" charset="0"/>
              </a:rPr>
              <a:t>External Economies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b="1" u="sng" dirty="0" smtClean="0"/>
              <a:t>INTERNAL ECONOMIES</a:t>
            </a:r>
          </a:p>
        </p:txBody>
      </p:sp>
      <p:sp>
        <p:nvSpPr>
          <p:cNvPr id="18435" name="Rectangle 3"/>
          <p:cNvSpPr>
            <a:spLocks noGrp="1" noChangeArrowheads="1"/>
          </p:cNvSpPr>
          <p:nvPr>
            <p:ph idx="1"/>
          </p:nvPr>
        </p:nvSpPr>
        <p:spPr>
          <a:xfrm>
            <a:off x="381000" y="1447800"/>
            <a:ext cx="8380413" cy="5029200"/>
          </a:xfrm>
        </p:spPr>
        <p:txBody>
          <a:bodyPr rtlCol="0">
            <a:normAutofit fontScale="92500" lnSpcReduction="20000"/>
          </a:bodyPr>
          <a:lstStyle/>
          <a:p>
            <a:pPr eaLnBrk="1" fontAlgn="auto" hangingPunct="1">
              <a:spcAft>
                <a:spcPts val="0"/>
              </a:spcAft>
              <a:buFontTx/>
              <a:buNone/>
              <a:defRPr/>
            </a:pPr>
            <a:r>
              <a:rPr lang="en-US" b="1" dirty="0" smtClean="0">
                <a:latin typeface="Book Antiqua" pitchFamily="18" charset="0"/>
              </a:rPr>
              <a:t>		</a:t>
            </a:r>
            <a:r>
              <a:rPr lang="en-US" sz="3900" dirty="0" smtClean="0">
                <a:latin typeface="Book Antiqua" pitchFamily="18" charset="0"/>
              </a:rPr>
              <a:t>Internal Economies are those economies which are open to an individual firm when its size expands.</a:t>
            </a:r>
          </a:p>
          <a:p>
            <a:pPr eaLnBrk="1" fontAlgn="auto" hangingPunct="1">
              <a:spcAft>
                <a:spcPts val="0"/>
              </a:spcAft>
              <a:buFontTx/>
              <a:buNone/>
              <a:defRPr/>
            </a:pPr>
            <a:endParaRPr lang="en-US" sz="3900" dirty="0" smtClean="0">
              <a:latin typeface="Book Antiqua" pitchFamily="18" charset="0"/>
            </a:endParaRPr>
          </a:p>
          <a:p>
            <a:pPr eaLnBrk="1" fontAlgn="auto" hangingPunct="1">
              <a:spcAft>
                <a:spcPts val="0"/>
              </a:spcAft>
              <a:buClr>
                <a:srgbClr val="006600"/>
              </a:buClr>
              <a:buFont typeface="Book Antiqua" pitchFamily="18" charset="0"/>
              <a:buChar char="☺"/>
              <a:defRPr/>
            </a:pPr>
            <a:r>
              <a:rPr lang="en-US" sz="3900" dirty="0" smtClean="0">
                <a:latin typeface="Book Antiqua" pitchFamily="18" charset="0"/>
              </a:rPr>
              <a:t> Technical Economies</a:t>
            </a:r>
          </a:p>
          <a:p>
            <a:pPr eaLnBrk="1" fontAlgn="auto" hangingPunct="1">
              <a:spcAft>
                <a:spcPts val="0"/>
              </a:spcAft>
              <a:buClr>
                <a:srgbClr val="006600"/>
              </a:buClr>
              <a:buFont typeface="Book Antiqua" pitchFamily="18" charset="0"/>
              <a:buChar char="☺"/>
              <a:defRPr/>
            </a:pPr>
            <a:r>
              <a:rPr lang="en-US" sz="3900" dirty="0" smtClean="0">
                <a:latin typeface="Book Antiqua" pitchFamily="18" charset="0"/>
              </a:rPr>
              <a:t> Marketing Economies</a:t>
            </a:r>
          </a:p>
          <a:p>
            <a:pPr eaLnBrk="1" fontAlgn="auto" hangingPunct="1">
              <a:spcAft>
                <a:spcPts val="0"/>
              </a:spcAft>
              <a:buClr>
                <a:srgbClr val="006600"/>
              </a:buClr>
              <a:buFont typeface="Book Antiqua" pitchFamily="18" charset="0"/>
              <a:buChar char="☺"/>
              <a:defRPr/>
            </a:pPr>
            <a:r>
              <a:rPr lang="en-US" sz="3900" dirty="0" smtClean="0">
                <a:latin typeface="Book Antiqua" pitchFamily="18" charset="0"/>
              </a:rPr>
              <a:t> Managerial Economies</a:t>
            </a:r>
          </a:p>
          <a:p>
            <a:pPr eaLnBrk="1" fontAlgn="auto" hangingPunct="1">
              <a:spcAft>
                <a:spcPts val="0"/>
              </a:spcAft>
              <a:buClr>
                <a:srgbClr val="006600"/>
              </a:buClr>
              <a:buFont typeface="Book Antiqua" pitchFamily="18" charset="0"/>
              <a:buChar char="☺"/>
              <a:defRPr/>
            </a:pPr>
            <a:r>
              <a:rPr lang="en-US" sz="3900" dirty="0" smtClean="0">
                <a:latin typeface="Book Antiqua" pitchFamily="18" charset="0"/>
              </a:rPr>
              <a:t> Financial Economies</a:t>
            </a:r>
          </a:p>
          <a:p>
            <a:pPr eaLnBrk="1" fontAlgn="auto" hangingPunct="1">
              <a:spcAft>
                <a:spcPts val="0"/>
              </a:spcAft>
              <a:buClr>
                <a:srgbClr val="006600"/>
              </a:buClr>
              <a:buFont typeface="Book Antiqua" pitchFamily="18" charset="0"/>
              <a:buChar char="☺"/>
              <a:defRPr/>
            </a:pPr>
            <a:r>
              <a:rPr lang="en-US" sz="3900" dirty="0" smtClean="0">
                <a:latin typeface="Book Antiqua" pitchFamily="18" charset="0"/>
              </a:rPr>
              <a:t> Risk Bearing Economies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rgbClr val="000099"/>
                </a:solidFill>
                <a:latin typeface="Book Antiqua" pitchFamily="18" charset="0"/>
              </a:rPr>
              <a:t/>
            </a:r>
            <a:br>
              <a:rPr lang="en-US" b="1" dirty="0" smtClean="0">
                <a:solidFill>
                  <a:srgbClr val="000099"/>
                </a:solidFill>
                <a:latin typeface="Book Antiqua" pitchFamily="18" charset="0"/>
              </a:rPr>
            </a:br>
            <a:r>
              <a:rPr lang="en-US" b="1" dirty="0" smtClean="0">
                <a:solidFill>
                  <a:srgbClr val="000099"/>
                </a:solidFill>
                <a:latin typeface="Book Antiqua" pitchFamily="18" charset="0"/>
              </a:rPr>
              <a:t> </a:t>
            </a:r>
            <a:r>
              <a:rPr lang="en-US" u="sng" dirty="0" smtClean="0">
                <a:latin typeface="Book Antiqua" pitchFamily="18" charset="0"/>
              </a:rPr>
              <a:t>Technical Economies</a:t>
            </a:r>
            <a:r>
              <a:rPr lang="en-US" b="1" dirty="0" smtClean="0">
                <a:solidFill>
                  <a:srgbClr val="006600"/>
                </a:solidFill>
                <a:latin typeface="Book Antiqua" pitchFamily="18" charset="0"/>
              </a:rPr>
              <a:t/>
            </a:r>
            <a:br>
              <a:rPr lang="en-US" b="1" dirty="0" smtClean="0">
                <a:solidFill>
                  <a:srgbClr val="006600"/>
                </a:solidFill>
                <a:latin typeface="Book Antiqua" pitchFamily="18" charset="0"/>
              </a:rPr>
            </a:br>
            <a:endParaRPr lang="en-IN" dirty="0" smtClean="0"/>
          </a:p>
        </p:txBody>
      </p:sp>
      <p:sp>
        <p:nvSpPr>
          <p:cNvPr id="20483" name="Content Placeholder 2"/>
          <p:cNvSpPr>
            <a:spLocks noGrp="1"/>
          </p:cNvSpPr>
          <p:nvPr>
            <p:ph idx="1"/>
          </p:nvPr>
        </p:nvSpPr>
        <p:spPr/>
        <p:txBody>
          <a:bodyPr/>
          <a:lstStyle/>
          <a:p>
            <a:pPr eaLnBrk="1" hangingPunct="1"/>
            <a:r>
              <a:rPr lang="en-US" sz="4000" dirty="0" smtClean="0">
                <a:latin typeface="Book Antiqua" pitchFamily="18" charset="0"/>
              </a:rPr>
              <a:t>Technical Economies arise when a firm uses better machines &amp; techniques of production, as a result of these economies there will be increase in production and fall in the cost of production.</a:t>
            </a:r>
            <a:endParaRPr lang="en-IN" sz="4000" dirty="0" smtClean="0"/>
          </a:p>
          <a:p>
            <a:pPr eaLnBrk="1" hangingPunct="1"/>
            <a:endParaRPr lang="en-I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b="1" u="sng" dirty="0" smtClean="0">
                <a:latin typeface="Book Antiqua" pitchFamily="18" charset="0"/>
              </a:rPr>
              <a:t>Marketing Economies</a:t>
            </a:r>
            <a:endParaRPr lang="en-IN" b="1" u="sng" dirty="0" smtClean="0"/>
          </a:p>
        </p:txBody>
      </p:sp>
      <p:sp>
        <p:nvSpPr>
          <p:cNvPr id="20483" name="Content Placeholder 2"/>
          <p:cNvSpPr>
            <a:spLocks noGrp="1"/>
          </p:cNvSpPr>
          <p:nvPr>
            <p:ph idx="1"/>
          </p:nvPr>
        </p:nvSpPr>
        <p:spPr>
          <a:xfrm>
            <a:off x="304800" y="1371600"/>
            <a:ext cx="8610600" cy="5257800"/>
          </a:xfrm>
        </p:spPr>
        <p:txBody>
          <a:bodyPr rtlCol="0">
            <a:noAutofit/>
          </a:bodyPr>
          <a:lstStyle/>
          <a:p>
            <a:pPr eaLnBrk="1" fontAlgn="auto" hangingPunct="1">
              <a:spcAft>
                <a:spcPts val="0"/>
              </a:spcAft>
              <a:buFont typeface="Arial" pitchFamily="34" charset="0"/>
              <a:buChar char="•"/>
              <a:defRPr/>
            </a:pPr>
            <a:r>
              <a:rPr lang="en-US" dirty="0" smtClean="0">
                <a:latin typeface="Book Antiqua" pitchFamily="18" charset="0"/>
              </a:rPr>
              <a:t>Marketing Economies: a large firm purchases various inputs in bulk and therefore, it can secure them at cheaper rate when compared to small firms.</a:t>
            </a:r>
          </a:p>
          <a:p>
            <a:pPr eaLnBrk="1" fontAlgn="auto" hangingPunct="1">
              <a:spcAft>
                <a:spcPts val="0"/>
              </a:spcAft>
              <a:buFont typeface="Arial" pitchFamily="34" charset="0"/>
              <a:buChar char="•"/>
              <a:defRPr/>
            </a:pPr>
            <a:r>
              <a:rPr lang="en-US" dirty="0" smtClean="0">
                <a:latin typeface="Book Antiqua" pitchFamily="18" charset="0"/>
              </a:rPr>
              <a:t>It can also secure special transport concessions &amp; better quality inputs etc.</a:t>
            </a:r>
          </a:p>
          <a:p>
            <a:pPr eaLnBrk="1" fontAlgn="auto" hangingPunct="1">
              <a:spcAft>
                <a:spcPts val="0"/>
              </a:spcAft>
              <a:buFont typeface="Arial" pitchFamily="34" charset="0"/>
              <a:buChar char="•"/>
              <a:defRPr/>
            </a:pPr>
            <a:r>
              <a:rPr lang="en-US" dirty="0" smtClean="0">
                <a:latin typeface="Book Antiqua" pitchFamily="18" charset="0"/>
              </a:rPr>
              <a:t>It can also sell its finished goods without any difficulty  with the help of best marketing strategies.</a:t>
            </a:r>
            <a:endParaRPr lang="en-I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228600"/>
            <a:ext cx="8229600" cy="1143000"/>
          </a:xfrm>
        </p:spPr>
        <p:txBody>
          <a:bodyPr/>
          <a:lstStyle/>
          <a:p>
            <a:pPr eaLnBrk="1" hangingPunct="1"/>
            <a:r>
              <a:rPr lang="en-US" b="1" u="sng" dirty="0" smtClean="0">
                <a:latin typeface="Book Antiqua" pitchFamily="18" charset="0"/>
              </a:rPr>
              <a:t>Managerial Economies</a:t>
            </a:r>
            <a:endParaRPr lang="en-IN" u="sng" dirty="0" smtClean="0"/>
          </a:p>
        </p:txBody>
      </p:sp>
      <p:sp>
        <p:nvSpPr>
          <p:cNvPr id="22531" name="Content Placeholder 2"/>
          <p:cNvSpPr>
            <a:spLocks noGrp="1"/>
          </p:cNvSpPr>
          <p:nvPr>
            <p:ph idx="1"/>
          </p:nvPr>
        </p:nvSpPr>
        <p:spPr>
          <a:xfrm>
            <a:off x="304800" y="1447800"/>
            <a:ext cx="8610600" cy="5181600"/>
          </a:xfrm>
        </p:spPr>
        <p:txBody>
          <a:bodyPr/>
          <a:lstStyle/>
          <a:p>
            <a:pPr eaLnBrk="1" hangingPunct="1"/>
            <a:r>
              <a:rPr lang="en-US" sz="3600" dirty="0" smtClean="0">
                <a:latin typeface="Book Antiqua" pitchFamily="18" charset="0"/>
              </a:rPr>
              <a:t>Managerial Economies: a large firm can appoint specially qualified and highly paid officials to look after the production, accounts, advertisements etc.</a:t>
            </a:r>
          </a:p>
          <a:p>
            <a:pPr eaLnBrk="1" hangingPunct="1"/>
            <a:r>
              <a:rPr lang="en-US" sz="3600" dirty="0" smtClean="0">
                <a:latin typeface="Book Antiqua" pitchFamily="18" charset="0"/>
              </a:rPr>
              <a:t>Managerial Economies arise due to better and more elaborate management which only large size firm can af</a:t>
            </a:r>
            <a:r>
              <a:rPr lang="en-US" dirty="0" smtClean="0">
                <a:latin typeface="Book Antiqua" pitchFamily="18" charset="0"/>
              </a:rPr>
              <a:t>ford.</a:t>
            </a:r>
            <a:endParaRPr lang="en-I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b="1" u="sng" dirty="0" smtClean="0">
                <a:latin typeface="Castellar" pitchFamily="18" charset="0"/>
              </a:rPr>
              <a:t>What is production???</a:t>
            </a:r>
          </a:p>
        </p:txBody>
      </p:sp>
      <p:sp>
        <p:nvSpPr>
          <p:cNvPr id="7171" name="Rectangle 3"/>
          <p:cNvSpPr>
            <a:spLocks noGrp="1" noChangeArrowheads="1"/>
          </p:cNvSpPr>
          <p:nvPr>
            <p:ph idx="1"/>
          </p:nvPr>
        </p:nvSpPr>
        <p:spPr>
          <a:xfrm>
            <a:off x="457200" y="1828800"/>
            <a:ext cx="5180013" cy="4373563"/>
          </a:xfrm>
        </p:spPr>
        <p:txBody>
          <a:bodyPr rtlCol="0">
            <a:normAutofit fontScale="92500" lnSpcReduction="10000"/>
          </a:bodyPr>
          <a:lstStyle/>
          <a:p>
            <a:pPr eaLnBrk="1" fontAlgn="auto" hangingPunct="1">
              <a:spcAft>
                <a:spcPts val="0"/>
              </a:spcAft>
              <a:defRPr/>
            </a:pPr>
            <a:r>
              <a:rPr lang="en-US" dirty="0" smtClean="0"/>
              <a:t>	</a:t>
            </a:r>
            <a:r>
              <a:rPr lang="en-US" sz="4000" dirty="0" smtClean="0">
                <a:latin typeface="Book Antiqua" pitchFamily="18" charset="0"/>
              </a:rPr>
              <a:t>Production is an activity that transforms inputs into output.</a:t>
            </a:r>
          </a:p>
          <a:p>
            <a:pPr eaLnBrk="1" fontAlgn="auto" hangingPunct="1">
              <a:spcAft>
                <a:spcPts val="0"/>
              </a:spcAft>
              <a:buFontTx/>
              <a:buNone/>
              <a:defRPr/>
            </a:pPr>
            <a:endParaRPr lang="en-US" dirty="0" smtClean="0">
              <a:latin typeface="Book Antiqua" pitchFamily="18" charset="0"/>
            </a:endParaRPr>
          </a:p>
          <a:p>
            <a:pPr eaLnBrk="1" fontAlgn="auto" hangingPunct="1">
              <a:spcAft>
                <a:spcPts val="0"/>
              </a:spcAft>
              <a:defRPr/>
            </a:pPr>
            <a:r>
              <a:rPr lang="en-US" dirty="0" smtClean="0"/>
              <a:t>	</a:t>
            </a:r>
            <a:r>
              <a:rPr lang="en-US" sz="4000" dirty="0" smtClean="0"/>
              <a:t>It can be defined as the process of creation of utility.</a:t>
            </a:r>
          </a:p>
        </p:txBody>
      </p:sp>
      <p:pic>
        <p:nvPicPr>
          <p:cNvPr id="7172" name="Picture 4"/>
          <p:cNvPicPr>
            <a:picLocks noChangeAspect="1" noChangeArrowheads="1"/>
          </p:cNvPicPr>
          <p:nvPr/>
        </p:nvPicPr>
        <p:blipFill>
          <a:blip r:embed="rId2"/>
          <a:srcRect/>
          <a:stretch>
            <a:fillRect/>
          </a:stretch>
        </p:blipFill>
        <p:spPr bwMode="auto">
          <a:xfrm>
            <a:off x="5867400" y="1905000"/>
            <a:ext cx="3079750"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par>
                                <p:cTn id="8" presetID="9"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dissolve">
                                      <p:cBhvr>
                                        <p:cTn id="10" dur="500"/>
                                        <p:tgtEl>
                                          <p:spTgt spid="717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71">
                                            <p:txEl>
                                              <p:pRg st="0" end="0"/>
                                            </p:txEl>
                                          </p:spTgt>
                                        </p:tgtEl>
                                        <p:attrNameLst>
                                          <p:attrName>style.visibility</p:attrName>
                                        </p:attrNameLst>
                                      </p:cBhvr>
                                      <p:to>
                                        <p:strVal val="visible"/>
                                      </p:to>
                                    </p:set>
                                    <p:animEffect transition="in" filter="dissolve">
                                      <p:cBhvr>
                                        <p:cTn id="15" dur="500"/>
                                        <p:tgtEl>
                                          <p:spTgt spid="717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171">
                                            <p:txEl>
                                              <p:pRg st="2" end="2"/>
                                            </p:txEl>
                                          </p:spTgt>
                                        </p:tgtEl>
                                        <p:attrNameLst>
                                          <p:attrName>style.visibility</p:attrName>
                                        </p:attrNameLst>
                                      </p:cBhvr>
                                      <p:to>
                                        <p:strVal val="visible"/>
                                      </p:to>
                                    </p:set>
                                    <p:animEffect transition="in" filter="dissolve">
                                      <p:cBhvr>
                                        <p:cTn id="20"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b="1" u="sng" dirty="0" smtClean="0">
                <a:latin typeface="Book Antiqua" pitchFamily="18" charset="0"/>
              </a:rPr>
              <a:t>Financial Economies</a:t>
            </a:r>
            <a:endParaRPr lang="en-IN" u="sng" dirty="0" smtClean="0"/>
          </a:p>
        </p:txBody>
      </p:sp>
      <p:sp>
        <p:nvSpPr>
          <p:cNvPr id="23555" name="Content Placeholder 2"/>
          <p:cNvSpPr>
            <a:spLocks noGrp="1"/>
          </p:cNvSpPr>
          <p:nvPr>
            <p:ph idx="1"/>
          </p:nvPr>
        </p:nvSpPr>
        <p:spPr>
          <a:xfrm>
            <a:off x="152400" y="1600200"/>
            <a:ext cx="8686800" cy="4953000"/>
          </a:xfrm>
        </p:spPr>
        <p:txBody>
          <a:bodyPr/>
          <a:lstStyle/>
          <a:p>
            <a:pPr eaLnBrk="1" hangingPunct="1"/>
            <a:r>
              <a:rPr lang="en-US" sz="4000" dirty="0" smtClean="0">
                <a:latin typeface="Book Antiqua" pitchFamily="18" charset="0"/>
              </a:rPr>
              <a:t>Financial Economies: a large firm can procure money in time at cheaper rates of interests because it possesses large assets and good reputation.</a:t>
            </a:r>
          </a:p>
          <a:p>
            <a:pPr eaLnBrk="1" hangingPunct="1"/>
            <a:r>
              <a:rPr lang="en-US" sz="4000" dirty="0" smtClean="0">
                <a:latin typeface="Book Antiqua" pitchFamily="18" charset="0"/>
              </a:rPr>
              <a:t>It can also mobilize fresh capital by issue of shares and debentures in the capital market easily.</a:t>
            </a:r>
            <a:endParaRPr lang="en-IN" sz="4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000" b="1" u="sng" dirty="0" smtClean="0">
                <a:latin typeface="Book Antiqua" pitchFamily="18" charset="0"/>
              </a:rPr>
              <a:t>Risk Bearing Economies</a:t>
            </a:r>
            <a:endParaRPr lang="en-IN" sz="4000" u="sng" dirty="0" smtClean="0"/>
          </a:p>
        </p:txBody>
      </p:sp>
      <p:sp>
        <p:nvSpPr>
          <p:cNvPr id="24579" name="Content Placeholder 2"/>
          <p:cNvSpPr>
            <a:spLocks noGrp="1"/>
          </p:cNvSpPr>
          <p:nvPr>
            <p:ph idx="1"/>
          </p:nvPr>
        </p:nvSpPr>
        <p:spPr>
          <a:xfrm>
            <a:off x="304800" y="1447800"/>
            <a:ext cx="8458200" cy="5257800"/>
          </a:xfrm>
        </p:spPr>
        <p:txBody>
          <a:bodyPr/>
          <a:lstStyle/>
          <a:p>
            <a:pPr eaLnBrk="1" hangingPunct="1"/>
            <a:r>
              <a:rPr lang="en-US" sz="4000" dirty="0" smtClean="0">
                <a:latin typeface="Book Antiqua" pitchFamily="18" charset="0"/>
              </a:rPr>
              <a:t>Risk Bearing Economies: a large firm produces a variety of products and sells them in different areas. Therefore it is in a better position then a small firm in facing the risk. It can counter balance the loss in one product by gain in the other products</a:t>
            </a:r>
            <a:endParaRPr lang="en-IN" sz="4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noFill/>
        </p:spPr>
        <p:txBody>
          <a:bodyPr/>
          <a:lstStyle/>
          <a:p>
            <a:pPr eaLnBrk="1" hangingPunct="1"/>
            <a:r>
              <a:rPr lang="en-US" sz="4000" b="1" u="sng" dirty="0" smtClean="0"/>
              <a:t>EXTERNAL ECONOMIES</a:t>
            </a:r>
          </a:p>
        </p:txBody>
      </p:sp>
      <p:sp>
        <p:nvSpPr>
          <p:cNvPr id="24578" name="Rectangle 3"/>
          <p:cNvSpPr>
            <a:spLocks noGrp="1" noChangeArrowheads="1"/>
          </p:cNvSpPr>
          <p:nvPr>
            <p:ph idx="1"/>
          </p:nvPr>
        </p:nvSpPr>
        <p:spPr>
          <a:xfrm>
            <a:off x="304800" y="1295400"/>
            <a:ext cx="8456613" cy="5562600"/>
          </a:xfrm>
        </p:spPr>
        <p:txBody>
          <a:bodyPr rtlCol="0">
            <a:normAutofit/>
          </a:bodyPr>
          <a:lstStyle/>
          <a:p>
            <a:pPr eaLnBrk="1" fontAlgn="auto" hangingPunct="1">
              <a:spcAft>
                <a:spcPts val="0"/>
              </a:spcAft>
              <a:buFontTx/>
              <a:buNone/>
              <a:defRPr/>
            </a:pPr>
            <a:r>
              <a:rPr lang="en-US" dirty="0" smtClean="0">
                <a:solidFill>
                  <a:srgbClr val="000099"/>
                </a:solidFill>
                <a:latin typeface="Book Antiqua" pitchFamily="18" charset="0"/>
              </a:rPr>
              <a:t>	</a:t>
            </a:r>
            <a:r>
              <a:rPr lang="en-US" b="1" dirty="0" smtClean="0">
                <a:solidFill>
                  <a:srgbClr val="000099"/>
                </a:solidFill>
                <a:latin typeface="Book Antiqua" pitchFamily="18" charset="0"/>
              </a:rPr>
              <a:t>	</a:t>
            </a:r>
            <a:r>
              <a:rPr lang="en-US" dirty="0" smtClean="0">
                <a:latin typeface="Book Antiqua" pitchFamily="18" charset="0"/>
              </a:rPr>
              <a:t>When the number of firms producing the same commodity increase in a particular area, all the firms enjoy certain advantages which are called External Economies.</a:t>
            </a:r>
          </a:p>
          <a:p>
            <a:pPr eaLnBrk="1" fontAlgn="auto" hangingPunct="1">
              <a:spcAft>
                <a:spcPts val="0"/>
              </a:spcAft>
              <a:buFontTx/>
              <a:buNone/>
              <a:defRPr/>
            </a:pPr>
            <a:endParaRPr lang="en-US" dirty="0" smtClean="0">
              <a:latin typeface="Book Antiqua" pitchFamily="18" charset="0"/>
            </a:endParaRPr>
          </a:p>
          <a:p>
            <a:pPr eaLnBrk="1" fontAlgn="auto" hangingPunct="1">
              <a:spcAft>
                <a:spcPts val="0"/>
              </a:spcAft>
              <a:buClr>
                <a:srgbClr val="006600"/>
              </a:buClr>
              <a:buFont typeface="Book Antiqua" pitchFamily="18" charset="0"/>
              <a:buChar char="☺"/>
              <a:defRPr/>
            </a:pPr>
            <a:r>
              <a:rPr lang="en-US" dirty="0" smtClean="0">
                <a:latin typeface="Book Antiqua" pitchFamily="18" charset="0"/>
              </a:rPr>
              <a:t> Economies of Concentration</a:t>
            </a:r>
          </a:p>
          <a:p>
            <a:pPr eaLnBrk="1" fontAlgn="auto" hangingPunct="1">
              <a:spcAft>
                <a:spcPts val="0"/>
              </a:spcAft>
              <a:buClr>
                <a:srgbClr val="006600"/>
              </a:buClr>
              <a:buFont typeface="Book Antiqua" pitchFamily="18" charset="0"/>
              <a:buChar char="☺"/>
              <a:defRPr/>
            </a:pPr>
            <a:r>
              <a:rPr lang="en-US" dirty="0" smtClean="0">
                <a:latin typeface="Book Antiqua" pitchFamily="18" charset="0"/>
              </a:rPr>
              <a:t> Economies of Information</a:t>
            </a:r>
          </a:p>
          <a:p>
            <a:pPr eaLnBrk="1" fontAlgn="auto" hangingPunct="1">
              <a:spcAft>
                <a:spcPts val="0"/>
              </a:spcAft>
              <a:buClr>
                <a:srgbClr val="006600"/>
              </a:buClr>
              <a:buFont typeface="Book Antiqua" pitchFamily="18" charset="0"/>
              <a:buChar char="☺"/>
              <a:defRPr/>
            </a:pPr>
            <a:r>
              <a:rPr lang="en-US" dirty="0" smtClean="0">
                <a:latin typeface="Book Antiqua" pitchFamily="18" charset="0"/>
              </a:rPr>
              <a:t> Economies of Specialization</a:t>
            </a:r>
          </a:p>
          <a:p>
            <a:pPr eaLnBrk="1" fontAlgn="auto" hangingPunct="1">
              <a:spcAft>
                <a:spcPts val="0"/>
              </a:spcAft>
              <a:buClr>
                <a:srgbClr val="006600"/>
              </a:buClr>
              <a:buFont typeface="Book Antiqua" pitchFamily="18" charset="0"/>
              <a:buChar char="☺"/>
              <a:defRPr/>
            </a:pPr>
            <a:r>
              <a:rPr lang="en-US" dirty="0" smtClean="0">
                <a:latin typeface="Book Antiqua" pitchFamily="18" charset="0"/>
              </a:rPr>
              <a:t> Economies of Welfare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09600" y="457200"/>
            <a:ext cx="8228013" cy="6019800"/>
          </a:xfrm>
        </p:spPr>
        <p:txBody>
          <a:bodyPr/>
          <a:lstStyle/>
          <a:p>
            <a:pPr eaLnBrk="1" hangingPunct="1">
              <a:buFontTx/>
              <a:buNone/>
            </a:pPr>
            <a:r>
              <a:rPr lang="en-US" dirty="0" smtClean="0">
                <a:solidFill>
                  <a:srgbClr val="006600"/>
                </a:solidFill>
                <a:latin typeface="Book Antiqua" pitchFamily="18" charset="0"/>
              </a:rPr>
              <a:t>		</a:t>
            </a:r>
            <a:r>
              <a:rPr lang="en-US" sz="4000" dirty="0" smtClean="0">
                <a:latin typeface="Book Antiqua" pitchFamily="18" charset="0"/>
              </a:rPr>
              <a:t>Both internal and external economies increase the output and reduce the cost of production. </a:t>
            </a:r>
          </a:p>
          <a:p>
            <a:pPr eaLnBrk="1" hangingPunct="1">
              <a:buFontTx/>
              <a:buNone/>
            </a:pPr>
            <a:endParaRPr lang="en-US" sz="4000" dirty="0" smtClean="0">
              <a:latin typeface="Book Antiqua" pitchFamily="18" charset="0"/>
            </a:endParaRPr>
          </a:p>
          <a:p>
            <a:pPr eaLnBrk="1" hangingPunct="1">
              <a:buFontTx/>
              <a:buNone/>
            </a:pPr>
            <a:r>
              <a:rPr lang="en-US" sz="4000" dirty="0" smtClean="0">
                <a:latin typeface="Book Antiqua" pitchFamily="18" charset="0"/>
              </a:rPr>
              <a:t>		But, these economies arise only up to a particular limit beyond which, diseconomies emerge.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b="1" u="sng" dirty="0" smtClean="0"/>
              <a:t>ISOQUANT</a:t>
            </a:r>
          </a:p>
        </p:txBody>
      </p:sp>
      <p:sp>
        <p:nvSpPr>
          <p:cNvPr id="26627" name="Rectangle 3"/>
          <p:cNvSpPr>
            <a:spLocks noGrp="1" noChangeArrowheads="1"/>
          </p:cNvSpPr>
          <p:nvPr>
            <p:ph idx="1"/>
          </p:nvPr>
        </p:nvSpPr>
        <p:spPr>
          <a:xfrm>
            <a:off x="304800" y="1524000"/>
            <a:ext cx="8304213" cy="5105400"/>
          </a:xfrm>
        </p:spPr>
        <p:txBody>
          <a:bodyPr rtlCol="0">
            <a:normAutofit/>
          </a:bodyPr>
          <a:lstStyle/>
          <a:p>
            <a:pPr eaLnBrk="1" fontAlgn="auto" hangingPunct="1">
              <a:spcAft>
                <a:spcPts val="0"/>
              </a:spcAft>
              <a:buFontTx/>
              <a:buNone/>
              <a:defRPr/>
            </a:pPr>
            <a:r>
              <a:rPr lang="en-US" dirty="0" smtClean="0"/>
              <a:t>		</a:t>
            </a:r>
            <a:r>
              <a:rPr lang="en-US" sz="3600" dirty="0" smtClean="0">
                <a:latin typeface="Book Antiqua" pitchFamily="18" charset="0"/>
              </a:rPr>
              <a:t>An </a:t>
            </a:r>
            <a:r>
              <a:rPr lang="en-US" sz="3600" dirty="0" err="1" smtClean="0">
                <a:latin typeface="Book Antiqua" pitchFamily="18" charset="0"/>
              </a:rPr>
              <a:t>Isoquant</a:t>
            </a:r>
            <a:r>
              <a:rPr lang="en-US" sz="3600" dirty="0" smtClean="0">
                <a:latin typeface="Book Antiqua" pitchFamily="18" charset="0"/>
              </a:rPr>
              <a:t> is a curve representing the various combinations of two inputs that produce the same amount of output.</a:t>
            </a:r>
          </a:p>
          <a:p>
            <a:pPr eaLnBrk="1" fontAlgn="auto" hangingPunct="1">
              <a:spcAft>
                <a:spcPts val="0"/>
              </a:spcAft>
              <a:buFontTx/>
              <a:buNone/>
              <a:defRPr/>
            </a:pPr>
            <a:endParaRPr lang="en-US" sz="3600" dirty="0" smtClean="0">
              <a:latin typeface="Book Antiqua" pitchFamily="18" charset="0"/>
            </a:endParaRPr>
          </a:p>
          <a:p>
            <a:pPr eaLnBrk="1" fontAlgn="auto" hangingPunct="1">
              <a:spcAft>
                <a:spcPts val="0"/>
              </a:spcAft>
              <a:buFontTx/>
              <a:buNone/>
              <a:defRPr/>
            </a:pPr>
            <a:r>
              <a:rPr lang="en-US" sz="3600" dirty="0" smtClean="0">
                <a:latin typeface="Book Antiqua" pitchFamily="18" charset="0"/>
              </a:rPr>
              <a:t>		An </a:t>
            </a:r>
            <a:r>
              <a:rPr lang="en-US" sz="3600" dirty="0" err="1" smtClean="0">
                <a:latin typeface="Book Antiqua" pitchFamily="18" charset="0"/>
              </a:rPr>
              <a:t>isoquant</a:t>
            </a:r>
            <a:r>
              <a:rPr lang="en-US" sz="3600" dirty="0" smtClean="0">
                <a:latin typeface="Book Antiqua" pitchFamily="18" charset="0"/>
              </a:rPr>
              <a:t> is also known as </a:t>
            </a:r>
            <a:r>
              <a:rPr lang="en-US" sz="3600" dirty="0" err="1" smtClean="0">
                <a:latin typeface="Book Antiqua" pitchFamily="18" charset="0"/>
              </a:rPr>
              <a:t>iso</a:t>
            </a:r>
            <a:r>
              <a:rPr lang="en-US" sz="3600" dirty="0" smtClean="0">
                <a:latin typeface="Book Antiqua" pitchFamily="18" charset="0"/>
              </a:rPr>
              <a:t>-product curve, equal – product curve or production indifference curve.</a:t>
            </a:r>
            <a:endParaRPr 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amond(in)">
                                      <p:cBhvr>
                                        <p:cTn id="7" dur="20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diamond(in)">
                                      <p:cBhvr>
                                        <p:cTn id="12" dur="20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isoquantmap"/>
          <p:cNvPicPr>
            <a:picLocks noChangeAspect="1" noChangeArrowheads="1"/>
          </p:cNvPicPr>
          <p:nvPr/>
        </p:nvPicPr>
        <p:blipFill>
          <a:blip r:embed="rId2"/>
          <a:srcRect/>
          <a:stretch>
            <a:fillRect/>
          </a:stretch>
        </p:blipFill>
        <p:spPr bwMode="auto">
          <a:xfrm>
            <a:off x="990600" y="0"/>
            <a:ext cx="76200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b="1" u="sng" dirty="0" smtClean="0">
                <a:latin typeface="Castellar" pitchFamily="18" charset="0"/>
              </a:rPr>
              <a:t>Properties of </a:t>
            </a:r>
            <a:r>
              <a:rPr lang="en-US" b="1" u="sng" dirty="0" err="1" smtClean="0">
                <a:latin typeface="Castellar" pitchFamily="18" charset="0"/>
              </a:rPr>
              <a:t>isoquants</a:t>
            </a:r>
            <a:endParaRPr lang="en-US" b="1" u="sng" dirty="0" smtClean="0">
              <a:latin typeface="Castellar" pitchFamily="18" charset="0"/>
            </a:endParaRPr>
          </a:p>
        </p:txBody>
      </p:sp>
      <p:sp>
        <p:nvSpPr>
          <p:cNvPr id="29699" name="Rectangle 3"/>
          <p:cNvSpPr>
            <a:spLocks noGrp="1" noChangeArrowheads="1"/>
          </p:cNvSpPr>
          <p:nvPr>
            <p:ph idx="1"/>
          </p:nvPr>
        </p:nvSpPr>
        <p:spPr>
          <a:xfrm>
            <a:off x="228600" y="1447800"/>
            <a:ext cx="8532813" cy="5181600"/>
          </a:xfrm>
        </p:spPr>
        <p:txBody>
          <a:bodyPr/>
          <a:lstStyle/>
          <a:p>
            <a:pPr eaLnBrk="1" hangingPunct="1">
              <a:buClr>
                <a:srgbClr val="000099"/>
              </a:buClr>
              <a:buFont typeface="Wingdings" pitchFamily="2" charset="2"/>
              <a:buChar char="ü"/>
            </a:pPr>
            <a:r>
              <a:rPr lang="en-US" sz="4000" dirty="0" smtClean="0">
                <a:latin typeface="Book Antiqua" pitchFamily="18" charset="0"/>
              </a:rPr>
              <a:t> An </a:t>
            </a:r>
            <a:r>
              <a:rPr lang="en-US" sz="4000" dirty="0" err="1" smtClean="0">
                <a:latin typeface="Book Antiqua" pitchFamily="18" charset="0"/>
              </a:rPr>
              <a:t>Isoquant</a:t>
            </a:r>
            <a:r>
              <a:rPr lang="en-US" sz="4000" dirty="0" smtClean="0">
                <a:latin typeface="Book Antiqua" pitchFamily="18" charset="0"/>
              </a:rPr>
              <a:t> is downward sloping to the right</a:t>
            </a:r>
          </a:p>
          <a:p>
            <a:pPr eaLnBrk="1" hangingPunct="1">
              <a:buClr>
                <a:srgbClr val="000099"/>
              </a:buClr>
              <a:buFont typeface="Wingdings" pitchFamily="2" charset="2"/>
              <a:buChar char="ü"/>
            </a:pPr>
            <a:r>
              <a:rPr lang="en-US" sz="4000" dirty="0" smtClean="0">
                <a:latin typeface="Book Antiqua" pitchFamily="18" charset="0"/>
              </a:rPr>
              <a:t> Higher </a:t>
            </a:r>
            <a:r>
              <a:rPr lang="en-US" sz="4000" dirty="0" err="1" smtClean="0">
                <a:latin typeface="Book Antiqua" pitchFamily="18" charset="0"/>
              </a:rPr>
              <a:t>iso</a:t>
            </a:r>
            <a:r>
              <a:rPr lang="en-US" sz="4000" dirty="0" smtClean="0">
                <a:latin typeface="Book Antiqua" pitchFamily="18" charset="0"/>
              </a:rPr>
              <a:t>-quant represents larger output</a:t>
            </a:r>
          </a:p>
          <a:p>
            <a:pPr eaLnBrk="1" hangingPunct="1">
              <a:buClr>
                <a:srgbClr val="000099"/>
              </a:buClr>
              <a:buFont typeface="Wingdings" pitchFamily="2" charset="2"/>
              <a:buChar char="ü"/>
            </a:pPr>
            <a:r>
              <a:rPr lang="en-US" sz="4000" dirty="0" smtClean="0">
                <a:latin typeface="Book Antiqua" pitchFamily="18" charset="0"/>
              </a:rPr>
              <a:t> No two </a:t>
            </a:r>
            <a:r>
              <a:rPr lang="en-US" sz="4000" dirty="0" err="1" smtClean="0">
                <a:latin typeface="Book Antiqua" pitchFamily="18" charset="0"/>
              </a:rPr>
              <a:t>iso-quants</a:t>
            </a:r>
            <a:r>
              <a:rPr lang="en-US" sz="4000" dirty="0" smtClean="0">
                <a:latin typeface="Book Antiqua" pitchFamily="18" charset="0"/>
              </a:rPr>
              <a:t> intersect or touch each other</a:t>
            </a:r>
          </a:p>
          <a:p>
            <a:pPr eaLnBrk="1" hangingPunct="1">
              <a:buClr>
                <a:srgbClr val="000099"/>
              </a:buClr>
              <a:buFont typeface="Wingdings" pitchFamily="2" charset="2"/>
              <a:buChar char="ü"/>
            </a:pPr>
            <a:r>
              <a:rPr lang="en-US" sz="4000" dirty="0" smtClean="0">
                <a:latin typeface="Book Antiqua" pitchFamily="18" charset="0"/>
              </a:rPr>
              <a:t> Iso-</a:t>
            </a:r>
            <a:r>
              <a:rPr lang="en-US" sz="4000" dirty="0" err="1" smtClean="0">
                <a:latin typeface="Book Antiqua" pitchFamily="18" charset="0"/>
              </a:rPr>
              <a:t>quants</a:t>
            </a:r>
            <a:r>
              <a:rPr lang="en-US" sz="4000" dirty="0" smtClean="0">
                <a:latin typeface="Book Antiqua" pitchFamily="18" charset="0"/>
              </a:rPr>
              <a:t> are convex to the origin</a:t>
            </a:r>
            <a:r>
              <a:rPr lang="en-US" dirty="0" smtClean="0">
                <a:solidFill>
                  <a:srgbClr val="000099"/>
                </a:solidFill>
                <a:latin typeface="Book Antiqua"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b="1" u="sng" dirty="0" smtClean="0">
                <a:latin typeface="Castellar" pitchFamily="18" charset="0"/>
              </a:rPr>
              <a:t>MARGINAL RATE OF TECHNICAL SUBSTITUTION</a:t>
            </a:r>
          </a:p>
        </p:txBody>
      </p:sp>
      <p:sp>
        <p:nvSpPr>
          <p:cNvPr id="29699" name="Rectangle 3"/>
          <p:cNvSpPr>
            <a:spLocks noGrp="1" noChangeArrowheads="1"/>
          </p:cNvSpPr>
          <p:nvPr>
            <p:ph idx="1"/>
          </p:nvPr>
        </p:nvSpPr>
        <p:spPr>
          <a:xfrm>
            <a:off x="228600" y="1676400"/>
            <a:ext cx="8686800" cy="4953000"/>
          </a:xfrm>
        </p:spPr>
        <p:txBody>
          <a:bodyPr rtlCol="0">
            <a:normAutofit/>
          </a:bodyPr>
          <a:lstStyle/>
          <a:p>
            <a:pPr eaLnBrk="1" fontAlgn="auto" hangingPunct="1">
              <a:lnSpc>
                <a:spcPct val="90000"/>
              </a:lnSpc>
              <a:spcAft>
                <a:spcPts val="0"/>
              </a:spcAft>
              <a:buFontTx/>
              <a:buNone/>
              <a:defRPr/>
            </a:pPr>
            <a:r>
              <a:rPr lang="en-US" dirty="0" smtClean="0">
                <a:latin typeface="Book Antiqua" pitchFamily="18" charset="0"/>
              </a:rPr>
              <a:t>		</a:t>
            </a:r>
            <a:r>
              <a:rPr lang="en-US" sz="3600" dirty="0" smtClean="0">
                <a:latin typeface="Book Antiqua" pitchFamily="18" charset="0"/>
              </a:rPr>
              <a:t>MRTS refers to the rate at which one input factor is substituted with the other to attain a given level of output.</a:t>
            </a:r>
          </a:p>
          <a:p>
            <a:pPr eaLnBrk="1" fontAlgn="auto" hangingPunct="1">
              <a:lnSpc>
                <a:spcPct val="90000"/>
              </a:lnSpc>
              <a:spcAft>
                <a:spcPts val="0"/>
              </a:spcAft>
              <a:buFontTx/>
              <a:buNone/>
              <a:defRPr/>
            </a:pPr>
            <a:endParaRPr lang="en-US" sz="3600" dirty="0" smtClean="0">
              <a:latin typeface="Book Antiqua" pitchFamily="18" charset="0"/>
            </a:endParaRPr>
          </a:p>
          <a:p>
            <a:pPr algn="ctr" eaLnBrk="1" fontAlgn="auto" hangingPunct="1">
              <a:lnSpc>
                <a:spcPct val="90000"/>
              </a:lnSpc>
              <a:spcAft>
                <a:spcPts val="0"/>
              </a:spcAft>
              <a:buFontTx/>
              <a:buNone/>
              <a:defRPr/>
            </a:pPr>
            <a:r>
              <a:rPr lang="en-US" sz="3600" b="1" dirty="0" smtClean="0">
                <a:latin typeface="Castellar" pitchFamily="18" charset="0"/>
              </a:rPr>
              <a:t>ISOCOSTS</a:t>
            </a:r>
          </a:p>
          <a:p>
            <a:pPr eaLnBrk="1" fontAlgn="auto" hangingPunct="1">
              <a:lnSpc>
                <a:spcPct val="90000"/>
              </a:lnSpc>
              <a:spcAft>
                <a:spcPts val="0"/>
              </a:spcAft>
              <a:buFontTx/>
              <a:buNone/>
              <a:defRPr/>
            </a:pPr>
            <a:r>
              <a:rPr lang="en-US" sz="3600" dirty="0" smtClean="0">
                <a:latin typeface="Book Antiqua" pitchFamily="18" charset="0"/>
              </a:rPr>
              <a:t>		Iso costs refers to that cost curve that represents the combination of inputs that will cost the producer the same amount of money.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a:off x="3048000" y="5486400"/>
            <a:ext cx="5029200" cy="0"/>
          </a:xfrm>
          <a:prstGeom prst="line">
            <a:avLst/>
          </a:prstGeom>
          <a:noFill/>
          <a:ln w="9525">
            <a:solidFill>
              <a:schemeClr val="tx1"/>
            </a:solidFill>
            <a:round/>
            <a:headEnd/>
            <a:tailEnd type="triangle" w="med" len="med"/>
          </a:ln>
        </p:spPr>
        <p:txBody>
          <a:bodyPr/>
          <a:lstStyle/>
          <a:p>
            <a:endParaRPr lang="en-US"/>
          </a:p>
        </p:txBody>
      </p:sp>
      <p:sp>
        <p:nvSpPr>
          <p:cNvPr id="31747" name="Line 5"/>
          <p:cNvSpPr>
            <a:spLocks noChangeShapeType="1"/>
          </p:cNvSpPr>
          <p:nvPr/>
        </p:nvSpPr>
        <p:spPr bwMode="auto">
          <a:xfrm flipV="1">
            <a:off x="3048000" y="990600"/>
            <a:ext cx="0" cy="4495800"/>
          </a:xfrm>
          <a:prstGeom prst="line">
            <a:avLst/>
          </a:prstGeom>
          <a:noFill/>
          <a:ln w="9525">
            <a:solidFill>
              <a:schemeClr val="tx1"/>
            </a:solidFill>
            <a:round/>
            <a:headEnd/>
            <a:tailEnd type="triangle" w="med" len="med"/>
          </a:ln>
        </p:spPr>
        <p:txBody>
          <a:bodyPr/>
          <a:lstStyle/>
          <a:p>
            <a:endParaRPr lang="en-US"/>
          </a:p>
        </p:txBody>
      </p:sp>
      <p:sp>
        <p:nvSpPr>
          <p:cNvPr id="31748" name="Line 6"/>
          <p:cNvSpPr>
            <a:spLocks noChangeShapeType="1"/>
          </p:cNvSpPr>
          <p:nvPr/>
        </p:nvSpPr>
        <p:spPr bwMode="auto">
          <a:xfrm>
            <a:off x="3048000" y="3581400"/>
            <a:ext cx="1371600" cy="1905000"/>
          </a:xfrm>
          <a:prstGeom prst="line">
            <a:avLst/>
          </a:prstGeom>
          <a:noFill/>
          <a:ln w="9525">
            <a:solidFill>
              <a:schemeClr val="tx1"/>
            </a:solidFill>
            <a:round/>
            <a:headEnd/>
            <a:tailEnd/>
          </a:ln>
        </p:spPr>
        <p:txBody>
          <a:bodyPr/>
          <a:lstStyle/>
          <a:p>
            <a:endParaRPr lang="en-US"/>
          </a:p>
        </p:txBody>
      </p:sp>
      <p:sp>
        <p:nvSpPr>
          <p:cNvPr id="31749" name="Line 7"/>
          <p:cNvSpPr>
            <a:spLocks noChangeShapeType="1"/>
          </p:cNvSpPr>
          <p:nvPr/>
        </p:nvSpPr>
        <p:spPr bwMode="auto">
          <a:xfrm>
            <a:off x="3048000" y="2590800"/>
            <a:ext cx="1981200" cy="2895600"/>
          </a:xfrm>
          <a:prstGeom prst="line">
            <a:avLst/>
          </a:prstGeom>
          <a:noFill/>
          <a:ln w="9525">
            <a:solidFill>
              <a:schemeClr val="tx1"/>
            </a:solidFill>
            <a:round/>
            <a:headEnd/>
            <a:tailEnd/>
          </a:ln>
        </p:spPr>
        <p:txBody>
          <a:bodyPr/>
          <a:lstStyle/>
          <a:p>
            <a:endParaRPr lang="en-US"/>
          </a:p>
        </p:txBody>
      </p:sp>
      <p:sp>
        <p:nvSpPr>
          <p:cNvPr id="31750" name="Line 8"/>
          <p:cNvSpPr>
            <a:spLocks noChangeShapeType="1"/>
          </p:cNvSpPr>
          <p:nvPr/>
        </p:nvSpPr>
        <p:spPr bwMode="auto">
          <a:xfrm>
            <a:off x="3048000" y="1828800"/>
            <a:ext cx="2590800" cy="3657600"/>
          </a:xfrm>
          <a:prstGeom prst="line">
            <a:avLst/>
          </a:prstGeom>
          <a:noFill/>
          <a:ln w="9525">
            <a:solidFill>
              <a:schemeClr val="tx1"/>
            </a:solidFill>
            <a:round/>
            <a:headEnd/>
            <a:tailEnd/>
          </a:ln>
        </p:spPr>
        <p:txBody>
          <a:bodyPr/>
          <a:lstStyle/>
          <a:p>
            <a:endParaRPr lang="en-US"/>
          </a:p>
        </p:txBody>
      </p:sp>
      <p:sp>
        <p:nvSpPr>
          <p:cNvPr id="31751" name="Text Box 9"/>
          <p:cNvSpPr txBox="1">
            <a:spLocks noChangeArrowheads="1"/>
          </p:cNvSpPr>
          <p:nvPr/>
        </p:nvSpPr>
        <p:spPr bwMode="auto">
          <a:xfrm>
            <a:off x="1676400" y="990600"/>
            <a:ext cx="2057400" cy="457200"/>
          </a:xfrm>
          <a:prstGeom prst="rect">
            <a:avLst/>
          </a:prstGeom>
          <a:noFill/>
          <a:ln w="9525">
            <a:noFill/>
            <a:miter lim="800000"/>
            <a:headEnd/>
            <a:tailEnd/>
          </a:ln>
        </p:spPr>
        <p:txBody>
          <a:bodyPr>
            <a:spAutoFit/>
          </a:bodyPr>
          <a:lstStyle/>
          <a:p>
            <a:pPr>
              <a:spcBef>
                <a:spcPct val="50000"/>
              </a:spcBef>
            </a:pPr>
            <a:r>
              <a:rPr lang="en-US" sz="2400" b="1" dirty="0"/>
              <a:t>Capital</a:t>
            </a:r>
          </a:p>
        </p:txBody>
      </p:sp>
      <p:sp>
        <p:nvSpPr>
          <p:cNvPr id="31752" name="Text Box 10"/>
          <p:cNvSpPr txBox="1">
            <a:spLocks noChangeArrowheads="1"/>
          </p:cNvSpPr>
          <p:nvPr/>
        </p:nvSpPr>
        <p:spPr bwMode="auto">
          <a:xfrm>
            <a:off x="7086600" y="5562600"/>
            <a:ext cx="2057400" cy="457200"/>
          </a:xfrm>
          <a:prstGeom prst="rect">
            <a:avLst/>
          </a:prstGeom>
          <a:noFill/>
          <a:ln w="9525">
            <a:noFill/>
            <a:miter lim="800000"/>
            <a:headEnd/>
            <a:tailEnd/>
          </a:ln>
        </p:spPr>
        <p:txBody>
          <a:bodyPr>
            <a:spAutoFit/>
          </a:bodyPr>
          <a:lstStyle/>
          <a:p>
            <a:pPr>
              <a:spcBef>
                <a:spcPct val="50000"/>
              </a:spcBef>
            </a:pPr>
            <a:r>
              <a:rPr lang="en-US" sz="2400" b="1" dirty="0" err="1"/>
              <a:t>Labour</a:t>
            </a:r>
            <a:endParaRPr lang="en-US" sz="2400" b="1" dirty="0"/>
          </a:p>
        </p:txBody>
      </p:sp>
      <p:sp>
        <p:nvSpPr>
          <p:cNvPr id="31753" name="Text Box 11"/>
          <p:cNvSpPr txBox="1">
            <a:spLocks noChangeArrowheads="1"/>
          </p:cNvSpPr>
          <p:nvPr/>
        </p:nvSpPr>
        <p:spPr bwMode="auto">
          <a:xfrm>
            <a:off x="2209800" y="3200400"/>
            <a:ext cx="1143000" cy="519113"/>
          </a:xfrm>
          <a:prstGeom prst="rect">
            <a:avLst/>
          </a:prstGeom>
          <a:noFill/>
          <a:ln w="9525">
            <a:noFill/>
            <a:miter lim="800000"/>
            <a:headEnd/>
            <a:tailEnd/>
          </a:ln>
        </p:spPr>
        <p:txBody>
          <a:bodyPr>
            <a:spAutoFit/>
          </a:bodyPr>
          <a:lstStyle/>
          <a:p>
            <a:pPr>
              <a:spcBef>
                <a:spcPct val="50000"/>
              </a:spcBef>
            </a:pPr>
            <a:r>
              <a:rPr lang="en-US" sz="2800" dirty="0">
                <a:latin typeface="Arial" charset="0"/>
              </a:rPr>
              <a:t>IC 1</a:t>
            </a:r>
          </a:p>
        </p:txBody>
      </p:sp>
      <p:sp>
        <p:nvSpPr>
          <p:cNvPr id="31754" name="Text Box 12"/>
          <p:cNvSpPr txBox="1">
            <a:spLocks noChangeArrowheads="1"/>
          </p:cNvSpPr>
          <p:nvPr/>
        </p:nvSpPr>
        <p:spPr bwMode="auto">
          <a:xfrm>
            <a:off x="2209800" y="2286000"/>
            <a:ext cx="1143000" cy="519113"/>
          </a:xfrm>
          <a:prstGeom prst="rect">
            <a:avLst/>
          </a:prstGeom>
          <a:noFill/>
          <a:ln w="9525">
            <a:noFill/>
            <a:miter lim="800000"/>
            <a:headEnd/>
            <a:tailEnd/>
          </a:ln>
        </p:spPr>
        <p:txBody>
          <a:bodyPr>
            <a:spAutoFit/>
          </a:bodyPr>
          <a:lstStyle/>
          <a:p>
            <a:pPr>
              <a:spcBef>
                <a:spcPct val="50000"/>
              </a:spcBef>
            </a:pPr>
            <a:r>
              <a:rPr lang="en-US" sz="2800" dirty="0">
                <a:latin typeface="Arial" charset="0"/>
              </a:rPr>
              <a:t>IC 2</a:t>
            </a:r>
          </a:p>
        </p:txBody>
      </p:sp>
      <p:sp>
        <p:nvSpPr>
          <p:cNvPr id="31755" name="Text Box 13"/>
          <p:cNvSpPr txBox="1">
            <a:spLocks noChangeArrowheads="1"/>
          </p:cNvSpPr>
          <p:nvPr/>
        </p:nvSpPr>
        <p:spPr bwMode="auto">
          <a:xfrm>
            <a:off x="2209800" y="1524000"/>
            <a:ext cx="1143000" cy="519113"/>
          </a:xfrm>
          <a:prstGeom prst="rect">
            <a:avLst/>
          </a:prstGeom>
          <a:noFill/>
          <a:ln w="9525">
            <a:noFill/>
            <a:miter lim="800000"/>
            <a:headEnd/>
            <a:tailEnd/>
          </a:ln>
        </p:spPr>
        <p:txBody>
          <a:bodyPr>
            <a:spAutoFit/>
          </a:bodyPr>
          <a:lstStyle/>
          <a:p>
            <a:pPr>
              <a:spcBef>
                <a:spcPct val="50000"/>
              </a:spcBef>
            </a:pPr>
            <a:r>
              <a:rPr lang="en-US" sz="2800">
                <a:latin typeface="Arial" charset="0"/>
              </a:rPr>
              <a:t>IC 3</a:t>
            </a:r>
          </a:p>
        </p:txBody>
      </p:sp>
      <p:sp>
        <p:nvSpPr>
          <p:cNvPr id="31756" name="Text Box 14"/>
          <p:cNvSpPr txBox="1">
            <a:spLocks noChangeArrowheads="1"/>
          </p:cNvSpPr>
          <p:nvPr/>
        </p:nvSpPr>
        <p:spPr bwMode="auto">
          <a:xfrm>
            <a:off x="4800600" y="1219200"/>
            <a:ext cx="3124200" cy="641350"/>
          </a:xfrm>
          <a:prstGeom prst="rect">
            <a:avLst/>
          </a:prstGeom>
          <a:noFill/>
          <a:ln w="9525">
            <a:noFill/>
            <a:miter lim="800000"/>
            <a:headEnd/>
            <a:tailEnd/>
          </a:ln>
        </p:spPr>
        <p:txBody>
          <a:bodyPr>
            <a:spAutoFit/>
          </a:bodyPr>
          <a:lstStyle/>
          <a:p>
            <a:pPr>
              <a:spcBef>
                <a:spcPct val="50000"/>
              </a:spcBef>
            </a:pPr>
            <a:r>
              <a:rPr lang="en-US" sz="3600" b="1" dirty="0">
                <a:latin typeface="Castellar" pitchFamily="18" charset="0"/>
              </a:rPr>
              <a:t>ISOCOSTS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200" b="1" dirty="0" smtClean="0">
                <a:latin typeface="Castellar" pitchFamily="18" charset="0"/>
              </a:rPr>
              <a:t>LEAST COST COMBINATION OF INPUTS</a:t>
            </a:r>
          </a:p>
        </p:txBody>
      </p:sp>
      <p:sp>
        <p:nvSpPr>
          <p:cNvPr id="32771" name="Rectangle 3"/>
          <p:cNvSpPr>
            <a:spLocks noGrp="1" noChangeArrowheads="1"/>
          </p:cNvSpPr>
          <p:nvPr>
            <p:ph idx="1"/>
          </p:nvPr>
        </p:nvSpPr>
        <p:spPr>
          <a:xfrm>
            <a:off x="304800" y="1447800"/>
            <a:ext cx="8686800" cy="5105400"/>
          </a:xfrm>
        </p:spPr>
        <p:txBody>
          <a:bodyPr/>
          <a:lstStyle/>
          <a:p>
            <a:pPr eaLnBrk="1" hangingPunct="1">
              <a:buFontTx/>
              <a:buNone/>
            </a:pPr>
            <a:r>
              <a:rPr lang="en-US" dirty="0" smtClean="0"/>
              <a:t>		Where the slope of </a:t>
            </a:r>
            <a:r>
              <a:rPr lang="en-US" dirty="0" err="1" smtClean="0"/>
              <a:t>isoquant</a:t>
            </a:r>
            <a:r>
              <a:rPr lang="en-US" dirty="0" smtClean="0"/>
              <a:t> is equal to that of </a:t>
            </a:r>
            <a:r>
              <a:rPr lang="en-US" dirty="0" err="1" smtClean="0"/>
              <a:t>isocost</a:t>
            </a:r>
            <a:r>
              <a:rPr lang="en-US" dirty="0" smtClean="0"/>
              <a:t>, there lies the lowest point of cost of production. </a:t>
            </a:r>
          </a:p>
        </p:txBody>
      </p:sp>
      <p:sp>
        <p:nvSpPr>
          <p:cNvPr id="32772" name="Line 4"/>
          <p:cNvSpPr>
            <a:spLocks noChangeShapeType="1"/>
          </p:cNvSpPr>
          <p:nvPr/>
        </p:nvSpPr>
        <p:spPr bwMode="auto">
          <a:xfrm>
            <a:off x="4648200" y="6391275"/>
            <a:ext cx="4343400" cy="0"/>
          </a:xfrm>
          <a:prstGeom prst="line">
            <a:avLst/>
          </a:prstGeom>
          <a:noFill/>
          <a:ln w="9525">
            <a:solidFill>
              <a:schemeClr val="tx1"/>
            </a:solidFill>
            <a:round/>
            <a:headEnd/>
            <a:tailEnd type="triangle" w="med" len="med"/>
          </a:ln>
        </p:spPr>
        <p:txBody>
          <a:bodyPr/>
          <a:lstStyle/>
          <a:p>
            <a:endParaRPr lang="en-US"/>
          </a:p>
        </p:txBody>
      </p:sp>
      <p:sp>
        <p:nvSpPr>
          <p:cNvPr id="32773" name="Line 5"/>
          <p:cNvSpPr>
            <a:spLocks noChangeShapeType="1"/>
          </p:cNvSpPr>
          <p:nvPr/>
        </p:nvSpPr>
        <p:spPr bwMode="auto">
          <a:xfrm flipV="1">
            <a:off x="4648200" y="2743200"/>
            <a:ext cx="1588" cy="3746500"/>
          </a:xfrm>
          <a:prstGeom prst="line">
            <a:avLst/>
          </a:prstGeom>
          <a:noFill/>
          <a:ln w="9525">
            <a:solidFill>
              <a:schemeClr val="tx1"/>
            </a:solidFill>
            <a:round/>
            <a:headEnd/>
            <a:tailEnd type="triangle" w="med" len="med"/>
          </a:ln>
        </p:spPr>
        <p:txBody>
          <a:bodyPr/>
          <a:lstStyle/>
          <a:p>
            <a:endParaRPr lang="en-US"/>
          </a:p>
        </p:txBody>
      </p:sp>
      <p:sp>
        <p:nvSpPr>
          <p:cNvPr id="32774" name="Line 6"/>
          <p:cNvSpPr>
            <a:spLocks noChangeShapeType="1"/>
          </p:cNvSpPr>
          <p:nvPr/>
        </p:nvSpPr>
        <p:spPr bwMode="auto">
          <a:xfrm>
            <a:off x="4648200" y="4803775"/>
            <a:ext cx="1371600" cy="1587500"/>
          </a:xfrm>
          <a:prstGeom prst="line">
            <a:avLst/>
          </a:prstGeom>
          <a:noFill/>
          <a:ln w="9525">
            <a:solidFill>
              <a:schemeClr val="tx1"/>
            </a:solidFill>
            <a:round/>
            <a:headEnd/>
            <a:tailEnd/>
          </a:ln>
        </p:spPr>
        <p:txBody>
          <a:bodyPr/>
          <a:lstStyle/>
          <a:p>
            <a:endParaRPr lang="en-US"/>
          </a:p>
        </p:txBody>
      </p:sp>
      <p:sp>
        <p:nvSpPr>
          <p:cNvPr id="32775" name="Line 7"/>
          <p:cNvSpPr>
            <a:spLocks noChangeShapeType="1"/>
          </p:cNvSpPr>
          <p:nvPr/>
        </p:nvSpPr>
        <p:spPr bwMode="auto">
          <a:xfrm>
            <a:off x="4648200" y="3810000"/>
            <a:ext cx="2133600" cy="2590800"/>
          </a:xfrm>
          <a:prstGeom prst="line">
            <a:avLst/>
          </a:prstGeom>
          <a:noFill/>
          <a:ln w="9525">
            <a:solidFill>
              <a:schemeClr val="tx1"/>
            </a:solidFill>
            <a:round/>
            <a:headEnd/>
            <a:tailEnd/>
          </a:ln>
        </p:spPr>
        <p:txBody>
          <a:bodyPr/>
          <a:lstStyle/>
          <a:p>
            <a:endParaRPr lang="en-US"/>
          </a:p>
        </p:txBody>
      </p:sp>
      <p:sp>
        <p:nvSpPr>
          <p:cNvPr id="32776" name="Line 8"/>
          <p:cNvSpPr>
            <a:spLocks noChangeShapeType="1"/>
          </p:cNvSpPr>
          <p:nvPr/>
        </p:nvSpPr>
        <p:spPr bwMode="auto">
          <a:xfrm>
            <a:off x="4648200" y="2895600"/>
            <a:ext cx="2971800" cy="3505200"/>
          </a:xfrm>
          <a:prstGeom prst="line">
            <a:avLst/>
          </a:prstGeom>
          <a:noFill/>
          <a:ln w="9525">
            <a:solidFill>
              <a:schemeClr val="tx1"/>
            </a:solidFill>
            <a:round/>
            <a:headEnd/>
            <a:tailEnd/>
          </a:ln>
        </p:spPr>
        <p:txBody>
          <a:bodyPr/>
          <a:lstStyle/>
          <a:p>
            <a:endParaRPr lang="en-US"/>
          </a:p>
        </p:txBody>
      </p:sp>
      <p:sp>
        <p:nvSpPr>
          <p:cNvPr id="32777" name="Text Box 9"/>
          <p:cNvSpPr txBox="1">
            <a:spLocks noChangeArrowheads="1"/>
          </p:cNvSpPr>
          <p:nvPr/>
        </p:nvSpPr>
        <p:spPr bwMode="auto">
          <a:xfrm>
            <a:off x="2362200" y="2743200"/>
            <a:ext cx="2057400" cy="457200"/>
          </a:xfrm>
          <a:prstGeom prst="rect">
            <a:avLst/>
          </a:prstGeom>
          <a:noFill/>
          <a:ln w="9525">
            <a:noFill/>
            <a:miter lim="800000"/>
            <a:headEnd/>
            <a:tailEnd/>
          </a:ln>
        </p:spPr>
        <p:txBody>
          <a:bodyPr>
            <a:spAutoFit/>
          </a:bodyPr>
          <a:lstStyle/>
          <a:p>
            <a:pPr>
              <a:spcBef>
                <a:spcPct val="50000"/>
              </a:spcBef>
            </a:pPr>
            <a:r>
              <a:rPr lang="en-US" sz="2400" b="1">
                <a:solidFill>
                  <a:srgbClr val="006600"/>
                </a:solidFill>
              </a:rPr>
              <a:t>Capital</a:t>
            </a:r>
          </a:p>
        </p:txBody>
      </p:sp>
      <p:sp>
        <p:nvSpPr>
          <p:cNvPr id="32778" name="Text Box 10"/>
          <p:cNvSpPr txBox="1">
            <a:spLocks noChangeArrowheads="1"/>
          </p:cNvSpPr>
          <p:nvPr/>
        </p:nvSpPr>
        <p:spPr bwMode="auto">
          <a:xfrm>
            <a:off x="3810000" y="4191000"/>
            <a:ext cx="1143000" cy="519113"/>
          </a:xfrm>
          <a:prstGeom prst="rect">
            <a:avLst/>
          </a:prstGeom>
          <a:noFill/>
          <a:ln w="9525">
            <a:noFill/>
            <a:miter lim="800000"/>
            <a:headEnd/>
            <a:tailEnd/>
          </a:ln>
        </p:spPr>
        <p:txBody>
          <a:bodyPr>
            <a:spAutoFit/>
          </a:bodyPr>
          <a:lstStyle/>
          <a:p>
            <a:pPr>
              <a:spcBef>
                <a:spcPct val="50000"/>
              </a:spcBef>
            </a:pPr>
            <a:r>
              <a:rPr lang="en-US" sz="2800" dirty="0">
                <a:latin typeface="Arial" charset="0"/>
              </a:rPr>
              <a:t>IC</a:t>
            </a:r>
            <a:r>
              <a:rPr lang="en-US" sz="2800" dirty="0">
                <a:solidFill>
                  <a:srgbClr val="000099"/>
                </a:solidFill>
                <a:latin typeface="Arial" charset="0"/>
              </a:rPr>
              <a:t> 1</a:t>
            </a:r>
          </a:p>
        </p:txBody>
      </p:sp>
      <p:sp>
        <p:nvSpPr>
          <p:cNvPr id="32779" name="Text Box 11"/>
          <p:cNvSpPr txBox="1">
            <a:spLocks noChangeArrowheads="1"/>
          </p:cNvSpPr>
          <p:nvPr/>
        </p:nvSpPr>
        <p:spPr bwMode="auto">
          <a:xfrm>
            <a:off x="3810000" y="3276600"/>
            <a:ext cx="1143000" cy="519113"/>
          </a:xfrm>
          <a:prstGeom prst="rect">
            <a:avLst/>
          </a:prstGeom>
          <a:noFill/>
          <a:ln w="9525">
            <a:noFill/>
            <a:miter lim="800000"/>
            <a:headEnd/>
            <a:tailEnd/>
          </a:ln>
        </p:spPr>
        <p:txBody>
          <a:bodyPr>
            <a:spAutoFit/>
          </a:bodyPr>
          <a:lstStyle/>
          <a:p>
            <a:pPr>
              <a:spcBef>
                <a:spcPct val="50000"/>
              </a:spcBef>
            </a:pPr>
            <a:r>
              <a:rPr lang="en-US" sz="2800">
                <a:latin typeface="Arial" charset="0"/>
              </a:rPr>
              <a:t>IC 2</a:t>
            </a:r>
          </a:p>
        </p:txBody>
      </p:sp>
      <p:sp>
        <p:nvSpPr>
          <p:cNvPr id="32780" name="Text Box 12"/>
          <p:cNvSpPr txBox="1">
            <a:spLocks noChangeArrowheads="1"/>
          </p:cNvSpPr>
          <p:nvPr/>
        </p:nvSpPr>
        <p:spPr bwMode="auto">
          <a:xfrm>
            <a:off x="3810000" y="2514600"/>
            <a:ext cx="1143000" cy="519113"/>
          </a:xfrm>
          <a:prstGeom prst="rect">
            <a:avLst/>
          </a:prstGeom>
          <a:noFill/>
          <a:ln w="9525">
            <a:noFill/>
            <a:miter lim="800000"/>
            <a:headEnd/>
            <a:tailEnd/>
          </a:ln>
        </p:spPr>
        <p:txBody>
          <a:bodyPr>
            <a:spAutoFit/>
          </a:bodyPr>
          <a:lstStyle/>
          <a:p>
            <a:pPr>
              <a:spcBef>
                <a:spcPct val="50000"/>
              </a:spcBef>
            </a:pPr>
            <a:r>
              <a:rPr lang="en-US" sz="2800" dirty="0">
                <a:latin typeface="Arial" charset="0"/>
              </a:rPr>
              <a:t>IC 3</a:t>
            </a:r>
          </a:p>
        </p:txBody>
      </p:sp>
      <p:sp>
        <p:nvSpPr>
          <p:cNvPr id="32781" name="Text Box 13"/>
          <p:cNvSpPr txBox="1">
            <a:spLocks noChangeArrowheads="1"/>
          </p:cNvSpPr>
          <p:nvPr/>
        </p:nvSpPr>
        <p:spPr bwMode="auto">
          <a:xfrm>
            <a:off x="7696200" y="6400800"/>
            <a:ext cx="1447800" cy="457200"/>
          </a:xfrm>
          <a:prstGeom prst="rect">
            <a:avLst/>
          </a:prstGeom>
          <a:noFill/>
          <a:ln w="9525">
            <a:noFill/>
            <a:miter lim="800000"/>
            <a:headEnd/>
            <a:tailEnd/>
          </a:ln>
        </p:spPr>
        <p:txBody>
          <a:bodyPr>
            <a:spAutoFit/>
          </a:bodyPr>
          <a:lstStyle/>
          <a:p>
            <a:pPr>
              <a:spcBef>
                <a:spcPct val="50000"/>
              </a:spcBef>
            </a:pPr>
            <a:r>
              <a:rPr lang="en-US" sz="2400" b="1">
                <a:solidFill>
                  <a:srgbClr val="006600"/>
                </a:solidFill>
              </a:rPr>
              <a:t>Labour</a:t>
            </a:r>
          </a:p>
        </p:txBody>
      </p:sp>
      <p:sp>
        <p:nvSpPr>
          <p:cNvPr id="32782" name="Freeform 17"/>
          <p:cNvSpPr>
            <a:spLocks/>
          </p:cNvSpPr>
          <p:nvPr/>
        </p:nvSpPr>
        <p:spPr bwMode="auto">
          <a:xfrm>
            <a:off x="5410200" y="2971800"/>
            <a:ext cx="2667000" cy="3048000"/>
          </a:xfrm>
          <a:custGeom>
            <a:avLst/>
            <a:gdLst>
              <a:gd name="T0" fmla="*/ 0 w 1776"/>
              <a:gd name="T1" fmla="*/ 0 h 1920"/>
              <a:gd name="T2" fmla="*/ 2147483647 w 1776"/>
              <a:gd name="T3" fmla="*/ 2147483647 h 1920"/>
              <a:gd name="T4" fmla="*/ 2147483647 w 1776"/>
              <a:gd name="T5" fmla="*/ 2147483647 h 1920"/>
              <a:gd name="T6" fmla="*/ 0 60000 65536"/>
              <a:gd name="T7" fmla="*/ 0 60000 65536"/>
              <a:gd name="T8" fmla="*/ 0 60000 65536"/>
              <a:gd name="T9" fmla="*/ 0 w 1776"/>
              <a:gd name="T10" fmla="*/ 0 h 1920"/>
              <a:gd name="T11" fmla="*/ 1776 w 1776"/>
              <a:gd name="T12" fmla="*/ 1920 h 1920"/>
            </a:gdLst>
            <a:ahLst/>
            <a:cxnLst>
              <a:cxn ang="T6">
                <a:pos x="T0" y="T1"/>
              </a:cxn>
              <a:cxn ang="T7">
                <a:pos x="T2" y="T3"/>
              </a:cxn>
              <a:cxn ang="T8">
                <a:pos x="T4" y="T5"/>
              </a:cxn>
            </a:cxnLst>
            <a:rect l="T9" t="T10" r="T11" b="T12"/>
            <a:pathLst>
              <a:path w="1776" h="1920">
                <a:moveTo>
                  <a:pt x="0" y="0"/>
                </a:moveTo>
                <a:cubicBezTo>
                  <a:pt x="188" y="464"/>
                  <a:pt x="376" y="928"/>
                  <a:pt x="672" y="1248"/>
                </a:cubicBezTo>
                <a:cubicBezTo>
                  <a:pt x="968" y="1568"/>
                  <a:pt x="1592" y="1808"/>
                  <a:pt x="1776" y="1920"/>
                </a:cubicBezTo>
              </a:path>
            </a:pathLst>
          </a:custGeom>
          <a:noFill/>
          <a:ln w="9525">
            <a:solidFill>
              <a:schemeClr val="tx1"/>
            </a:solidFill>
            <a:round/>
            <a:headEnd/>
            <a:tailEnd/>
          </a:ln>
        </p:spPr>
        <p:txBody>
          <a:bodyPr/>
          <a:lstStyle/>
          <a:p>
            <a:endParaRPr lang="en-IN"/>
          </a:p>
        </p:txBody>
      </p:sp>
      <p:sp>
        <p:nvSpPr>
          <p:cNvPr id="32783" name="Freeform 18"/>
          <p:cNvSpPr>
            <a:spLocks/>
          </p:cNvSpPr>
          <p:nvPr/>
        </p:nvSpPr>
        <p:spPr bwMode="auto">
          <a:xfrm>
            <a:off x="4876800" y="3276600"/>
            <a:ext cx="2514600" cy="2971800"/>
          </a:xfrm>
          <a:custGeom>
            <a:avLst/>
            <a:gdLst>
              <a:gd name="T0" fmla="*/ 0 w 1776"/>
              <a:gd name="T1" fmla="*/ 0 h 1920"/>
              <a:gd name="T2" fmla="*/ 2147483647 w 1776"/>
              <a:gd name="T3" fmla="*/ 2147483647 h 1920"/>
              <a:gd name="T4" fmla="*/ 2147483647 w 1776"/>
              <a:gd name="T5" fmla="*/ 2147483647 h 1920"/>
              <a:gd name="T6" fmla="*/ 0 60000 65536"/>
              <a:gd name="T7" fmla="*/ 0 60000 65536"/>
              <a:gd name="T8" fmla="*/ 0 60000 65536"/>
              <a:gd name="T9" fmla="*/ 0 w 1776"/>
              <a:gd name="T10" fmla="*/ 0 h 1920"/>
              <a:gd name="T11" fmla="*/ 1776 w 1776"/>
              <a:gd name="T12" fmla="*/ 1920 h 1920"/>
            </a:gdLst>
            <a:ahLst/>
            <a:cxnLst>
              <a:cxn ang="T6">
                <a:pos x="T0" y="T1"/>
              </a:cxn>
              <a:cxn ang="T7">
                <a:pos x="T2" y="T3"/>
              </a:cxn>
              <a:cxn ang="T8">
                <a:pos x="T4" y="T5"/>
              </a:cxn>
            </a:cxnLst>
            <a:rect l="T9" t="T10" r="T11" b="T12"/>
            <a:pathLst>
              <a:path w="1776" h="1920">
                <a:moveTo>
                  <a:pt x="0" y="0"/>
                </a:moveTo>
                <a:cubicBezTo>
                  <a:pt x="188" y="464"/>
                  <a:pt x="376" y="928"/>
                  <a:pt x="672" y="1248"/>
                </a:cubicBezTo>
                <a:cubicBezTo>
                  <a:pt x="968" y="1568"/>
                  <a:pt x="1592" y="1808"/>
                  <a:pt x="1776" y="1920"/>
                </a:cubicBezTo>
              </a:path>
            </a:pathLst>
          </a:custGeom>
          <a:noFill/>
          <a:ln w="9525">
            <a:solidFill>
              <a:schemeClr val="tx1"/>
            </a:solidFill>
            <a:round/>
            <a:headEnd/>
            <a:tailEnd/>
          </a:ln>
        </p:spPr>
        <p:txBody>
          <a:bodyPr/>
          <a:lstStyle/>
          <a:p>
            <a:endParaRPr lang="en-IN"/>
          </a:p>
        </p:txBody>
      </p:sp>
      <p:sp>
        <p:nvSpPr>
          <p:cNvPr id="32784" name="Freeform 19"/>
          <p:cNvSpPr>
            <a:spLocks/>
          </p:cNvSpPr>
          <p:nvPr/>
        </p:nvSpPr>
        <p:spPr bwMode="auto">
          <a:xfrm>
            <a:off x="4876800" y="4648200"/>
            <a:ext cx="1600200" cy="1676400"/>
          </a:xfrm>
          <a:custGeom>
            <a:avLst/>
            <a:gdLst>
              <a:gd name="T0" fmla="*/ 0 w 1776"/>
              <a:gd name="T1" fmla="*/ 0 h 1920"/>
              <a:gd name="T2" fmla="*/ 2147483647 w 1776"/>
              <a:gd name="T3" fmla="*/ 2147483647 h 1920"/>
              <a:gd name="T4" fmla="*/ 2147483647 w 1776"/>
              <a:gd name="T5" fmla="*/ 2147483647 h 1920"/>
              <a:gd name="T6" fmla="*/ 0 60000 65536"/>
              <a:gd name="T7" fmla="*/ 0 60000 65536"/>
              <a:gd name="T8" fmla="*/ 0 60000 65536"/>
              <a:gd name="T9" fmla="*/ 0 w 1776"/>
              <a:gd name="T10" fmla="*/ 0 h 1920"/>
              <a:gd name="T11" fmla="*/ 1776 w 1776"/>
              <a:gd name="T12" fmla="*/ 1920 h 1920"/>
            </a:gdLst>
            <a:ahLst/>
            <a:cxnLst>
              <a:cxn ang="T6">
                <a:pos x="T0" y="T1"/>
              </a:cxn>
              <a:cxn ang="T7">
                <a:pos x="T2" y="T3"/>
              </a:cxn>
              <a:cxn ang="T8">
                <a:pos x="T4" y="T5"/>
              </a:cxn>
            </a:cxnLst>
            <a:rect l="T9" t="T10" r="T11" b="T12"/>
            <a:pathLst>
              <a:path w="1776" h="1920">
                <a:moveTo>
                  <a:pt x="0" y="0"/>
                </a:moveTo>
                <a:cubicBezTo>
                  <a:pt x="188" y="464"/>
                  <a:pt x="376" y="928"/>
                  <a:pt x="672" y="1248"/>
                </a:cubicBezTo>
                <a:cubicBezTo>
                  <a:pt x="968" y="1568"/>
                  <a:pt x="1592" y="1808"/>
                  <a:pt x="1776" y="1920"/>
                </a:cubicBezTo>
              </a:path>
            </a:pathLst>
          </a:custGeom>
          <a:noFill/>
          <a:ln w="9525">
            <a:solidFill>
              <a:schemeClr val="tx1"/>
            </a:solidFill>
            <a:round/>
            <a:headEnd/>
            <a:tailEnd/>
          </a:ln>
        </p:spPr>
        <p:txBody>
          <a:bodyPr/>
          <a:lstStyle/>
          <a:p>
            <a:endParaRPr lang="en-IN"/>
          </a:p>
        </p:txBody>
      </p:sp>
      <p:sp>
        <p:nvSpPr>
          <p:cNvPr id="32785" name="Line 20"/>
          <p:cNvSpPr>
            <a:spLocks noChangeShapeType="1"/>
          </p:cNvSpPr>
          <p:nvPr/>
        </p:nvSpPr>
        <p:spPr bwMode="auto">
          <a:xfrm flipV="1">
            <a:off x="4648200" y="4038600"/>
            <a:ext cx="2514600" cy="23622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868362"/>
          </a:xfrm>
        </p:spPr>
        <p:txBody>
          <a:bodyPr/>
          <a:lstStyle/>
          <a:p>
            <a:pPr eaLnBrk="1" hangingPunct="1"/>
            <a:r>
              <a:rPr lang="en-US" b="1" u="sng" dirty="0" smtClean="0">
                <a:latin typeface="Castellar" pitchFamily="18" charset="0"/>
              </a:rPr>
              <a:t>PRODUCTION FUNCTION</a:t>
            </a:r>
          </a:p>
        </p:txBody>
      </p:sp>
      <p:sp>
        <p:nvSpPr>
          <p:cNvPr id="5123" name="Rectangle 3"/>
          <p:cNvSpPr>
            <a:spLocks noGrp="1" noChangeArrowheads="1"/>
          </p:cNvSpPr>
          <p:nvPr>
            <p:ph idx="1"/>
          </p:nvPr>
        </p:nvSpPr>
        <p:spPr>
          <a:xfrm>
            <a:off x="457200" y="1219200"/>
            <a:ext cx="8229600" cy="5334000"/>
          </a:xfrm>
        </p:spPr>
        <p:txBody>
          <a:bodyPr rtlCol="0">
            <a:normAutofit fontScale="62500" lnSpcReduction="20000"/>
          </a:bodyPr>
          <a:lstStyle/>
          <a:p>
            <a:pPr eaLnBrk="1" fontAlgn="auto" hangingPunct="1">
              <a:spcAft>
                <a:spcPts val="0"/>
              </a:spcAft>
              <a:buFontTx/>
              <a:buNone/>
              <a:defRPr/>
            </a:pPr>
            <a:r>
              <a:rPr lang="en-US" dirty="0" smtClean="0"/>
              <a:t>		</a:t>
            </a:r>
            <a:r>
              <a:rPr lang="en-US" sz="5700" dirty="0" smtClean="0">
                <a:latin typeface="Book Antiqua" pitchFamily="18" charset="0"/>
              </a:rPr>
              <a:t>Production Function is purely a technological relationship which expresses the relation between output of a good and the different combinations of inputs used in its production.</a:t>
            </a:r>
          </a:p>
          <a:p>
            <a:pPr eaLnBrk="1" fontAlgn="auto" hangingPunct="1">
              <a:spcAft>
                <a:spcPts val="0"/>
              </a:spcAft>
              <a:buFontTx/>
              <a:buNone/>
              <a:defRPr/>
            </a:pPr>
            <a:endParaRPr lang="en-US" sz="5700" dirty="0" smtClean="0">
              <a:latin typeface="Book Antiqua" pitchFamily="18" charset="0"/>
            </a:endParaRPr>
          </a:p>
          <a:p>
            <a:pPr eaLnBrk="1" fontAlgn="auto" hangingPunct="1">
              <a:spcAft>
                <a:spcPts val="0"/>
              </a:spcAft>
              <a:buFontTx/>
              <a:buNone/>
              <a:defRPr/>
            </a:pPr>
            <a:r>
              <a:rPr lang="en-US" sz="5700" dirty="0" smtClean="0">
                <a:latin typeface="Book Antiqua" pitchFamily="18" charset="0"/>
              </a:rPr>
              <a:t>		It shows the maximum production obtained from a given set of inputs with a given state of technology.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b="1" dirty="0" smtClean="0">
                <a:latin typeface="Castellar" pitchFamily="18" charset="0"/>
              </a:rPr>
              <a:t>COBB DOUGLAS PRODUCTION FUNCTION</a:t>
            </a:r>
          </a:p>
        </p:txBody>
      </p:sp>
      <p:sp>
        <p:nvSpPr>
          <p:cNvPr id="32771" name="Rectangle 3"/>
          <p:cNvSpPr>
            <a:spLocks noGrp="1" noChangeArrowheads="1"/>
          </p:cNvSpPr>
          <p:nvPr>
            <p:ph idx="1"/>
          </p:nvPr>
        </p:nvSpPr>
        <p:spPr>
          <a:xfrm>
            <a:off x="533400" y="1447800"/>
            <a:ext cx="8610600" cy="5029200"/>
          </a:xfrm>
        </p:spPr>
        <p:txBody>
          <a:bodyPr rtlCol="0">
            <a:normAutofit fontScale="85000" lnSpcReduction="20000"/>
          </a:bodyPr>
          <a:lstStyle/>
          <a:p>
            <a:pPr eaLnBrk="1" fontAlgn="auto" hangingPunct="1">
              <a:spcAft>
                <a:spcPts val="0"/>
              </a:spcAft>
              <a:buFontTx/>
              <a:buNone/>
              <a:defRPr/>
            </a:pPr>
            <a:r>
              <a:rPr lang="en-US" dirty="0" smtClean="0">
                <a:solidFill>
                  <a:srgbClr val="006600"/>
                </a:solidFill>
                <a:latin typeface="Book Antiqua" pitchFamily="18" charset="0"/>
              </a:rPr>
              <a:t>	</a:t>
            </a:r>
            <a:r>
              <a:rPr lang="en-US" sz="3500" dirty="0" smtClean="0">
                <a:latin typeface="Book Antiqua" pitchFamily="18" charset="0"/>
              </a:rPr>
              <a:t>Cobb and Douglas put forth a production function relating output to labor and capital inputs. </a:t>
            </a:r>
          </a:p>
          <a:p>
            <a:pPr eaLnBrk="1" fontAlgn="auto" hangingPunct="1">
              <a:spcAft>
                <a:spcPts val="0"/>
              </a:spcAft>
              <a:buFontTx/>
              <a:buNone/>
              <a:defRPr/>
            </a:pPr>
            <a:r>
              <a:rPr lang="en-US" sz="3500" dirty="0" smtClean="0">
                <a:latin typeface="Book Antiqua" pitchFamily="18" charset="0"/>
              </a:rPr>
              <a:t>	Cobb – Douglas production function takes the following mathematical form:</a:t>
            </a:r>
          </a:p>
          <a:p>
            <a:pPr algn="ctr" eaLnBrk="1" fontAlgn="auto" hangingPunct="1">
              <a:spcAft>
                <a:spcPts val="0"/>
              </a:spcAft>
              <a:buFontTx/>
              <a:buNone/>
              <a:defRPr/>
            </a:pPr>
            <a:r>
              <a:rPr lang="en-US" sz="3500" dirty="0" smtClean="0">
                <a:latin typeface="Book Antiqua" pitchFamily="18" charset="0"/>
              </a:rPr>
              <a:t>P= b L</a:t>
            </a:r>
            <a:r>
              <a:rPr lang="en-US" sz="3500" baseline="30000" dirty="0" smtClean="0">
                <a:latin typeface="Book Antiqua" pitchFamily="18" charset="0"/>
              </a:rPr>
              <a:t>a</a:t>
            </a:r>
            <a:r>
              <a:rPr lang="en-US" sz="3500" dirty="0" smtClean="0">
                <a:latin typeface="Book Antiqua" pitchFamily="18" charset="0"/>
              </a:rPr>
              <a:t>C</a:t>
            </a:r>
            <a:r>
              <a:rPr lang="en-US" sz="3500" baseline="30000" dirty="0" smtClean="0">
                <a:latin typeface="Book Antiqua" pitchFamily="18" charset="0"/>
              </a:rPr>
              <a:t>1-a</a:t>
            </a:r>
          </a:p>
          <a:p>
            <a:pPr eaLnBrk="1" fontAlgn="auto" hangingPunct="1">
              <a:spcAft>
                <a:spcPts val="0"/>
              </a:spcAft>
              <a:buFontTx/>
              <a:buNone/>
              <a:defRPr/>
            </a:pPr>
            <a:r>
              <a:rPr lang="en-US" sz="3500" dirty="0" smtClean="0">
                <a:latin typeface="Book Antiqua" pitchFamily="18" charset="0"/>
              </a:rPr>
              <a:t>    where, P= Total Output</a:t>
            </a:r>
          </a:p>
          <a:p>
            <a:pPr eaLnBrk="1" fontAlgn="auto" hangingPunct="1">
              <a:spcAft>
                <a:spcPts val="0"/>
              </a:spcAft>
              <a:buFontTx/>
              <a:buNone/>
              <a:defRPr/>
            </a:pPr>
            <a:r>
              <a:rPr lang="en-US" sz="3500" dirty="0" smtClean="0">
                <a:latin typeface="Book Antiqua" pitchFamily="18" charset="0"/>
              </a:rPr>
              <a:t>L = index of employment of </a:t>
            </a:r>
            <a:r>
              <a:rPr lang="en-US" sz="3500" dirty="0" err="1" smtClean="0">
                <a:latin typeface="Book Antiqua" pitchFamily="18" charset="0"/>
              </a:rPr>
              <a:t>labour</a:t>
            </a:r>
            <a:r>
              <a:rPr lang="en-US" sz="3500" dirty="0" smtClean="0">
                <a:latin typeface="Book Antiqua" pitchFamily="18" charset="0"/>
              </a:rPr>
              <a:t> in manufacturing</a:t>
            </a:r>
          </a:p>
          <a:p>
            <a:pPr eaLnBrk="1" fontAlgn="auto" hangingPunct="1">
              <a:spcAft>
                <a:spcPts val="0"/>
              </a:spcAft>
              <a:buFontTx/>
              <a:buNone/>
              <a:defRPr/>
            </a:pPr>
            <a:r>
              <a:rPr lang="en-US" sz="3500" dirty="0" smtClean="0">
                <a:latin typeface="Book Antiqua" pitchFamily="18" charset="0"/>
              </a:rPr>
              <a:t>C = index of fixed capital in manufacturing</a:t>
            </a:r>
          </a:p>
          <a:p>
            <a:pPr eaLnBrk="1" fontAlgn="auto" hangingPunct="1">
              <a:spcAft>
                <a:spcPts val="0"/>
              </a:spcAft>
              <a:buFontTx/>
              <a:buNone/>
              <a:defRPr/>
            </a:pPr>
            <a:r>
              <a:rPr lang="en-US" sz="3500" dirty="0" smtClean="0">
                <a:latin typeface="Book Antiqua" pitchFamily="18" charset="0"/>
              </a:rPr>
              <a:t>        a and 1-a and b are </a:t>
            </a:r>
            <a:r>
              <a:rPr lang="en-US" sz="3500" dirty="0" err="1" smtClean="0">
                <a:latin typeface="Book Antiqua" pitchFamily="18" charset="0"/>
              </a:rPr>
              <a:t>elasticities</a:t>
            </a:r>
            <a:r>
              <a:rPr lang="en-US" sz="3500" dirty="0" smtClean="0">
                <a:latin typeface="Book Antiqua" pitchFamily="18" charset="0"/>
              </a:rPr>
              <a:t> of production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pPr eaLnBrk="1" hangingPunct="1"/>
            <a:r>
              <a:rPr lang="en-US" b="1" i="1" u="sng" dirty="0" smtClean="0"/>
              <a:t>Cost analysis</a:t>
            </a:r>
          </a:p>
        </p:txBody>
      </p:sp>
      <p:sp>
        <p:nvSpPr>
          <p:cNvPr id="2051" name="Rectangle 3"/>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r>
              <a:rPr lang="en-US" i="1" dirty="0" smtClean="0"/>
              <a:t>Introduction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52400" y="381000"/>
            <a:ext cx="8686800" cy="6096000"/>
          </a:xfrm>
        </p:spPr>
        <p:txBody>
          <a:bodyPr/>
          <a:lstStyle/>
          <a:p>
            <a:pPr eaLnBrk="1" hangingPunct="1"/>
            <a:r>
              <a:rPr lang="en-US" sz="3600" dirty="0" smtClean="0"/>
              <a:t>Different business proposals are evaluated in terms of their costs and revenues.</a:t>
            </a:r>
          </a:p>
          <a:p>
            <a:pPr eaLnBrk="1" hangingPunct="1"/>
            <a:r>
              <a:rPr lang="en-US" sz="3600" dirty="0" smtClean="0"/>
              <a:t>To know what costs are to be examined, it is necessary to understand what cost is and how to analyze the cost.</a:t>
            </a:r>
          </a:p>
          <a:p>
            <a:pPr eaLnBrk="1" hangingPunct="1"/>
            <a:r>
              <a:rPr lang="en-US" sz="3600" dirty="0" smtClean="0"/>
              <a:t>Cost refers to expenditure incurred to produce a product or service.</a:t>
            </a:r>
          </a:p>
          <a:p>
            <a:pPr eaLnBrk="1" hangingPunct="1"/>
            <a:r>
              <a:rPr lang="en-US" sz="3600" dirty="0" smtClean="0"/>
              <a:t>Cost of production normally includes cost of materials, labor, and other overheads this is known as the total cost.</a:t>
            </a:r>
          </a:p>
          <a:p>
            <a:pPr eaLnBrk="1" hangingPunct="1"/>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457200" y="457200"/>
            <a:ext cx="8229600" cy="5668963"/>
          </a:xfrm>
        </p:spPr>
        <p:txBody>
          <a:bodyPr/>
          <a:lstStyle/>
          <a:p>
            <a:pPr eaLnBrk="1" hangingPunct="1"/>
            <a:r>
              <a:rPr lang="en-US" sz="3600" dirty="0" smtClean="0"/>
              <a:t>Total cost = fixed cost + variable cost + semi variable cost.</a:t>
            </a:r>
          </a:p>
          <a:p>
            <a:pPr eaLnBrk="1" hangingPunct="1"/>
            <a:r>
              <a:rPr lang="en-US" sz="3600" dirty="0" smtClean="0"/>
              <a:t>Total cost is compared with total revenue. The difference between total cost &amp; total revenue is termed as profit.</a:t>
            </a:r>
          </a:p>
          <a:p>
            <a:pPr eaLnBrk="1" hangingPunct="1">
              <a:buFontTx/>
              <a:buNone/>
            </a:pPr>
            <a:r>
              <a:rPr lang="en-US" sz="3600" dirty="0" smtClean="0"/>
              <a:t>            (TR-TC=PROFIT)</a:t>
            </a:r>
          </a:p>
          <a:p>
            <a:pPr eaLnBrk="1" hangingPunct="1"/>
            <a:r>
              <a:rPr lang="en-US" sz="3600" dirty="0" smtClean="0"/>
              <a:t>Understanding the meaning of various cost concepts is essential for clear business thinking.</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457200" y="609600"/>
            <a:ext cx="8229600" cy="5364163"/>
          </a:xfrm>
        </p:spPr>
        <p:txBody>
          <a:bodyPr/>
          <a:lstStyle/>
          <a:p>
            <a:pPr eaLnBrk="1" hangingPunct="1"/>
            <a:r>
              <a:rPr lang="en-US" sz="4000" b="1" i="1" dirty="0" smtClean="0"/>
              <a:t>Fixed costs</a:t>
            </a:r>
            <a:r>
              <a:rPr lang="en-US" sz="4000" dirty="0" smtClean="0"/>
              <a:t> are those costs that are fixed in the short run.</a:t>
            </a:r>
          </a:p>
          <a:p>
            <a:pPr eaLnBrk="1" hangingPunct="1"/>
            <a:r>
              <a:rPr lang="en-US" sz="4000" dirty="0" smtClean="0"/>
              <a:t>Whether the production is taken up or not we have to incur certain expenses such as rent for factory &amp; office buildings, insurance, telephone, electricity and so on.</a:t>
            </a:r>
          </a:p>
          <a:p>
            <a:pPr eaLnBrk="1" hangingPunct="1"/>
            <a:r>
              <a:rPr lang="en-US" sz="4000" dirty="0" smtClean="0"/>
              <a:t>In other words total fixed costs remain constant in the short run.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57200" y="685800"/>
            <a:ext cx="8229600" cy="5440363"/>
          </a:xfrm>
        </p:spPr>
        <p:txBody>
          <a:bodyPr/>
          <a:lstStyle/>
          <a:p>
            <a:pPr eaLnBrk="1" hangingPunct="1"/>
            <a:r>
              <a:rPr lang="en-US" sz="4000" b="1" i="1" dirty="0" smtClean="0"/>
              <a:t>Variable cost</a:t>
            </a:r>
            <a:r>
              <a:rPr lang="en-US" sz="4000" dirty="0" smtClean="0"/>
              <a:t> are those costs that vary with the volume of  production.</a:t>
            </a:r>
          </a:p>
          <a:p>
            <a:pPr eaLnBrk="1" hangingPunct="1"/>
            <a:r>
              <a:rPr lang="en-US" sz="4000" dirty="0" smtClean="0"/>
              <a:t>Variable costs comprises cost of raw materials, wages and so on, these costs are incurred only when there is production.</a:t>
            </a:r>
          </a:p>
          <a:p>
            <a:pPr eaLnBrk="1" hangingPunct="1"/>
            <a:r>
              <a:rPr lang="en-US" sz="4000" dirty="0" smtClean="0"/>
              <a:t>In other words the more the production the more will be the variable cost and vice versa</a:t>
            </a:r>
            <a:r>
              <a:rPr lang="en-US"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1189038"/>
            <a:ext cx="8229600" cy="5364162"/>
          </a:xfrm>
        </p:spPr>
        <p:txBody>
          <a:bodyPr/>
          <a:lstStyle/>
          <a:p>
            <a:pPr eaLnBrk="1" hangingPunct="1"/>
            <a:r>
              <a:rPr lang="en-US" sz="4000" b="1" i="1" dirty="0" smtClean="0"/>
              <a:t>Marginal cost</a:t>
            </a:r>
            <a:r>
              <a:rPr lang="en-US" sz="4000" dirty="0" smtClean="0"/>
              <a:t> it refers to additional cost incurred for manufacturing  an additional unit of product.</a:t>
            </a:r>
          </a:p>
          <a:p>
            <a:pPr eaLnBrk="1" hangingPunct="1"/>
            <a:r>
              <a:rPr lang="en-US" sz="4000" dirty="0" smtClean="0"/>
              <a:t>Marginal cost in economic theory is useful in matters relating to allocation of resources, product pricing decisions, make or buy decisions and so 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228600" y="0"/>
            <a:ext cx="8458200" cy="6629400"/>
          </a:xfrm>
        </p:spPr>
        <p:txBody>
          <a:bodyPr/>
          <a:lstStyle/>
          <a:p>
            <a:pPr eaLnBrk="1" hangingPunct="1"/>
            <a:r>
              <a:rPr lang="en-US" sz="3600" b="1" i="1" dirty="0" smtClean="0"/>
              <a:t>Opportunity cost</a:t>
            </a:r>
            <a:r>
              <a:rPr lang="en-US" sz="3600" dirty="0" smtClean="0"/>
              <a:t> it refers to cost of next best alternative foregone.</a:t>
            </a:r>
          </a:p>
          <a:p>
            <a:pPr eaLnBrk="1" hangingPunct="1"/>
            <a:r>
              <a:rPr lang="en-US" sz="3600" dirty="0" smtClean="0"/>
              <a:t>Opportunity costs refers to earnings/profits that are foregone from alternative ventures by using given limited facilities for a particular purpose.</a:t>
            </a:r>
          </a:p>
          <a:p>
            <a:pPr eaLnBrk="1" hangingPunct="1"/>
            <a:r>
              <a:rPr lang="en-US" sz="3600" dirty="0" smtClean="0"/>
              <a:t>If there are no alternatives there will be no opportunity cost.</a:t>
            </a:r>
          </a:p>
          <a:p>
            <a:pPr eaLnBrk="1" hangingPunct="1"/>
            <a:r>
              <a:rPr lang="en-US" sz="3600" dirty="0" smtClean="0"/>
              <a:t>They record only the sacrificed alternative so they are not recorded in the books of accounts.</a:t>
            </a:r>
          </a:p>
          <a:p>
            <a:pPr eaLnBrk="1" hangingPunct="1"/>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04800" y="304800"/>
            <a:ext cx="8382000" cy="6324600"/>
          </a:xfrm>
        </p:spPr>
        <p:txBody>
          <a:bodyPr/>
          <a:lstStyle/>
          <a:p>
            <a:pPr eaLnBrk="1" hangingPunct="1"/>
            <a:r>
              <a:rPr lang="en-US" sz="4000" dirty="0" smtClean="0"/>
              <a:t>Opportunity cost is said to exist when the resources are scarce and there are alternative uses for the resources.</a:t>
            </a:r>
          </a:p>
          <a:p>
            <a:pPr eaLnBrk="1" hangingPunct="1"/>
            <a:r>
              <a:rPr lang="en-US" sz="4000" dirty="0" smtClean="0"/>
              <a:t>Opportunity cost example</a:t>
            </a:r>
          </a:p>
          <a:p>
            <a:pPr eaLnBrk="1" hangingPunct="1">
              <a:buFontTx/>
              <a:buNone/>
            </a:pPr>
            <a:r>
              <a:rPr lang="en-US" sz="4000" dirty="0" smtClean="0"/>
              <a:t>   The cost of getting college education is not merely you spend on college fee &amp; books. It also includes the earnings you have foregone throughout the year by not taking up a full time job.</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04800" y="304800"/>
            <a:ext cx="8534400" cy="6400800"/>
          </a:xfrm>
        </p:spPr>
        <p:txBody>
          <a:bodyPr/>
          <a:lstStyle/>
          <a:p>
            <a:pPr eaLnBrk="1" hangingPunct="1"/>
            <a:r>
              <a:rPr lang="en-US" sz="4000" b="1" i="1" dirty="0" smtClean="0"/>
              <a:t>Explicit costs</a:t>
            </a:r>
            <a:r>
              <a:rPr lang="en-US" sz="4000" dirty="0" smtClean="0"/>
              <a:t> are also called as out of pocket costs.</a:t>
            </a:r>
          </a:p>
          <a:p>
            <a:pPr eaLnBrk="1" hangingPunct="1"/>
            <a:r>
              <a:rPr lang="en-US" sz="4000" dirty="0" smtClean="0"/>
              <a:t>Explicit costs involves payment of cash.</a:t>
            </a:r>
          </a:p>
          <a:p>
            <a:pPr eaLnBrk="1" hangingPunct="1"/>
            <a:r>
              <a:rPr lang="en-US" sz="4000" dirty="0" smtClean="0"/>
              <a:t>Rent for the landlord, wages for the labor, taxes &amp; duties paid and so on are the explicit costs.</a:t>
            </a:r>
          </a:p>
          <a:p>
            <a:pPr eaLnBrk="1" hangingPunct="1"/>
            <a:r>
              <a:rPr lang="en-US" sz="4000" dirty="0" smtClean="0"/>
              <a:t>Explicit costs are also called as out of pocket costs because they are incurred in reality</a:t>
            </a:r>
            <a:r>
              <a:rPr lang="en-US"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219200"/>
          </a:xfrm>
        </p:spPr>
        <p:txBody>
          <a:bodyPr/>
          <a:lstStyle/>
          <a:p>
            <a:pPr eaLnBrk="1" hangingPunct="1"/>
            <a:r>
              <a:rPr lang="en-US" sz="3200" b="1" u="sng" dirty="0" smtClean="0">
                <a:latin typeface="Castellar" pitchFamily="18" charset="0"/>
              </a:rPr>
              <a:t>MATHEMATICAL EXPRESSION</a:t>
            </a:r>
          </a:p>
        </p:txBody>
      </p:sp>
      <p:sp>
        <p:nvSpPr>
          <p:cNvPr id="9219" name="Rectangle 3"/>
          <p:cNvSpPr>
            <a:spLocks noGrp="1" noChangeArrowheads="1"/>
          </p:cNvSpPr>
          <p:nvPr>
            <p:ph idx="1"/>
          </p:nvPr>
        </p:nvSpPr>
        <p:spPr>
          <a:xfrm>
            <a:off x="457200" y="1295400"/>
            <a:ext cx="8534400" cy="5334000"/>
          </a:xfrm>
        </p:spPr>
        <p:txBody>
          <a:bodyPr/>
          <a:lstStyle/>
          <a:p>
            <a:pPr eaLnBrk="1" hangingPunct="1">
              <a:buFontTx/>
              <a:buNone/>
            </a:pPr>
            <a:r>
              <a:rPr lang="en-US" dirty="0" smtClean="0"/>
              <a:t>		</a:t>
            </a:r>
            <a:r>
              <a:rPr lang="en-US" b="1" dirty="0" smtClean="0">
                <a:latin typeface="Book Antiqua" pitchFamily="18" charset="0"/>
              </a:rPr>
              <a:t>Production Function can be expresses mathematically in the form of an equation.</a:t>
            </a:r>
          </a:p>
          <a:p>
            <a:pPr algn="ctr" eaLnBrk="1" hangingPunct="1">
              <a:buFontTx/>
              <a:buNone/>
            </a:pPr>
            <a:r>
              <a:rPr lang="en-US" b="1" dirty="0" smtClean="0">
                <a:latin typeface="Book Antiqua" pitchFamily="18" charset="0"/>
              </a:rPr>
              <a:t>Q = f (L1, L2, C, O, T)</a:t>
            </a:r>
          </a:p>
          <a:p>
            <a:pPr algn="ctr" eaLnBrk="1" hangingPunct="1">
              <a:buFontTx/>
              <a:buNone/>
            </a:pPr>
            <a:endParaRPr lang="en-US" b="1" dirty="0" smtClean="0">
              <a:latin typeface="Book Antiqua" pitchFamily="18" charset="0"/>
            </a:endParaRPr>
          </a:p>
          <a:p>
            <a:pPr eaLnBrk="1" hangingPunct="1">
              <a:buFontTx/>
              <a:buNone/>
            </a:pPr>
            <a:r>
              <a:rPr lang="en-US" dirty="0" smtClean="0"/>
              <a:t>Where,  Q= Quantity of production</a:t>
            </a:r>
          </a:p>
          <a:p>
            <a:pPr eaLnBrk="1" hangingPunct="1">
              <a:buFontTx/>
              <a:buNone/>
            </a:pPr>
            <a:r>
              <a:rPr lang="en-US" dirty="0" smtClean="0"/>
              <a:t>              f  = function                   C = Capital</a:t>
            </a:r>
          </a:p>
          <a:p>
            <a:pPr eaLnBrk="1" hangingPunct="1">
              <a:buFontTx/>
              <a:buNone/>
            </a:pPr>
            <a:r>
              <a:rPr lang="en-US" dirty="0" smtClean="0"/>
              <a:t>              L1= Land                       O = Organization</a:t>
            </a:r>
          </a:p>
          <a:p>
            <a:pPr eaLnBrk="1" hangingPunct="1">
              <a:buFontTx/>
              <a:buNone/>
            </a:pPr>
            <a:r>
              <a:rPr lang="en-US" dirty="0" smtClean="0"/>
              <a:t>              L2= </a:t>
            </a:r>
            <a:r>
              <a:rPr lang="en-US" dirty="0" err="1" smtClean="0"/>
              <a:t>Labour</a:t>
            </a:r>
            <a:r>
              <a:rPr lang="en-US" dirty="0" smtClean="0"/>
              <a:t>                    T =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amond(in)">
                                      <p:cBhvr>
                                        <p:cTn id="7" dur="2000"/>
                                        <p:tgtEl>
                                          <p:spTgt spid="9219">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diamond(in)">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animEffect transition="in" filter="diamond(in)">
                                      <p:cBhvr>
                                        <p:cTn id="15" dur="2000"/>
                                        <p:tgtEl>
                                          <p:spTgt spid="9219">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9219">
                                            <p:txEl>
                                              <p:pRg st="4" end="4"/>
                                            </p:txEl>
                                          </p:spTgt>
                                        </p:tgtEl>
                                        <p:attrNameLst>
                                          <p:attrName>style.visibility</p:attrName>
                                        </p:attrNameLst>
                                      </p:cBhvr>
                                      <p:to>
                                        <p:strVal val="visible"/>
                                      </p:to>
                                    </p:set>
                                    <p:animEffect transition="in" filter="diamond(in)">
                                      <p:cBhvr>
                                        <p:cTn id="18" dur="2000"/>
                                        <p:tgtEl>
                                          <p:spTgt spid="9219">
                                            <p:txEl>
                                              <p:pRg st="4" end="4"/>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animEffect transition="in" filter="diamond(in)">
                                      <p:cBhvr>
                                        <p:cTn id="21" dur="2000"/>
                                        <p:tgtEl>
                                          <p:spTgt spid="9219">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9219">
                                            <p:txEl>
                                              <p:pRg st="6" end="6"/>
                                            </p:txEl>
                                          </p:spTgt>
                                        </p:tgtEl>
                                        <p:attrNameLst>
                                          <p:attrName>style.visibility</p:attrName>
                                        </p:attrNameLst>
                                      </p:cBhvr>
                                      <p:to>
                                        <p:strVal val="visible"/>
                                      </p:to>
                                    </p:set>
                                    <p:animEffect transition="in" filter="diamond(in)">
                                      <p:cBhvr>
                                        <p:cTn id="24" dur="20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52400" y="304800"/>
            <a:ext cx="8763000" cy="6248400"/>
          </a:xfrm>
        </p:spPr>
        <p:txBody>
          <a:bodyPr/>
          <a:lstStyle/>
          <a:p>
            <a:pPr eaLnBrk="1" hangingPunct="1"/>
            <a:r>
              <a:rPr lang="en-US" sz="3600" b="1" i="1" dirty="0" smtClean="0"/>
              <a:t>Implicit costs</a:t>
            </a:r>
            <a:r>
              <a:rPr lang="en-US" sz="3600" dirty="0" smtClean="0"/>
              <a:t> are also called as imputed costs or non cash costs or notional cost.</a:t>
            </a:r>
          </a:p>
          <a:p>
            <a:pPr eaLnBrk="1" hangingPunct="1"/>
            <a:r>
              <a:rPr lang="en-US" sz="3600" dirty="0" smtClean="0"/>
              <a:t>Implicit costs don't involve payment of cash as they are not actually incurred.</a:t>
            </a:r>
          </a:p>
          <a:p>
            <a:pPr eaLnBrk="1" hangingPunct="1"/>
            <a:r>
              <a:rPr lang="en-US" sz="3600" dirty="0" smtClean="0"/>
              <a:t>They would have been incurred had the owner not been in the possession of facilities.</a:t>
            </a:r>
          </a:p>
          <a:p>
            <a:pPr eaLnBrk="1" hangingPunct="1"/>
            <a:r>
              <a:rPr lang="en-US" sz="3600" dirty="0" smtClean="0"/>
              <a:t>Interest on own capital, rent on own premises, savings in terms of salary due to own supervision are examples of implicit cost.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1279525" y="838200"/>
            <a:ext cx="7864475" cy="5938838"/>
          </a:xfrm>
        </p:spPr>
        <p:txBody>
          <a:bodyPr/>
          <a:lstStyle/>
          <a:p>
            <a:pPr>
              <a:buFontTx/>
              <a:buNone/>
            </a:pPr>
            <a:endParaRPr lang="en-US" smtClean="0"/>
          </a:p>
          <a:p>
            <a:pPr algn="r">
              <a:buFontTx/>
              <a:buNone/>
            </a:pPr>
            <a:endParaRPr lang="en-US" smtClean="0"/>
          </a:p>
        </p:txBody>
      </p:sp>
      <p:graphicFrame>
        <p:nvGraphicFramePr>
          <p:cNvPr id="5" name="Table 4"/>
          <p:cNvGraphicFramePr>
            <a:graphicFrameLocks noGrp="1"/>
          </p:cNvGraphicFramePr>
          <p:nvPr/>
        </p:nvGraphicFramePr>
        <p:xfrm>
          <a:off x="685800" y="914398"/>
          <a:ext cx="7696197" cy="5997706"/>
        </p:xfrm>
        <a:graphic>
          <a:graphicData uri="http://schemas.openxmlformats.org/drawingml/2006/table">
            <a:tbl>
              <a:tblPr/>
              <a:tblGrid>
                <a:gridCol w="961559"/>
                <a:gridCol w="961559"/>
                <a:gridCol w="961559"/>
                <a:gridCol w="962304"/>
                <a:gridCol w="962304"/>
                <a:gridCol w="962304"/>
                <a:gridCol w="962304"/>
                <a:gridCol w="962304"/>
              </a:tblGrid>
              <a:tr h="1669873">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Units of Output Q</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Total fixed cost TFC</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Total variable cost TVC</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Total cost (TFC + TVC =) TC</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Average variable cost (TVC / Q) AVC</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Average fixed cost (TFC / Q) AFC</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Average cost (TC/Q) AC</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2000" b="0" dirty="0">
                          <a:solidFill>
                            <a:schemeClr val="tx1"/>
                          </a:solidFill>
                          <a:latin typeface="Verdana"/>
                          <a:ea typeface="Times New Roman"/>
                          <a:cs typeface="Times New Roman"/>
                        </a:rPr>
                        <a:t>Marginal cost   MC</a:t>
                      </a: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150">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                                                                                                                                                                                                                 </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384">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20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80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20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p>
                    <a:p>
                      <a:pPr marL="0" marR="0" algn="ctr">
                        <a:lnSpc>
                          <a:spcPts val="1600"/>
                        </a:lnSpc>
                        <a:spcBef>
                          <a:spcPts val="0"/>
                        </a:spcBef>
                        <a:spcAft>
                          <a:spcPts val="0"/>
                        </a:spcAft>
                      </a:pP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80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20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333">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36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96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18</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30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48</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150">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3</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48</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108</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20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36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333">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4</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64</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124</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15</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31</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333">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5</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90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150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18</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30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26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150">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60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132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192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22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10</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32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2000" b="1" dirty="0" smtClean="0">
                        <a:solidFill>
                          <a:schemeClr val="tx1"/>
                        </a:solidFill>
                        <a:latin typeface="Verdana"/>
                        <a:ea typeface="Times New Roman"/>
                        <a:cs typeface="Times New Roman"/>
                      </a:endParaRPr>
                    </a:p>
                    <a:p>
                      <a:pPr marL="0" marR="0" algn="ctr">
                        <a:lnSpc>
                          <a:spcPts val="1600"/>
                        </a:lnSpc>
                        <a:spcBef>
                          <a:spcPts val="0"/>
                        </a:spcBef>
                        <a:spcAft>
                          <a:spcPts val="0"/>
                        </a:spcAft>
                      </a:pPr>
                      <a:r>
                        <a:rPr lang="en-US" sz="2000" b="1" dirty="0" smtClean="0">
                          <a:solidFill>
                            <a:schemeClr val="tx1"/>
                          </a:solidFill>
                          <a:latin typeface="Verdana"/>
                          <a:ea typeface="Times New Roman"/>
                          <a:cs typeface="Times New Roman"/>
                        </a:rPr>
                        <a:t>42</a:t>
                      </a:r>
                      <a:endParaRPr lang="en-US" sz="2000" b="1" dirty="0">
                        <a:solidFill>
                          <a:schemeClr val="tx1"/>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518" name="TextBox 6"/>
          <p:cNvSpPr txBox="1">
            <a:spLocks noChangeArrowheads="1"/>
          </p:cNvSpPr>
          <p:nvPr/>
        </p:nvSpPr>
        <p:spPr bwMode="auto">
          <a:xfrm>
            <a:off x="2362200" y="457200"/>
            <a:ext cx="5334000" cy="369888"/>
          </a:xfrm>
          <a:prstGeom prst="rect">
            <a:avLst/>
          </a:prstGeom>
          <a:noFill/>
          <a:ln w="9525">
            <a:noFill/>
            <a:miter lim="800000"/>
            <a:headEnd/>
            <a:tailEnd/>
          </a:ln>
        </p:spPr>
        <p:txBody>
          <a:bodyPr>
            <a:spAutoFit/>
          </a:bodyPr>
          <a:lstStyle/>
          <a:p>
            <a:endParaRPr lang="en-US"/>
          </a:p>
        </p:txBody>
      </p:sp>
      <p:sp>
        <p:nvSpPr>
          <p:cNvPr id="18519" name="TextBox 7"/>
          <p:cNvSpPr txBox="1">
            <a:spLocks noChangeArrowheads="1"/>
          </p:cNvSpPr>
          <p:nvPr/>
        </p:nvSpPr>
        <p:spPr bwMode="auto">
          <a:xfrm>
            <a:off x="2133600" y="1"/>
            <a:ext cx="4800600" cy="954107"/>
          </a:xfrm>
          <a:prstGeom prst="rect">
            <a:avLst/>
          </a:prstGeom>
          <a:noFill/>
          <a:ln w="9525">
            <a:noFill/>
            <a:miter lim="800000"/>
            <a:headEnd/>
            <a:tailEnd/>
          </a:ln>
        </p:spPr>
        <p:txBody>
          <a:bodyPr wrap="square">
            <a:spAutoFit/>
          </a:bodyPr>
          <a:lstStyle/>
          <a:p>
            <a:pPr algn="ctr"/>
            <a:r>
              <a:rPr lang="en-US" sz="2800" b="1" dirty="0"/>
              <a:t>Cost &amp; out put relationship</a:t>
            </a:r>
            <a:endParaRPr lang="en-US" sz="2800" dirty="0"/>
          </a:p>
          <a:p>
            <a:pPr algn="ct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fig-16"/>
          <p:cNvPicPr>
            <a:picLocks noChangeAspect="1" noChangeArrowheads="1"/>
          </p:cNvPicPr>
          <p:nvPr/>
        </p:nvPicPr>
        <p:blipFill>
          <a:blip r:embed="rId2"/>
          <a:srcRect/>
          <a:stretch>
            <a:fillRect/>
          </a:stretch>
        </p:blipFill>
        <p:spPr bwMode="auto">
          <a:xfrm>
            <a:off x="1981200" y="533400"/>
            <a:ext cx="66294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p:txBody>
          <a:bodyPr/>
          <a:lstStyle/>
          <a:p>
            <a:pPr eaLnBrk="1" hangingPunct="1"/>
            <a:r>
              <a:rPr lang="en-US" b="1" u="sng" smtClean="0"/>
              <a:t>BREAKEVEN ANALYSIS </a:t>
            </a:r>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rtlCol="0">
            <a:normAutofit fontScale="90000"/>
          </a:bodyPr>
          <a:lstStyle/>
          <a:p>
            <a:pPr eaLnBrk="1" fontAlgn="auto" hangingPunct="1">
              <a:spcAft>
                <a:spcPts val="0"/>
              </a:spcAft>
              <a:defRPr/>
            </a:pPr>
            <a:r>
              <a:rPr lang="en-US" dirty="0" smtClean="0"/>
              <a:t>Introduction to </a:t>
            </a:r>
            <a:br>
              <a:rPr lang="en-US" dirty="0" smtClean="0"/>
            </a:br>
            <a:r>
              <a:rPr lang="en-US" b="1" u="sng" dirty="0" smtClean="0"/>
              <a:t>BREAKEVEN ANALYSIS </a:t>
            </a:r>
            <a:r>
              <a:rPr lang="en-US" dirty="0" smtClean="0"/>
              <a:t>   </a:t>
            </a:r>
            <a:endParaRPr lang="en-US" dirty="0"/>
          </a:p>
        </p:txBody>
      </p:sp>
      <p:sp>
        <p:nvSpPr>
          <p:cNvPr id="46083" name="Content Placeholder 2"/>
          <p:cNvSpPr>
            <a:spLocks noGrp="1"/>
          </p:cNvSpPr>
          <p:nvPr>
            <p:ph idx="1"/>
          </p:nvPr>
        </p:nvSpPr>
        <p:spPr>
          <a:xfrm>
            <a:off x="304800" y="1676400"/>
            <a:ext cx="8534400" cy="4953000"/>
          </a:xfrm>
        </p:spPr>
        <p:txBody>
          <a:bodyPr/>
          <a:lstStyle/>
          <a:p>
            <a:pPr eaLnBrk="1" hangingPunct="1"/>
            <a:r>
              <a:rPr lang="en-US" dirty="0" smtClean="0"/>
              <a:t>Break even analysis refers to analysis (study) of </a:t>
            </a:r>
            <a:r>
              <a:rPr lang="en-US" i="1" u="sng" dirty="0" smtClean="0"/>
              <a:t>Break Even Point </a:t>
            </a:r>
            <a:r>
              <a:rPr lang="en-US" b="1" dirty="0" smtClean="0"/>
              <a:t>(BEP).</a:t>
            </a:r>
          </a:p>
          <a:p>
            <a:pPr eaLnBrk="1" hangingPunct="1"/>
            <a:r>
              <a:rPr lang="en-US" b="1" dirty="0" smtClean="0"/>
              <a:t>BEP </a:t>
            </a:r>
            <a:r>
              <a:rPr lang="en-US" dirty="0" smtClean="0"/>
              <a:t>is defined as no profit or no loss point. </a:t>
            </a:r>
            <a:r>
              <a:rPr lang="en-US" b="1" dirty="0" smtClean="0"/>
              <a:t>(</a:t>
            </a:r>
            <a:r>
              <a:rPr lang="en-US" dirty="0" smtClean="0"/>
              <a:t>BEP is the point at which total revenue is equal to total cost</a:t>
            </a:r>
            <a:r>
              <a:rPr lang="en-US" b="1" dirty="0" smtClean="0"/>
              <a:t>)</a:t>
            </a:r>
          </a:p>
          <a:p>
            <a:pPr eaLnBrk="1" hangingPunct="1"/>
            <a:r>
              <a:rPr lang="en-US" dirty="0" smtClean="0"/>
              <a:t>The term BEA is interpreted in two senses, In its narrow sense, it is concerned with finding out BEP. In its broad sense determines the probable profit at any level of production.</a:t>
            </a:r>
          </a:p>
          <a:p>
            <a:pPr eaLnBrk="1" hangingPunct="1">
              <a:buFont typeface="Arial" charset="0"/>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rtlCol="0">
            <a:normAutofit lnSpcReduction="10000"/>
          </a:bodyPr>
          <a:lstStyle/>
          <a:p>
            <a:pPr eaLnBrk="1" fontAlgn="auto" hangingPunct="1">
              <a:spcAft>
                <a:spcPts val="0"/>
              </a:spcAft>
              <a:buFont typeface="Arial" pitchFamily="34" charset="0"/>
              <a:buChar char="•"/>
              <a:defRPr/>
            </a:pPr>
            <a:r>
              <a:rPr lang="en-US" b="1" dirty="0" smtClean="0"/>
              <a:t>BEP </a:t>
            </a:r>
            <a:r>
              <a:rPr lang="en-US" dirty="0" smtClean="0"/>
              <a:t>denotes minimum volume of production to be undertaken to avoid losses.</a:t>
            </a:r>
          </a:p>
          <a:p>
            <a:pPr eaLnBrk="1" fontAlgn="auto" hangingPunct="1">
              <a:spcAft>
                <a:spcPts val="0"/>
              </a:spcAft>
              <a:buFont typeface="Arial" pitchFamily="34" charset="0"/>
              <a:buChar char="•"/>
              <a:defRPr/>
            </a:pPr>
            <a:r>
              <a:rPr lang="en-US" dirty="0" smtClean="0"/>
              <a:t>In other words BEP points out, how much minimum is to be produced to get the profit.</a:t>
            </a:r>
          </a:p>
          <a:p>
            <a:pPr eaLnBrk="1" fontAlgn="auto" hangingPunct="1">
              <a:spcAft>
                <a:spcPts val="0"/>
              </a:spcAft>
              <a:buFont typeface="Arial" pitchFamily="34" charset="0"/>
              <a:buChar char="•"/>
              <a:defRPr/>
            </a:pPr>
            <a:r>
              <a:rPr lang="en-US" dirty="0" smtClean="0"/>
              <a:t>BEP is a technique for profit planning &amp; control.</a:t>
            </a:r>
          </a:p>
          <a:p>
            <a:pPr eaLnBrk="1" fontAlgn="auto" hangingPunct="1">
              <a:spcAft>
                <a:spcPts val="0"/>
              </a:spcAft>
              <a:buFont typeface="Arial" pitchFamily="34" charset="0"/>
              <a:buChar char="•"/>
              <a:defRPr/>
            </a:pPr>
            <a:r>
              <a:rPr lang="en-US" dirty="0" smtClean="0"/>
              <a:t>Break Even Analysis is defined as analysis of </a:t>
            </a:r>
            <a:r>
              <a:rPr lang="en-US" b="1" dirty="0" smtClean="0"/>
              <a:t>Costs</a:t>
            </a:r>
            <a:r>
              <a:rPr lang="en-US" dirty="0" smtClean="0"/>
              <a:t> &amp;  their possible impact on </a:t>
            </a:r>
            <a:r>
              <a:rPr lang="en-US" b="1" dirty="0" smtClean="0"/>
              <a:t>Profits</a:t>
            </a:r>
            <a:r>
              <a:rPr lang="en-US" dirty="0" smtClean="0"/>
              <a:t> &amp; </a:t>
            </a:r>
            <a:r>
              <a:rPr lang="en-US" b="1" dirty="0" smtClean="0"/>
              <a:t>Volumes</a:t>
            </a:r>
            <a:r>
              <a:rPr lang="en-US" dirty="0" smtClean="0"/>
              <a:t> of the firm, hence it is also called as </a:t>
            </a:r>
            <a:r>
              <a:rPr lang="en-US" b="1" dirty="0" smtClean="0"/>
              <a:t>CVP analysis.</a:t>
            </a:r>
          </a:p>
          <a:p>
            <a:pPr eaLnBrk="1" fontAlgn="auto" hangingPunct="1">
              <a:spcAft>
                <a:spcPts val="0"/>
              </a:spcAft>
              <a:buFont typeface="Arial" pitchFamily="34" charset="0"/>
              <a:buChar char="•"/>
              <a:defRPr/>
            </a:pPr>
            <a:r>
              <a:rPr lang="en-US" dirty="0"/>
              <a:t>A</a:t>
            </a:r>
            <a:r>
              <a:rPr lang="en-US" dirty="0" smtClean="0"/>
              <a:t> firm is said to attain the BEP when its Total </a:t>
            </a:r>
            <a:r>
              <a:rPr lang="en-US" dirty="0"/>
              <a:t>R</a:t>
            </a:r>
            <a:r>
              <a:rPr lang="en-US" dirty="0" smtClean="0"/>
              <a:t>evenue equals to Total </a:t>
            </a:r>
            <a:r>
              <a:rPr lang="en-US" dirty="0"/>
              <a:t>C</a:t>
            </a:r>
            <a:r>
              <a:rPr lang="en-US" dirty="0" smtClean="0"/>
              <a:t>ost </a:t>
            </a:r>
            <a:r>
              <a:rPr lang="en-US" b="1" dirty="0" smtClean="0"/>
              <a:t>(TR =TC).</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
            </a:r>
            <a:br>
              <a:rPr lang="en-US" b="1" dirty="0" smtClean="0"/>
            </a:br>
            <a:r>
              <a:rPr lang="en-US" b="1" dirty="0" smtClean="0"/>
              <a:t>Assumptions </a:t>
            </a:r>
            <a:br>
              <a:rPr lang="en-US" b="1" dirty="0" smtClean="0"/>
            </a:br>
            <a:r>
              <a:rPr lang="en-US" b="1" dirty="0" smtClean="0"/>
              <a:t>underlying Break Even </a:t>
            </a:r>
            <a:r>
              <a:rPr lang="en-US" b="1" dirty="0"/>
              <a:t>A</a:t>
            </a:r>
            <a:r>
              <a:rPr lang="en-US" b="1" dirty="0" smtClean="0"/>
              <a:t>nalysis</a:t>
            </a:r>
            <a:r>
              <a:rPr lang="en-US" dirty="0"/>
              <a:t/>
            </a:r>
            <a:br>
              <a:rPr lang="en-US" dirty="0"/>
            </a:br>
            <a:endParaRPr lang="en-US" dirty="0"/>
          </a:p>
        </p:txBody>
      </p:sp>
      <p:sp>
        <p:nvSpPr>
          <p:cNvPr id="48131" name="Content Placeholder 2"/>
          <p:cNvSpPr>
            <a:spLocks noGrp="1"/>
          </p:cNvSpPr>
          <p:nvPr>
            <p:ph idx="1"/>
          </p:nvPr>
        </p:nvSpPr>
        <p:spPr>
          <a:xfrm>
            <a:off x="457200" y="1600200"/>
            <a:ext cx="8458200" cy="4953000"/>
          </a:xfrm>
        </p:spPr>
        <p:txBody>
          <a:bodyPr/>
          <a:lstStyle/>
          <a:p>
            <a:pPr eaLnBrk="1" hangingPunct="1"/>
            <a:r>
              <a:rPr lang="en-US" dirty="0" smtClean="0"/>
              <a:t>All costs are classified into two – fixed and variable.</a:t>
            </a:r>
          </a:p>
          <a:p>
            <a:pPr eaLnBrk="1" hangingPunct="1"/>
            <a:r>
              <a:rPr lang="en-US" dirty="0" smtClean="0"/>
              <a:t>Selling price per unit remains constant in spite of competition or change in the volume of production.</a:t>
            </a:r>
          </a:p>
          <a:p>
            <a:pPr eaLnBrk="1" hangingPunct="1"/>
            <a:r>
              <a:rPr lang="en-US" dirty="0" smtClean="0"/>
              <a:t>There will be no change in operating efficiency.</a:t>
            </a:r>
          </a:p>
          <a:p>
            <a:pPr eaLnBrk="1" hangingPunct="1"/>
            <a:r>
              <a:rPr lang="en-US" dirty="0" smtClean="0"/>
              <a:t>Volume of sales and volume of production are equal. Hence there is no unsold stock (closing stock).</a:t>
            </a:r>
          </a:p>
          <a:p>
            <a:pPr eaLnBrk="1" hangingPunct="1">
              <a:buFont typeface="Arial" charset="0"/>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Determination of Break Even Point</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Break Even Point can be determined by two methods:</a:t>
            </a:r>
          </a:p>
          <a:p>
            <a:pPr marL="514350" indent="-514350" eaLnBrk="1" fontAlgn="auto" hangingPunct="1">
              <a:spcAft>
                <a:spcPts val="0"/>
              </a:spcAft>
              <a:buFont typeface="+mj-lt"/>
              <a:buAutoNum type="arabicPeriod"/>
              <a:defRPr/>
            </a:pPr>
            <a:r>
              <a:rPr lang="en-US" b="1" dirty="0" smtClean="0"/>
              <a:t>Graphical Representation Method </a:t>
            </a:r>
            <a:r>
              <a:rPr lang="en-US" dirty="0" smtClean="0"/>
              <a:t>&amp; </a:t>
            </a:r>
          </a:p>
          <a:p>
            <a:pPr marL="514350" indent="-514350" eaLnBrk="1" fontAlgn="auto" hangingPunct="1">
              <a:spcAft>
                <a:spcPts val="0"/>
              </a:spcAft>
              <a:buFont typeface="+mj-lt"/>
              <a:buAutoNum type="arabicPeriod"/>
              <a:defRPr/>
            </a:pPr>
            <a:r>
              <a:rPr lang="en-US" b="1" dirty="0" smtClean="0"/>
              <a:t>Algebraic Method</a:t>
            </a:r>
            <a:endParaRPr 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8229600" cy="2392362"/>
          </a:xfrm>
        </p:spPr>
        <p:txBody>
          <a:bodyPr/>
          <a:lstStyle/>
          <a:p>
            <a:pPr eaLnBrk="1" hangingPunct="1"/>
            <a:r>
              <a:rPr lang="en-US" b="1" smtClean="0"/>
              <a:t>Determination of Break even point with Graphical representation method</a:t>
            </a:r>
          </a:p>
        </p:txBody>
      </p:sp>
      <p:sp>
        <p:nvSpPr>
          <p:cNvPr id="50179" name="Content Placeholder 2"/>
          <p:cNvSpPr>
            <a:spLocks noGrp="1"/>
          </p:cNvSpPr>
          <p:nvPr>
            <p:ph idx="1"/>
          </p:nvPr>
        </p:nvSpPr>
        <p:spPr>
          <a:xfrm>
            <a:off x="457200" y="2438400"/>
            <a:ext cx="8229600" cy="4114800"/>
          </a:xfrm>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457200" y="304800"/>
            <a:ext cx="8229600" cy="6248400"/>
          </a:xfrm>
        </p:spPr>
        <p:txBody>
          <a:bodyPr/>
          <a:lstStyle/>
          <a:p>
            <a:pPr eaLnBrk="1" hangingPunct="1"/>
            <a:r>
              <a:rPr lang="en-US" b="1" u="sng" smtClean="0"/>
              <a:t>Break even chart explanation</a:t>
            </a:r>
          </a:p>
          <a:p>
            <a:pPr eaLnBrk="1" hangingPunct="1"/>
            <a:r>
              <a:rPr lang="en-US" sz="3600" smtClean="0"/>
              <a:t>The total variable cost (</a:t>
            </a:r>
            <a:r>
              <a:rPr lang="en-US" sz="3600" b="1" smtClean="0"/>
              <a:t>TVC</a:t>
            </a:r>
            <a:r>
              <a:rPr lang="en-US" sz="3600" smtClean="0"/>
              <a:t>) line is drawn first, variable cost varies proportionately with the volume of production.</a:t>
            </a:r>
          </a:p>
          <a:p>
            <a:pPr eaLnBrk="1" hangingPunct="1"/>
            <a:r>
              <a:rPr lang="en-US" sz="3600" smtClean="0"/>
              <a:t>Total Fixed cost(</a:t>
            </a:r>
            <a:r>
              <a:rPr lang="en-US" sz="3600" b="1" smtClean="0"/>
              <a:t>TFC</a:t>
            </a:r>
            <a:r>
              <a:rPr lang="en-US" sz="3600" smtClean="0"/>
              <a:t>) line is horizontal straight line, it is parallel to X axis since total fixed cost remains constant in the short run.</a:t>
            </a:r>
          </a:p>
          <a:p>
            <a:pPr eaLnBrk="1" hangingPunct="1"/>
            <a:r>
              <a:rPr lang="en-US" sz="3600" smtClean="0"/>
              <a:t>The total cost (</a:t>
            </a:r>
            <a:r>
              <a:rPr lang="en-US" sz="3600" b="1" smtClean="0"/>
              <a:t>TC</a:t>
            </a:r>
            <a:r>
              <a:rPr lang="en-US" sz="3600" smtClean="0"/>
              <a:t>) line is derived by adding, the </a:t>
            </a:r>
            <a:r>
              <a:rPr lang="en-US" sz="3600" b="1" smtClean="0"/>
              <a:t>TVC &amp; TFC. </a:t>
            </a:r>
            <a:r>
              <a:rPr lang="en-US" sz="3600" smtClean="0"/>
              <a:t>The total cost line is parallel to total variable cost line.</a:t>
            </a:r>
          </a:p>
          <a:p>
            <a:pPr eaLnBrk="1" hangingPunct="1"/>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228600" y="381000"/>
            <a:ext cx="8610600" cy="6172200"/>
          </a:xfrm>
        </p:spPr>
        <p:txBody>
          <a:bodyPr rtlCol="0">
            <a:normAutofit/>
          </a:bodyPr>
          <a:lstStyle/>
          <a:p>
            <a:pPr marL="533400" indent="-533400" eaLnBrk="1" fontAlgn="auto" hangingPunct="1">
              <a:spcAft>
                <a:spcPts val="0"/>
              </a:spcAft>
              <a:buFontTx/>
              <a:buNone/>
              <a:defRPr/>
            </a:pPr>
            <a:r>
              <a:rPr lang="en-US" dirty="0" smtClean="0">
                <a:solidFill>
                  <a:srgbClr val="006600"/>
                </a:solidFill>
                <a:latin typeface="Book Antiqua" pitchFamily="18" charset="0"/>
              </a:rPr>
              <a:t>	</a:t>
            </a:r>
            <a:r>
              <a:rPr lang="en-US" sz="4000" dirty="0" smtClean="0">
                <a:latin typeface="Book Antiqua" pitchFamily="18" charset="0"/>
              </a:rPr>
              <a:t>There are two methods by which output can be raised:</a:t>
            </a:r>
          </a:p>
          <a:p>
            <a:pPr marL="533400" indent="-533400" eaLnBrk="1" fontAlgn="auto" hangingPunct="1">
              <a:spcAft>
                <a:spcPts val="0"/>
              </a:spcAft>
              <a:buFontTx/>
              <a:buAutoNum type="arabicPeriod"/>
              <a:defRPr/>
            </a:pPr>
            <a:r>
              <a:rPr lang="en-US" sz="4000" dirty="0" smtClean="0">
                <a:latin typeface="Book Antiqua" pitchFamily="18" charset="0"/>
              </a:rPr>
              <a:t>Changing some inputs</a:t>
            </a:r>
          </a:p>
          <a:p>
            <a:pPr marL="533400" indent="-533400" eaLnBrk="1" fontAlgn="auto" hangingPunct="1">
              <a:spcAft>
                <a:spcPts val="0"/>
              </a:spcAft>
              <a:buFontTx/>
              <a:buAutoNum type="arabicPeriod"/>
              <a:defRPr/>
            </a:pPr>
            <a:r>
              <a:rPr lang="en-US" sz="4000" dirty="0" smtClean="0">
                <a:latin typeface="Book Antiqua" pitchFamily="18" charset="0"/>
              </a:rPr>
              <a:t>Changing all inputs</a:t>
            </a:r>
          </a:p>
          <a:p>
            <a:pPr marL="533400" indent="-533400" eaLnBrk="1" fontAlgn="auto" hangingPunct="1">
              <a:spcAft>
                <a:spcPts val="0"/>
              </a:spcAft>
              <a:buNone/>
              <a:defRPr/>
            </a:pPr>
            <a:endParaRPr lang="en-US" b="1" dirty="0" smtClean="0">
              <a:latin typeface="Book Antiqua" pitchFamily="18" charset="0"/>
            </a:endParaRPr>
          </a:p>
          <a:p>
            <a:pPr marL="533400" indent="-533400" eaLnBrk="1" fontAlgn="auto" hangingPunct="1">
              <a:spcAft>
                <a:spcPts val="0"/>
              </a:spcAft>
              <a:buFontTx/>
              <a:buNone/>
              <a:defRPr/>
            </a:pPr>
            <a:r>
              <a:rPr lang="en-US" b="1" dirty="0" smtClean="0">
                <a:latin typeface="Book Antiqua" pitchFamily="18" charset="0"/>
              </a:rPr>
              <a:t>Changing some inputs -Law of Variable proportions                     </a:t>
            </a:r>
          </a:p>
          <a:p>
            <a:pPr marL="533400" indent="-533400" eaLnBrk="1" fontAlgn="auto" hangingPunct="1">
              <a:spcAft>
                <a:spcPts val="0"/>
              </a:spcAft>
              <a:buFontTx/>
              <a:buNone/>
              <a:defRPr/>
            </a:pPr>
            <a:r>
              <a:rPr lang="en-US" dirty="0" smtClean="0">
                <a:latin typeface="Book Antiqua" pitchFamily="18" charset="0"/>
              </a:rPr>
              <a:t>    (or) Law of Diminishing Returns</a:t>
            </a:r>
          </a:p>
          <a:p>
            <a:pPr marL="533400" indent="-533400" eaLnBrk="1" fontAlgn="auto" hangingPunct="1">
              <a:spcAft>
                <a:spcPts val="0"/>
              </a:spcAft>
              <a:buFontTx/>
              <a:buNone/>
              <a:defRPr/>
            </a:pPr>
            <a:r>
              <a:rPr lang="en-US" dirty="0" smtClean="0">
                <a:latin typeface="Book Antiqua" pitchFamily="18" charset="0"/>
              </a:rPr>
              <a:t>    </a:t>
            </a:r>
            <a:r>
              <a:rPr lang="en-US" b="1" dirty="0" smtClean="0">
                <a:latin typeface="Book Antiqua" pitchFamily="18" charset="0"/>
              </a:rPr>
              <a:t>Changing all inputs  - Returns to Scale </a:t>
            </a:r>
          </a:p>
        </p:txBody>
      </p:sp>
      <p:sp>
        <p:nvSpPr>
          <p:cNvPr id="8195" name="Line 4"/>
          <p:cNvSpPr>
            <a:spLocks noChangeShapeType="1"/>
          </p:cNvSpPr>
          <p:nvPr/>
        </p:nvSpPr>
        <p:spPr bwMode="auto">
          <a:xfrm>
            <a:off x="4343400" y="4191000"/>
            <a:ext cx="381000" cy="0"/>
          </a:xfrm>
          <a:prstGeom prst="line">
            <a:avLst/>
          </a:prstGeom>
          <a:noFill/>
          <a:ln w="9525">
            <a:solidFill>
              <a:schemeClr val="tx1"/>
            </a:solidFill>
            <a:round/>
            <a:headEnd/>
            <a:tailEnd type="triangle" w="med" len="med"/>
          </a:ln>
        </p:spPr>
        <p:txBody>
          <a:bodyPr/>
          <a:lstStyle/>
          <a:p>
            <a:endParaRPr lang="en-US"/>
          </a:p>
        </p:txBody>
      </p:sp>
      <p:sp>
        <p:nvSpPr>
          <p:cNvPr id="8196" name="Line 5"/>
          <p:cNvSpPr>
            <a:spLocks noChangeShapeType="1"/>
          </p:cNvSpPr>
          <p:nvPr/>
        </p:nvSpPr>
        <p:spPr bwMode="auto">
          <a:xfrm>
            <a:off x="4419600" y="5105400"/>
            <a:ext cx="3810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304800" y="228600"/>
            <a:ext cx="8534400" cy="6324600"/>
          </a:xfrm>
        </p:spPr>
        <p:txBody>
          <a:bodyPr/>
          <a:lstStyle/>
          <a:p>
            <a:pPr eaLnBrk="1" hangingPunct="1"/>
            <a:r>
              <a:rPr lang="en-US" sz="3600" smtClean="0"/>
              <a:t>The total revenue (</a:t>
            </a:r>
            <a:r>
              <a:rPr lang="en-US" sz="3600" b="1" smtClean="0"/>
              <a:t>TR</a:t>
            </a:r>
            <a:r>
              <a:rPr lang="en-US" sz="3600" smtClean="0"/>
              <a:t>) line starts from origin &amp; increases along with the volume of sales.</a:t>
            </a:r>
          </a:p>
          <a:p>
            <a:pPr eaLnBrk="1" hangingPunct="1"/>
            <a:r>
              <a:rPr lang="en-US" sz="3600" smtClean="0"/>
              <a:t>The total revenue line intersects total cost line at point </a:t>
            </a:r>
            <a:r>
              <a:rPr lang="en-US" sz="3600" b="1" smtClean="0"/>
              <a:t>BEP.  (BEP = TC = TR)</a:t>
            </a:r>
          </a:p>
          <a:p>
            <a:pPr eaLnBrk="1" hangingPunct="1"/>
            <a:r>
              <a:rPr lang="en-US" sz="3600" smtClean="0"/>
              <a:t>The zone below bep point is loss zone &amp; zone above bep point is profit zone.</a:t>
            </a:r>
          </a:p>
          <a:p>
            <a:pPr eaLnBrk="1" hangingPunct="1"/>
            <a:r>
              <a:rPr lang="en-US" sz="3600" smtClean="0"/>
              <a:t>The point at which total cost line  &amp; total revenue line intersects is called Break – Even Point (BEP), </a:t>
            </a:r>
            <a:r>
              <a:rPr lang="en-US" sz="3600" b="1" i="1" smtClean="0"/>
              <a:t>At this point there exists neither profit nor loss</a:t>
            </a:r>
          </a:p>
          <a:p>
            <a:pPr eaLnBrk="1" hangingPunct="1"/>
            <a:endParaRPr lang="en-US" b="1"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304800" y="228600"/>
            <a:ext cx="8534400" cy="6324600"/>
          </a:xfrm>
        </p:spPr>
        <p:txBody>
          <a:bodyPr/>
          <a:lstStyle/>
          <a:p>
            <a:pPr eaLnBrk="1" hangingPunct="1"/>
            <a:r>
              <a:rPr lang="en-US" smtClean="0"/>
              <a:t>The angle formed at BEP, i.e., the point of intersection of total cost &amp; total revenue is called </a:t>
            </a:r>
            <a:r>
              <a:rPr lang="en-US" b="1" smtClean="0"/>
              <a:t>ANGLE OF INCIDENCE </a:t>
            </a:r>
            <a:r>
              <a:rPr lang="en-US" smtClean="0"/>
              <a:t>(AOI).</a:t>
            </a:r>
          </a:p>
          <a:p>
            <a:pPr eaLnBrk="1" hangingPunct="1"/>
            <a:r>
              <a:rPr lang="en-US" smtClean="0"/>
              <a:t>The larger the angle of incidence , the higher is the  quantum of profit.</a:t>
            </a:r>
          </a:p>
          <a:p>
            <a:pPr eaLnBrk="1" hangingPunct="1"/>
            <a:r>
              <a:rPr lang="en-US" smtClean="0"/>
              <a:t>Sales over &amp; above break even sales are termed </a:t>
            </a:r>
            <a:r>
              <a:rPr lang="en-US" b="1" smtClean="0"/>
              <a:t>as MARGIN OF SAFETY </a:t>
            </a:r>
            <a:r>
              <a:rPr lang="en-US" smtClean="0"/>
              <a:t>(MOS).</a:t>
            </a:r>
          </a:p>
          <a:p>
            <a:pPr eaLnBrk="1" hangingPunct="1"/>
            <a:r>
              <a:rPr lang="en-US" smtClean="0"/>
              <a:t>In the above graph margin of safety is OQ – OP i.e.,  </a:t>
            </a:r>
          </a:p>
          <a:p>
            <a:pPr eaLnBrk="1" hangingPunct="1">
              <a:buFont typeface="Arial" charset="0"/>
              <a:buNone/>
            </a:pPr>
            <a:r>
              <a:rPr lang="en-US" smtClean="0"/>
              <a:t>           </a:t>
            </a:r>
          </a:p>
        </p:txBody>
      </p:sp>
      <p:sp>
        <p:nvSpPr>
          <p:cNvPr id="5" name="Rectangle 4"/>
          <p:cNvSpPr/>
          <p:nvPr/>
        </p:nvSpPr>
        <p:spPr>
          <a:xfrm>
            <a:off x="838200" y="5029200"/>
            <a:ext cx="7391400" cy="1295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solidFill>
                  <a:schemeClr val="tx1"/>
                </a:solidFill>
              </a:rPr>
              <a:t>               </a:t>
            </a:r>
            <a:r>
              <a:rPr lang="en-US" sz="3200" b="1" dirty="0">
                <a:solidFill>
                  <a:schemeClr val="tx1"/>
                </a:solidFill>
              </a:rPr>
              <a:t>MOS = total sales – break even sales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lgn="ctr" eaLnBrk="1" hangingPunct="1">
              <a:defRPr/>
            </a:pPr>
            <a:r>
              <a:rPr lang="en-US" b="1" dirty="0" smtClean="0"/>
              <a:t>Analysis of break even chart</a:t>
            </a:r>
          </a:p>
          <a:p>
            <a:pPr algn="ctr" eaLnBrk="1" hangingPunct="1">
              <a:buFont typeface="Arial" charset="0"/>
              <a:buNone/>
              <a:defRPr/>
            </a:pPr>
            <a:endParaRPr lang="en-US" b="1" dirty="0" smtClean="0"/>
          </a:p>
          <a:p>
            <a:pPr eaLnBrk="1" hangingPunct="1">
              <a:defRPr/>
            </a:pPr>
            <a:r>
              <a:rPr lang="en-US" dirty="0" smtClean="0"/>
              <a:t>A break even chart gives us clear picture about the following</a:t>
            </a:r>
          </a:p>
          <a:p>
            <a:pPr marL="571500" indent="-571500" eaLnBrk="1" hangingPunct="1">
              <a:buFont typeface="+mj-lt"/>
              <a:buAutoNum type="romanUcPeriod"/>
              <a:defRPr/>
            </a:pPr>
            <a:r>
              <a:rPr lang="en-US" dirty="0" smtClean="0"/>
              <a:t>Break Even Point (</a:t>
            </a:r>
            <a:r>
              <a:rPr lang="en-US" b="1" dirty="0" smtClean="0"/>
              <a:t>BEP</a:t>
            </a:r>
            <a:r>
              <a:rPr lang="en-US" dirty="0" smtClean="0"/>
              <a:t>)</a:t>
            </a:r>
          </a:p>
          <a:p>
            <a:pPr marL="571500" indent="-571500" eaLnBrk="1" hangingPunct="1">
              <a:buFont typeface="+mj-lt"/>
              <a:buAutoNum type="romanUcPeriod"/>
              <a:defRPr/>
            </a:pPr>
            <a:r>
              <a:rPr lang="en-US" dirty="0" smtClean="0"/>
              <a:t>Angle Of Incidence (</a:t>
            </a:r>
            <a:r>
              <a:rPr lang="en-US" b="1" dirty="0" smtClean="0"/>
              <a:t>AOI</a:t>
            </a:r>
            <a:r>
              <a:rPr lang="en-US" dirty="0" smtClean="0"/>
              <a:t>)</a:t>
            </a:r>
          </a:p>
          <a:p>
            <a:pPr marL="571500" indent="-571500" eaLnBrk="1" hangingPunct="1">
              <a:buFont typeface="+mj-lt"/>
              <a:buAutoNum type="romanUcPeriod"/>
              <a:defRPr/>
            </a:pPr>
            <a:r>
              <a:rPr lang="en-US" dirty="0" smtClean="0"/>
              <a:t>Margin Of Safety (</a:t>
            </a:r>
            <a:r>
              <a:rPr lang="en-US" b="1" dirty="0" smtClean="0"/>
              <a:t>MOS</a:t>
            </a:r>
            <a:r>
              <a:rPr lang="en-US" dirty="0" smtClean="0"/>
              <a:t>)</a:t>
            </a:r>
          </a:p>
          <a:p>
            <a:pPr marL="571500" indent="-571500" eaLnBrk="1" hangingPunct="1">
              <a:defRPr/>
            </a:pPr>
            <a:endParaRPr lang="en-US" dirty="0" smtClean="0"/>
          </a:p>
          <a:p>
            <a:pPr marL="571500" indent="-571500" eaLnBrk="1" hangingPunct="1">
              <a:buFont typeface="Arial" charset="0"/>
              <a:buNone/>
              <a:defRPr/>
            </a:pPr>
            <a:endParaRPr lang="en-US" dirty="0" smtClean="0"/>
          </a:p>
          <a:p>
            <a:pPr marL="571500" indent="-571500" eaLnBrk="1" hangingPunct="1">
              <a:buFont typeface="Arial" charset="0"/>
              <a:buNone/>
              <a:defRPr/>
            </a:pPr>
            <a:endParaRPr lang="en-US" dirty="0" smtClean="0"/>
          </a:p>
          <a:p>
            <a:pPr marL="571500" indent="-571500" eaLnBrk="1" hangingPunct="1">
              <a:buFont typeface="+mj-lt"/>
              <a:buAutoNum type="romanUcPeriod"/>
              <a:defRP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457200" y="228600"/>
            <a:ext cx="8229600" cy="6400800"/>
          </a:xfrm>
        </p:spPr>
        <p:txBody>
          <a:bodyPr/>
          <a:lstStyle/>
          <a:p>
            <a:pPr eaLnBrk="1" hangingPunct="1"/>
            <a:r>
              <a:rPr lang="en-US" smtClean="0"/>
              <a:t>The lower the </a:t>
            </a:r>
            <a:r>
              <a:rPr lang="en-US" b="1" smtClean="0"/>
              <a:t>BEP </a:t>
            </a:r>
            <a:r>
              <a:rPr lang="en-US" smtClean="0"/>
              <a:t>the better it is, a firm can survive even if it is operating at a lower level of activity.</a:t>
            </a:r>
          </a:p>
          <a:p>
            <a:pPr eaLnBrk="1" hangingPunct="1"/>
            <a:r>
              <a:rPr lang="en-US" smtClean="0"/>
              <a:t>The larger the </a:t>
            </a:r>
            <a:r>
              <a:rPr lang="en-US" b="1" smtClean="0"/>
              <a:t>AOI </a:t>
            </a:r>
            <a:r>
              <a:rPr lang="en-US" smtClean="0"/>
              <a:t>the greater is the benefit, angle of incidence represents the difference between total revenue &amp; total cost.</a:t>
            </a:r>
          </a:p>
          <a:p>
            <a:pPr eaLnBrk="1" hangingPunct="1"/>
            <a:r>
              <a:rPr lang="en-US" smtClean="0"/>
              <a:t>The larger the </a:t>
            </a:r>
            <a:r>
              <a:rPr lang="en-US" b="1" smtClean="0"/>
              <a:t>MOS</a:t>
            </a:r>
            <a:r>
              <a:rPr lang="en-US" smtClean="0"/>
              <a:t> the better it is for the firm, it has greater capacity to with stand Recessionary phases.</a:t>
            </a:r>
          </a:p>
          <a:p>
            <a:pPr eaLnBrk="1" hangingPunct="1"/>
            <a:r>
              <a:rPr lang="en-US" b="1" smtClean="0"/>
              <a:t>Conclusion</a:t>
            </a:r>
            <a:r>
              <a:rPr lang="en-US" smtClean="0"/>
              <a:t> a high </a:t>
            </a:r>
            <a:r>
              <a:rPr lang="en-US" b="1" smtClean="0"/>
              <a:t>MOS</a:t>
            </a:r>
            <a:r>
              <a:rPr lang="en-US" smtClean="0"/>
              <a:t>, large </a:t>
            </a:r>
            <a:r>
              <a:rPr lang="en-US" b="1" smtClean="0"/>
              <a:t>AOI</a:t>
            </a:r>
            <a:r>
              <a:rPr lang="en-US" smtClean="0"/>
              <a:t> &amp; low </a:t>
            </a:r>
            <a:r>
              <a:rPr lang="en-US" b="1" smtClean="0"/>
              <a:t>BEP</a:t>
            </a:r>
            <a:r>
              <a:rPr lang="en-US" smtClean="0"/>
              <a:t> denotes the most favorable position to the firm.</a:t>
            </a:r>
          </a:p>
          <a:p>
            <a:pPr eaLnBrk="1" hangingPunct="1"/>
            <a:endParaRPr lang="en-US" b="1"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944562"/>
          </a:xfrm>
        </p:spPr>
        <p:txBody>
          <a:bodyPr/>
          <a:lstStyle/>
          <a:p>
            <a:pPr eaLnBrk="1" hangingPunct="1"/>
            <a:r>
              <a:rPr lang="en-US" b="1" smtClean="0"/>
              <a:t>Significance of BEA</a:t>
            </a:r>
          </a:p>
        </p:txBody>
      </p:sp>
      <p:sp>
        <p:nvSpPr>
          <p:cNvPr id="56323" name="Content Placeholder 2"/>
          <p:cNvSpPr>
            <a:spLocks noGrp="1"/>
          </p:cNvSpPr>
          <p:nvPr>
            <p:ph idx="1"/>
          </p:nvPr>
        </p:nvSpPr>
        <p:spPr>
          <a:xfrm>
            <a:off x="457200" y="1371600"/>
            <a:ext cx="8229600" cy="5257800"/>
          </a:xfrm>
        </p:spPr>
        <p:txBody>
          <a:bodyPr/>
          <a:lstStyle/>
          <a:p>
            <a:pPr eaLnBrk="1" hangingPunct="1"/>
            <a:r>
              <a:rPr lang="en-US" smtClean="0"/>
              <a:t>BEP denotes </a:t>
            </a:r>
            <a:r>
              <a:rPr lang="en-US" b="1" smtClean="0"/>
              <a:t>minimum volume </a:t>
            </a:r>
            <a:r>
              <a:rPr lang="en-US" smtClean="0"/>
              <a:t>of production to be under taken to avoid losses, in other words it points out how much minimum is to be sold to get the profits.</a:t>
            </a:r>
          </a:p>
          <a:p>
            <a:pPr eaLnBrk="1" hangingPunct="1"/>
            <a:r>
              <a:rPr lang="en-US" smtClean="0"/>
              <a:t>It helps in </a:t>
            </a:r>
            <a:r>
              <a:rPr lang="en-US" b="1" smtClean="0"/>
              <a:t>ascertaining the profit </a:t>
            </a:r>
            <a:r>
              <a:rPr lang="en-US" smtClean="0"/>
              <a:t>on a particular level of sales volume</a:t>
            </a:r>
          </a:p>
          <a:p>
            <a:pPr eaLnBrk="1" hangingPunct="1"/>
            <a:r>
              <a:rPr lang="en-US" smtClean="0"/>
              <a:t>It also helps in </a:t>
            </a:r>
            <a:r>
              <a:rPr lang="en-US" b="1" smtClean="0"/>
              <a:t>estimating sales </a:t>
            </a:r>
            <a:r>
              <a:rPr lang="en-US" smtClean="0"/>
              <a:t>required, to earn a particular desired level of profit.</a:t>
            </a:r>
          </a:p>
          <a:p>
            <a:pPr eaLnBrk="1" hangingPunct="1"/>
            <a:r>
              <a:rPr lang="en-US" smtClean="0"/>
              <a:t>It is useful tool in </a:t>
            </a:r>
            <a:r>
              <a:rPr lang="en-US" b="1" smtClean="0"/>
              <a:t>comparing the efficiency </a:t>
            </a:r>
            <a:r>
              <a:rPr lang="en-US" smtClean="0"/>
              <a:t>of  different firms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457200" y="609600"/>
            <a:ext cx="8229600" cy="5516563"/>
          </a:xfrm>
        </p:spPr>
        <p:txBody>
          <a:bodyPr/>
          <a:lstStyle/>
          <a:p>
            <a:pPr eaLnBrk="1" hangingPunct="1"/>
            <a:r>
              <a:rPr lang="en-US" smtClean="0"/>
              <a:t>It helps in “</a:t>
            </a:r>
            <a:r>
              <a:rPr lang="en-US" b="1" smtClean="0"/>
              <a:t>Make or Buy decisions</a:t>
            </a:r>
            <a:r>
              <a:rPr lang="en-US" smtClean="0"/>
              <a:t>” for a given component or spare part.</a:t>
            </a:r>
          </a:p>
          <a:p>
            <a:pPr eaLnBrk="1" hangingPunct="1"/>
            <a:r>
              <a:rPr lang="en-US" smtClean="0"/>
              <a:t>It helps in assessing the impact of changes in fixed cost, variable cost &amp; selling price on profits during a period of time. (</a:t>
            </a:r>
            <a:r>
              <a:rPr lang="en-US" b="1" smtClean="0"/>
              <a:t>CVP analysis</a:t>
            </a:r>
            <a:r>
              <a:rPr lang="en-US"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457200" y="381000"/>
            <a:ext cx="8229600" cy="6096000"/>
          </a:xfrm>
        </p:spPr>
        <p:txBody>
          <a:bodyPr/>
          <a:lstStyle/>
          <a:p>
            <a:pPr algn="ctr" eaLnBrk="1" hangingPunct="1"/>
            <a:r>
              <a:rPr lang="en-US" sz="4000" b="1" smtClean="0"/>
              <a:t>Limitations of BEA</a:t>
            </a:r>
          </a:p>
          <a:p>
            <a:pPr eaLnBrk="1" hangingPunct="1"/>
            <a:r>
              <a:rPr lang="en-US" smtClean="0"/>
              <a:t>BEA is based on </a:t>
            </a:r>
            <a:r>
              <a:rPr lang="en-US" b="1" smtClean="0"/>
              <a:t>Fixed cost concept</a:t>
            </a:r>
            <a:r>
              <a:rPr lang="en-US" smtClean="0"/>
              <a:t>, &amp; hence holds good only in the short run.</a:t>
            </a:r>
          </a:p>
          <a:p>
            <a:pPr eaLnBrk="1" hangingPunct="1"/>
            <a:r>
              <a:rPr lang="en-US" smtClean="0"/>
              <a:t>If business conditions are </a:t>
            </a:r>
            <a:r>
              <a:rPr lang="en-US" b="1" smtClean="0"/>
              <a:t>Volatile, </a:t>
            </a:r>
            <a:r>
              <a:rPr lang="en-US" smtClean="0"/>
              <a:t>BEP cannot give stable results.</a:t>
            </a:r>
          </a:p>
          <a:p>
            <a:pPr eaLnBrk="1" hangingPunct="1"/>
            <a:r>
              <a:rPr lang="en-US" smtClean="0"/>
              <a:t>All costs cannot be</a:t>
            </a:r>
            <a:r>
              <a:rPr lang="en-US" b="1" smtClean="0"/>
              <a:t> Classified </a:t>
            </a:r>
            <a:r>
              <a:rPr lang="en-US" smtClean="0"/>
              <a:t>into Fixed &amp; Variable costs, some times we may also have Semi variable costs.</a:t>
            </a:r>
          </a:p>
          <a:p>
            <a:pPr eaLnBrk="1" hangingPunct="1"/>
            <a:r>
              <a:rPr lang="en-US" smtClean="0"/>
              <a:t>In case of </a:t>
            </a:r>
            <a:r>
              <a:rPr lang="en-US" b="1" smtClean="0"/>
              <a:t>Multi Product Firm</a:t>
            </a:r>
            <a:r>
              <a:rPr lang="en-US" smtClean="0"/>
              <a:t>, a single chart cannot be of any use, series of charts have to be made use of, which is a complex process.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p:txBody>
          <a:bodyPr/>
          <a:lstStyle/>
          <a:p>
            <a:pPr eaLnBrk="1" hangingPunct="1"/>
            <a:r>
              <a:rPr lang="en-US" i="1" smtClean="0"/>
              <a:t>The above limitations do not deter the utility of Break Even Analysis.</a:t>
            </a:r>
          </a:p>
          <a:p>
            <a:pPr eaLnBrk="1" hangingPunct="1"/>
            <a:r>
              <a:rPr lang="en-US" i="1" smtClean="0"/>
              <a:t>Even today most of the business proposals are evaluated on the concept of BEP, the given project is chosen if its break even point is lower.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b="1" smtClean="0"/>
              <a:t>Application of BEA</a:t>
            </a:r>
          </a:p>
        </p:txBody>
      </p:sp>
      <p:sp>
        <p:nvSpPr>
          <p:cNvPr id="3" name="Content Placeholder 2"/>
          <p:cNvSpPr>
            <a:spLocks noGrp="1"/>
          </p:cNvSpPr>
          <p:nvPr>
            <p:ph idx="1"/>
          </p:nvPr>
        </p:nvSpPr>
        <p:spPr/>
        <p:txBody>
          <a:bodyPr/>
          <a:lstStyle/>
          <a:p>
            <a:pPr eaLnBrk="1" hangingPunct="1">
              <a:defRPr/>
            </a:pPr>
            <a:r>
              <a:rPr lang="en-US" sz="4000" dirty="0" smtClean="0"/>
              <a:t>The following are some of the areas of applications of Break Even Analysis</a:t>
            </a:r>
          </a:p>
          <a:p>
            <a:pPr marL="571500" indent="-571500" eaLnBrk="1" hangingPunct="1">
              <a:buFont typeface="+mj-lt"/>
              <a:buAutoNum type="romanUcPeriod"/>
              <a:defRPr/>
            </a:pPr>
            <a:r>
              <a:rPr lang="en-US" sz="4000" b="1" i="1" dirty="0" smtClean="0"/>
              <a:t>Make or Buy decisions</a:t>
            </a:r>
          </a:p>
          <a:p>
            <a:pPr marL="571500" indent="-571500" eaLnBrk="1" hangingPunct="1">
              <a:buFont typeface="+mj-lt"/>
              <a:buAutoNum type="romanUcPeriod"/>
              <a:defRPr/>
            </a:pPr>
            <a:r>
              <a:rPr lang="en-US" sz="4000" b="1" i="1" dirty="0" smtClean="0"/>
              <a:t>Drop or Add decisions</a:t>
            </a:r>
          </a:p>
          <a:p>
            <a:pPr marL="571500" indent="-571500" eaLnBrk="1" hangingPunct="1">
              <a:buFont typeface="+mj-lt"/>
              <a:buAutoNum type="romanUcPeriod"/>
              <a:defRPr/>
            </a:pPr>
            <a:r>
              <a:rPr lang="en-US" sz="4000" b="1" i="1" dirty="0" smtClean="0"/>
              <a:t>Choosing a product mix when there is a limiting factor </a:t>
            </a:r>
            <a:endParaRPr lang="en-US" sz="4000" b="1" i="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0"/>
            <a:ext cx="8229600" cy="2743200"/>
          </a:xfrm>
        </p:spPr>
        <p:txBody>
          <a:bodyPr/>
          <a:lstStyle/>
          <a:p>
            <a:r>
              <a:rPr lang="en-US" smtClean="0"/>
              <a:t>Determination of BEP</a:t>
            </a:r>
            <a:br>
              <a:rPr lang="en-US" smtClean="0"/>
            </a:br>
            <a:r>
              <a:rPr lang="en-US" smtClean="0"/>
              <a:t>  </a:t>
            </a:r>
            <a:r>
              <a:rPr lang="en-US" b="1" smtClean="0"/>
              <a:t>Algebraic Method</a:t>
            </a:r>
            <a:br>
              <a:rPr lang="en-US" b="1" smtClean="0"/>
            </a:br>
            <a:endParaRPr lang="en-US" smtClean="0"/>
          </a:p>
        </p:txBody>
      </p:sp>
      <p:sp>
        <p:nvSpPr>
          <p:cNvPr id="61443" name="Content Placeholder 2"/>
          <p:cNvSpPr>
            <a:spLocks noGrp="1"/>
          </p:cNvSpPr>
          <p:nvPr>
            <p:ph idx="1"/>
          </p:nvPr>
        </p:nvSpPr>
        <p:spPr>
          <a:xfrm>
            <a:off x="457200" y="2590800"/>
            <a:ext cx="8229600" cy="3535363"/>
          </a:xfrm>
        </p:spPr>
        <p:txBody>
          <a:bodyPr/>
          <a:lstStyle/>
          <a:p>
            <a:r>
              <a:rPr lang="en-US" smtClean="0"/>
              <a:t>The following formulas are used to determine Break Even Point.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304800"/>
            <a:ext cx="8001000" cy="1143000"/>
          </a:xfrm>
        </p:spPr>
        <p:txBody>
          <a:bodyPr/>
          <a:lstStyle/>
          <a:p>
            <a:pPr eaLnBrk="1" hangingPunct="1"/>
            <a:r>
              <a:rPr lang="en-US" sz="3200" b="1" u="sng" dirty="0" smtClean="0">
                <a:latin typeface="Castellar" pitchFamily="18" charset="0"/>
              </a:rPr>
              <a:t>LAW OF VARIABLE PROPORTIONS</a:t>
            </a:r>
          </a:p>
        </p:txBody>
      </p:sp>
      <p:sp>
        <p:nvSpPr>
          <p:cNvPr id="8195" name="Rectangle 3"/>
          <p:cNvSpPr>
            <a:spLocks noGrp="1" noChangeArrowheads="1"/>
          </p:cNvSpPr>
          <p:nvPr>
            <p:ph idx="1"/>
          </p:nvPr>
        </p:nvSpPr>
        <p:spPr>
          <a:xfrm>
            <a:off x="457200" y="1295400"/>
            <a:ext cx="8229600" cy="5257800"/>
          </a:xfrm>
        </p:spPr>
        <p:txBody>
          <a:bodyPr rtlCol="0">
            <a:normAutofit/>
          </a:bodyPr>
          <a:lstStyle/>
          <a:p>
            <a:pPr eaLnBrk="1" fontAlgn="auto" hangingPunct="1">
              <a:lnSpc>
                <a:spcPct val="90000"/>
              </a:lnSpc>
              <a:spcAft>
                <a:spcPts val="0"/>
              </a:spcAft>
              <a:buFontTx/>
              <a:buNone/>
              <a:defRPr/>
            </a:pPr>
            <a:r>
              <a:rPr lang="en-US" dirty="0" smtClean="0"/>
              <a:t>		</a:t>
            </a:r>
            <a:r>
              <a:rPr lang="en-US" dirty="0" smtClean="0">
                <a:latin typeface="Book Antiqua" pitchFamily="18" charset="0"/>
              </a:rPr>
              <a:t>Law of Variable proportions refers to the short run.</a:t>
            </a:r>
          </a:p>
          <a:p>
            <a:pPr eaLnBrk="1" fontAlgn="auto" hangingPunct="1">
              <a:lnSpc>
                <a:spcPct val="90000"/>
              </a:lnSpc>
              <a:spcAft>
                <a:spcPts val="0"/>
              </a:spcAft>
              <a:buFontTx/>
              <a:buNone/>
              <a:defRPr/>
            </a:pPr>
            <a:endParaRPr lang="en-US" dirty="0" smtClean="0">
              <a:latin typeface="Book Antiqua" pitchFamily="18" charset="0"/>
            </a:endParaRPr>
          </a:p>
          <a:p>
            <a:pPr eaLnBrk="1" fontAlgn="auto" hangingPunct="1">
              <a:lnSpc>
                <a:spcPct val="90000"/>
              </a:lnSpc>
              <a:spcAft>
                <a:spcPts val="0"/>
              </a:spcAft>
              <a:buFontTx/>
              <a:buNone/>
              <a:defRPr/>
            </a:pPr>
            <a:r>
              <a:rPr lang="en-US" dirty="0" smtClean="0">
                <a:latin typeface="Book Antiqua" pitchFamily="18" charset="0"/>
              </a:rPr>
              <a:t>	 Law of Variable proportions explains the changes in output when a factor of production is varied while keeping other factors constant.</a:t>
            </a:r>
          </a:p>
          <a:p>
            <a:pPr eaLnBrk="1" fontAlgn="auto" hangingPunct="1">
              <a:lnSpc>
                <a:spcPct val="90000"/>
              </a:lnSpc>
              <a:spcAft>
                <a:spcPts val="0"/>
              </a:spcAft>
              <a:buFontTx/>
              <a:buNone/>
              <a:defRPr/>
            </a:pPr>
            <a:endParaRPr lang="en-US" dirty="0" smtClean="0">
              <a:latin typeface="Book Antiqua" pitchFamily="18" charset="0"/>
            </a:endParaRPr>
          </a:p>
          <a:p>
            <a:pPr eaLnBrk="1" fontAlgn="auto" hangingPunct="1">
              <a:lnSpc>
                <a:spcPct val="90000"/>
              </a:lnSpc>
              <a:spcAft>
                <a:spcPts val="0"/>
              </a:spcAft>
              <a:buFontTx/>
              <a:buNone/>
              <a:defRPr/>
            </a:pPr>
            <a:r>
              <a:rPr lang="en-US" dirty="0" smtClean="0">
                <a:latin typeface="Book Antiqua" pitchFamily="18" charset="0"/>
              </a:rPr>
              <a:t>		It is also called “ Law of Diminishing returns”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304800"/>
            <a:ext cx="8229600" cy="533400"/>
          </a:xfrm>
        </p:spPr>
        <p:txBody>
          <a:bodyPr/>
          <a:lstStyle/>
          <a:p>
            <a:r>
              <a:rPr lang="en-US" b="1" smtClean="0"/>
              <a:t>Problems on BEP</a:t>
            </a:r>
          </a:p>
        </p:txBody>
      </p:sp>
      <p:sp>
        <p:nvSpPr>
          <p:cNvPr id="3" name="Content Placeholder 2"/>
          <p:cNvSpPr>
            <a:spLocks noGrp="1"/>
          </p:cNvSpPr>
          <p:nvPr>
            <p:ph idx="1"/>
          </p:nvPr>
        </p:nvSpPr>
        <p:spPr>
          <a:xfrm>
            <a:off x="457200" y="990600"/>
            <a:ext cx="8229600" cy="5562600"/>
          </a:xfrm>
        </p:spPr>
        <p:txBody>
          <a:bodyPr/>
          <a:lstStyle/>
          <a:p>
            <a:pPr marL="514350" indent="-514350">
              <a:buFont typeface="+mj-lt"/>
              <a:buAutoNum type="arabicPeriod"/>
              <a:defRPr/>
            </a:pPr>
            <a:r>
              <a:rPr lang="en-US" dirty="0" smtClean="0"/>
              <a:t>If sales are 10,000 units and selling price is Rs.20 per unit, variable cost Rs.10 per unit and fixed cost is Rs.80000, find out BEP in units and in sales revenue. What is profit earned? What should be the sales for earning a profit of Rs.60,000?</a:t>
            </a:r>
          </a:p>
          <a:p>
            <a:pPr marL="514350" indent="-514350">
              <a:buFont typeface="+mj-lt"/>
              <a:buAutoNum type="arabicPeriod"/>
              <a:defRPr/>
            </a:pPr>
            <a:r>
              <a:rPr lang="en-US" dirty="0" smtClean="0"/>
              <a:t>Determine MOS using above information.</a:t>
            </a:r>
          </a:p>
          <a:p>
            <a:pPr marL="514350" indent="-514350">
              <a:buFont typeface="Arial" charset="0"/>
              <a:buNone/>
              <a:defRPr/>
            </a:pPr>
            <a:endParaRPr lang="en-US" dirty="0" smtClean="0"/>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457200" y="304800"/>
            <a:ext cx="8229600" cy="6172200"/>
          </a:xfrm>
        </p:spPr>
        <p:txBody>
          <a:bodyPr/>
          <a:lstStyle/>
          <a:p>
            <a:pPr>
              <a:buFont typeface="Arial" charset="0"/>
              <a:buNone/>
            </a:pPr>
            <a:r>
              <a:rPr lang="en-US" smtClean="0"/>
              <a:t>2.The information about Raj &amp; Co., are given below:</a:t>
            </a:r>
          </a:p>
          <a:p>
            <a:pPr>
              <a:buFont typeface="Arial" charset="0"/>
              <a:buNone/>
            </a:pPr>
            <a:r>
              <a:rPr lang="en-US" smtClean="0"/>
              <a:t>	i)  Profit-Volume Ratio 20%</a:t>
            </a:r>
          </a:p>
          <a:p>
            <a:pPr>
              <a:buFont typeface="Arial" charset="0"/>
              <a:buNone/>
            </a:pPr>
            <a:r>
              <a:rPr lang="en-US" smtClean="0"/>
              <a:t>	ii)  Fixed Cost Rs.36,000</a:t>
            </a:r>
          </a:p>
          <a:p>
            <a:pPr>
              <a:buFont typeface="Arial" charset="0"/>
              <a:buNone/>
            </a:pPr>
            <a:r>
              <a:rPr lang="en-US" smtClean="0"/>
              <a:t>	iii)  Selling price per unit Rs.150</a:t>
            </a:r>
          </a:p>
          <a:p>
            <a:pPr>
              <a:buFont typeface="Arial" charset="0"/>
              <a:buNone/>
            </a:pPr>
            <a:r>
              <a:rPr lang="en-US" smtClean="0"/>
              <a:t> 	Calculate:</a:t>
            </a:r>
          </a:p>
          <a:p>
            <a:pPr>
              <a:buFont typeface="Arial" charset="0"/>
              <a:buNone/>
            </a:pPr>
            <a:r>
              <a:rPr lang="en-US" smtClean="0"/>
              <a:t>	a)  BEP (in Rs.)</a:t>
            </a:r>
          </a:p>
          <a:p>
            <a:pPr>
              <a:buFont typeface="Arial" charset="0"/>
              <a:buNone/>
            </a:pPr>
            <a:r>
              <a:rPr lang="en-US" smtClean="0"/>
              <a:t>	b)  BEP (in units)</a:t>
            </a:r>
          </a:p>
          <a:p>
            <a:pPr>
              <a:buFont typeface="Arial" charset="0"/>
              <a:buNone/>
            </a:pPr>
            <a:r>
              <a:rPr lang="en-US"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457200" y="609600"/>
            <a:ext cx="8229600" cy="5791200"/>
          </a:xfrm>
        </p:spPr>
        <p:txBody>
          <a:bodyPr/>
          <a:lstStyle/>
          <a:p>
            <a:pPr>
              <a:buFont typeface="Arial" charset="0"/>
              <a:buNone/>
            </a:pPr>
            <a:r>
              <a:rPr lang="en-US" smtClean="0"/>
              <a:t>3. Analyze the following information </a:t>
            </a:r>
          </a:p>
          <a:p>
            <a:pPr>
              <a:buFont typeface="Arial" charset="0"/>
              <a:buNone/>
            </a:pPr>
            <a:r>
              <a:rPr lang="en-US" smtClean="0"/>
              <a:t>Sales are Rs. 90,000 producing a profit of Rs. 2900 in period-I </a:t>
            </a:r>
          </a:p>
          <a:p>
            <a:pPr>
              <a:buFont typeface="Arial" charset="0"/>
              <a:buNone/>
            </a:pPr>
            <a:r>
              <a:rPr lang="en-US" smtClean="0"/>
              <a:t>Sales are Rs. 1, 10,000 producing a profit of Rs. 6000/- in period-II </a:t>
            </a:r>
          </a:p>
          <a:p>
            <a:pPr>
              <a:buFont typeface="Arial" charset="0"/>
              <a:buNone/>
            </a:pPr>
            <a:r>
              <a:rPr lang="en-US" smtClean="0"/>
              <a:t>Determine BEP and Fixed Expenses. </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457200" y="304800"/>
            <a:ext cx="8229600" cy="5821363"/>
          </a:xfrm>
        </p:spPr>
        <p:txBody>
          <a:bodyPr/>
          <a:lstStyle/>
          <a:p>
            <a:pPr>
              <a:buFont typeface="Arial" charset="0"/>
              <a:buNone/>
            </a:pPr>
            <a:r>
              <a:rPr lang="en-US" smtClean="0"/>
              <a:t>4 .Calculate the following parameters using given data.</a:t>
            </a:r>
          </a:p>
          <a:p>
            <a:pPr>
              <a:buFont typeface="Arial" charset="0"/>
              <a:buNone/>
            </a:pPr>
            <a:r>
              <a:rPr lang="en-US" smtClean="0"/>
              <a:t> i) p/v ratio </a:t>
            </a:r>
          </a:p>
          <a:p>
            <a:pPr>
              <a:buFont typeface="Arial" charset="0"/>
              <a:buNone/>
            </a:pPr>
            <a:r>
              <a:rPr lang="en-US" smtClean="0"/>
              <a:t>ii) Break even sales volume</a:t>
            </a:r>
          </a:p>
          <a:p>
            <a:pPr>
              <a:buFont typeface="Arial" charset="0"/>
              <a:buNone/>
            </a:pPr>
            <a:r>
              <a:rPr lang="en-US" smtClean="0"/>
              <a:t> iii) Margin of safety</a:t>
            </a:r>
          </a:p>
          <a:p>
            <a:pPr>
              <a:buFont typeface="Arial" charset="0"/>
              <a:buNone/>
            </a:pPr>
            <a:r>
              <a:rPr lang="en-US" smtClean="0"/>
              <a:t> iv) Profit</a:t>
            </a:r>
          </a:p>
          <a:p>
            <a:pPr>
              <a:buFont typeface="Arial" charset="0"/>
              <a:buNone/>
            </a:pPr>
            <a:r>
              <a:rPr lang="en-US" smtClean="0"/>
              <a:t> Given data: Sales Rs4000, Cost Rs2000, Fixed Cost Rs1600.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457200" y="457200"/>
            <a:ext cx="8229600" cy="5867400"/>
          </a:xfrm>
        </p:spPr>
        <p:txBody>
          <a:bodyPr/>
          <a:lstStyle/>
          <a:p>
            <a:pPr>
              <a:buFont typeface="Arial" charset="0"/>
              <a:buNone/>
            </a:pPr>
            <a:r>
              <a:rPr lang="en-US" smtClean="0"/>
              <a:t>5.If Selling Price Per Unit Rs.12, Variable Cost Per Unit Rs.8, Fixed Cost Rs.40000</a:t>
            </a:r>
          </a:p>
          <a:p>
            <a:pPr>
              <a:buFont typeface="Arial" charset="0"/>
              <a:buNone/>
            </a:pPr>
            <a:r>
              <a:rPr lang="en-US" smtClean="0"/>
              <a:t>Find out</a:t>
            </a:r>
          </a:p>
          <a:p>
            <a:pPr>
              <a:buFont typeface="Arial" charset="0"/>
              <a:buNone/>
            </a:pPr>
            <a:r>
              <a:rPr lang="en-US" smtClean="0"/>
              <a:t>(a) Break Even sales units and value</a:t>
            </a:r>
          </a:p>
          <a:p>
            <a:pPr>
              <a:buFont typeface="Arial" charset="0"/>
              <a:buNone/>
            </a:pPr>
            <a:r>
              <a:rPr lang="en-US" smtClean="0"/>
              <a:t>(b) profit when sales are Rs.300000</a:t>
            </a:r>
          </a:p>
          <a:p>
            <a:pPr>
              <a:buFont typeface="Arial" charset="0"/>
              <a:buNone/>
            </a:pPr>
            <a:r>
              <a:rPr lang="en-US" smtClean="0"/>
              <a:t>(c) Margin of Safety when sales are Rs.350000.</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Font typeface="Arial" charset="0"/>
              <a:buNone/>
              <a:defRPr/>
            </a:pPr>
            <a:r>
              <a:rPr lang="en-US" dirty="0" smtClean="0"/>
              <a:t>6. From the following information you are required to calculate:</a:t>
            </a:r>
          </a:p>
          <a:p>
            <a:pPr marL="571500" indent="-571500">
              <a:buFont typeface="Arial" charset="0"/>
              <a:buAutoNum type="romanLcPeriod"/>
              <a:defRPr/>
            </a:pPr>
            <a:r>
              <a:rPr lang="en-US" dirty="0" smtClean="0"/>
              <a:t>P/V Ratio</a:t>
            </a:r>
          </a:p>
          <a:p>
            <a:pPr marL="571500" indent="-571500">
              <a:buFont typeface="Arial" charset="0"/>
              <a:buAutoNum type="romanLcPeriod"/>
              <a:defRPr/>
            </a:pPr>
            <a:r>
              <a:rPr lang="en-US" dirty="0" smtClean="0"/>
              <a:t>ii. Break-Even Sales in RS.</a:t>
            </a:r>
          </a:p>
          <a:p>
            <a:pPr>
              <a:buFont typeface="Arial" charset="0"/>
              <a:buNone/>
              <a:defRPr/>
            </a:pPr>
            <a:r>
              <a:rPr lang="en-US" dirty="0" smtClean="0"/>
              <a:t>iii. Margin of Safety and</a:t>
            </a:r>
          </a:p>
          <a:p>
            <a:pPr>
              <a:buFont typeface="Arial" charset="0"/>
              <a:buNone/>
              <a:defRPr/>
            </a:pPr>
            <a:r>
              <a:rPr lang="en-US" dirty="0" smtClean="0"/>
              <a:t>iv. Profit.</a:t>
            </a:r>
          </a:p>
          <a:p>
            <a:pPr>
              <a:buFont typeface="Arial" charset="0"/>
              <a:buNone/>
              <a:defRPr/>
            </a:pPr>
            <a:r>
              <a:rPr lang="en-US" dirty="0" smtClean="0"/>
              <a:t>Sales Rs.4000,</a:t>
            </a:r>
          </a:p>
          <a:p>
            <a:pPr>
              <a:buFont typeface="Arial" charset="0"/>
              <a:buNone/>
              <a:defRPr/>
            </a:pPr>
            <a:r>
              <a:rPr lang="en-US" dirty="0" smtClean="0"/>
              <a:t>Variable Cost Rs.2000, Fixed Cost Rs.1600</a:t>
            </a:r>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idx="1"/>
          </p:nvPr>
        </p:nvSpPr>
        <p:spPr>
          <a:xfrm>
            <a:off x="457200" y="457200"/>
            <a:ext cx="8229600" cy="5668963"/>
          </a:xfrm>
        </p:spPr>
        <p:txBody>
          <a:bodyPr/>
          <a:lstStyle/>
          <a:p>
            <a:pPr>
              <a:buFont typeface="Arial" charset="0"/>
              <a:buNone/>
            </a:pPr>
            <a:r>
              <a:rPr lang="en-US" smtClean="0"/>
              <a:t>7. A company prepares a budget to produce 3 lakh units, with fixed costs as Rs.15 lakhs and average variable cost of Rs.10 each . The selling price is to yield 20% profit on cost. you are required to calculate</a:t>
            </a:r>
          </a:p>
          <a:p>
            <a:pPr>
              <a:buFont typeface="Arial" charset="0"/>
              <a:buNone/>
            </a:pPr>
            <a:r>
              <a:rPr lang="en-US" smtClean="0"/>
              <a:t>(a) P/V ratio.</a:t>
            </a:r>
          </a:p>
          <a:p>
            <a:pPr>
              <a:buFont typeface="Arial" charset="0"/>
              <a:buNone/>
            </a:pPr>
            <a:r>
              <a:rPr lang="en-US" smtClean="0"/>
              <a:t>(b) Break even point.</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b="1" u="sng" dirty="0" smtClean="0">
                <a:latin typeface="Castellar" pitchFamily="18" charset="0"/>
              </a:rPr>
              <a:t>ASSUMPTIONS OF THE LAW</a:t>
            </a:r>
          </a:p>
        </p:txBody>
      </p:sp>
      <p:sp>
        <p:nvSpPr>
          <p:cNvPr id="10243" name="Rectangle 3"/>
          <p:cNvSpPr>
            <a:spLocks noGrp="1" noChangeArrowheads="1"/>
          </p:cNvSpPr>
          <p:nvPr>
            <p:ph idx="1"/>
          </p:nvPr>
        </p:nvSpPr>
        <p:spPr>
          <a:xfrm>
            <a:off x="304800" y="1295400"/>
            <a:ext cx="8686800" cy="5334000"/>
          </a:xfrm>
        </p:spPr>
        <p:txBody>
          <a:bodyPr/>
          <a:lstStyle/>
          <a:p>
            <a:pPr marL="711200" indent="-711200" eaLnBrk="1" hangingPunct="1">
              <a:lnSpc>
                <a:spcPct val="90000"/>
              </a:lnSpc>
            </a:pPr>
            <a:r>
              <a:rPr lang="en-US" dirty="0" smtClean="0">
                <a:latin typeface="Book Antiqua" pitchFamily="18" charset="0"/>
              </a:rPr>
              <a:t>The state of technology or the methods of production remain constant..</a:t>
            </a:r>
          </a:p>
          <a:p>
            <a:pPr marL="711200" indent="-711200" eaLnBrk="1" hangingPunct="1">
              <a:lnSpc>
                <a:spcPct val="90000"/>
              </a:lnSpc>
              <a:buFontTx/>
              <a:buNone/>
            </a:pPr>
            <a:endParaRPr lang="en-US" dirty="0" smtClean="0">
              <a:latin typeface="Book Antiqua" pitchFamily="18" charset="0"/>
            </a:endParaRPr>
          </a:p>
          <a:p>
            <a:pPr marL="711200" indent="-711200" eaLnBrk="1" hangingPunct="1">
              <a:lnSpc>
                <a:spcPct val="90000"/>
              </a:lnSpc>
            </a:pPr>
            <a:r>
              <a:rPr lang="en-US" dirty="0" smtClean="0">
                <a:latin typeface="Book Antiqua" pitchFamily="18" charset="0"/>
              </a:rPr>
              <a:t>Only one factor of input is made variable and other factors are kept constant.</a:t>
            </a:r>
          </a:p>
          <a:p>
            <a:pPr marL="711200" indent="-711200" eaLnBrk="1" hangingPunct="1">
              <a:lnSpc>
                <a:spcPct val="90000"/>
              </a:lnSpc>
              <a:buFontTx/>
              <a:buNone/>
            </a:pPr>
            <a:r>
              <a:rPr lang="en-US" dirty="0" smtClean="0">
                <a:latin typeface="Book Antiqua" pitchFamily="18" charset="0"/>
              </a:rPr>
              <a:t> </a:t>
            </a:r>
          </a:p>
          <a:p>
            <a:pPr marL="711200" indent="-711200" eaLnBrk="1" hangingPunct="1">
              <a:lnSpc>
                <a:spcPct val="90000"/>
              </a:lnSpc>
            </a:pPr>
            <a:r>
              <a:rPr lang="en-US" dirty="0" smtClean="0">
                <a:latin typeface="Book Antiqua" pitchFamily="18" charset="0"/>
              </a:rPr>
              <a:t>The analysis relates to short period.</a:t>
            </a:r>
          </a:p>
          <a:p>
            <a:pPr marL="711200" indent="-711200" eaLnBrk="1" hangingPunct="1">
              <a:lnSpc>
                <a:spcPct val="90000"/>
              </a:lnSpc>
              <a:buFontTx/>
              <a:buNone/>
            </a:pPr>
            <a:endParaRPr lang="en-US" dirty="0" smtClean="0">
              <a:latin typeface="Book Antiqua" pitchFamily="18" charset="0"/>
            </a:endParaRPr>
          </a:p>
          <a:p>
            <a:pPr marL="711200" indent="-711200" eaLnBrk="1" hangingPunct="1">
              <a:lnSpc>
                <a:spcPct val="90000"/>
              </a:lnSpc>
            </a:pPr>
            <a:r>
              <a:rPr lang="en-US" dirty="0" smtClean="0">
                <a:latin typeface="Book Antiqua" pitchFamily="18" charset="0"/>
              </a:rPr>
              <a:t>The law assumes </a:t>
            </a:r>
            <a:r>
              <a:rPr lang="en-US" dirty="0" err="1" smtClean="0">
                <a:latin typeface="Book Antiqua" pitchFamily="18" charset="0"/>
              </a:rPr>
              <a:t>labour</a:t>
            </a:r>
            <a:r>
              <a:rPr lang="en-US" dirty="0" smtClean="0">
                <a:latin typeface="Book Antiqua" pitchFamily="18" charset="0"/>
              </a:rPr>
              <a:t> is homogeneous i.e. no difference in labor skills.</a:t>
            </a:r>
          </a:p>
          <a:p>
            <a:pPr marL="711200" indent="-711200" eaLnBrk="1" hangingPunct="1">
              <a:lnSpc>
                <a:spcPct val="90000"/>
              </a:lnSpc>
              <a:buFontTx/>
              <a:buNone/>
            </a:pPr>
            <a:endParaRPr lang="en-US" sz="2400" b="1" dirty="0" smtClean="0">
              <a:solidFill>
                <a:srgbClr val="006600"/>
              </a:solidFill>
              <a:latin typeface="Book Antiqu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47800" y="0"/>
            <a:ext cx="7313613" cy="1143000"/>
          </a:xfrm>
        </p:spPr>
        <p:txBody>
          <a:bodyPr/>
          <a:lstStyle/>
          <a:p>
            <a:pPr eaLnBrk="1" hangingPunct="1"/>
            <a:r>
              <a:rPr lang="en-US" sz="4000" u="sng" dirty="0" smtClean="0">
                <a:latin typeface="Castellar" pitchFamily="18" charset="0"/>
              </a:rPr>
              <a:t>Explanation of law</a:t>
            </a:r>
          </a:p>
        </p:txBody>
      </p:sp>
      <p:graphicFrame>
        <p:nvGraphicFramePr>
          <p:cNvPr id="12387" name="Group 99"/>
          <p:cNvGraphicFramePr>
            <a:graphicFrameLocks noGrp="1"/>
          </p:cNvGraphicFramePr>
          <p:nvPr>
            <p:ph type="tbl" idx="1"/>
          </p:nvPr>
        </p:nvGraphicFramePr>
        <p:xfrm>
          <a:off x="381001" y="939499"/>
          <a:ext cx="8763000" cy="5766102"/>
        </p:xfrm>
        <a:graphic>
          <a:graphicData uri="http://schemas.openxmlformats.org/drawingml/2006/table">
            <a:tbl>
              <a:tblPr/>
              <a:tblGrid>
                <a:gridCol w="1570038"/>
                <a:gridCol w="1323579"/>
                <a:gridCol w="1321753"/>
                <a:gridCol w="1241425"/>
                <a:gridCol w="3306205"/>
              </a:tblGrid>
              <a:tr h="1120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err="1" smtClean="0">
                          <a:ln>
                            <a:noFill/>
                          </a:ln>
                          <a:solidFill>
                            <a:schemeClr val="tx1"/>
                          </a:solidFill>
                          <a:effectLst/>
                          <a:latin typeface="Book Antiqua" pitchFamily="18" charset="0"/>
                        </a:rPr>
                        <a:t>Labour</a:t>
                      </a:r>
                      <a:endParaRPr kumimoji="0" lang="en-US" sz="3200" b="1"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Stages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Book Antiqua"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STAGE 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r>
              <a:tr h="553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r>
              <a:tr h="553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Book Antiqua"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STAGE II</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r>
              <a:tr h="5654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r>
              <a:tr h="553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STAGE III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18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Book Antiqua"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Book Antiqua"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387"/>
                                        </p:tgtEl>
                                        <p:attrNameLst>
                                          <p:attrName>style.visibility</p:attrName>
                                        </p:attrNameLst>
                                      </p:cBhvr>
                                      <p:to>
                                        <p:strVal val="visible"/>
                                      </p:to>
                                    </p:set>
                                    <p:animEffect transition="in" filter="checkerboard(across)">
                                      <p:cBhvr>
                                        <p:cTn id="7" dur="500"/>
                                        <p:tgtEl>
                                          <p:spTgt spid="1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descr="fig-15"/>
          <p:cNvPicPr>
            <a:picLocks noChangeAspect="1" noChangeArrowheads="1"/>
          </p:cNvPicPr>
          <p:nvPr/>
        </p:nvPicPr>
        <p:blipFill>
          <a:blip r:embed="rId2">
            <a:grayscl/>
          </a:blip>
          <a:srcRect/>
          <a:stretch>
            <a:fillRect/>
          </a:stretch>
        </p:blipFill>
        <p:spPr bwMode="auto">
          <a:xfrm>
            <a:off x="0" y="0"/>
            <a:ext cx="9144000" cy="6913563"/>
          </a:xfrm>
          <a:prstGeom prst="rect">
            <a:avLst/>
          </a:prstGeom>
          <a:noFill/>
          <a:ln w="28575">
            <a:solidFill>
              <a:srgbClr val="000000"/>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NIT 3">
  <a:themeElements>
    <a:clrScheme name="Writing close-up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Writing close-up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riting close-up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riting close-up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riting close-up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riting close-up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riting close-up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riting close-up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riting close-up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riting close-up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riting close-up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riting close-up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riting close-up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riting close-up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 3</Template>
  <TotalTime>43</TotalTime>
  <Words>2362</Words>
  <Application>Microsoft Office PowerPoint</Application>
  <PresentationFormat>On-screen Show (4:3)</PresentationFormat>
  <Paragraphs>435</Paragraphs>
  <Slides>66</Slides>
  <Notes>2</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UNIT 3</vt:lpstr>
      <vt:lpstr>Office Theme</vt:lpstr>
      <vt:lpstr>UNIT II</vt:lpstr>
      <vt:lpstr>What is production???</vt:lpstr>
      <vt:lpstr>PRODUCTION FUNCTION</vt:lpstr>
      <vt:lpstr>MATHEMATICAL EXPRESSION</vt:lpstr>
      <vt:lpstr>Slide 5</vt:lpstr>
      <vt:lpstr>LAW OF VARIABLE PROPORTIONS</vt:lpstr>
      <vt:lpstr>ASSUMPTIONS OF THE LAW</vt:lpstr>
      <vt:lpstr>Explanation of law</vt:lpstr>
      <vt:lpstr>Slide 9</vt:lpstr>
      <vt:lpstr>Returns to scale</vt:lpstr>
      <vt:lpstr>Returns to scale are of three types:</vt:lpstr>
      <vt:lpstr>Increasing returns to scale</vt:lpstr>
      <vt:lpstr>constant returns to scale</vt:lpstr>
      <vt:lpstr>decreasing returns to scale</vt:lpstr>
      <vt:lpstr>ECONOMIES OF SCALE</vt:lpstr>
      <vt:lpstr>INTERNAL ECONOMIES</vt:lpstr>
      <vt:lpstr>  Technical Economies </vt:lpstr>
      <vt:lpstr>Marketing Economies</vt:lpstr>
      <vt:lpstr>Managerial Economies</vt:lpstr>
      <vt:lpstr>Financial Economies</vt:lpstr>
      <vt:lpstr>Risk Bearing Economies</vt:lpstr>
      <vt:lpstr>EXTERNAL ECONOMIES</vt:lpstr>
      <vt:lpstr>Slide 23</vt:lpstr>
      <vt:lpstr>ISOQUANT</vt:lpstr>
      <vt:lpstr>Slide 25</vt:lpstr>
      <vt:lpstr>Properties of isoquants</vt:lpstr>
      <vt:lpstr>MARGINAL RATE OF TECHNICAL SUBSTITUTION</vt:lpstr>
      <vt:lpstr>Slide 28</vt:lpstr>
      <vt:lpstr>LEAST COST COMBINATION OF INPUTS</vt:lpstr>
      <vt:lpstr>COBB DOUGLAS PRODUCTION FUNCTION</vt:lpstr>
      <vt:lpstr>Cost analysis</vt:lpstr>
      <vt:lpstr>Slide 32</vt:lpstr>
      <vt:lpstr>Slide 33</vt:lpstr>
      <vt:lpstr>Slide 34</vt:lpstr>
      <vt:lpstr>Slide 35</vt:lpstr>
      <vt:lpstr>Slide 36</vt:lpstr>
      <vt:lpstr>Slide 37</vt:lpstr>
      <vt:lpstr>Slide 38</vt:lpstr>
      <vt:lpstr>Slide 39</vt:lpstr>
      <vt:lpstr>Slide 40</vt:lpstr>
      <vt:lpstr>Slide 41</vt:lpstr>
      <vt:lpstr>Slide 42</vt:lpstr>
      <vt:lpstr>BREAKEVEN ANALYSIS </vt:lpstr>
      <vt:lpstr>Introduction to  BREAKEVEN ANALYSIS    </vt:lpstr>
      <vt:lpstr>Slide 45</vt:lpstr>
      <vt:lpstr> Assumptions  underlying Break Even Analysis </vt:lpstr>
      <vt:lpstr>Determination of Break Even Point</vt:lpstr>
      <vt:lpstr>Determination of Break even point with Graphical representation method</vt:lpstr>
      <vt:lpstr>Slide 49</vt:lpstr>
      <vt:lpstr>Slide 50</vt:lpstr>
      <vt:lpstr>Slide 51</vt:lpstr>
      <vt:lpstr>Slide 52</vt:lpstr>
      <vt:lpstr>Slide 53</vt:lpstr>
      <vt:lpstr>Significance of BEA</vt:lpstr>
      <vt:lpstr>Slide 55</vt:lpstr>
      <vt:lpstr>Slide 56</vt:lpstr>
      <vt:lpstr>Slide 57</vt:lpstr>
      <vt:lpstr>Application of BEA</vt:lpstr>
      <vt:lpstr>Determination of BEP   Algebraic Method </vt:lpstr>
      <vt:lpstr>Problems on BEP</vt:lpstr>
      <vt:lpstr>Slide 61</vt:lpstr>
      <vt:lpstr>Slide 62</vt:lpstr>
      <vt:lpstr>Slide 63</vt:lpstr>
      <vt:lpstr>Slide 64</vt:lpstr>
      <vt:lpstr>Slide 65</vt:lpstr>
      <vt:lpstr>Slide 66</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subject/>
  <dc:creator>snist</dc:creator>
  <cp:keywords/>
  <dc:description/>
  <cp:lastModifiedBy>Student</cp:lastModifiedBy>
  <cp:revision>8</cp:revision>
  <dcterms:created xsi:type="dcterms:W3CDTF">2012-02-21T09:25:43Z</dcterms:created>
  <dcterms:modified xsi:type="dcterms:W3CDTF">2017-05-02T09:42:23Z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TC011594371033</vt:lpwstr>
  </property>
</Properties>
</file>