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260" r:id="rId4"/>
    <p:sldId id="258" r:id="rId5"/>
    <p:sldId id="296" r:id="rId6"/>
    <p:sldId id="297" r:id="rId7"/>
    <p:sldId id="298" r:id="rId8"/>
    <p:sldId id="299" r:id="rId9"/>
    <p:sldId id="263" r:id="rId10"/>
    <p:sldId id="264" r:id="rId11"/>
    <p:sldId id="300" r:id="rId12"/>
    <p:sldId id="301" r:id="rId13"/>
    <p:sldId id="302" r:id="rId14"/>
    <p:sldId id="303" r:id="rId15"/>
    <p:sldId id="304" r:id="rId16"/>
    <p:sldId id="311" r:id="rId17"/>
    <p:sldId id="312" r:id="rId18"/>
    <p:sldId id="305" r:id="rId19"/>
    <p:sldId id="306" r:id="rId20"/>
    <p:sldId id="307" r:id="rId21"/>
    <p:sldId id="308" r:id="rId22"/>
    <p:sldId id="309" r:id="rId23"/>
    <p:sldId id="367" r:id="rId2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5204" autoAdjust="0"/>
    <p:restoredTop sz="94660"/>
  </p:normalViewPr>
  <p:slideViewPr>
    <p:cSldViewPr>
      <p:cViewPr varScale="1">
        <p:scale>
          <a:sx n="68" d="100"/>
          <a:sy n="68" d="100"/>
        </p:scale>
        <p:origin x="-121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a:xfrm>
            <a:off x="3581400" y="685800"/>
            <a:ext cx="5561013" cy="3352800"/>
          </a:xfrm>
        </p:spPr>
        <p:txBody>
          <a:bodyPr/>
          <a:lstStyle>
            <a:lvl1pPr>
              <a:defRPr>
                <a:solidFill>
                  <a:schemeClr val="bg2"/>
                </a:solidFill>
                <a:effectLst>
                  <a:outerShdw blurRad="38100" dist="38100" dir="2700000" algn="tl">
                    <a:srgbClr val="FFFFFF"/>
                  </a:outerShdw>
                </a:effectLst>
              </a:defRPr>
            </a:lvl1pPr>
          </a:lstStyle>
          <a:p>
            <a:r>
              <a:rPr lang="en-US" smtClean="0"/>
              <a:t>Click to edit Master title style</a:t>
            </a:r>
            <a:endParaRPr lang="en-US"/>
          </a:p>
        </p:txBody>
      </p:sp>
      <p:sp>
        <p:nvSpPr>
          <p:cNvPr id="3075" name="Rectangle 3"/>
          <p:cNvSpPr>
            <a:spLocks noGrp="1" noChangeArrowheads="1"/>
          </p:cNvSpPr>
          <p:nvPr>
            <p:ph type="subTitle" sz="quarter" idx="1"/>
          </p:nvPr>
        </p:nvSpPr>
        <p:spPr>
          <a:xfrm>
            <a:off x="5181600" y="4038600"/>
            <a:ext cx="3960813" cy="1752600"/>
          </a:xfrm>
        </p:spPr>
        <p:txBody>
          <a:bodyPr anchor="ctr" anchorCtr="0"/>
          <a:lstStyle>
            <a:lvl1pPr marL="0" indent="0" algn="ctr">
              <a:buFontTx/>
              <a:buNone/>
              <a:defRPr>
                <a:solidFill>
                  <a:schemeClr val="bg2"/>
                </a:solidFill>
              </a:defRPr>
            </a:lvl1pPr>
          </a:lstStyle>
          <a:p>
            <a:r>
              <a:rPr lang="en-US" smtClean="0"/>
              <a:t>Click to edit Master subtitle style</a:t>
            </a:r>
            <a:endParaRPr lang="en-US"/>
          </a:p>
        </p:txBody>
      </p:sp>
      <p:sp>
        <p:nvSpPr>
          <p:cNvPr id="4" name="Rectangle 4"/>
          <p:cNvSpPr>
            <a:spLocks noGrp="1" noChangeArrowheads="1"/>
          </p:cNvSpPr>
          <p:nvPr>
            <p:ph type="dt" sz="quarter" idx="10"/>
          </p:nvPr>
        </p:nvSpPr>
        <p:spPr/>
        <p:txBody>
          <a:bodyPr/>
          <a:lstStyle>
            <a:lvl1pPr>
              <a:defRPr>
                <a:solidFill>
                  <a:srgbClr val="EAEAEA"/>
                </a:solidFill>
              </a:defRPr>
            </a:lvl1pPr>
          </a:lstStyle>
          <a:p>
            <a:pPr>
              <a:defRPr/>
            </a:pPr>
            <a:endParaRPr lang="en-US"/>
          </a:p>
        </p:txBody>
      </p:sp>
      <p:sp>
        <p:nvSpPr>
          <p:cNvPr id="5" name="Rectangle 5"/>
          <p:cNvSpPr>
            <a:spLocks noGrp="1" noChangeArrowheads="1"/>
          </p:cNvSpPr>
          <p:nvPr>
            <p:ph type="ftr" sz="quarter" idx="11"/>
          </p:nvPr>
        </p:nvSpPr>
        <p:spPr/>
        <p:txBody>
          <a:bodyPr/>
          <a:lstStyle>
            <a:lvl1pPr>
              <a:defRPr>
                <a:solidFill>
                  <a:srgbClr val="EAEAEA"/>
                </a:solidFill>
              </a:defRPr>
            </a:lvl1pPr>
          </a:lstStyle>
          <a:p>
            <a:pPr>
              <a:defRPr/>
            </a:pPr>
            <a:endParaRPr lang="en-US"/>
          </a:p>
        </p:txBody>
      </p:sp>
      <p:sp>
        <p:nvSpPr>
          <p:cNvPr id="6" name="Rectangle 6"/>
          <p:cNvSpPr>
            <a:spLocks noGrp="1" noChangeArrowheads="1"/>
          </p:cNvSpPr>
          <p:nvPr>
            <p:ph type="sldNum" sz="quarter" idx="12"/>
          </p:nvPr>
        </p:nvSpPr>
        <p:spPr/>
        <p:txBody>
          <a:bodyPr/>
          <a:lstStyle>
            <a:lvl1pPr>
              <a:defRPr>
                <a:solidFill>
                  <a:srgbClr val="EAEAEA"/>
                </a:solidFill>
              </a:defRPr>
            </a:lvl1pPr>
          </a:lstStyle>
          <a:p>
            <a:pPr>
              <a:defRPr/>
            </a:pPr>
            <a:fld id="{92B6F3B3-B5AD-4B4F-A96D-67D8CCBBF68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0D399B9D-24C9-4132-A0D5-3EF3D353E1F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00900" y="533400"/>
            <a:ext cx="1943100" cy="5562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533400"/>
            <a:ext cx="5676900" cy="5562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DF518307-DA8D-4488-9235-9E4358AFAE0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95B78F42-2F51-46EE-A8C6-D36715F7BA1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DACF6055-7E8B-4E7B-A66B-148748CEDBB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16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340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4193BC64-CE80-477B-8C71-B6963F1A4C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dt" sz="half" idx="10"/>
          </p:nvPr>
        </p:nvSpPr>
        <p:spPr>
          <a:ln/>
        </p:spPr>
        <p:txBody>
          <a:bodyPr/>
          <a:lstStyle>
            <a:lvl1pPr>
              <a:defRPr/>
            </a:lvl1pPr>
          </a:lstStyle>
          <a:p>
            <a:pPr>
              <a:defRPr/>
            </a:pPr>
            <a:endParaRPr lang="en-US"/>
          </a:p>
        </p:txBody>
      </p:sp>
      <p:sp>
        <p:nvSpPr>
          <p:cNvPr id="8" name="Rectangle 8"/>
          <p:cNvSpPr>
            <a:spLocks noGrp="1" noChangeArrowheads="1"/>
          </p:cNvSpPr>
          <p:nvPr>
            <p:ph type="ftr" sz="quarter" idx="11"/>
          </p:nvPr>
        </p:nvSpPr>
        <p:spPr>
          <a:ln/>
        </p:spPr>
        <p:txBody>
          <a:bodyPr/>
          <a:lstStyle>
            <a:lvl1pPr>
              <a:defRPr/>
            </a:lvl1pPr>
          </a:lstStyle>
          <a:p>
            <a:pPr>
              <a:defRPr/>
            </a:pPr>
            <a:endParaRPr lang="en-US"/>
          </a:p>
        </p:txBody>
      </p:sp>
      <p:sp>
        <p:nvSpPr>
          <p:cNvPr id="9" name="Rectangle 9"/>
          <p:cNvSpPr>
            <a:spLocks noGrp="1" noChangeArrowheads="1"/>
          </p:cNvSpPr>
          <p:nvPr>
            <p:ph type="sldNum" sz="quarter" idx="12"/>
          </p:nvPr>
        </p:nvSpPr>
        <p:spPr>
          <a:ln/>
        </p:spPr>
        <p:txBody>
          <a:bodyPr/>
          <a:lstStyle>
            <a:lvl1pPr>
              <a:defRPr/>
            </a:lvl1pPr>
          </a:lstStyle>
          <a:p>
            <a:pPr>
              <a:defRPr/>
            </a:pPr>
            <a:fld id="{A964A5AF-6C5B-48F2-874F-A32D3268A4E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dt" sz="half" idx="10"/>
          </p:nvPr>
        </p:nvSpPr>
        <p:spPr>
          <a:ln/>
        </p:spPr>
        <p:txBody>
          <a:bodyPr/>
          <a:lstStyle>
            <a:lvl1pPr>
              <a:defRPr/>
            </a:lvl1pPr>
          </a:lstStyle>
          <a:p>
            <a:pPr>
              <a:defRPr/>
            </a:pPr>
            <a:endParaRPr lang="en-US"/>
          </a:p>
        </p:txBody>
      </p:sp>
      <p:sp>
        <p:nvSpPr>
          <p:cNvPr id="4" name="Rectangle 8"/>
          <p:cNvSpPr>
            <a:spLocks noGrp="1" noChangeArrowheads="1"/>
          </p:cNvSpPr>
          <p:nvPr>
            <p:ph type="ftr" sz="quarter" idx="11"/>
          </p:nvPr>
        </p:nvSpPr>
        <p:spPr>
          <a:ln/>
        </p:spPr>
        <p:txBody>
          <a:bodyPr/>
          <a:lstStyle>
            <a:lvl1pPr>
              <a:defRPr/>
            </a:lvl1pPr>
          </a:lstStyle>
          <a:p>
            <a:pPr>
              <a:defRPr/>
            </a:pPr>
            <a:endParaRPr lang="en-US"/>
          </a:p>
        </p:txBody>
      </p:sp>
      <p:sp>
        <p:nvSpPr>
          <p:cNvPr id="5" name="Rectangle 9"/>
          <p:cNvSpPr>
            <a:spLocks noGrp="1" noChangeArrowheads="1"/>
          </p:cNvSpPr>
          <p:nvPr>
            <p:ph type="sldNum" sz="quarter" idx="12"/>
          </p:nvPr>
        </p:nvSpPr>
        <p:spPr>
          <a:ln/>
        </p:spPr>
        <p:txBody>
          <a:bodyPr/>
          <a:lstStyle>
            <a:lvl1pPr>
              <a:defRPr/>
            </a:lvl1pPr>
          </a:lstStyle>
          <a:p>
            <a:pPr>
              <a:defRPr/>
            </a:pPr>
            <a:fld id="{FADDCB3B-2F0E-40C0-AD2E-9AF3ACAA343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p>
        </p:txBody>
      </p:sp>
      <p:sp>
        <p:nvSpPr>
          <p:cNvPr id="3" name="Rectangle 8"/>
          <p:cNvSpPr>
            <a:spLocks noGrp="1" noChangeArrowheads="1"/>
          </p:cNvSpPr>
          <p:nvPr>
            <p:ph type="ftr" sz="quarter" idx="11"/>
          </p:nvPr>
        </p:nvSpPr>
        <p:spPr>
          <a:ln/>
        </p:spPr>
        <p:txBody>
          <a:bodyPr/>
          <a:lstStyle>
            <a:lvl1pPr>
              <a:defRPr/>
            </a:lvl1pPr>
          </a:lstStyle>
          <a:p>
            <a:pPr>
              <a:defRPr/>
            </a:pPr>
            <a:endParaRPr lang="en-US"/>
          </a:p>
        </p:txBody>
      </p:sp>
      <p:sp>
        <p:nvSpPr>
          <p:cNvPr id="4" name="Rectangle 9"/>
          <p:cNvSpPr>
            <a:spLocks noGrp="1" noChangeArrowheads="1"/>
          </p:cNvSpPr>
          <p:nvPr>
            <p:ph type="sldNum" sz="quarter" idx="12"/>
          </p:nvPr>
        </p:nvSpPr>
        <p:spPr>
          <a:ln/>
        </p:spPr>
        <p:txBody>
          <a:bodyPr/>
          <a:lstStyle>
            <a:lvl1pPr>
              <a:defRPr/>
            </a:lvl1pPr>
          </a:lstStyle>
          <a:p>
            <a:pPr>
              <a:defRPr/>
            </a:pPr>
            <a:fld id="{E83C38E5-9090-4C40-B9BE-71252B61AFC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6E268D80-79DC-42E8-802E-470650B3F1A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597926B8-0842-4D71-9535-74CA23E6606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1573213" cy="6858000"/>
            <a:chOff x="0" y="0"/>
            <a:chExt cx="991" cy="4320"/>
          </a:xfrm>
        </p:grpSpPr>
        <p:sp>
          <p:nvSpPr>
            <p:cNvPr id="2051" name="Rectangle 3"/>
            <p:cNvSpPr>
              <a:spLocks noChangeArrowheads="1"/>
            </p:cNvSpPr>
            <p:nvPr/>
          </p:nvSpPr>
          <p:spPr bwMode="auto">
            <a:xfrm>
              <a:off x="799" y="1"/>
              <a:ext cx="192" cy="4319"/>
            </a:xfrm>
            <a:prstGeom prst="rect">
              <a:avLst/>
            </a:prstGeom>
            <a:gradFill rotWithShape="0">
              <a:gsLst>
                <a:gs pos="0">
                  <a:schemeClr val="bg2"/>
                </a:gs>
                <a:gs pos="100000">
                  <a:schemeClr val="bg1"/>
                </a:gs>
              </a:gsLst>
              <a:lin ang="0" scaled="1"/>
            </a:gradFill>
            <a:ln w="9525">
              <a:noFill/>
              <a:miter lim="800000"/>
              <a:headEnd/>
              <a:tailEnd/>
            </a:ln>
            <a:effectLst/>
          </p:spPr>
          <p:txBody>
            <a:bodyPr/>
            <a:lstStyle/>
            <a:p>
              <a:pPr>
                <a:defRPr/>
              </a:pPr>
              <a:endParaRPr lang="en-US"/>
            </a:p>
          </p:txBody>
        </p:sp>
        <p:pic>
          <p:nvPicPr>
            <p:cNvPr id="1033" name="Picture 4"/>
            <p:cNvPicPr>
              <a:picLocks noChangeArrowheads="1"/>
            </p:cNvPicPr>
            <p:nvPr/>
          </p:nvPicPr>
          <p:blipFill>
            <a:blip r:embed="rId13"/>
            <a:srcRect l="8099"/>
            <a:stretch>
              <a:fillRect/>
            </a:stretch>
          </p:blipFill>
          <p:spPr bwMode="auto">
            <a:xfrm>
              <a:off x="0" y="0"/>
              <a:ext cx="794" cy="4320"/>
            </a:xfrm>
            <a:prstGeom prst="rect">
              <a:avLst/>
            </a:prstGeom>
            <a:noFill/>
            <a:ln w="9525">
              <a:noFill/>
              <a:miter lim="800000"/>
              <a:headEnd/>
              <a:tailEnd/>
            </a:ln>
          </p:spPr>
        </p:pic>
      </p:grpSp>
      <p:sp>
        <p:nvSpPr>
          <p:cNvPr id="1027" name="Rectangle 5"/>
          <p:cNvSpPr>
            <a:spLocks noGrp="1" noChangeArrowheads="1"/>
          </p:cNvSpPr>
          <p:nvPr>
            <p:ph type="title"/>
          </p:nvPr>
        </p:nvSpPr>
        <p:spPr bwMode="auto">
          <a:xfrm>
            <a:off x="1371600" y="5334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8" name="Rectangle 6"/>
          <p:cNvSpPr>
            <a:spLocks noGrp="1" noChangeArrowheads="1"/>
          </p:cNvSpPr>
          <p:nvPr>
            <p:ph type="body" idx="1"/>
          </p:nvPr>
        </p:nvSpPr>
        <p:spPr bwMode="auto">
          <a:xfrm>
            <a:off x="1371600" y="1981200"/>
            <a:ext cx="7772400" cy="4114800"/>
          </a:xfrm>
          <a:prstGeom prst="rect">
            <a:avLst/>
          </a:prstGeom>
          <a:noFill/>
          <a:ln w="9525">
            <a:noFill/>
            <a:miter lim="800000"/>
            <a:headEnd/>
            <a:tailEnd/>
          </a:ln>
        </p:spPr>
        <p:txBody>
          <a:bodyPr vert="horz" wrap="square" lIns="92075" tIns="46038" rIns="92075" bIns="46038" numCol="1" anchor="t" anchorCtr="1"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5" name="Rectangle 7"/>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vl1pPr>
          </a:lstStyle>
          <a:p>
            <a:pPr>
              <a:defRPr/>
            </a:pPr>
            <a:endParaRPr lang="en-US"/>
          </a:p>
        </p:txBody>
      </p:sp>
      <p:sp>
        <p:nvSpPr>
          <p:cNvPr id="2056" name="Rectangle 8"/>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vl1pPr>
          </a:lstStyle>
          <a:p>
            <a:pPr>
              <a:defRPr/>
            </a:pPr>
            <a:endParaRPr lang="en-US"/>
          </a:p>
        </p:txBody>
      </p:sp>
      <p:sp>
        <p:nvSpPr>
          <p:cNvPr id="2057" name="Rectangle 9"/>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vl1pPr>
          </a:lstStyle>
          <a:p>
            <a:pPr>
              <a:defRPr/>
            </a:pPr>
            <a:fld id="{B47332AF-7353-49D6-A044-222FF53A44D6}"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defRPr>
      </a:lvl2pPr>
      <a:lvl3pPr algn="ctr" rtl="0" eaLnBrk="1" fontAlgn="base" hangingPunct="1">
        <a:spcBef>
          <a:spcPct val="0"/>
        </a:spcBef>
        <a:spcAft>
          <a:spcPct val="0"/>
        </a:spcAft>
        <a:defRPr kumimoji="1" sz="4400">
          <a:solidFill>
            <a:schemeClr val="tx2"/>
          </a:solidFill>
          <a:latin typeface="Times New Roman" pitchFamily="18" charset="0"/>
        </a:defRPr>
      </a:lvl3pPr>
      <a:lvl4pPr algn="ctr" rtl="0" eaLnBrk="1" fontAlgn="base" hangingPunct="1">
        <a:spcBef>
          <a:spcPct val="0"/>
        </a:spcBef>
        <a:spcAft>
          <a:spcPct val="0"/>
        </a:spcAft>
        <a:defRPr kumimoji="1" sz="4400">
          <a:solidFill>
            <a:schemeClr val="tx2"/>
          </a:solidFill>
          <a:latin typeface="Times New Roman" pitchFamily="18" charset="0"/>
        </a:defRPr>
      </a:lvl4pPr>
      <a:lvl5pPr algn="ctr" rtl="0" eaLnBrk="1" fontAlgn="base" hangingPunct="1">
        <a:spcBef>
          <a:spcPct val="0"/>
        </a:spcBef>
        <a:spcAft>
          <a:spcPct val="0"/>
        </a:spcAft>
        <a:defRPr kumimoji="1" sz="4400">
          <a:solidFill>
            <a:schemeClr val="tx2"/>
          </a:solidFill>
          <a:latin typeface="Times New Roman" pitchFamily="18" charset="0"/>
        </a:defRPr>
      </a:lvl5pPr>
      <a:lvl6pPr marL="457200" algn="ctr" rtl="0" eaLnBrk="1" fontAlgn="base" hangingPunct="1">
        <a:spcBef>
          <a:spcPct val="0"/>
        </a:spcBef>
        <a:spcAft>
          <a:spcPct val="0"/>
        </a:spcAft>
        <a:defRPr kumimoji="1" sz="4400">
          <a:solidFill>
            <a:schemeClr val="tx2"/>
          </a:solidFill>
          <a:latin typeface="Times New Roman" pitchFamily="18" charset="0"/>
        </a:defRPr>
      </a:lvl6pPr>
      <a:lvl7pPr marL="914400" algn="ctr" rtl="0" eaLnBrk="1" fontAlgn="base" hangingPunct="1">
        <a:spcBef>
          <a:spcPct val="0"/>
        </a:spcBef>
        <a:spcAft>
          <a:spcPct val="0"/>
        </a:spcAft>
        <a:defRPr kumimoji="1" sz="4400">
          <a:solidFill>
            <a:schemeClr val="tx2"/>
          </a:solidFill>
          <a:latin typeface="Times New Roman" pitchFamily="18" charset="0"/>
        </a:defRPr>
      </a:lvl7pPr>
      <a:lvl8pPr marL="1371600" algn="ctr" rtl="0" eaLnBrk="1" fontAlgn="base" hangingPunct="1">
        <a:spcBef>
          <a:spcPct val="0"/>
        </a:spcBef>
        <a:spcAft>
          <a:spcPct val="0"/>
        </a:spcAft>
        <a:defRPr kumimoji="1" sz="4400">
          <a:solidFill>
            <a:schemeClr val="tx2"/>
          </a:solidFill>
          <a:latin typeface="Times New Roman" pitchFamily="18" charset="0"/>
        </a:defRPr>
      </a:lvl8pPr>
      <a:lvl9pPr marL="1828800" algn="ctr" rtl="0" eaLnBrk="1" fontAlgn="base" hangingPunct="1">
        <a:spcBef>
          <a:spcPct val="0"/>
        </a:spcBef>
        <a:spcAft>
          <a:spcPct val="0"/>
        </a:spcAft>
        <a:defRPr kumimoji="1"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chemeClr val="tx2"/>
        </a:buClr>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defRPr>
      </a:lvl2pPr>
      <a:lvl3pPr marL="1143000" indent="-228600" algn="l" rtl="0" eaLnBrk="1" fontAlgn="base" hangingPunct="1">
        <a:spcBef>
          <a:spcPct val="20000"/>
        </a:spcBef>
        <a:spcAft>
          <a:spcPct val="0"/>
        </a:spcAft>
        <a:buChar char="•"/>
        <a:defRPr kumimoji="1" sz="2400">
          <a:solidFill>
            <a:schemeClr val="tx1"/>
          </a:solidFill>
          <a:latin typeface="+mn-lt"/>
        </a:defRPr>
      </a:lvl3pPr>
      <a:lvl4pPr marL="1600200" indent="-228600" algn="l" rtl="0" eaLnBrk="1" fontAlgn="base" hangingPunct="1">
        <a:spcBef>
          <a:spcPct val="20000"/>
        </a:spcBef>
        <a:spcAft>
          <a:spcPct val="0"/>
        </a:spcAft>
        <a:buChar char="•"/>
        <a:defRPr kumimoji="1" sz="2000">
          <a:solidFill>
            <a:schemeClr val="tx1"/>
          </a:solidFill>
          <a:latin typeface="+mn-lt"/>
        </a:defRPr>
      </a:lvl4pPr>
      <a:lvl5pPr marL="2057400" indent="-228600" algn="l" rtl="0" eaLnBrk="1" fontAlgn="base" hangingPunct="1">
        <a:spcBef>
          <a:spcPct val="20000"/>
        </a:spcBef>
        <a:spcAft>
          <a:spcPct val="0"/>
        </a:spcAft>
        <a:buChar char="•"/>
        <a:defRPr kumimoji="1" sz="2000">
          <a:solidFill>
            <a:schemeClr val="tx1"/>
          </a:solidFill>
          <a:latin typeface="+mn-lt"/>
        </a:defRPr>
      </a:lvl5pPr>
      <a:lvl6pPr marL="2514600" indent="-228600" algn="l" rtl="0" eaLnBrk="1" fontAlgn="base" hangingPunct="1">
        <a:spcBef>
          <a:spcPct val="20000"/>
        </a:spcBef>
        <a:spcAft>
          <a:spcPct val="0"/>
        </a:spcAft>
        <a:buChar char="•"/>
        <a:defRPr kumimoji="1" sz="2000">
          <a:solidFill>
            <a:schemeClr val="tx1"/>
          </a:solidFill>
          <a:latin typeface="+mn-lt"/>
        </a:defRPr>
      </a:lvl6pPr>
      <a:lvl7pPr marL="2971800" indent="-228600" algn="l" rtl="0" eaLnBrk="1" fontAlgn="base" hangingPunct="1">
        <a:spcBef>
          <a:spcPct val="20000"/>
        </a:spcBef>
        <a:spcAft>
          <a:spcPct val="0"/>
        </a:spcAft>
        <a:buChar char="•"/>
        <a:defRPr kumimoji="1" sz="2000">
          <a:solidFill>
            <a:schemeClr val="tx1"/>
          </a:solidFill>
          <a:latin typeface="+mn-lt"/>
        </a:defRPr>
      </a:lvl7pPr>
      <a:lvl8pPr marL="3429000" indent="-228600" algn="l" rtl="0" eaLnBrk="1" fontAlgn="base" hangingPunct="1">
        <a:spcBef>
          <a:spcPct val="20000"/>
        </a:spcBef>
        <a:spcAft>
          <a:spcPct val="0"/>
        </a:spcAft>
        <a:buChar char="•"/>
        <a:defRPr kumimoji="1" sz="2000">
          <a:solidFill>
            <a:schemeClr val="tx1"/>
          </a:solidFill>
          <a:latin typeface="+mn-lt"/>
        </a:defRPr>
      </a:lvl8pPr>
      <a:lvl9pPr marL="38862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2438400" y="457200"/>
            <a:ext cx="6934200" cy="4648200"/>
          </a:xfrm>
        </p:spPr>
        <p:txBody>
          <a:bodyPr/>
          <a:lstStyle/>
          <a:p>
            <a:pPr>
              <a:defRPr/>
            </a:pPr>
            <a:r>
              <a:rPr lang="en-US" smtClean="0">
                <a:latin typeface="Bookman Old Style" pitchFamily="18" charset="0"/>
              </a:rPr>
              <a:t>UNIT I11</a:t>
            </a:r>
            <a:br>
              <a:rPr lang="en-US" smtClean="0">
                <a:latin typeface="Bookman Old Style" pitchFamily="18" charset="0"/>
              </a:rPr>
            </a:br>
            <a:r>
              <a:rPr lang="en-US" smtClean="0"/>
              <a:t/>
            </a:r>
            <a:br>
              <a:rPr lang="en-US" smtClean="0"/>
            </a:br>
            <a:r>
              <a:rPr lang="en-US" sz="4000" smtClean="0">
                <a:solidFill>
                  <a:schemeClr val="accent2"/>
                </a:solidFill>
                <a:effectLst>
                  <a:outerShdw blurRad="38100" dist="38100" dir="2700000" algn="tl">
                    <a:srgbClr val="000000"/>
                  </a:outerShdw>
                </a:effectLst>
                <a:latin typeface="Bookman Old Style" pitchFamily="18" charset="0"/>
              </a:rPr>
              <a:t>INTRODUCTION TO MARKETS </a:t>
            </a:r>
            <a:br>
              <a:rPr lang="en-US" sz="4000" smtClean="0">
                <a:solidFill>
                  <a:schemeClr val="accent2"/>
                </a:solidFill>
                <a:effectLst>
                  <a:outerShdw blurRad="38100" dist="38100" dir="2700000" algn="tl">
                    <a:srgbClr val="000000"/>
                  </a:outerShdw>
                </a:effectLst>
                <a:latin typeface="Bookman Old Style" pitchFamily="18" charset="0"/>
              </a:rPr>
            </a:br>
            <a:r>
              <a:rPr lang="en-US" sz="4000" smtClean="0">
                <a:solidFill>
                  <a:schemeClr val="accent2"/>
                </a:solidFill>
                <a:effectLst>
                  <a:outerShdw blurRad="38100" dist="38100" dir="2700000" algn="tl">
                    <a:srgbClr val="000000"/>
                  </a:outerShdw>
                </a:effectLst>
                <a:latin typeface="Bookman Old Style" pitchFamily="18" charset="0"/>
              </a:rPr>
              <a:t>AND </a:t>
            </a:r>
            <a:br>
              <a:rPr lang="en-US" sz="4000" smtClean="0">
                <a:solidFill>
                  <a:schemeClr val="accent2"/>
                </a:solidFill>
                <a:effectLst>
                  <a:outerShdw blurRad="38100" dist="38100" dir="2700000" algn="tl">
                    <a:srgbClr val="000000"/>
                  </a:outerShdw>
                </a:effectLst>
                <a:latin typeface="Bookman Old Style" pitchFamily="18" charset="0"/>
              </a:rPr>
            </a:br>
            <a:r>
              <a:rPr lang="en-US" sz="4000" smtClean="0">
                <a:solidFill>
                  <a:schemeClr val="accent2"/>
                </a:solidFill>
                <a:effectLst>
                  <a:outerShdw blurRad="38100" dist="38100" dir="2700000" algn="tl">
                    <a:srgbClr val="000000"/>
                  </a:outerShdw>
                </a:effectLst>
                <a:latin typeface="Bookman Old Style" pitchFamily="18" charset="0"/>
              </a:rPr>
              <a:t>PRICING STRATEGIES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371600" y="228600"/>
            <a:ext cx="7772400" cy="685800"/>
          </a:xfrm>
        </p:spPr>
        <p:txBody>
          <a:bodyPr/>
          <a:lstStyle/>
          <a:p>
            <a:r>
              <a:rPr lang="en-US" sz="3600" b="1" smtClean="0">
                <a:solidFill>
                  <a:schemeClr val="accent2"/>
                </a:solidFill>
                <a:latin typeface="Bookman Old Style" pitchFamily="18" charset="0"/>
              </a:rPr>
              <a:t>FEATURES OF PERFECT MARKET</a:t>
            </a:r>
          </a:p>
        </p:txBody>
      </p:sp>
      <p:sp>
        <p:nvSpPr>
          <p:cNvPr id="12291" name="Rectangle 3"/>
          <p:cNvSpPr>
            <a:spLocks noGrp="1" noChangeArrowheads="1"/>
          </p:cNvSpPr>
          <p:nvPr>
            <p:ph type="body" idx="1"/>
          </p:nvPr>
        </p:nvSpPr>
        <p:spPr>
          <a:xfrm>
            <a:off x="914400" y="1219200"/>
            <a:ext cx="7772400" cy="4343400"/>
          </a:xfrm>
        </p:spPr>
        <p:txBody>
          <a:bodyPr/>
          <a:lstStyle/>
          <a:p>
            <a:pPr>
              <a:buFont typeface="Wingdings" pitchFamily="2" charset="2"/>
              <a:buChar char="F"/>
            </a:pPr>
            <a:r>
              <a:rPr lang="en-US" sz="2800" smtClean="0">
                <a:solidFill>
                  <a:schemeClr val="bg2"/>
                </a:solidFill>
                <a:latin typeface="Book Antiqua" pitchFamily="18" charset="0"/>
              </a:rPr>
              <a:t>Large number of buyers and sellers</a:t>
            </a:r>
          </a:p>
          <a:p>
            <a:pPr>
              <a:buFont typeface="Wingdings" pitchFamily="2" charset="2"/>
              <a:buChar char="F"/>
            </a:pPr>
            <a:r>
              <a:rPr lang="en-US" sz="2800" smtClean="0">
                <a:solidFill>
                  <a:schemeClr val="bg2"/>
                </a:solidFill>
                <a:latin typeface="Book Antiqua" pitchFamily="18" charset="0"/>
              </a:rPr>
              <a:t> Price taker</a:t>
            </a:r>
          </a:p>
          <a:p>
            <a:pPr>
              <a:buFont typeface="Wingdings" pitchFamily="2" charset="2"/>
              <a:buChar char="F"/>
            </a:pPr>
            <a:r>
              <a:rPr lang="en-US" sz="2800" smtClean="0">
                <a:solidFill>
                  <a:schemeClr val="bg2"/>
                </a:solidFill>
                <a:latin typeface="Book Antiqua" pitchFamily="18" charset="0"/>
              </a:rPr>
              <a:t> Homogeneous products</a:t>
            </a:r>
          </a:p>
          <a:p>
            <a:pPr>
              <a:buFont typeface="Wingdings" pitchFamily="2" charset="2"/>
              <a:buChar char="F"/>
            </a:pPr>
            <a:r>
              <a:rPr lang="en-US" sz="2800" smtClean="0">
                <a:solidFill>
                  <a:schemeClr val="bg2"/>
                </a:solidFill>
                <a:latin typeface="Book Antiqua" pitchFamily="18" charset="0"/>
              </a:rPr>
              <a:t> The firms are free to enter or leave the industry</a:t>
            </a:r>
          </a:p>
          <a:p>
            <a:pPr>
              <a:buFont typeface="Wingdings" pitchFamily="2" charset="2"/>
              <a:buChar char="F"/>
            </a:pPr>
            <a:r>
              <a:rPr lang="en-US" sz="2800" smtClean="0">
                <a:solidFill>
                  <a:schemeClr val="bg2"/>
                </a:solidFill>
                <a:latin typeface="Book Antiqua" pitchFamily="18" charset="0"/>
              </a:rPr>
              <a:t> Perfect Mobility of factors of production</a:t>
            </a:r>
          </a:p>
          <a:p>
            <a:pPr>
              <a:buFont typeface="Wingdings" pitchFamily="2" charset="2"/>
              <a:buChar char="F"/>
            </a:pPr>
            <a:r>
              <a:rPr lang="en-US" sz="2800" smtClean="0">
                <a:solidFill>
                  <a:schemeClr val="bg2"/>
                </a:solidFill>
                <a:latin typeface="Book Antiqua" pitchFamily="18" charset="0"/>
              </a:rPr>
              <a:t> Perfect knowledge</a:t>
            </a:r>
          </a:p>
          <a:p>
            <a:pPr>
              <a:buFont typeface="Wingdings" pitchFamily="2" charset="2"/>
              <a:buChar char="F"/>
            </a:pPr>
            <a:r>
              <a:rPr lang="en-US" sz="2800" smtClean="0">
                <a:solidFill>
                  <a:schemeClr val="bg2"/>
                </a:solidFill>
                <a:latin typeface="Book Antiqua" pitchFamily="18" charset="0"/>
              </a:rPr>
              <a:t>No publicity cost</a:t>
            </a:r>
          </a:p>
          <a:p>
            <a:pPr>
              <a:buFont typeface="Wingdings" pitchFamily="2" charset="2"/>
              <a:buChar char="F"/>
            </a:pPr>
            <a:r>
              <a:rPr lang="en-US" sz="2800" smtClean="0">
                <a:solidFill>
                  <a:schemeClr val="bg2"/>
                </a:solidFill>
                <a:latin typeface="Book Antiqua" pitchFamily="18" charset="0"/>
              </a:rPr>
              <a:t>Uniform prices</a:t>
            </a:r>
          </a:p>
          <a:p>
            <a:pPr>
              <a:buFont typeface="Wingdings" pitchFamily="2" charset="2"/>
              <a:buChar char="F"/>
            </a:pPr>
            <a:r>
              <a:rPr lang="en-US" sz="2800" smtClean="0">
                <a:solidFill>
                  <a:schemeClr val="bg2"/>
                </a:solidFill>
                <a:latin typeface="Book Antiqua" pitchFamily="18" charset="0"/>
              </a:rPr>
              <a:t>AR curve is parallel to X axis</a:t>
            </a:r>
          </a:p>
          <a:p>
            <a:pPr>
              <a:buFont typeface="Wingdings" pitchFamily="2" charset="2"/>
              <a:buChar char="F"/>
            </a:pPr>
            <a:endParaRPr lang="en-US" sz="2800" smtClean="0">
              <a:solidFill>
                <a:schemeClr val="bg2"/>
              </a:solidFill>
              <a:latin typeface="Book Antiqua"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 </a:t>
            </a:r>
            <a:r>
              <a:rPr lang="en-US" b="1" smtClean="0">
                <a:solidFill>
                  <a:schemeClr val="accent2"/>
                </a:solidFill>
              </a:rPr>
              <a:t>IM</a:t>
            </a:r>
            <a:r>
              <a:rPr lang="en-US" sz="4000" b="1" smtClean="0">
                <a:solidFill>
                  <a:schemeClr val="accent2"/>
                </a:solidFill>
                <a:latin typeface="Bookman Old Style" pitchFamily="18" charset="0"/>
              </a:rPr>
              <a:t>PERFECT COMPETITION</a:t>
            </a:r>
          </a:p>
        </p:txBody>
      </p:sp>
      <p:sp>
        <p:nvSpPr>
          <p:cNvPr id="13315" name="Rectangle 3"/>
          <p:cNvSpPr>
            <a:spLocks noGrp="1" noChangeArrowheads="1"/>
          </p:cNvSpPr>
          <p:nvPr>
            <p:ph type="body" idx="1"/>
          </p:nvPr>
        </p:nvSpPr>
        <p:spPr>
          <a:xfrm>
            <a:off x="1371600" y="1524000"/>
            <a:ext cx="7772400" cy="4800600"/>
          </a:xfrm>
        </p:spPr>
        <p:txBody>
          <a:bodyPr/>
          <a:lstStyle/>
          <a:p>
            <a:pPr>
              <a:buFontTx/>
              <a:buNone/>
            </a:pPr>
            <a:r>
              <a:rPr lang="en-US" smtClean="0">
                <a:solidFill>
                  <a:schemeClr val="bg2"/>
                </a:solidFill>
                <a:latin typeface="Book Antiqua" pitchFamily="18" charset="0"/>
              </a:rPr>
              <a:t>   A market structure in which all the firms in the  industry are price makers and in which there lies restrictions to enter in to the industry  is called Imperfect Competition.</a:t>
            </a:r>
          </a:p>
          <a:p>
            <a:pPr>
              <a:buFontTx/>
              <a:buNone/>
            </a:pPr>
            <a:endParaRPr lang="en-US" smtClean="0">
              <a:solidFill>
                <a:schemeClr val="bg2"/>
              </a:solidFill>
              <a:latin typeface="Book Antiqua" pitchFamily="18" charset="0"/>
            </a:endParaRPr>
          </a:p>
          <a:p>
            <a:pPr>
              <a:buFontTx/>
              <a:buNone/>
            </a:pPr>
            <a:r>
              <a:rPr lang="en-US" i="1" u="sng" smtClean="0">
                <a:solidFill>
                  <a:schemeClr val="bg2"/>
                </a:solidFill>
                <a:latin typeface="Book Antiqua" pitchFamily="18" charset="0"/>
              </a:rPr>
              <a:t>The market with imperfect competition condition is  known as imperfect market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1371600" y="1828800"/>
            <a:ext cx="7772400" cy="4495800"/>
          </a:xfrm>
        </p:spPr>
        <p:txBody>
          <a:bodyPr/>
          <a:lstStyle/>
          <a:p>
            <a:pPr marL="609600" indent="-609600">
              <a:lnSpc>
                <a:spcPct val="90000"/>
              </a:lnSpc>
            </a:pPr>
            <a:r>
              <a:rPr lang="en-US" sz="2800" smtClean="0">
                <a:solidFill>
                  <a:schemeClr val="bg2"/>
                </a:solidFill>
              </a:rPr>
              <a:t>Sellers and buyers</a:t>
            </a:r>
          </a:p>
          <a:p>
            <a:pPr marL="609600" indent="-609600">
              <a:lnSpc>
                <a:spcPct val="90000"/>
              </a:lnSpc>
            </a:pPr>
            <a:r>
              <a:rPr lang="en-US" sz="2800" smtClean="0">
                <a:solidFill>
                  <a:schemeClr val="bg2"/>
                </a:solidFill>
              </a:rPr>
              <a:t>Nature of commodity</a:t>
            </a:r>
          </a:p>
          <a:p>
            <a:pPr marL="609600" indent="-609600">
              <a:lnSpc>
                <a:spcPct val="90000"/>
              </a:lnSpc>
            </a:pPr>
            <a:r>
              <a:rPr lang="en-US" sz="2800" smtClean="0">
                <a:solidFill>
                  <a:schemeClr val="bg2"/>
                </a:solidFill>
              </a:rPr>
              <a:t>No uniform prices (price discrimination)</a:t>
            </a:r>
          </a:p>
          <a:p>
            <a:pPr marL="609600" indent="-609600">
              <a:lnSpc>
                <a:spcPct val="90000"/>
              </a:lnSpc>
            </a:pPr>
            <a:r>
              <a:rPr lang="en-US" sz="2800" smtClean="0">
                <a:solidFill>
                  <a:schemeClr val="bg2"/>
                </a:solidFill>
              </a:rPr>
              <a:t>Entry is restricted</a:t>
            </a:r>
          </a:p>
          <a:p>
            <a:pPr marL="609600" indent="-609600">
              <a:lnSpc>
                <a:spcPct val="90000"/>
              </a:lnSpc>
            </a:pPr>
            <a:r>
              <a:rPr lang="en-US" sz="2800" smtClean="0">
                <a:solidFill>
                  <a:schemeClr val="bg2"/>
                </a:solidFill>
              </a:rPr>
              <a:t>No perfect knowledge </a:t>
            </a:r>
          </a:p>
          <a:p>
            <a:pPr marL="609600" indent="-609600">
              <a:lnSpc>
                <a:spcPct val="90000"/>
              </a:lnSpc>
            </a:pPr>
            <a:r>
              <a:rPr lang="en-US" sz="2800" smtClean="0">
                <a:solidFill>
                  <a:schemeClr val="bg2"/>
                </a:solidFill>
              </a:rPr>
              <a:t>Price maker</a:t>
            </a:r>
          </a:p>
          <a:p>
            <a:pPr marL="609600" indent="-609600">
              <a:lnSpc>
                <a:spcPct val="90000"/>
              </a:lnSpc>
            </a:pPr>
            <a:r>
              <a:rPr lang="en-US" sz="2800" smtClean="0">
                <a:solidFill>
                  <a:schemeClr val="bg2"/>
                </a:solidFill>
              </a:rPr>
              <a:t>Publicity cost</a:t>
            </a:r>
          </a:p>
          <a:p>
            <a:pPr marL="609600" indent="-609600">
              <a:lnSpc>
                <a:spcPct val="90000"/>
              </a:lnSpc>
            </a:pPr>
            <a:r>
              <a:rPr lang="en-US" sz="2800" smtClean="0">
                <a:solidFill>
                  <a:schemeClr val="bg2"/>
                </a:solidFill>
              </a:rPr>
              <a:t>AR curve is downward sloping [MR curve is always below AR curve]</a:t>
            </a:r>
          </a:p>
          <a:p>
            <a:pPr marL="609600" indent="-609600">
              <a:lnSpc>
                <a:spcPct val="90000"/>
              </a:lnSpc>
            </a:pPr>
            <a:endParaRPr lang="en-US" sz="2800" smtClean="0">
              <a:solidFill>
                <a:schemeClr val="bg2"/>
              </a:solidFill>
            </a:endParaRPr>
          </a:p>
          <a:p>
            <a:pPr marL="609600" indent="-609600">
              <a:lnSpc>
                <a:spcPct val="90000"/>
              </a:lnSpc>
              <a:buFontTx/>
              <a:buNone/>
            </a:pPr>
            <a:endParaRPr lang="en-US" sz="2800" smtClean="0">
              <a:solidFill>
                <a:schemeClr val="bg2"/>
              </a:solidFill>
            </a:endParaRPr>
          </a:p>
        </p:txBody>
      </p:sp>
      <p:sp>
        <p:nvSpPr>
          <p:cNvPr id="14339" name="Rectangle 4"/>
          <p:cNvSpPr>
            <a:spLocks noGrp="1" noChangeArrowheads="1"/>
          </p:cNvSpPr>
          <p:nvPr>
            <p:ph type="title"/>
          </p:nvPr>
        </p:nvSpPr>
        <p:spPr>
          <a:xfrm>
            <a:off x="1371600" y="304800"/>
            <a:ext cx="7772400" cy="1143000"/>
          </a:xfrm>
          <a:noFill/>
        </p:spPr>
        <p:txBody>
          <a:bodyPr/>
          <a:lstStyle/>
          <a:p>
            <a:r>
              <a:rPr lang="en-US" b="1" smtClean="0"/>
              <a:t>FEATURES OF IMPERFECT MARKET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1371600" y="381000"/>
            <a:ext cx="7772400" cy="5715000"/>
          </a:xfrm>
        </p:spPr>
        <p:txBody>
          <a:bodyPr/>
          <a:lstStyle/>
          <a:p>
            <a:pPr>
              <a:lnSpc>
                <a:spcPct val="90000"/>
              </a:lnSpc>
            </a:pPr>
            <a:r>
              <a:rPr lang="en-US" b="1" u="sng" smtClean="0">
                <a:solidFill>
                  <a:schemeClr val="bg2"/>
                </a:solidFill>
              </a:rPr>
              <a:t>Features of MONOPOLY</a:t>
            </a:r>
          </a:p>
          <a:p>
            <a:pPr>
              <a:lnSpc>
                <a:spcPct val="90000"/>
              </a:lnSpc>
              <a:buFontTx/>
              <a:buNone/>
            </a:pPr>
            <a:endParaRPr lang="en-US" b="1" u="sng" smtClean="0">
              <a:solidFill>
                <a:schemeClr val="bg2"/>
              </a:solidFill>
            </a:endParaRPr>
          </a:p>
          <a:p>
            <a:pPr>
              <a:lnSpc>
                <a:spcPct val="90000"/>
              </a:lnSpc>
            </a:pPr>
            <a:r>
              <a:rPr lang="en-US" smtClean="0">
                <a:solidFill>
                  <a:schemeClr val="bg2"/>
                </a:solidFill>
              </a:rPr>
              <a:t>Single seller &amp; large number of buyers</a:t>
            </a:r>
          </a:p>
          <a:p>
            <a:pPr>
              <a:lnSpc>
                <a:spcPct val="90000"/>
              </a:lnSpc>
            </a:pPr>
            <a:r>
              <a:rPr lang="en-US" smtClean="0">
                <a:solidFill>
                  <a:schemeClr val="bg2"/>
                </a:solidFill>
              </a:rPr>
              <a:t>No close substitutes</a:t>
            </a:r>
          </a:p>
          <a:p>
            <a:pPr>
              <a:lnSpc>
                <a:spcPct val="90000"/>
              </a:lnSpc>
            </a:pPr>
            <a:r>
              <a:rPr lang="en-US" smtClean="0">
                <a:solidFill>
                  <a:schemeClr val="bg2"/>
                </a:solidFill>
              </a:rPr>
              <a:t>Entry restricted</a:t>
            </a:r>
          </a:p>
          <a:p>
            <a:pPr>
              <a:lnSpc>
                <a:spcPct val="90000"/>
              </a:lnSpc>
            </a:pPr>
            <a:r>
              <a:rPr lang="en-US" smtClean="0">
                <a:solidFill>
                  <a:schemeClr val="bg2"/>
                </a:solidFill>
              </a:rPr>
              <a:t>Price discrimination</a:t>
            </a:r>
          </a:p>
          <a:p>
            <a:pPr>
              <a:lnSpc>
                <a:spcPct val="90000"/>
              </a:lnSpc>
            </a:pPr>
            <a:r>
              <a:rPr lang="en-US" smtClean="0">
                <a:solidFill>
                  <a:schemeClr val="bg2"/>
                </a:solidFill>
              </a:rPr>
              <a:t>AR curve is downward slowing from left to right</a:t>
            </a:r>
          </a:p>
          <a:p>
            <a:pPr>
              <a:lnSpc>
                <a:spcPct val="90000"/>
              </a:lnSpc>
            </a:pPr>
            <a:r>
              <a:rPr lang="en-US" smtClean="0">
                <a:solidFill>
                  <a:schemeClr val="bg2"/>
                </a:solidFill>
              </a:rPr>
              <a:t>In monopoly firm &amp; industry are one and same. i.e., single firm represents the whole industry.</a:t>
            </a:r>
          </a:p>
          <a:p>
            <a:pPr>
              <a:lnSpc>
                <a:spcPct val="90000"/>
              </a:lnSpc>
            </a:pPr>
            <a:endParaRPr lang="en-US" smtClean="0">
              <a:solidFill>
                <a:schemeClr val="bg2"/>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z="4000" smtClean="0"/>
              <a:t>Features of MONOPOLISTIC competition</a:t>
            </a:r>
          </a:p>
        </p:txBody>
      </p:sp>
      <p:sp>
        <p:nvSpPr>
          <p:cNvPr id="16387" name="Rectangle 3"/>
          <p:cNvSpPr>
            <a:spLocks noGrp="1" noChangeArrowheads="1"/>
          </p:cNvSpPr>
          <p:nvPr>
            <p:ph type="body" idx="1"/>
          </p:nvPr>
        </p:nvSpPr>
        <p:spPr/>
        <p:txBody>
          <a:bodyPr/>
          <a:lstStyle/>
          <a:p>
            <a:r>
              <a:rPr lang="en-US" smtClean="0"/>
              <a:t>In this market many firms produce differentiated products. (e.g. Anacin, Disprin, Saridon)</a:t>
            </a:r>
          </a:p>
          <a:p>
            <a:r>
              <a:rPr lang="en-US" smtClean="0"/>
              <a:t>Goods produced are close substitutes to each other</a:t>
            </a:r>
          </a:p>
          <a:p>
            <a:r>
              <a:rPr lang="en-US" smtClean="0"/>
              <a:t>No restriction to enter in to the market</a:t>
            </a:r>
          </a:p>
          <a:p>
            <a:pPr>
              <a:buFontTx/>
              <a:buNone/>
            </a:pPr>
            <a:endParaRPr lang="en-US" smtClean="0"/>
          </a:p>
          <a:p>
            <a:pPr>
              <a:buFontTx/>
              <a:buNone/>
            </a:pPr>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z="4000" smtClean="0"/>
              <a:t>Price &amp; out put determination in  MONOPOLY</a:t>
            </a:r>
          </a:p>
        </p:txBody>
      </p:sp>
      <p:sp>
        <p:nvSpPr>
          <p:cNvPr id="17411" name="Rectangle 3"/>
          <p:cNvSpPr>
            <a:spLocks noGrp="1" noChangeArrowheads="1"/>
          </p:cNvSpPr>
          <p:nvPr>
            <p:ph type="body" idx="1"/>
          </p:nvPr>
        </p:nvSpPr>
        <p:spPr/>
        <p:txBody>
          <a:bodyPr/>
          <a:lstStyle/>
          <a:p>
            <a:r>
              <a:rPr lang="en-US" smtClean="0">
                <a:solidFill>
                  <a:schemeClr val="bg2"/>
                </a:solidFill>
              </a:rPr>
              <a:t>Monopoly is form of imperfect market.</a:t>
            </a:r>
          </a:p>
          <a:p>
            <a:pPr>
              <a:buFontTx/>
              <a:buNone/>
            </a:pPr>
            <a:endParaRPr lang="en-US" smtClean="0">
              <a:solidFill>
                <a:schemeClr val="bg2"/>
              </a:solidFill>
            </a:endParaRPr>
          </a:p>
          <a:p>
            <a:r>
              <a:rPr lang="en-US" smtClean="0">
                <a:solidFill>
                  <a:schemeClr val="bg2"/>
                </a:solidFill>
              </a:rPr>
              <a:t>No uniform prices (price discrimination)</a:t>
            </a:r>
          </a:p>
          <a:p>
            <a:pPr>
              <a:buFontTx/>
              <a:buNone/>
            </a:pPr>
            <a:endParaRPr lang="en-US" smtClean="0">
              <a:solidFill>
                <a:schemeClr val="bg2"/>
              </a:solidFill>
            </a:endParaRPr>
          </a:p>
          <a:p>
            <a:r>
              <a:rPr lang="en-US" smtClean="0">
                <a:solidFill>
                  <a:schemeClr val="bg2"/>
                </a:solidFill>
              </a:rPr>
              <a:t>AR curve is downward sloping [MR curve is always below AR curve]</a:t>
            </a:r>
          </a:p>
          <a:p>
            <a:pPr>
              <a:buFontTx/>
              <a:buNone/>
            </a:pPr>
            <a:endParaRPr lang="en-US" smtClean="0">
              <a:solidFill>
                <a:schemeClr val="bg2"/>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1279525" y="838200"/>
            <a:ext cx="7864475" cy="5938838"/>
          </a:xfrm>
        </p:spPr>
        <p:txBody>
          <a:bodyPr/>
          <a:lstStyle/>
          <a:p>
            <a:pPr>
              <a:buFontTx/>
              <a:buNone/>
            </a:pPr>
            <a:endParaRPr lang="en-US" smtClean="0"/>
          </a:p>
          <a:p>
            <a:pPr algn="r">
              <a:buFontTx/>
              <a:buNone/>
            </a:pPr>
            <a:endParaRPr lang="en-US" smtClean="0"/>
          </a:p>
        </p:txBody>
      </p:sp>
      <p:graphicFrame>
        <p:nvGraphicFramePr>
          <p:cNvPr id="5" name="Table 4"/>
          <p:cNvGraphicFramePr>
            <a:graphicFrameLocks noGrp="1"/>
          </p:cNvGraphicFramePr>
          <p:nvPr/>
        </p:nvGraphicFramePr>
        <p:xfrm>
          <a:off x="1524000" y="1185863"/>
          <a:ext cx="7619997" cy="5316115"/>
        </p:xfrm>
        <a:graphic>
          <a:graphicData uri="http://schemas.openxmlformats.org/drawingml/2006/table">
            <a:tbl>
              <a:tblPr/>
              <a:tblGrid>
                <a:gridCol w="952039"/>
                <a:gridCol w="952039"/>
                <a:gridCol w="952039"/>
                <a:gridCol w="952776"/>
                <a:gridCol w="952776"/>
                <a:gridCol w="952776"/>
                <a:gridCol w="952776"/>
                <a:gridCol w="952776"/>
              </a:tblGrid>
              <a:tr h="1100095">
                <a:tc>
                  <a:txBody>
                    <a:bodyPr/>
                    <a:lstStyle/>
                    <a:p>
                      <a:pPr marL="0" marR="0" algn="ctr">
                        <a:lnSpc>
                          <a:spcPts val="1600"/>
                        </a:lnSpc>
                        <a:spcBef>
                          <a:spcPts val="0"/>
                        </a:spcBef>
                        <a:spcAft>
                          <a:spcPts val="0"/>
                        </a:spcAft>
                      </a:pPr>
                      <a:r>
                        <a:rPr lang="en-US" sz="1400" dirty="0">
                          <a:solidFill>
                            <a:srgbClr val="002060"/>
                          </a:solidFill>
                          <a:latin typeface="Verdana"/>
                          <a:ea typeface="Times New Roman"/>
                          <a:cs typeface="Times New Roman"/>
                        </a:rPr>
                        <a:t>Units of Output </a:t>
                      </a:r>
                      <a:r>
                        <a:rPr lang="en-US" sz="1400" b="1" dirty="0">
                          <a:solidFill>
                            <a:srgbClr val="002060"/>
                          </a:solidFill>
                          <a:latin typeface="Verdana"/>
                          <a:ea typeface="Times New Roman"/>
                          <a:cs typeface="Times New Roman"/>
                        </a:rPr>
                        <a:t>Q</a:t>
                      </a:r>
                      <a:endParaRPr lang="en-US" sz="1200" dirty="0">
                        <a:solidFill>
                          <a:srgbClr val="002060"/>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r>
                        <a:rPr lang="en-US" sz="1400" dirty="0">
                          <a:solidFill>
                            <a:srgbClr val="002060"/>
                          </a:solidFill>
                          <a:latin typeface="Verdana"/>
                          <a:ea typeface="Times New Roman"/>
                          <a:cs typeface="Times New Roman"/>
                        </a:rPr>
                        <a:t>Total fixed cost </a:t>
                      </a:r>
                      <a:r>
                        <a:rPr lang="en-US" sz="1400" b="1" dirty="0">
                          <a:solidFill>
                            <a:srgbClr val="002060"/>
                          </a:solidFill>
                          <a:latin typeface="Verdana"/>
                          <a:ea typeface="Times New Roman"/>
                          <a:cs typeface="Times New Roman"/>
                        </a:rPr>
                        <a:t>TFC</a:t>
                      </a:r>
                      <a:endParaRPr lang="en-US" sz="1200" dirty="0">
                        <a:solidFill>
                          <a:srgbClr val="002060"/>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r>
                        <a:rPr lang="en-US" sz="1400" dirty="0">
                          <a:solidFill>
                            <a:srgbClr val="002060"/>
                          </a:solidFill>
                          <a:latin typeface="Verdana"/>
                          <a:ea typeface="Times New Roman"/>
                          <a:cs typeface="Times New Roman"/>
                        </a:rPr>
                        <a:t>Total variable cost </a:t>
                      </a:r>
                      <a:r>
                        <a:rPr lang="en-US" sz="1400" b="1" dirty="0">
                          <a:solidFill>
                            <a:srgbClr val="002060"/>
                          </a:solidFill>
                          <a:latin typeface="Verdana"/>
                          <a:ea typeface="Times New Roman"/>
                          <a:cs typeface="Times New Roman"/>
                        </a:rPr>
                        <a:t>TVC</a:t>
                      </a:r>
                      <a:endParaRPr lang="en-US" sz="1200" dirty="0">
                        <a:solidFill>
                          <a:srgbClr val="002060"/>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r>
                        <a:rPr lang="en-US" sz="1400" dirty="0">
                          <a:solidFill>
                            <a:srgbClr val="002060"/>
                          </a:solidFill>
                          <a:latin typeface="Verdana"/>
                          <a:ea typeface="Times New Roman"/>
                          <a:cs typeface="Times New Roman"/>
                        </a:rPr>
                        <a:t>Total cost (</a:t>
                      </a:r>
                      <a:r>
                        <a:rPr lang="en-US" sz="1400" b="1" dirty="0">
                          <a:solidFill>
                            <a:srgbClr val="002060"/>
                          </a:solidFill>
                          <a:latin typeface="Verdana"/>
                          <a:ea typeface="Times New Roman"/>
                          <a:cs typeface="Times New Roman"/>
                        </a:rPr>
                        <a:t>TFC + TVC </a:t>
                      </a:r>
                      <a:r>
                        <a:rPr lang="en-US" sz="1400" dirty="0">
                          <a:solidFill>
                            <a:srgbClr val="002060"/>
                          </a:solidFill>
                          <a:latin typeface="Verdana"/>
                          <a:ea typeface="Times New Roman"/>
                          <a:cs typeface="Times New Roman"/>
                        </a:rPr>
                        <a:t>=</a:t>
                      </a:r>
                      <a:r>
                        <a:rPr lang="en-US" sz="1400" b="1" dirty="0">
                          <a:solidFill>
                            <a:srgbClr val="002060"/>
                          </a:solidFill>
                          <a:latin typeface="Verdana"/>
                          <a:ea typeface="Times New Roman"/>
                          <a:cs typeface="Times New Roman"/>
                        </a:rPr>
                        <a:t>) TC</a:t>
                      </a:r>
                      <a:endParaRPr lang="en-US" sz="1200" dirty="0">
                        <a:solidFill>
                          <a:srgbClr val="002060"/>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r>
                        <a:rPr lang="en-US" sz="1400" dirty="0">
                          <a:solidFill>
                            <a:srgbClr val="002060"/>
                          </a:solidFill>
                          <a:latin typeface="Verdana"/>
                          <a:ea typeface="Times New Roman"/>
                          <a:cs typeface="Times New Roman"/>
                        </a:rPr>
                        <a:t>Average variable cost (TVC / Q) </a:t>
                      </a:r>
                      <a:r>
                        <a:rPr lang="en-US" sz="1400" b="1" dirty="0">
                          <a:solidFill>
                            <a:srgbClr val="002060"/>
                          </a:solidFill>
                          <a:latin typeface="Verdana"/>
                          <a:ea typeface="Times New Roman"/>
                          <a:cs typeface="Times New Roman"/>
                        </a:rPr>
                        <a:t>AVC</a:t>
                      </a:r>
                      <a:endParaRPr lang="en-US" sz="1200" dirty="0">
                        <a:solidFill>
                          <a:srgbClr val="002060"/>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r>
                        <a:rPr lang="en-US" sz="1400" dirty="0">
                          <a:solidFill>
                            <a:srgbClr val="002060"/>
                          </a:solidFill>
                          <a:latin typeface="Verdana"/>
                          <a:ea typeface="Times New Roman"/>
                          <a:cs typeface="Times New Roman"/>
                        </a:rPr>
                        <a:t>Average fixed cost (TFC / Q) </a:t>
                      </a:r>
                      <a:r>
                        <a:rPr lang="en-US" sz="1400" b="1" dirty="0">
                          <a:solidFill>
                            <a:srgbClr val="002060"/>
                          </a:solidFill>
                          <a:latin typeface="Verdana"/>
                          <a:ea typeface="Times New Roman"/>
                          <a:cs typeface="Times New Roman"/>
                        </a:rPr>
                        <a:t>AFC</a:t>
                      </a:r>
                      <a:endParaRPr lang="en-US" sz="1200" dirty="0">
                        <a:solidFill>
                          <a:srgbClr val="002060"/>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r>
                        <a:rPr lang="en-US" sz="1400" dirty="0">
                          <a:solidFill>
                            <a:srgbClr val="002060"/>
                          </a:solidFill>
                          <a:latin typeface="Verdana"/>
                          <a:ea typeface="Times New Roman"/>
                          <a:cs typeface="Times New Roman"/>
                        </a:rPr>
                        <a:t>Average cost (TC/Q) </a:t>
                      </a:r>
                      <a:r>
                        <a:rPr lang="en-US" sz="1400" b="1" dirty="0">
                          <a:solidFill>
                            <a:srgbClr val="002060"/>
                          </a:solidFill>
                          <a:latin typeface="Verdana"/>
                          <a:ea typeface="Times New Roman"/>
                          <a:cs typeface="Times New Roman"/>
                        </a:rPr>
                        <a:t>AC</a:t>
                      </a:r>
                      <a:endParaRPr lang="en-US" sz="1200" dirty="0">
                        <a:solidFill>
                          <a:srgbClr val="002060"/>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r>
                        <a:rPr lang="en-US" sz="1400" dirty="0">
                          <a:solidFill>
                            <a:srgbClr val="002060"/>
                          </a:solidFill>
                          <a:latin typeface="Verdana"/>
                          <a:ea typeface="Times New Roman"/>
                          <a:cs typeface="Times New Roman"/>
                        </a:rPr>
                        <a:t>Marginal cost   </a:t>
                      </a:r>
                      <a:r>
                        <a:rPr lang="en-US" sz="1400" b="1" dirty="0">
                          <a:solidFill>
                            <a:srgbClr val="002060"/>
                          </a:solidFill>
                          <a:latin typeface="Verdana"/>
                          <a:ea typeface="Times New Roman"/>
                          <a:cs typeface="Times New Roman"/>
                        </a:rPr>
                        <a:t>MC</a:t>
                      </a:r>
                      <a:endParaRPr lang="en-US" sz="1200" dirty="0">
                        <a:solidFill>
                          <a:srgbClr val="002060"/>
                        </a:solidFill>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5833">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0</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60                                                                                                                                                                                                                 </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60</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6307">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1</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60</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20</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80</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20</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60</a:t>
                      </a:r>
                    </a:p>
                    <a:p>
                      <a:pPr marL="0" marR="0" algn="ctr">
                        <a:lnSpc>
                          <a:spcPts val="1600"/>
                        </a:lnSpc>
                        <a:spcBef>
                          <a:spcPts val="0"/>
                        </a:spcBef>
                        <a:spcAft>
                          <a:spcPts val="0"/>
                        </a:spcAft>
                      </a:pP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80</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20</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6307">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2</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60</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36</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96</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18</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30</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48</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16</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5833">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3</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60</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48</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108</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16</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20</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36</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12</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6307">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4</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60</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64</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124</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16</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15</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31</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16</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6307">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5</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60</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90</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150</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18</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12</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30</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26</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5833">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6</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60</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132</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192</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22</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10</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32</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600"/>
                        </a:lnSpc>
                        <a:spcBef>
                          <a:spcPts val="0"/>
                        </a:spcBef>
                        <a:spcAft>
                          <a:spcPts val="0"/>
                        </a:spcAft>
                      </a:pPr>
                      <a:endParaRPr lang="en-US" sz="1800" dirty="0" smtClean="0">
                        <a:latin typeface="Verdana"/>
                        <a:ea typeface="Times New Roman"/>
                        <a:cs typeface="Times New Roman"/>
                      </a:endParaRPr>
                    </a:p>
                    <a:p>
                      <a:pPr marL="0" marR="0" algn="ctr">
                        <a:lnSpc>
                          <a:spcPts val="1600"/>
                        </a:lnSpc>
                        <a:spcBef>
                          <a:spcPts val="0"/>
                        </a:spcBef>
                        <a:spcAft>
                          <a:spcPts val="0"/>
                        </a:spcAft>
                      </a:pPr>
                      <a:r>
                        <a:rPr lang="en-US" sz="1800" dirty="0" smtClean="0">
                          <a:latin typeface="Verdana"/>
                          <a:ea typeface="Times New Roman"/>
                          <a:cs typeface="Times New Roman"/>
                        </a:rPr>
                        <a:t>42</a:t>
                      </a:r>
                      <a:endParaRPr lang="en-US" sz="1600" dirty="0">
                        <a:latin typeface="Verdana"/>
                        <a:ea typeface="Times New Roman"/>
                        <a:cs typeface="Times New Roman"/>
                      </a:endParaRPr>
                    </a:p>
                  </a:txBody>
                  <a:tcPr marL="63617" marR="63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8518" name="TextBox 6"/>
          <p:cNvSpPr txBox="1">
            <a:spLocks noChangeArrowheads="1"/>
          </p:cNvSpPr>
          <p:nvPr/>
        </p:nvSpPr>
        <p:spPr bwMode="auto">
          <a:xfrm>
            <a:off x="2362200" y="457200"/>
            <a:ext cx="5334000" cy="369888"/>
          </a:xfrm>
          <a:prstGeom prst="rect">
            <a:avLst/>
          </a:prstGeom>
          <a:noFill/>
          <a:ln w="9525">
            <a:noFill/>
            <a:miter lim="800000"/>
            <a:headEnd/>
            <a:tailEnd/>
          </a:ln>
        </p:spPr>
        <p:txBody>
          <a:bodyPr>
            <a:spAutoFit/>
          </a:bodyPr>
          <a:lstStyle/>
          <a:p>
            <a:endParaRPr lang="en-US"/>
          </a:p>
        </p:txBody>
      </p:sp>
      <p:sp>
        <p:nvSpPr>
          <p:cNvPr id="18519" name="TextBox 7"/>
          <p:cNvSpPr txBox="1">
            <a:spLocks noChangeArrowheads="1"/>
          </p:cNvSpPr>
          <p:nvPr/>
        </p:nvSpPr>
        <p:spPr bwMode="auto">
          <a:xfrm>
            <a:off x="2590800" y="493713"/>
            <a:ext cx="4800600" cy="954087"/>
          </a:xfrm>
          <a:prstGeom prst="rect">
            <a:avLst/>
          </a:prstGeom>
          <a:noFill/>
          <a:ln w="9525">
            <a:noFill/>
            <a:miter lim="800000"/>
            <a:headEnd/>
            <a:tailEnd/>
          </a:ln>
        </p:spPr>
        <p:txBody>
          <a:bodyPr>
            <a:spAutoFit/>
          </a:bodyPr>
          <a:lstStyle/>
          <a:p>
            <a:pPr algn="ctr"/>
            <a:r>
              <a:rPr lang="en-US" sz="2800" b="1">
                <a:solidFill>
                  <a:srgbClr val="002060"/>
                </a:solidFill>
              </a:rPr>
              <a:t>Cost &amp; out put relationship</a:t>
            </a:r>
            <a:endParaRPr lang="en-US" sz="2800">
              <a:solidFill>
                <a:srgbClr val="002060"/>
              </a:solidFill>
            </a:endParaRPr>
          </a:p>
          <a:p>
            <a:pPr algn="ctr"/>
            <a:endParaRPr lang="en-US" sz="2800">
              <a:solidFill>
                <a:srgbClr val="00206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fig-16"/>
          <p:cNvPicPr>
            <a:picLocks noChangeAspect="1" noChangeArrowheads="1"/>
          </p:cNvPicPr>
          <p:nvPr/>
        </p:nvPicPr>
        <p:blipFill>
          <a:blip r:embed="rId2"/>
          <a:srcRect/>
          <a:stretch>
            <a:fillRect/>
          </a:stretch>
        </p:blipFill>
        <p:spPr bwMode="auto">
          <a:xfrm>
            <a:off x="1981200" y="533400"/>
            <a:ext cx="6629400" cy="502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r>
              <a:rPr lang="en-US" sz="3200" b="1" smtClean="0">
                <a:solidFill>
                  <a:schemeClr val="bg2"/>
                </a:solidFill>
                <a:latin typeface="Castellar" pitchFamily="18" charset="0"/>
              </a:rPr>
              <a:t>PRICE OUTPUT DETERMINATION UNDER MONOPOLY</a:t>
            </a:r>
          </a:p>
        </p:txBody>
      </p:sp>
      <p:pic>
        <p:nvPicPr>
          <p:cNvPr id="20483" name="Picture 3" descr="fig-28"/>
          <p:cNvPicPr>
            <a:picLocks noChangeAspect="1" noChangeArrowheads="1"/>
          </p:cNvPicPr>
          <p:nvPr/>
        </p:nvPicPr>
        <p:blipFill>
          <a:blip r:embed="rId2"/>
          <a:srcRect/>
          <a:stretch>
            <a:fillRect/>
          </a:stretch>
        </p:blipFill>
        <p:spPr bwMode="auto">
          <a:xfrm>
            <a:off x="2286000" y="1752600"/>
            <a:ext cx="563880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371600" y="457200"/>
            <a:ext cx="7772400" cy="762000"/>
          </a:xfrm>
        </p:spPr>
        <p:txBody>
          <a:bodyPr/>
          <a:lstStyle/>
          <a:p>
            <a:r>
              <a:rPr lang="en-US" sz="3600" b="1" smtClean="0">
                <a:latin typeface="Castellar" pitchFamily="18" charset="0"/>
              </a:rPr>
              <a:t>PRICING</a:t>
            </a:r>
          </a:p>
        </p:txBody>
      </p:sp>
      <p:sp>
        <p:nvSpPr>
          <p:cNvPr id="21507" name="Rectangle 3"/>
          <p:cNvSpPr>
            <a:spLocks noGrp="1" noChangeArrowheads="1"/>
          </p:cNvSpPr>
          <p:nvPr>
            <p:ph type="body" idx="1"/>
          </p:nvPr>
        </p:nvSpPr>
        <p:spPr>
          <a:xfrm>
            <a:off x="1371600" y="1371600"/>
            <a:ext cx="7772400" cy="5105400"/>
          </a:xfrm>
        </p:spPr>
        <p:txBody>
          <a:bodyPr/>
          <a:lstStyle/>
          <a:p>
            <a:pPr>
              <a:buFontTx/>
              <a:buNone/>
            </a:pPr>
            <a:r>
              <a:rPr lang="en-US" sz="2800" b="1" smtClean="0">
                <a:solidFill>
                  <a:schemeClr val="bg2"/>
                </a:solidFill>
                <a:latin typeface="Book Antiqua" pitchFamily="18" charset="0"/>
              </a:rPr>
              <a:t>	Pricing is not an exact science, more often, are done by trial &amp; error.</a:t>
            </a:r>
          </a:p>
          <a:p>
            <a:pPr>
              <a:buFontTx/>
              <a:buNone/>
            </a:pPr>
            <a:endParaRPr lang="en-US" sz="2800" b="1" smtClean="0">
              <a:solidFill>
                <a:schemeClr val="bg2"/>
              </a:solidFill>
              <a:latin typeface="Book Antiqua" pitchFamily="18" charset="0"/>
            </a:endParaRPr>
          </a:p>
          <a:p>
            <a:pPr>
              <a:buFontTx/>
              <a:buNone/>
            </a:pPr>
            <a:r>
              <a:rPr lang="en-US" sz="2800" b="1" smtClean="0">
                <a:solidFill>
                  <a:schemeClr val="bg2"/>
                </a:solidFill>
                <a:latin typeface="Book Antiqua" pitchFamily="18" charset="0"/>
              </a:rPr>
              <a:t>	Pricing is an important exercise, Under pricing will result in losses and over pricing will make the customers run away.</a:t>
            </a:r>
          </a:p>
          <a:p>
            <a:pPr>
              <a:buFontTx/>
              <a:buNone/>
            </a:pPr>
            <a:endParaRPr lang="en-US" sz="2800" b="1" smtClean="0">
              <a:solidFill>
                <a:schemeClr val="bg2"/>
              </a:solidFill>
              <a:latin typeface="Book Antiqua" pitchFamily="18" charset="0"/>
            </a:endParaRPr>
          </a:p>
          <a:p>
            <a:pPr>
              <a:buFontTx/>
              <a:buNone/>
            </a:pPr>
            <a:r>
              <a:rPr lang="en-US" sz="2800" b="1" smtClean="0">
                <a:solidFill>
                  <a:schemeClr val="bg2"/>
                </a:solidFill>
                <a:latin typeface="Book Antiqua" pitchFamily="18" charset="0"/>
              </a:rPr>
              <a:t>    To determine price in  a scientific manner it is necessary to understand pricing methods &amp; procedures.</a:t>
            </a:r>
          </a:p>
          <a:p>
            <a:pPr>
              <a:buFontTx/>
              <a:buNone/>
            </a:pPr>
            <a:endParaRPr lang="en-US" sz="2800" b="1" smtClean="0">
              <a:solidFill>
                <a:schemeClr val="bg2"/>
              </a:solidFill>
              <a:latin typeface="Book Antiqua"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371600" y="152400"/>
            <a:ext cx="7772400" cy="685800"/>
          </a:xfrm>
        </p:spPr>
        <p:txBody>
          <a:bodyPr/>
          <a:lstStyle/>
          <a:p>
            <a:r>
              <a:rPr lang="en-US" sz="3600" b="1" smtClean="0">
                <a:solidFill>
                  <a:schemeClr val="accent2"/>
                </a:solidFill>
                <a:latin typeface="Bookman Old Style" pitchFamily="18" charset="0"/>
              </a:rPr>
              <a:t>What is a Market?</a:t>
            </a:r>
          </a:p>
        </p:txBody>
      </p:sp>
      <p:sp>
        <p:nvSpPr>
          <p:cNvPr id="4099" name="Rectangle 3"/>
          <p:cNvSpPr>
            <a:spLocks noGrp="1" noChangeArrowheads="1"/>
          </p:cNvSpPr>
          <p:nvPr>
            <p:ph type="body" idx="1"/>
          </p:nvPr>
        </p:nvSpPr>
        <p:spPr>
          <a:xfrm>
            <a:off x="1447800" y="1447800"/>
            <a:ext cx="6324600" cy="3810000"/>
          </a:xfrm>
        </p:spPr>
        <p:txBody>
          <a:bodyPr/>
          <a:lstStyle/>
          <a:p>
            <a:pPr>
              <a:buFontTx/>
              <a:buNone/>
            </a:pPr>
            <a:r>
              <a:rPr lang="en-US" sz="2800" smtClean="0">
                <a:latin typeface="Book Antiqua" pitchFamily="18" charset="0"/>
              </a:rPr>
              <a:t>		</a:t>
            </a:r>
            <a:r>
              <a:rPr lang="en-US" sz="2800" smtClean="0">
                <a:solidFill>
                  <a:schemeClr val="bg2"/>
                </a:solidFill>
                <a:latin typeface="Book Antiqua" pitchFamily="18" charset="0"/>
              </a:rPr>
              <a:t>Market is defined as a place or point at which buyers and sellers negotiate their exchange of well-defined products or services.</a:t>
            </a:r>
          </a:p>
          <a:p>
            <a:pPr>
              <a:buFontTx/>
              <a:buNone/>
            </a:pPr>
            <a:endParaRPr lang="en-US" sz="2800" smtClean="0">
              <a:solidFill>
                <a:schemeClr val="bg2"/>
              </a:solidFill>
              <a:latin typeface="Book Antiqua" pitchFamily="18" charset="0"/>
            </a:endParaRPr>
          </a:p>
        </p:txBody>
      </p:sp>
      <p:pic>
        <p:nvPicPr>
          <p:cNvPr id="4100" name="Picture 4"/>
          <p:cNvPicPr>
            <a:picLocks noChangeAspect="1" noChangeArrowheads="1"/>
          </p:cNvPicPr>
          <p:nvPr/>
        </p:nvPicPr>
        <p:blipFill>
          <a:blip r:embed="rId2"/>
          <a:srcRect/>
          <a:stretch>
            <a:fillRect/>
          </a:stretch>
        </p:blipFill>
        <p:spPr bwMode="auto">
          <a:xfrm>
            <a:off x="6781800" y="3962400"/>
            <a:ext cx="1676400" cy="2266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z="3600" b="1" smtClean="0">
                <a:latin typeface="Castellar" pitchFamily="18" charset="0"/>
              </a:rPr>
              <a:t>PRICING OBJECTIVES</a:t>
            </a:r>
          </a:p>
        </p:txBody>
      </p:sp>
      <p:sp>
        <p:nvSpPr>
          <p:cNvPr id="22531" name="Rectangle 3"/>
          <p:cNvSpPr>
            <a:spLocks noGrp="1" noChangeArrowheads="1"/>
          </p:cNvSpPr>
          <p:nvPr>
            <p:ph type="body" idx="1"/>
          </p:nvPr>
        </p:nvSpPr>
        <p:spPr>
          <a:xfrm>
            <a:off x="1371600" y="1981200"/>
            <a:ext cx="5715000" cy="4114800"/>
          </a:xfrm>
        </p:spPr>
        <p:txBody>
          <a:bodyPr/>
          <a:lstStyle/>
          <a:p>
            <a:r>
              <a:rPr lang="en-US" sz="2800" b="1" smtClean="0">
                <a:solidFill>
                  <a:schemeClr val="bg2"/>
                </a:solidFill>
                <a:latin typeface="Book Antiqua" pitchFamily="18" charset="0"/>
              </a:rPr>
              <a:t>Maximize profits</a:t>
            </a:r>
          </a:p>
          <a:p>
            <a:r>
              <a:rPr lang="en-US" sz="2800" b="1" smtClean="0">
                <a:solidFill>
                  <a:schemeClr val="bg2"/>
                </a:solidFill>
                <a:latin typeface="Book Antiqua" pitchFamily="18" charset="0"/>
              </a:rPr>
              <a:t>Increase sales</a:t>
            </a:r>
          </a:p>
          <a:p>
            <a:r>
              <a:rPr lang="en-US" sz="2800" b="1" smtClean="0">
                <a:solidFill>
                  <a:schemeClr val="bg2"/>
                </a:solidFill>
                <a:latin typeface="Book Antiqua" pitchFamily="18" charset="0"/>
              </a:rPr>
              <a:t>Increase market share</a:t>
            </a:r>
          </a:p>
          <a:p>
            <a:r>
              <a:rPr lang="en-US" sz="2800" b="1" smtClean="0">
                <a:solidFill>
                  <a:schemeClr val="bg2"/>
                </a:solidFill>
                <a:latin typeface="Book Antiqua" pitchFamily="18" charset="0"/>
              </a:rPr>
              <a:t>Satisfy customers</a:t>
            </a:r>
          </a:p>
          <a:p>
            <a:r>
              <a:rPr lang="en-US" sz="2800" b="1" smtClean="0">
                <a:solidFill>
                  <a:schemeClr val="bg2"/>
                </a:solidFill>
                <a:latin typeface="Book Antiqua" pitchFamily="18" charset="0"/>
              </a:rPr>
              <a:t>Meet the competition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z="3600" b="1" smtClean="0">
                <a:latin typeface="Castellar" pitchFamily="18" charset="0"/>
              </a:rPr>
              <a:t>PRICING METHODS</a:t>
            </a:r>
          </a:p>
        </p:txBody>
      </p:sp>
      <p:sp>
        <p:nvSpPr>
          <p:cNvPr id="23555" name="Rectangle 3"/>
          <p:cNvSpPr>
            <a:spLocks noGrp="1" noChangeArrowheads="1"/>
          </p:cNvSpPr>
          <p:nvPr>
            <p:ph type="body" idx="1"/>
          </p:nvPr>
        </p:nvSpPr>
        <p:spPr>
          <a:xfrm>
            <a:off x="685800" y="1828800"/>
            <a:ext cx="7772400" cy="4114800"/>
          </a:xfrm>
        </p:spPr>
        <p:txBody>
          <a:bodyPr/>
          <a:lstStyle/>
          <a:p>
            <a:pPr>
              <a:lnSpc>
                <a:spcPct val="80000"/>
              </a:lnSpc>
              <a:buFont typeface="Wingdings" pitchFamily="2" charset="2"/>
              <a:buChar char="ü"/>
            </a:pPr>
            <a:r>
              <a:rPr lang="en-US" sz="2800" b="1" smtClean="0">
                <a:solidFill>
                  <a:schemeClr val="accent2"/>
                </a:solidFill>
                <a:latin typeface="Book Antiqua" pitchFamily="18" charset="0"/>
              </a:rPr>
              <a:t> </a:t>
            </a:r>
            <a:r>
              <a:rPr lang="en-US" sz="2800" b="1" smtClean="0">
                <a:solidFill>
                  <a:schemeClr val="tx2"/>
                </a:solidFill>
                <a:latin typeface="Book Antiqua" pitchFamily="18" charset="0"/>
              </a:rPr>
              <a:t>Cost Based Pricing Methods</a:t>
            </a:r>
          </a:p>
          <a:p>
            <a:pPr lvl="1">
              <a:lnSpc>
                <a:spcPct val="80000"/>
              </a:lnSpc>
              <a:buFont typeface="Wingdings" pitchFamily="2" charset="2"/>
              <a:buChar char="Ø"/>
            </a:pPr>
            <a:r>
              <a:rPr lang="en-US" sz="2400" b="1" smtClean="0">
                <a:solidFill>
                  <a:schemeClr val="bg2"/>
                </a:solidFill>
                <a:latin typeface="Book Antiqua" pitchFamily="18" charset="0"/>
              </a:rPr>
              <a:t> Cost plus pricing (full cost or mark up)</a:t>
            </a:r>
          </a:p>
          <a:p>
            <a:pPr lvl="1">
              <a:lnSpc>
                <a:spcPct val="80000"/>
              </a:lnSpc>
              <a:buFont typeface="Wingdings" pitchFamily="2" charset="2"/>
              <a:buChar char="Ø"/>
            </a:pPr>
            <a:r>
              <a:rPr lang="en-US" sz="2400" b="1" smtClean="0">
                <a:solidFill>
                  <a:schemeClr val="bg2"/>
                </a:solidFill>
                <a:latin typeface="Book Antiqua" pitchFamily="18" charset="0"/>
              </a:rPr>
              <a:t> Marginal cost pricing (break even or target profit pricing)</a:t>
            </a:r>
          </a:p>
          <a:p>
            <a:pPr>
              <a:lnSpc>
                <a:spcPct val="80000"/>
              </a:lnSpc>
              <a:buFont typeface="Wingdings" pitchFamily="2" charset="2"/>
              <a:buChar char="ü"/>
            </a:pPr>
            <a:r>
              <a:rPr lang="en-US" sz="2800" b="1" smtClean="0">
                <a:solidFill>
                  <a:schemeClr val="bg2"/>
                </a:solidFill>
                <a:latin typeface="Book Antiqua" pitchFamily="18" charset="0"/>
              </a:rPr>
              <a:t> </a:t>
            </a:r>
            <a:r>
              <a:rPr lang="en-US" sz="2800" b="1" smtClean="0">
                <a:solidFill>
                  <a:schemeClr val="tx2"/>
                </a:solidFill>
                <a:latin typeface="Book Antiqua" pitchFamily="18" charset="0"/>
              </a:rPr>
              <a:t>Competition Oriented Pricing</a:t>
            </a:r>
          </a:p>
          <a:p>
            <a:pPr lvl="1">
              <a:lnSpc>
                <a:spcPct val="80000"/>
              </a:lnSpc>
              <a:buFont typeface="Wingdings" pitchFamily="2" charset="2"/>
              <a:buChar char="Ø"/>
            </a:pPr>
            <a:r>
              <a:rPr lang="en-US" sz="2400" b="1" smtClean="0">
                <a:solidFill>
                  <a:schemeClr val="bg2"/>
                </a:solidFill>
                <a:latin typeface="Book Antiqua" pitchFamily="18" charset="0"/>
              </a:rPr>
              <a:t> Sealed bid pricing</a:t>
            </a:r>
          </a:p>
          <a:p>
            <a:pPr lvl="1">
              <a:lnSpc>
                <a:spcPct val="80000"/>
              </a:lnSpc>
              <a:buFont typeface="Wingdings" pitchFamily="2" charset="2"/>
              <a:buChar char="Ø"/>
            </a:pPr>
            <a:r>
              <a:rPr lang="en-US" sz="2400" b="1" smtClean="0">
                <a:solidFill>
                  <a:schemeClr val="bg2"/>
                </a:solidFill>
                <a:latin typeface="Book Antiqua" pitchFamily="18" charset="0"/>
              </a:rPr>
              <a:t> Going rate pricing</a:t>
            </a:r>
          </a:p>
          <a:p>
            <a:pPr>
              <a:lnSpc>
                <a:spcPct val="80000"/>
              </a:lnSpc>
              <a:buFont typeface="Wingdings" pitchFamily="2" charset="2"/>
              <a:buChar char="ü"/>
            </a:pPr>
            <a:r>
              <a:rPr lang="en-US" sz="2800" b="1" smtClean="0">
                <a:solidFill>
                  <a:schemeClr val="bg2"/>
                </a:solidFill>
                <a:latin typeface="Book Antiqua" pitchFamily="18" charset="0"/>
              </a:rPr>
              <a:t> </a:t>
            </a:r>
            <a:r>
              <a:rPr lang="en-US" sz="2800" b="1" smtClean="0">
                <a:solidFill>
                  <a:schemeClr val="tx2"/>
                </a:solidFill>
                <a:latin typeface="Book Antiqua" pitchFamily="18" charset="0"/>
              </a:rPr>
              <a:t>Demand Oriented Pricing</a:t>
            </a:r>
          </a:p>
          <a:p>
            <a:pPr lvl="1">
              <a:lnSpc>
                <a:spcPct val="80000"/>
              </a:lnSpc>
              <a:buFont typeface="Wingdings" pitchFamily="2" charset="2"/>
              <a:buChar char="Ø"/>
            </a:pPr>
            <a:r>
              <a:rPr lang="en-US" sz="2400" b="1" smtClean="0">
                <a:solidFill>
                  <a:schemeClr val="bg2"/>
                </a:solidFill>
                <a:latin typeface="Book Antiqua" pitchFamily="18" charset="0"/>
              </a:rPr>
              <a:t> Price Discrimination (differential pricing)</a:t>
            </a:r>
          </a:p>
          <a:p>
            <a:pPr lvl="1">
              <a:lnSpc>
                <a:spcPct val="80000"/>
              </a:lnSpc>
              <a:buFont typeface="Wingdings" pitchFamily="2" charset="2"/>
              <a:buChar char="Ø"/>
            </a:pPr>
            <a:r>
              <a:rPr lang="en-US" sz="2400" b="1" smtClean="0">
                <a:solidFill>
                  <a:schemeClr val="bg2"/>
                </a:solidFill>
                <a:latin typeface="Book Antiqua" pitchFamily="18" charset="0"/>
              </a:rPr>
              <a:t> Perceived value pricing</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z="3600" b="1" smtClean="0">
                <a:latin typeface="Castellar" pitchFamily="18" charset="0"/>
              </a:rPr>
              <a:t>PRICING METHODS</a:t>
            </a:r>
          </a:p>
        </p:txBody>
      </p:sp>
      <p:sp>
        <p:nvSpPr>
          <p:cNvPr id="24579" name="Rectangle 3"/>
          <p:cNvSpPr>
            <a:spLocks noGrp="1" noChangeArrowheads="1"/>
          </p:cNvSpPr>
          <p:nvPr>
            <p:ph type="body" idx="1"/>
          </p:nvPr>
        </p:nvSpPr>
        <p:spPr>
          <a:xfrm>
            <a:off x="685800" y="1524000"/>
            <a:ext cx="7772400" cy="4876800"/>
          </a:xfrm>
        </p:spPr>
        <p:txBody>
          <a:bodyPr/>
          <a:lstStyle/>
          <a:p>
            <a:pPr>
              <a:buFont typeface="Wingdings" pitchFamily="2" charset="2"/>
              <a:buChar char="ü"/>
            </a:pPr>
            <a:r>
              <a:rPr lang="en-US" sz="2800" b="1" smtClean="0">
                <a:solidFill>
                  <a:schemeClr val="accent2"/>
                </a:solidFill>
                <a:latin typeface="Book Antiqua" pitchFamily="18" charset="0"/>
              </a:rPr>
              <a:t> </a:t>
            </a:r>
            <a:r>
              <a:rPr lang="en-US" sz="2800" b="1" smtClean="0">
                <a:solidFill>
                  <a:schemeClr val="tx2"/>
                </a:solidFill>
                <a:latin typeface="Book Antiqua" pitchFamily="18" charset="0"/>
              </a:rPr>
              <a:t>Strategy Based Pricing Methods</a:t>
            </a:r>
          </a:p>
          <a:p>
            <a:pPr lvl="1">
              <a:buFont typeface="Wingdings" pitchFamily="2" charset="2"/>
              <a:buChar char="Ø"/>
            </a:pPr>
            <a:r>
              <a:rPr lang="en-US" sz="2400" b="1" smtClean="0">
                <a:solidFill>
                  <a:schemeClr val="bg2"/>
                </a:solidFill>
                <a:latin typeface="Book Antiqua" pitchFamily="18" charset="0"/>
              </a:rPr>
              <a:t> Market Skimming</a:t>
            </a:r>
          </a:p>
          <a:p>
            <a:pPr lvl="1">
              <a:buFont typeface="Wingdings" pitchFamily="2" charset="2"/>
              <a:buChar char="Ø"/>
            </a:pPr>
            <a:r>
              <a:rPr lang="en-US" sz="2400" b="1" smtClean="0">
                <a:solidFill>
                  <a:schemeClr val="bg2"/>
                </a:solidFill>
                <a:latin typeface="Book Antiqua" pitchFamily="18" charset="0"/>
              </a:rPr>
              <a:t> Market Penetration</a:t>
            </a:r>
            <a:endParaRPr lang="en-US" sz="2400" b="1" smtClean="0">
              <a:solidFill>
                <a:schemeClr val="accent2"/>
              </a:solidFill>
              <a:latin typeface="Book Antiqua" pitchFamily="18" charset="0"/>
            </a:endParaRPr>
          </a:p>
          <a:p>
            <a:pPr lvl="1">
              <a:buFont typeface="Wingdings" pitchFamily="2" charset="2"/>
              <a:buChar char="Ø"/>
            </a:pPr>
            <a:r>
              <a:rPr lang="en-US" sz="2400" b="1" smtClean="0">
                <a:solidFill>
                  <a:schemeClr val="bg2"/>
                </a:solidFill>
                <a:latin typeface="Book Antiqua" pitchFamily="18" charset="0"/>
              </a:rPr>
              <a:t> Two part pricing</a:t>
            </a:r>
          </a:p>
          <a:p>
            <a:pPr lvl="1">
              <a:buFont typeface="Wingdings" pitchFamily="2" charset="2"/>
              <a:buChar char="Ø"/>
            </a:pPr>
            <a:r>
              <a:rPr lang="en-US" sz="2400" b="1" smtClean="0">
                <a:solidFill>
                  <a:schemeClr val="bg2"/>
                </a:solidFill>
                <a:latin typeface="Book Antiqua" pitchFamily="18" charset="0"/>
              </a:rPr>
              <a:t> Block pricing</a:t>
            </a:r>
            <a:endParaRPr lang="en-US" sz="2400" b="1" smtClean="0">
              <a:solidFill>
                <a:schemeClr val="accent2"/>
              </a:solidFill>
              <a:latin typeface="Book Antiqua" pitchFamily="18" charset="0"/>
            </a:endParaRPr>
          </a:p>
          <a:p>
            <a:pPr lvl="1">
              <a:buFont typeface="Wingdings" pitchFamily="2" charset="2"/>
              <a:buChar char="Ø"/>
            </a:pPr>
            <a:r>
              <a:rPr lang="en-US" sz="2400" b="1" smtClean="0">
                <a:solidFill>
                  <a:schemeClr val="bg2"/>
                </a:solidFill>
                <a:latin typeface="Book Antiqua" pitchFamily="18" charset="0"/>
              </a:rPr>
              <a:t> Commodity Bundling</a:t>
            </a:r>
          </a:p>
          <a:p>
            <a:pPr lvl="1">
              <a:buFont typeface="Wingdings" pitchFamily="2" charset="2"/>
              <a:buChar char="Ø"/>
            </a:pPr>
            <a:r>
              <a:rPr lang="en-US" sz="2400" b="1" smtClean="0">
                <a:solidFill>
                  <a:schemeClr val="bg2"/>
                </a:solidFill>
                <a:latin typeface="Book Antiqua" pitchFamily="18" charset="0"/>
              </a:rPr>
              <a:t> Peak load pricing</a:t>
            </a:r>
          </a:p>
          <a:p>
            <a:pPr lvl="1">
              <a:buFont typeface="Wingdings" pitchFamily="2" charset="2"/>
              <a:buChar char="Ø"/>
            </a:pPr>
            <a:r>
              <a:rPr lang="en-US" sz="2400" b="1" smtClean="0">
                <a:solidFill>
                  <a:schemeClr val="bg2"/>
                </a:solidFill>
                <a:latin typeface="Book Antiqua" pitchFamily="18" charset="0"/>
              </a:rPr>
              <a:t> Cross Subsidization</a:t>
            </a:r>
          </a:p>
          <a:p>
            <a:pPr lvl="1">
              <a:buFont typeface="Wingdings" pitchFamily="2" charset="2"/>
              <a:buChar char="Ø"/>
            </a:pPr>
            <a:r>
              <a:rPr lang="en-US" sz="2400" b="1" smtClean="0">
                <a:solidFill>
                  <a:schemeClr val="bg2"/>
                </a:solidFill>
                <a:latin typeface="Book Antiqua" pitchFamily="18" charset="0"/>
              </a:rPr>
              <a:t> Transfer pricing (internal pricing technique)</a:t>
            </a:r>
          </a:p>
          <a:p>
            <a:pPr lvl="1">
              <a:buFont typeface="Wingdings" pitchFamily="2" charset="2"/>
              <a:buChar char="Ø"/>
            </a:pPr>
            <a:r>
              <a:rPr lang="en-US" sz="2400" b="1" smtClean="0">
                <a:solidFill>
                  <a:schemeClr val="bg2"/>
                </a:solidFill>
                <a:latin typeface="Book Antiqua" pitchFamily="18" charset="0"/>
              </a:rPr>
              <a:t>Limit pricing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p:cNvPicPr>
            <a:picLocks noChangeAspect="1" noChangeArrowheads="1"/>
          </p:cNvPicPr>
          <p:nvPr/>
        </p:nvPicPr>
        <p:blipFill>
          <a:blip r:embed="rId2"/>
          <a:srcRect/>
          <a:stretch>
            <a:fillRect/>
          </a:stretch>
        </p:blipFill>
        <p:spPr bwMode="auto">
          <a:xfrm>
            <a:off x="2057400" y="1524000"/>
            <a:ext cx="6191250" cy="39131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371600" y="990600"/>
            <a:ext cx="7772400" cy="685800"/>
          </a:xfrm>
        </p:spPr>
        <p:txBody>
          <a:bodyPr/>
          <a:lstStyle/>
          <a:p>
            <a:r>
              <a:rPr lang="en-US" sz="3600" b="1" smtClean="0">
                <a:solidFill>
                  <a:schemeClr val="accent2"/>
                </a:solidFill>
                <a:latin typeface="Bookman Old Style" pitchFamily="18" charset="0"/>
              </a:rPr>
              <a:t>Market</a:t>
            </a:r>
          </a:p>
        </p:txBody>
      </p:sp>
      <p:sp>
        <p:nvSpPr>
          <p:cNvPr id="5123" name="Rectangle 3"/>
          <p:cNvSpPr>
            <a:spLocks noGrp="1" noChangeArrowheads="1"/>
          </p:cNvSpPr>
          <p:nvPr>
            <p:ph type="body" idx="1"/>
          </p:nvPr>
        </p:nvSpPr>
        <p:spPr>
          <a:xfrm>
            <a:off x="1371600" y="1295400"/>
            <a:ext cx="7086600" cy="5257800"/>
          </a:xfrm>
        </p:spPr>
        <p:txBody>
          <a:bodyPr/>
          <a:lstStyle/>
          <a:p>
            <a:pPr>
              <a:buFontTx/>
              <a:buNone/>
            </a:pPr>
            <a:endParaRPr lang="en-US" sz="2800" smtClean="0">
              <a:solidFill>
                <a:schemeClr val="bg2"/>
              </a:solidFill>
              <a:latin typeface="Book Antiqua" pitchFamily="18" charset="0"/>
            </a:endParaRPr>
          </a:p>
          <a:p>
            <a:pPr>
              <a:buFontTx/>
              <a:buNone/>
            </a:pPr>
            <a:endParaRPr lang="en-US" sz="2800" smtClean="0">
              <a:solidFill>
                <a:schemeClr val="bg2"/>
              </a:solidFill>
              <a:latin typeface="Book Antiqua" pitchFamily="18" charset="0"/>
            </a:endParaRPr>
          </a:p>
          <a:p>
            <a:pPr>
              <a:buFontTx/>
              <a:buNone/>
            </a:pPr>
            <a:r>
              <a:rPr lang="en-US" sz="2800" smtClean="0">
                <a:solidFill>
                  <a:schemeClr val="bg2"/>
                </a:solidFill>
                <a:latin typeface="Book Antiqua" pitchFamily="18" charset="0"/>
              </a:rPr>
              <a:t>		Market is any area over which buyers and sellers are in close touch with one another, either directly or through dealers, that the price obtainable in one part of the market affects the prices paid in other parts. - Benham</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371600" y="0"/>
            <a:ext cx="7772400" cy="1143000"/>
          </a:xfrm>
        </p:spPr>
        <p:txBody>
          <a:bodyPr/>
          <a:lstStyle/>
          <a:p>
            <a:r>
              <a:rPr lang="en-US" sz="3600" b="1" smtClean="0">
                <a:solidFill>
                  <a:schemeClr val="accent2"/>
                </a:solidFill>
                <a:latin typeface="Bookman Old Style" pitchFamily="18" charset="0"/>
              </a:rPr>
              <a:t>MARKET CLASSIFICATION</a:t>
            </a:r>
          </a:p>
        </p:txBody>
      </p:sp>
      <p:sp>
        <p:nvSpPr>
          <p:cNvPr id="6147" name="Rectangle 3"/>
          <p:cNvSpPr>
            <a:spLocks noGrp="1" noChangeArrowheads="1"/>
          </p:cNvSpPr>
          <p:nvPr>
            <p:ph type="body" idx="1"/>
          </p:nvPr>
        </p:nvSpPr>
        <p:spPr>
          <a:xfrm>
            <a:off x="990600" y="1676400"/>
            <a:ext cx="7924800" cy="4724400"/>
          </a:xfrm>
        </p:spPr>
        <p:txBody>
          <a:bodyPr/>
          <a:lstStyle/>
          <a:p>
            <a:pPr marL="609600" indent="-609600">
              <a:buFont typeface="Wingdings" pitchFamily="2" charset="2"/>
              <a:buChar char="Ø"/>
            </a:pPr>
            <a:r>
              <a:rPr lang="en-US" sz="2800" smtClean="0">
                <a:solidFill>
                  <a:schemeClr val="bg2"/>
                </a:solidFill>
                <a:latin typeface="Book Antiqua" pitchFamily="18" charset="0"/>
              </a:rPr>
              <a:t> Classification on the basis of Area covered or location</a:t>
            </a:r>
          </a:p>
          <a:p>
            <a:pPr marL="609600" indent="-609600">
              <a:buFont typeface="Wingdings" pitchFamily="2" charset="2"/>
              <a:buChar char="Ø"/>
            </a:pPr>
            <a:endParaRPr lang="en-US" sz="2800" smtClean="0">
              <a:solidFill>
                <a:schemeClr val="bg2"/>
              </a:solidFill>
              <a:latin typeface="Book Antiqua" pitchFamily="18" charset="0"/>
            </a:endParaRPr>
          </a:p>
          <a:p>
            <a:pPr marL="609600" indent="-609600">
              <a:buFont typeface="Wingdings" pitchFamily="2" charset="2"/>
              <a:buChar char="Ø"/>
            </a:pPr>
            <a:r>
              <a:rPr lang="en-US" sz="2800" smtClean="0">
                <a:solidFill>
                  <a:schemeClr val="bg2"/>
                </a:solidFill>
                <a:latin typeface="Book Antiqua" pitchFamily="18" charset="0"/>
              </a:rPr>
              <a:t>Classification on the basis of time &amp;</a:t>
            </a:r>
          </a:p>
          <a:p>
            <a:pPr marL="609600" indent="-609600">
              <a:buFont typeface="Wingdings" pitchFamily="2" charset="2"/>
              <a:buNone/>
            </a:pPr>
            <a:endParaRPr lang="en-US" sz="2800" smtClean="0">
              <a:solidFill>
                <a:schemeClr val="bg2"/>
              </a:solidFill>
              <a:latin typeface="Book Antiqua" pitchFamily="18" charset="0"/>
            </a:endParaRPr>
          </a:p>
          <a:p>
            <a:pPr marL="609600" indent="-609600">
              <a:buFont typeface="Wingdings" pitchFamily="2" charset="2"/>
              <a:buChar char="Ø"/>
            </a:pPr>
            <a:r>
              <a:rPr lang="en-US" sz="2800" smtClean="0">
                <a:solidFill>
                  <a:schemeClr val="bg2"/>
                </a:solidFill>
                <a:latin typeface="Book Antiqua" pitchFamily="18" charset="0"/>
              </a:rPr>
              <a:t> Classification on the basis of degree of competition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1"/>
          </p:nvPr>
        </p:nvSpPr>
        <p:spPr>
          <a:xfrm>
            <a:off x="1371600" y="381000"/>
            <a:ext cx="7772400" cy="5715000"/>
          </a:xfrm>
        </p:spPr>
        <p:txBody>
          <a:bodyPr/>
          <a:lstStyle/>
          <a:p>
            <a:pPr>
              <a:buFont typeface="Wingdings" pitchFamily="2" charset="2"/>
              <a:buNone/>
            </a:pPr>
            <a:r>
              <a:rPr lang="en-US" i="1" u="sng" smtClean="0">
                <a:solidFill>
                  <a:schemeClr val="bg2"/>
                </a:solidFill>
                <a:latin typeface="Book Antiqua" pitchFamily="18" charset="0"/>
              </a:rPr>
              <a:t>Classification on the basis of  Area covered or location</a:t>
            </a:r>
          </a:p>
          <a:p>
            <a:pPr>
              <a:buFont typeface="Wingdings" pitchFamily="2" charset="2"/>
              <a:buNone/>
            </a:pPr>
            <a:endParaRPr lang="en-US" i="1" u="sng" smtClean="0">
              <a:solidFill>
                <a:schemeClr val="bg2"/>
              </a:solidFill>
              <a:latin typeface="Book Antiqua" pitchFamily="18" charset="0"/>
            </a:endParaRPr>
          </a:p>
          <a:p>
            <a:pPr>
              <a:buFont typeface="Wingdings" pitchFamily="2" charset="2"/>
              <a:buNone/>
            </a:pPr>
            <a:r>
              <a:rPr lang="en-US" smtClean="0">
                <a:solidFill>
                  <a:schemeClr val="bg2"/>
                </a:solidFill>
                <a:latin typeface="Book Antiqua" pitchFamily="18" charset="0"/>
              </a:rPr>
              <a:t>Local market</a:t>
            </a:r>
          </a:p>
          <a:p>
            <a:pPr>
              <a:buFont typeface="Wingdings" pitchFamily="2" charset="2"/>
              <a:buNone/>
            </a:pPr>
            <a:endParaRPr lang="en-US" smtClean="0">
              <a:solidFill>
                <a:schemeClr val="bg2"/>
              </a:solidFill>
              <a:latin typeface="Book Antiqua" pitchFamily="18" charset="0"/>
            </a:endParaRPr>
          </a:p>
          <a:p>
            <a:pPr>
              <a:buFont typeface="Wingdings" pitchFamily="2" charset="2"/>
              <a:buNone/>
            </a:pPr>
            <a:r>
              <a:rPr lang="en-US" smtClean="0">
                <a:solidFill>
                  <a:schemeClr val="bg2"/>
                </a:solidFill>
                <a:latin typeface="Book Antiqua" pitchFamily="18" charset="0"/>
              </a:rPr>
              <a:t>National market</a:t>
            </a:r>
          </a:p>
          <a:p>
            <a:pPr>
              <a:buFont typeface="Wingdings" pitchFamily="2" charset="2"/>
              <a:buNone/>
            </a:pPr>
            <a:endParaRPr lang="en-US" smtClean="0">
              <a:solidFill>
                <a:schemeClr val="bg2"/>
              </a:solidFill>
              <a:latin typeface="Book Antiqua" pitchFamily="18" charset="0"/>
            </a:endParaRPr>
          </a:p>
          <a:p>
            <a:pPr>
              <a:buFont typeface="Wingdings" pitchFamily="2" charset="2"/>
              <a:buNone/>
            </a:pPr>
            <a:r>
              <a:rPr lang="en-US" smtClean="0">
                <a:solidFill>
                  <a:schemeClr val="bg2"/>
                </a:solidFill>
                <a:latin typeface="Book Antiqua" pitchFamily="18" charset="0"/>
              </a:rPr>
              <a:t>International market</a:t>
            </a:r>
          </a:p>
          <a:p>
            <a:pPr>
              <a:buFont typeface="Wingdings" pitchFamily="2" charset="2"/>
              <a:buNone/>
            </a:pPr>
            <a:endParaRPr lang="en-US" smtClean="0">
              <a:solidFill>
                <a:schemeClr val="bg2"/>
              </a:solidFill>
              <a:latin typeface="Book Antiqua" pitchFamily="18" charset="0"/>
            </a:endParaRPr>
          </a:p>
          <a:p>
            <a:pPr>
              <a:buFontTx/>
              <a:buNone/>
            </a:pPr>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1371600" y="381000"/>
            <a:ext cx="7772400" cy="5715000"/>
          </a:xfrm>
        </p:spPr>
        <p:txBody>
          <a:bodyPr/>
          <a:lstStyle/>
          <a:p>
            <a:pPr>
              <a:buFontTx/>
              <a:buNone/>
            </a:pPr>
            <a:r>
              <a:rPr lang="en-US" i="1" u="sng" smtClean="0">
                <a:solidFill>
                  <a:schemeClr val="bg2"/>
                </a:solidFill>
                <a:latin typeface="Book Antiqua" pitchFamily="18" charset="0"/>
              </a:rPr>
              <a:t>Classification on the basis of time</a:t>
            </a:r>
          </a:p>
          <a:p>
            <a:pPr>
              <a:buFontTx/>
              <a:buNone/>
            </a:pPr>
            <a:endParaRPr lang="en-US" i="1" u="sng" smtClean="0">
              <a:solidFill>
                <a:schemeClr val="bg2"/>
              </a:solidFill>
              <a:latin typeface="Book Antiqua" pitchFamily="18" charset="0"/>
            </a:endParaRPr>
          </a:p>
          <a:p>
            <a:pPr>
              <a:buFontTx/>
              <a:buNone/>
            </a:pPr>
            <a:r>
              <a:rPr lang="en-US" smtClean="0">
                <a:solidFill>
                  <a:schemeClr val="bg2"/>
                </a:solidFill>
                <a:latin typeface="Book Antiqua" pitchFamily="18" charset="0"/>
              </a:rPr>
              <a:t>very short period market</a:t>
            </a:r>
          </a:p>
          <a:p>
            <a:pPr>
              <a:buFontTx/>
              <a:buNone/>
            </a:pPr>
            <a:endParaRPr lang="en-US" smtClean="0">
              <a:solidFill>
                <a:schemeClr val="bg2"/>
              </a:solidFill>
              <a:latin typeface="Book Antiqua" pitchFamily="18" charset="0"/>
            </a:endParaRPr>
          </a:p>
          <a:p>
            <a:pPr>
              <a:buFontTx/>
              <a:buNone/>
            </a:pPr>
            <a:r>
              <a:rPr lang="en-US" smtClean="0">
                <a:solidFill>
                  <a:schemeClr val="bg2"/>
                </a:solidFill>
                <a:latin typeface="Book Antiqua" pitchFamily="18" charset="0"/>
              </a:rPr>
              <a:t>Short period market</a:t>
            </a:r>
          </a:p>
          <a:p>
            <a:pPr>
              <a:buFontTx/>
              <a:buNone/>
            </a:pPr>
            <a:endParaRPr lang="en-US" smtClean="0">
              <a:solidFill>
                <a:schemeClr val="bg2"/>
              </a:solidFill>
              <a:latin typeface="Book Antiqua" pitchFamily="18" charset="0"/>
            </a:endParaRPr>
          </a:p>
          <a:p>
            <a:pPr>
              <a:buFontTx/>
              <a:buNone/>
            </a:pPr>
            <a:r>
              <a:rPr lang="en-US" smtClean="0">
                <a:solidFill>
                  <a:schemeClr val="bg2"/>
                </a:solidFill>
                <a:latin typeface="Book Antiqua" pitchFamily="18" charset="0"/>
              </a:rPr>
              <a:t>Long period market</a:t>
            </a:r>
          </a:p>
          <a:p>
            <a:pPr>
              <a:buFontTx/>
              <a:buNone/>
            </a:pPr>
            <a:endParaRPr lang="en-US" i="1" u="sng" smtClean="0">
              <a:solidFill>
                <a:schemeClr val="bg2"/>
              </a:solidFill>
              <a:latin typeface="Book Antiqua" pitchFamily="18" charset="0"/>
            </a:endParaRPr>
          </a:p>
          <a:p>
            <a:pPr>
              <a:buFontTx/>
              <a:buNone/>
            </a:pPr>
            <a:endParaRPr lang="en-US" i="1" u="sng" smtClean="0">
              <a:solidFill>
                <a:schemeClr val="bg2"/>
              </a:solidFill>
              <a:latin typeface="Book Antiqua"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body" idx="1"/>
          </p:nvPr>
        </p:nvSpPr>
        <p:spPr>
          <a:xfrm>
            <a:off x="1371600" y="457200"/>
            <a:ext cx="7772400" cy="6096000"/>
          </a:xfrm>
          <a:noFill/>
        </p:spPr>
        <p:txBody>
          <a:bodyPr/>
          <a:lstStyle/>
          <a:p>
            <a:pPr>
              <a:lnSpc>
                <a:spcPct val="90000"/>
              </a:lnSpc>
              <a:buFont typeface="Wingdings" pitchFamily="2" charset="2"/>
              <a:buNone/>
            </a:pPr>
            <a:r>
              <a:rPr lang="en-US" i="1" u="sng" smtClean="0">
                <a:solidFill>
                  <a:schemeClr val="bg2"/>
                </a:solidFill>
                <a:latin typeface="Book Antiqua" pitchFamily="18" charset="0"/>
              </a:rPr>
              <a:t>Classification on the basis of degree of competition</a:t>
            </a:r>
          </a:p>
          <a:p>
            <a:pPr>
              <a:lnSpc>
                <a:spcPct val="90000"/>
              </a:lnSpc>
              <a:buFont typeface="Wingdings" pitchFamily="2" charset="2"/>
              <a:buNone/>
            </a:pPr>
            <a:endParaRPr lang="en-US" smtClean="0">
              <a:solidFill>
                <a:schemeClr val="bg2"/>
              </a:solidFill>
              <a:latin typeface="Book Antiqua" pitchFamily="18" charset="0"/>
            </a:endParaRPr>
          </a:p>
          <a:p>
            <a:pPr>
              <a:lnSpc>
                <a:spcPct val="90000"/>
              </a:lnSpc>
              <a:buFont typeface="Wingdings" pitchFamily="2" charset="2"/>
              <a:buNone/>
            </a:pPr>
            <a:r>
              <a:rPr lang="en-US" smtClean="0">
                <a:solidFill>
                  <a:schemeClr val="bg2"/>
                </a:solidFill>
                <a:latin typeface="Book Antiqua" pitchFamily="18" charset="0"/>
              </a:rPr>
              <a:t>Perfect market</a:t>
            </a:r>
          </a:p>
          <a:p>
            <a:pPr>
              <a:lnSpc>
                <a:spcPct val="90000"/>
              </a:lnSpc>
              <a:buFont typeface="Wingdings" pitchFamily="2" charset="2"/>
              <a:buNone/>
            </a:pPr>
            <a:r>
              <a:rPr lang="en-US" smtClean="0">
                <a:solidFill>
                  <a:schemeClr val="bg2"/>
                </a:solidFill>
                <a:latin typeface="Book Antiqua" pitchFamily="18" charset="0"/>
              </a:rPr>
              <a:t>Imperfect market</a:t>
            </a:r>
          </a:p>
          <a:p>
            <a:pPr>
              <a:lnSpc>
                <a:spcPct val="90000"/>
              </a:lnSpc>
              <a:buFont typeface="Wingdings" pitchFamily="2" charset="2"/>
              <a:buNone/>
            </a:pPr>
            <a:endParaRPr lang="en-US" smtClean="0">
              <a:solidFill>
                <a:schemeClr val="bg2"/>
              </a:solidFill>
              <a:latin typeface="Book Antiqua" pitchFamily="18" charset="0"/>
            </a:endParaRPr>
          </a:p>
          <a:p>
            <a:pPr>
              <a:lnSpc>
                <a:spcPct val="90000"/>
              </a:lnSpc>
              <a:buFont typeface="Wingdings" pitchFamily="2" charset="2"/>
              <a:buNone/>
            </a:pPr>
            <a:r>
              <a:rPr lang="en-US" i="1" u="sng" smtClean="0">
                <a:solidFill>
                  <a:schemeClr val="bg2"/>
                </a:solidFill>
                <a:latin typeface="Book Antiqua" pitchFamily="18" charset="0"/>
              </a:rPr>
              <a:t>Imperfect market take several forms</a:t>
            </a:r>
          </a:p>
          <a:p>
            <a:pPr>
              <a:lnSpc>
                <a:spcPct val="90000"/>
              </a:lnSpc>
              <a:buFont typeface="Wingdings" pitchFamily="2" charset="2"/>
              <a:buNone/>
            </a:pPr>
            <a:r>
              <a:rPr lang="en-US" smtClean="0">
                <a:solidFill>
                  <a:schemeClr val="bg2"/>
                </a:solidFill>
                <a:latin typeface="Book Antiqua" pitchFamily="18" charset="0"/>
              </a:rPr>
              <a:t>Monopoly</a:t>
            </a:r>
          </a:p>
          <a:p>
            <a:pPr>
              <a:lnSpc>
                <a:spcPct val="90000"/>
              </a:lnSpc>
              <a:buFont typeface="Wingdings" pitchFamily="2" charset="2"/>
              <a:buNone/>
            </a:pPr>
            <a:r>
              <a:rPr lang="en-US" smtClean="0">
                <a:solidFill>
                  <a:schemeClr val="bg2"/>
                </a:solidFill>
                <a:latin typeface="Book Antiqua" pitchFamily="18" charset="0"/>
              </a:rPr>
              <a:t>Duopoly</a:t>
            </a:r>
          </a:p>
          <a:p>
            <a:pPr>
              <a:lnSpc>
                <a:spcPct val="90000"/>
              </a:lnSpc>
              <a:buFont typeface="Wingdings" pitchFamily="2" charset="2"/>
              <a:buNone/>
            </a:pPr>
            <a:r>
              <a:rPr lang="en-US" smtClean="0">
                <a:solidFill>
                  <a:schemeClr val="bg2"/>
                </a:solidFill>
                <a:latin typeface="Book Antiqua" pitchFamily="18" charset="0"/>
              </a:rPr>
              <a:t>Oligopoly</a:t>
            </a:r>
          </a:p>
          <a:p>
            <a:pPr>
              <a:lnSpc>
                <a:spcPct val="90000"/>
              </a:lnSpc>
              <a:buFont typeface="Wingdings" pitchFamily="2" charset="2"/>
              <a:buNone/>
            </a:pPr>
            <a:r>
              <a:rPr lang="en-US" smtClean="0">
                <a:solidFill>
                  <a:schemeClr val="bg2"/>
                </a:solidFill>
                <a:latin typeface="Book Antiqua" pitchFamily="18" charset="0"/>
              </a:rPr>
              <a:t>Monopolistic competition</a:t>
            </a:r>
          </a:p>
          <a:p>
            <a:pPr>
              <a:lnSpc>
                <a:spcPct val="90000"/>
              </a:lnSpc>
              <a:buFont typeface="Wingdings" pitchFamily="2" charset="2"/>
              <a:buNone/>
            </a:pPr>
            <a:endParaRPr lang="en-US" smtClean="0">
              <a:solidFill>
                <a:schemeClr val="bg2"/>
              </a:solidFill>
              <a:latin typeface="Book Antiqua" pitchFamily="18" charset="0"/>
            </a:endParaRPr>
          </a:p>
          <a:p>
            <a:pPr>
              <a:lnSpc>
                <a:spcPct val="90000"/>
              </a:lnSpc>
              <a:buFontTx/>
              <a:buNone/>
            </a:pPr>
            <a:endParaRPr lang="en-US" i="1" u="sng"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u="sng" smtClean="0"/>
              <a:t>Types of competition</a:t>
            </a:r>
          </a:p>
        </p:txBody>
      </p:sp>
      <p:sp>
        <p:nvSpPr>
          <p:cNvPr id="10243" name="Rectangle 3"/>
          <p:cNvSpPr>
            <a:spLocks noGrp="1" noChangeArrowheads="1"/>
          </p:cNvSpPr>
          <p:nvPr>
            <p:ph type="body" idx="1"/>
          </p:nvPr>
        </p:nvSpPr>
        <p:spPr/>
        <p:txBody>
          <a:bodyPr/>
          <a:lstStyle/>
          <a:p>
            <a:pPr>
              <a:buFontTx/>
              <a:buNone/>
            </a:pPr>
            <a:r>
              <a:rPr lang="en-US" sz="3600" smtClean="0"/>
              <a:t>Competition is of two types</a:t>
            </a:r>
          </a:p>
          <a:p>
            <a:pPr>
              <a:buFontTx/>
              <a:buNone/>
            </a:pPr>
            <a:endParaRPr lang="en-US" sz="3600" smtClean="0"/>
          </a:p>
          <a:p>
            <a:r>
              <a:rPr lang="en-US" sz="3600" smtClean="0"/>
              <a:t>Perfect competition</a:t>
            </a:r>
          </a:p>
          <a:p>
            <a:pPr>
              <a:buFontTx/>
              <a:buNone/>
            </a:pPr>
            <a:endParaRPr lang="en-US" sz="3600" smtClean="0"/>
          </a:p>
          <a:p>
            <a:r>
              <a:rPr lang="en-US" sz="3600" smtClean="0"/>
              <a:t>Imperfect competition</a:t>
            </a:r>
          </a:p>
          <a:p>
            <a:endParaRPr lang="en-US" sz="36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371600" y="762000"/>
            <a:ext cx="7772400" cy="1143000"/>
          </a:xfrm>
        </p:spPr>
        <p:txBody>
          <a:bodyPr/>
          <a:lstStyle/>
          <a:p>
            <a:r>
              <a:rPr lang="en-US" sz="3600" b="1" smtClean="0">
                <a:solidFill>
                  <a:schemeClr val="accent2"/>
                </a:solidFill>
                <a:latin typeface="Bookman Old Style" pitchFamily="18" charset="0"/>
              </a:rPr>
              <a:t>PERFECT COMPETITION</a:t>
            </a:r>
          </a:p>
        </p:txBody>
      </p:sp>
      <p:sp>
        <p:nvSpPr>
          <p:cNvPr id="11267" name="Rectangle 3"/>
          <p:cNvSpPr>
            <a:spLocks noGrp="1" noChangeArrowheads="1"/>
          </p:cNvSpPr>
          <p:nvPr>
            <p:ph type="body" idx="1"/>
          </p:nvPr>
        </p:nvSpPr>
        <p:spPr>
          <a:xfrm>
            <a:off x="1828800" y="2438400"/>
            <a:ext cx="6705600" cy="3733800"/>
          </a:xfrm>
        </p:spPr>
        <p:txBody>
          <a:bodyPr/>
          <a:lstStyle/>
          <a:p>
            <a:pPr>
              <a:buFontTx/>
              <a:buNone/>
            </a:pPr>
            <a:r>
              <a:rPr lang="en-US" sz="2800" smtClean="0">
                <a:solidFill>
                  <a:schemeClr val="bg2"/>
                </a:solidFill>
                <a:latin typeface="Book Antiqua" pitchFamily="18" charset="0"/>
              </a:rPr>
              <a:t>		A market structure in which all firms in an industry are price takers and in which there is freedom of entry into and exit from the industry is called Perfect Competition.</a:t>
            </a:r>
          </a:p>
          <a:p>
            <a:pPr>
              <a:buFontTx/>
              <a:buNone/>
            </a:pPr>
            <a:endParaRPr lang="en-US" sz="2800" smtClean="0">
              <a:solidFill>
                <a:schemeClr val="bg2"/>
              </a:solidFill>
              <a:latin typeface="Book Antiqua" pitchFamily="18" charset="0"/>
            </a:endParaRPr>
          </a:p>
          <a:p>
            <a:pPr>
              <a:buFontTx/>
              <a:buNone/>
            </a:pPr>
            <a:r>
              <a:rPr lang="en-US" sz="2800" i="1" u="sng" smtClean="0">
                <a:solidFill>
                  <a:schemeClr val="bg2"/>
                </a:solidFill>
                <a:latin typeface="Book Antiqua" pitchFamily="18" charset="0"/>
              </a:rPr>
              <a:t>The market with perfect competition condition is  known as perfect market.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unit 4">
  <a:themeElements>
    <a:clrScheme name="Strategic design template 1">
      <a:dk1>
        <a:srgbClr val="000000"/>
      </a:dk1>
      <a:lt1>
        <a:srgbClr val="EAEAEA"/>
      </a:lt1>
      <a:dk2>
        <a:srgbClr val="819E81"/>
      </a:dk2>
      <a:lt2>
        <a:srgbClr val="FFCC66"/>
      </a:lt2>
      <a:accent1>
        <a:srgbClr val="727DE0"/>
      </a:accent1>
      <a:accent2>
        <a:srgbClr val="D54F41"/>
      </a:accent2>
      <a:accent3>
        <a:srgbClr val="C1CCC1"/>
      </a:accent3>
      <a:accent4>
        <a:srgbClr val="C8C8C8"/>
      </a:accent4>
      <a:accent5>
        <a:srgbClr val="BCBFED"/>
      </a:accent5>
      <a:accent6>
        <a:srgbClr val="C1473A"/>
      </a:accent6>
      <a:hlink>
        <a:srgbClr val="71AF96"/>
      </a:hlink>
      <a:folHlink>
        <a:srgbClr val="CC9900"/>
      </a:folHlink>
    </a:clrScheme>
    <a:fontScheme name="Strategic design 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trategic design template 1">
        <a:dk1>
          <a:srgbClr val="000000"/>
        </a:dk1>
        <a:lt1>
          <a:srgbClr val="EAEAEA"/>
        </a:lt1>
        <a:dk2>
          <a:srgbClr val="819E81"/>
        </a:dk2>
        <a:lt2>
          <a:srgbClr val="FFCC66"/>
        </a:lt2>
        <a:accent1>
          <a:srgbClr val="727DE0"/>
        </a:accent1>
        <a:accent2>
          <a:srgbClr val="D54F41"/>
        </a:accent2>
        <a:accent3>
          <a:srgbClr val="C1CCC1"/>
        </a:accent3>
        <a:accent4>
          <a:srgbClr val="C8C8C8"/>
        </a:accent4>
        <a:accent5>
          <a:srgbClr val="BCBFED"/>
        </a:accent5>
        <a:accent6>
          <a:srgbClr val="C1473A"/>
        </a:accent6>
        <a:hlink>
          <a:srgbClr val="71AF96"/>
        </a:hlink>
        <a:folHlink>
          <a:srgbClr val="CC9900"/>
        </a:folHlink>
      </a:clrScheme>
      <a:clrMap bg1="dk2" tx1="lt1" bg2="dk1" tx2="lt2" accent1="accent1" accent2="accent2" accent3="accent3" accent4="accent4" accent5="accent5" accent6="accent6" hlink="hlink" folHlink="folHlink"/>
    </a:extraClrScheme>
    <a:extraClrScheme>
      <a:clrScheme name="Strategic design template 2">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BFED"/>
        </a:accent5>
        <a:accent6>
          <a:srgbClr val="C1473A"/>
        </a:accent6>
        <a:hlink>
          <a:srgbClr val="71AF96"/>
        </a:hlink>
        <a:folHlink>
          <a:srgbClr val="EAEAEA"/>
        </a:folHlink>
      </a:clrScheme>
      <a:clrMap bg1="lt1" tx1="dk1" bg2="lt2" tx2="dk2" accent1="accent1" accent2="accent2" accent3="accent3" accent4="accent4" accent5="accent5" accent6="accent6" hlink="hlink" folHlink="folHlink"/>
    </a:extraClrScheme>
    <a:extraClrScheme>
      <a:clrScheme name="Strategic design template 3">
        <a:dk1>
          <a:srgbClr val="000000"/>
        </a:dk1>
        <a:lt1>
          <a:srgbClr val="FFFFFF"/>
        </a:lt1>
        <a:dk2>
          <a:srgbClr val="000000"/>
        </a:dk2>
        <a:lt2>
          <a:srgbClr val="5F5F5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Strategic design template 4">
        <a:dk1>
          <a:srgbClr val="000000"/>
        </a:dk1>
        <a:lt1>
          <a:srgbClr val="EAEAEA"/>
        </a:lt1>
        <a:dk2>
          <a:srgbClr val="BC6262"/>
        </a:dk2>
        <a:lt2>
          <a:srgbClr val="FFCC66"/>
        </a:lt2>
        <a:accent1>
          <a:srgbClr val="727DE0"/>
        </a:accent1>
        <a:accent2>
          <a:srgbClr val="D54F41"/>
        </a:accent2>
        <a:accent3>
          <a:srgbClr val="DAB7B7"/>
        </a:accent3>
        <a:accent4>
          <a:srgbClr val="C8C8C8"/>
        </a:accent4>
        <a:accent5>
          <a:srgbClr val="BCBFED"/>
        </a:accent5>
        <a:accent6>
          <a:srgbClr val="C1473A"/>
        </a:accent6>
        <a:hlink>
          <a:srgbClr val="71AF96"/>
        </a:hlink>
        <a:folHlink>
          <a:srgbClr val="CC9900"/>
        </a:folHlink>
      </a:clrScheme>
      <a:clrMap bg1="dk2" tx1="lt1" bg2="dk1" tx2="lt2" accent1="accent1" accent2="accent2" accent3="accent3" accent4="accent4" accent5="accent5" accent6="accent6" hlink="hlink" folHlink="folHlink"/>
    </a:extraClrScheme>
    <a:extraClrScheme>
      <a:clrScheme name="Strategic design template 5">
        <a:dk1>
          <a:srgbClr val="000000"/>
        </a:dk1>
        <a:lt1>
          <a:srgbClr val="EAEAEA"/>
        </a:lt1>
        <a:dk2>
          <a:srgbClr val="5C74A4"/>
        </a:dk2>
        <a:lt2>
          <a:srgbClr val="FFCC99"/>
        </a:lt2>
        <a:accent1>
          <a:srgbClr val="727DE0"/>
        </a:accent1>
        <a:accent2>
          <a:srgbClr val="D54F41"/>
        </a:accent2>
        <a:accent3>
          <a:srgbClr val="B5BCCF"/>
        </a:accent3>
        <a:accent4>
          <a:srgbClr val="C8C8C8"/>
        </a:accent4>
        <a:accent5>
          <a:srgbClr val="BCBFED"/>
        </a:accent5>
        <a:accent6>
          <a:srgbClr val="C1473A"/>
        </a:accent6>
        <a:hlink>
          <a:srgbClr val="71AF96"/>
        </a:hlink>
        <a:folHlink>
          <a:srgbClr val="CC9900"/>
        </a:folHlink>
      </a:clrScheme>
      <a:clrMap bg1="dk2" tx1="lt1" bg2="dk1" tx2="lt2" accent1="accent1" accent2="accent2" accent3="accent3" accent4="accent4" accent5="accent5" accent6="accent6" hlink="hlink" folHlink="folHlink"/>
    </a:extraClrScheme>
    <a:extraClrScheme>
      <a:clrScheme name="Strategic design template 6">
        <a:dk1>
          <a:srgbClr val="000000"/>
        </a:dk1>
        <a:lt1>
          <a:srgbClr val="EAEAEA"/>
        </a:lt1>
        <a:dk2>
          <a:srgbClr val="996600"/>
        </a:dk2>
        <a:lt2>
          <a:srgbClr val="FFCC99"/>
        </a:lt2>
        <a:accent1>
          <a:srgbClr val="727DE0"/>
        </a:accent1>
        <a:accent2>
          <a:srgbClr val="D54F41"/>
        </a:accent2>
        <a:accent3>
          <a:srgbClr val="CAB8AA"/>
        </a:accent3>
        <a:accent4>
          <a:srgbClr val="C8C8C8"/>
        </a:accent4>
        <a:accent5>
          <a:srgbClr val="BCBFED"/>
        </a:accent5>
        <a:accent6>
          <a:srgbClr val="C1473A"/>
        </a:accent6>
        <a:hlink>
          <a:srgbClr val="71AF96"/>
        </a:hlink>
        <a:folHlink>
          <a:srgbClr val="CC990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unit 4</Template>
  <TotalTime>1</TotalTime>
  <Words>582</Words>
  <Application>Microsoft PowerPoint</Application>
  <PresentationFormat>On-screen Show (4:3)</PresentationFormat>
  <Paragraphs>243</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unit 4</vt:lpstr>
      <vt:lpstr>UNIT I11  INTRODUCTION TO MARKETS  AND  PRICING STRATEGIES</vt:lpstr>
      <vt:lpstr>What is a Market?</vt:lpstr>
      <vt:lpstr>Market</vt:lpstr>
      <vt:lpstr>MARKET CLASSIFICATION</vt:lpstr>
      <vt:lpstr>Slide 5</vt:lpstr>
      <vt:lpstr>Slide 6</vt:lpstr>
      <vt:lpstr>Slide 7</vt:lpstr>
      <vt:lpstr>Types of competition</vt:lpstr>
      <vt:lpstr>PERFECT COMPETITION</vt:lpstr>
      <vt:lpstr>FEATURES OF PERFECT MARKET</vt:lpstr>
      <vt:lpstr> IMPERFECT COMPETITION</vt:lpstr>
      <vt:lpstr>FEATURES OF IMPERFECT MARKET</vt:lpstr>
      <vt:lpstr>Slide 13</vt:lpstr>
      <vt:lpstr>Features of MONOPOLISTIC competition</vt:lpstr>
      <vt:lpstr>Price &amp; out put determination in  MONOPOLY</vt:lpstr>
      <vt:lpstr>Slide 16</vt:lpstr>
      <vt:lpstr>Slide 17</vt:lpstr>
      <vt:lpstr>PRICE OUTPUT DETERMINATION UNDER MONOPOLY</vt:lpstr>
      <vt:lpstr>PRICING</vt:lpstr>
      <vt:lpstr>PRICING OBJECTIVES</vt:lpstr>
      <vt:lpstr>PRICING METHODS</vt:lpstr>
      <vt:lpstr>PRICING METHODS</vt:lpstr>
      <vt:lpstr>Slide 23</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I11  INTRODUCTION TO MARKETS  AND  PRICING STRATEGIES</dc:title>
  <dc:subject/>
  <dc:creator>snist</dc:creator>
  <cp:keywords/>
  <dc:description/>
  <cp:lastModifiedBy>snsit</cp:lastModifiedBy>
  <cp:revision>2</cp:revision>
  <cp:lastPrinted>1601-01-01T00:00:00Z</cp:lastPrinted>
  <dcterms:created xsi:type="dcterms:W3CDTF">2012-02-21T09:38:42Z</dcterms:created>
  <dcterms:modified xsi:type="dcterms:W3CDTF">2015-06-26T05:21:12Z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TC010690771033</vt:lpwstr>
  </property>
</Properties>
</file>