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98" r:id="rId3"/>
    <p:sldId id="299" r:id="rId4"/>
    <p:sldId id="300" r:id="rId5"/>
    <p:sldId id="301" r:id="rId6"/>
    <p:sldId id="302" r:id="rId7"/>
    <p:sldId id="303" r:id="rId8"/>
    <p:sldId id="304" r:id="rId9"/>
    <p:sldId id="305" r:id="rId10"/>
    <p:sldId id="306" r:id="rId11"/>
    <p:sldId id="307" r:id="rId12"/>
    <p:sldId id="256" r:id="rId13"/>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07" autoAdjust="0"/>
  </p:normalViewPr>
  <p:slideViewPr>
    <p:cSldViewPr>
      <p:cViewPr varScale="1">
        <p:scale>
          <a:sx n="73" d="100"/>
          <a:sy n="73" d="100"/>
        </p:scale>
        <p:origin x="-1074" y="-102"/>
      </p:cViewPr>
      <p:guideLst>
        <p:guide orient="horz" pos="2160"/>
        <p:guide pos="28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2"/>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D7803F3-4362-4FC2-9FFD-A30E1CCCAC77}" type="datetimeFigureOut">
              <a:rPr lang="en-US"/>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260D30A-FBA1-431F-8573-1F84E104099B}" type="slidenum">
              <a:rPr lang="en-IN"/>
            </a:fld>
            <a:endParaRPr lang="en-I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ln>
        </p:spPr>
      </p:sp>
      <p:sp>
        <p:nvSpPr>
          <p:cNvPr id="6451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IN" smtClean="0"/>
          </a:p>
        </p:txBody>
      </p:sp>
      <p:sp>
        <p:nvSpPr>
          <p:cNvPr id="23556"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3BB3099-B535-450A-8BED-CF8F2B17D9A7}" type="slidenum">
              <a:rPr lang="en-IN" smtClean="0"/>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5"/>
          <p:cNvGrpSpPr/>
          <p:nvPr/>
        </p:nvGrpSpPr>
        <p:grpSpPr bwMode="auto">
          <a:xfrm>
            <a:off x="-3175" y="4953000"/>
            <a:ext cx="9147175" cy="1911350"/>
            <a:chOff x="-3765" y="4832896"/>
            <a:chExt cx="9147765" cy="2032192"/>
          </a:xfrm>
        </p:grpSpPr>
        <p:sp>
          <p:nvSpPr>
            <p:cNvPr id="6" name="Freeform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Freeform 6"/>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3"/>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lstStyle>
          <a:p>
            <a:pPr>
              <a:defRPr/>
            </a:pPr>
            <a:fld id="{C2211B42-E394-4E29-9BE5-A975BCA84E50}" type="datetimeFigureOut">
              <a:rPr lang="en-US"/>
            </a:fld>
            <a:endParaRPr lang="en-IN"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IN"/>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C6274890-6B0F-4501-B608-D8ED085639C5}" type="slidenum">
              <a:rPr lang="en-IN"/>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31"/>
            <a:ext cx="8229600" cy="438607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A49BA3D-30A3-44AF-9558-43C7435CD02F}" type="datetimeFigureOut">
              <a:rPr lang="en-US"/>
            </a:fld>
            <a:endParaRPr lang="en-IN" dirty="0"/>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A140E4E4-7F41-436B-AAAE-2E25DD6502FE}" type="slidenum">
              <a:rPr lang="en-IN"/>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5" y="274642"/>
            <a:ext cx="1777471"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CB3BE50-83A1-487C-B18D-D86A3337E3E5}" type="datetimeFigureOut">
              <a:rPr lang="en-US"/>
            </a:fld>
            <a:endParaRPr lang="en-IN" dirty="0"/>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A1E5F0A4-A5A9-47DD-9E59-073B39B173D2}" type="slidenum">
              <a:rPr lang="en-IN"/>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B4F0A0E8-002C-45D9-90F7-8BAA716DD37A}"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9A854795-CFBA-4F12-9F49-E629446CFDCD}" type="datetimeFigureOut">
              <a:rPr lang="en-US"/>
            </a:fld>
            <a:endParaRPr lang="en-IN" dirty="0"/>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116B8C5C-81FF-410A-BCEC-C5EB73F131E4}" type="slidenum">
              <a:rPr lang="en-IN"/>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6" name="Date Placeholder 3"/>
          <p:cNvSpPr>
            <a:spLocks noGrp="1"/>
          </p:cNvSpPr>
          <p:nvPr>
            <p:ph type="dt" sz="half" idx="10"/>
          </p:nvPr>
        </p:nvSpPr>
        <p:spPr/>
        <p:txBody>
          <a:bodyPr/>
          <a:lstStyle>
            <a:lvl1pPr>
              <a:defRPr/>
            </a:lvl1pPr>
          </a:lstStyle>
          <a:p>
            <a:pPr>
              <a:defRPr/>
            </a:pPr>
            <a:fld id="{B4AFFDE3-A37F-4ED3-972F-EE8DCC6C88FE}" type="datetimeFigureOut">
              <a:rPr lang="en-US"/>
            </a:fld>
            <a:endParaRPr lang="en-IN" dirty="0"/>
          </a:p>
        </p:txBody>
      </p:sp>
      <p:sp>
        <p:nvSpPr>
          <p:cNvPr id="7" name="Footer Placeholder 4"/>
          <p:cNvSpPr>
            <a:spLocks noGrp="1"/>
          </p:cNvSpPr>
          <p:nvPr>
            <p:ph type="ftr" sz="quarter" idx="11"/>
          </p:nvPr>
        </p:nvSpPr>
        <p:spPr/>
        <p:txBody>
          <a:bodyPr/>
          <a:lstStyle>
            <a:lvl1pPr>
              <a:defRPr/>
            </a:lvl1pPr>
          </a:lstStyle>
          <a:p>
            <a:pPr>
              <a:defRPr/>
            </a:pPr>
            <a:endParaRPr lang="en-IN"/>
          </a:p>
        </p:txBody>
      </p:sp>
      <p:sp>
        <p:nvSpPr>
          <p:cNvPr id="8" name="Slide Number Placeholder 5"/>
          <p:cNvSpPr>
            <a:spLocks noGrp="1"/>
          </p:cNvSpPr>
          <p:nvPr>
            <p:ph type="sldNum" sz="quarter" idx="12"/>
          </p:nvPr>
        </p:nvSpPr>
        <p:spPr/>
        <p:txBody>
          <a:bodyPr/>
          <a:lstStyle>
            <a:lvl1pPr>
              <a:defRPr/>
            </a:lvl1pPr>
          </a:lstStyle>
          <a:p>
            <a:pPr>
              <a:defRPr/>
            </a:pPr>
            <a:fld id="{E473FE57-6940-4910-8B4C-3227472285B8}" type="slidenum">
              <a:rPr lang="en-IN"/>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481330"/>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E52CDC80-E897-4CD3-9D0E-880C3C713370}" type="datetimeFigureOut">
              <a:rPr lang="en-US"/>
            </a:fld>
            <a:endParaRPr lang="en-IN" dirty="0"/>
          </a:p>
        </p:txBody>
      </p:sp>
      <p:sp>
        <p:nvSpPr>
          <p:cNvPr id="6" name="Footer Placeholder 5"/>
          <p:cNvSpPr>
            <a:spLocks noGrp="1"/>
          </p:cNvSpPr>
          <p:nvPr>
            <p:ph type="ftr" sz="quarter" idx="11"/>
          </p:nvPr>
        </p:nvSpPr>
        <p:spPr/>
        <p:txBody>
          <a:bodyPr/>
          <a:lstStyle>
            <a:lvl1pPr>
              <a:defRPr/>
            </a:lvl1pPr>
          </a:lstStyle>
          <a:p>
            <a:pPr>
              <a:defRPr/>
            </a:pPr>
            <a:endParaRPr lang="en-IN"/>
          </a:p>
        </p:txBody>
      </p:sp>
      <p:sp>
        <p:nvSpPr>
          <p:cNvPr id="7" name="Slide Number Placeholder 6"/>
          <p:cNvSpPr>
            <a:spLocks noGrp="1"/>
          </p:cNvSpPr>
          <p:nvPr>
            <p:ph type="sldNum" sz="quarter" idx="12"/>
          </p:nvPr>
        </p:nvSpPr>
        <p:spPr/>
        <p:txBody>
          <a:bodyPr/>
          <a:lstStyle>
            <a:lvl1pPr>
              <a:defRPr/>
            </a:lvl1pPr>
          </a:lstStyle>
          <a:p>
            <a:pPr>
              <a:defRPr/>
            </a:pPr>
            <a:fld id="{C0E83CE3-ACDD-4CD8-8141-9A78CAD6756A}" type="slidenum">
              <a:rPr lang="en-IN"/>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2" y="1444295"/>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7" y="1444295"/>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34DF7A0D-741D-493C-A360-3356CEDD6166}" type="datetimeFigureOut">
              <a:rPr lang="en-US"/>
            </a:fld>
            <a:endParaRPr lang="en-IN" dirty="0"/>
          </a:p>
        </p:txBody>
      </p:sp>
      <p:sp>
        <p:nvSpPr>
          <p:cNvPr id="8" name="Footer Placeholder 7"/>
          <p:cNvSpPr>
            <a:spLocks noGrp="1"/>
          </p:cNvSpPr>
          <p:nvPr>
            <p:ph type="ftr" sz="quarter" idx="11"/>
          </p:nvPr>
        </p:nvSpPr>
        <p:spPr/>
        <p:txBody>
          <a:bodyPr/>
          <a:lstStyle>
            <a:lvl1pPr>
              <a:defRPr/>
            </a:lvl1pPr>
          </a:lstStyle>
          <a:p>
            <a:pPr>
              <a:defRPr/>
            </a:pPr>
            <a:endParaRPr lang="en-IN"/>
          </a:p>
        </p:txBody>
      </p:sp>
      <p:sp>
        <p:nvSpPr>
          <p:cNvPr id="9" name="Slide Number Placeholder 8"/>
          <p:cNvSpPr>
            <a:spLocks noGrp="1"/>
          </p:cNvSpPr>
          <p:nvPr>
            <p:ph type="sldNum" sz="quarter" idx="12"/>
          </p:nvPr>
        </p:nvSpPr>
        <p:spPr/>
        <p:txBody>
          <a:bodyPr/>
          <a:lstStyle>
            <a:lvl1pPr>
              <a:defRPr/>
            </a:lvl1pPr>
          </a:lstStyle>
          <a:p>
            <a:pPr>
              <a:defRPr/>
            </a:pPr>
            <a:fld id="{FF1DABED-C599-4955-A25F-5973A0AD2616}" type="slidenum">
              <a:rPr lang="en-IN"/>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FB24EA90-65FB-4868-8E33-D251CE55B49D}" type="datetimeFigureOut">
              <a:rPr lang="en-US"/>
            </a:fld>
            <a:endParaRPr lang="en-IN" dirty="0"/>
          </a:p>
        </p:txBody>
      </p:sp>
      <p:sp>
        <p:nvSpPr>
          <p:cNvPr id="4" name="Footer Placeholder 3"/>
          <p:cNvSpPr>
            <a:spLocks noGrp="1"/>
          </p:cNvSpPr>
          <p:nvPr>
            <p:ph type="ftr" sz="quarter" idx="11"/>
          </p:nvPr>
        </p:nvSpPr>
        <p:spPr/>
        <p:txBody>
          <a:bodyPr/>
          <a:lstStyle>
            <a:lvl1pPr>
              <a:defRPr/>
            </a:lvl1pPr>
          </a:lstStyle>
          <a:p>
            <a:pPr>
              <a:defRPr/>
            </a:pPr>
            <a:endParaRPr lang="en-IN"/>
          </a:p>
        </p:txBody>
      </p:sp>
      <p:sp>
        <p:nvSpPr>
          <p:cNvPr id="5" name="Slide Number Placeholder 4"/>
          <p:cNvSpPr>
            <a:spLocks noGrp="1"/>
          </p:cNvSpPr>
          <p:nvPr>
            <p:ph type="sldNum" sz="quarter" idx="12"/>
          </p:nvPr>
        </p:nvSpPr>
        <p:spPr/>
        <p:txBody>
          <a:bodyPr/>
          <a:lstStyle>
            <a:lvl1pPr>
              <a:defRPr/>
            </a:lvl1pPr>
          </a:lstStyle>
          <a:p>
            <a:pPr>
              <a:defRPr/>
            </a:pPr>
            <a:fld id="{F88B05EB-C659-4B87-A68C-02EED52CD3BA}" type="slidenum">
              <a:rPr lang="en-IN"/>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B571ECE-0845-418E-9916-A937DE245C75}" type="datetimeFigureOut">
              <a:rPr lang="en-US"/>
            </a:fld>
            <a:endParaRPr lang="en-IN" dirty="0"/>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545B7408-3010-4712-9C25-115CF1D0E85F}" type="slidenum">
              <a:rPr lang="en-IN"/>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8B4C0AD-472E-48D2-8AA1-F18DD830E46A}" type="datetimeFigureOut">
              <a:rPr lang="en-US"/>
            </a:fld>
            <a:endParaRPr lang="en-IN" dirty="0"/>
          </a:p>
        </p:txBody>
      </p:sp>
      <p:sp>
        <p:nvSpPr>
          <p:cNvPr id="6" name="Footer Placeholder 5"/>
          <p:cNvSpPr>
            <a:spLocks noGrp="1"/>
          </p:cNvSpPr>
          <p:nvPr>
            <p:ph type="ftr" sz="quarter" idx="11"/>
          </p:nvPr>
        </p:nvSpPr>
        <p:spPr/>
        <p:txBody>
          <a:bodyPr/>
          <a:lstStyle>
            <a:lvl1pPr>
              <a:defRPr/>
            </a:lvl1pPr>
          </a:lstStyle>
          <a:p>
            <a:pPr>
              <a:defRPr/>
            </a:pPr>
            <a:endParaRPr lang="en-IN"/>
          </a:p>
        </p:txBody>
      </p:sp>
      <p:sp>
        <p:nvSpPr>
          <p:cNvPr id="7" name="Slide Number Placeholder 6"/>
          <p:cNvSpPr>
            <a:spLocks noGrp="1"/>
          </p:cNvSpPr>
          <p:nvPr>
            <p:ph type="sldNum" sz="quarter" idx="12"/>
          </p:nvPr>
        </p:nvSpPr>
        <p:spPr/>
        <p:txBody>
          <a:bodyPr/>
          <a:lstStyle>
            <a:lvl1pPr>
              <a:defRPr/>
            </a:lvl1pPr>
          </a:lstStyle>
          <a:p>
            <a:pPr>
              <a:defRPr/>
            </a:pPr>
            <a:fld id="{F28B3D04-9F6A-4A18-86B3-5B7E33F5760A}" type="slidenum">
              <a:rPr lang="en-IN"/>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5" name="Freeform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Freeform 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Right Triangle 6"/>
          <p:cNvSpPr/>
          <p:nvPr/>
        </p:nvSpPr>
        <p:spPr bwMode="auto">
          <a:xfrm>
            <a:off x="-6043" y="5791254"/>
            <a:ext cx="3402315"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8" name="Straight Connector 7"/>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 Placeholder 3"/>
          <p:cNvSpPr>
            <a:spLocks noGrp="1"/>
          </p:cNvSpPr>
          <p:nvPr>
            <p:ph type="body" sz="half" idx="2"/>
          </p:nvPr>
        </p:nvSpPr>
        <p:spPr>
          <a:xfrm>
            <a:off x="1141232" y="5443404"/>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4"/>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lstStyle>
          <a:p>
            <a:pPr>
              <a:defRPr/>
            </a:pPr>
            <a:fld id="{5E558A7B-0081-41CB-B71B-99866B94603E}" type="datetimeFigureOut">
              <a:rPr lang="en-US"/>
            </a:fld>
            <a:endParaRPr lang="en-IN" dirty="0"/>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IN"/>
          </a:p>
        </p:txBody>
      </p:sp>
      <p:sp>
        <p:nvSpPr>
          <p:cNvPr id="13" name="Slide Number Placeholder 6"/>
          <p:cNvSpPr>
            <a:spLocks noGrp="1"/>
          </p:cNvSpPr>
          <p:nvPr>
            <p:ph type="sldNum" sz="quarter" idx="12"/>
          </p:nvPr>
        </p:nvSpPr>
        <p:spPr/>
        <p:txBody>
          <a:bodyPr/>
          <a:lstStyle>
            <a:lvl1pPr>
              <a:defRPr>
                <a:solidFill>
                  <a:schemeClr val="tx1"/>
                </a:solidFill>
              </a:defRPr>
            </a:lvl1pPr>
          </a:lstStyle>
          <a:p>
            <a:pPr>
              <a:defRPr/>
            </a:pPr>
            <a:fld id="{723EE343-4912-42D0-8E69-A33B8CAB1364}" type="slidenum">
              <a:rPr lang="en-IN"/>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2" name="Freeform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4" name="Right Triangle 13"/>
          <p:cNvSpPr/>
          <p:nvPr/>
        </p:nvSpPr>
        <p:spPr bwMode="auto">
          <a:xfrm>
            <a:off x="-6043" y="5791254"/>
            <a:ext cx="3402315"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3C37D8F6-15B0-4527-909D-A0C0D792B433}" type="datetimeFigureOut">
              <a:rPr lang="en-US"/>
            </a:fld>
            <a:endParaRPr lang="en-IN"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lstStyle>
          <a:p>
            <a:pPr>
              <a:defRPr/>
            </a:pPr>
            <a:endParaRPr lang="en-IN"/>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lstStyle>
          <a:p>
            <a:pPr>
              <a:defRPr/>
            </a:pPr>
            <a:fld id="{0BDD6FD4-60CD-42CA-A702-C48143336AD8}" type="slidenum">
              <a:rPr lang="en-IN"/>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anose="020B0602030504020204" pitchFamily="34" charset="0"/>
        </a:defRPr>
      </a:lvl2pPr>
      <a:lvl3pPr algn="l" rtl="0" eaLnBrk="1" fontAlgn="base" hangingPunct="1">
        <a:spcBef>
          <a:spcPct val="0"/>
        </a:spcBef>
        <a:spcAft>
          <a:spcPct val="0"/>
        </a:spcAft>
        <a:defRPr sz="4100" b="1">
          <a:solidFill>
            <a:schemeClr val="tx2"/>
          </a:solidFill>
          <a:latin typeface="Lucida Sans Unicode" panose="020B0602030504020204" pitchFamily="34" charset="0"/>
        </a:defRPr>
      </a:lvl3pPr>
      <a:lvl4pPr algn="l" rtl="0" eaLnBrk="1" fontAlgn="base" hangingPunct="1">
        <a:spcBef>
          <a:spcPct val="0"/>
        </a:spcBef>
        <a:spcAft>
          <a:spcPct val="0"/>
        </a:spcAft>
        <a:defRPr sz="4100" b="1">
          <a:solidFill>
            <a:schemeClr val="tx2"/>
          </a:solidFill>
          <a:latin typeface="Lucida Sans Unicode" panose="020B0602030504020204" pitchFamily="34" charset="0"/>
        </a:defRPr>
      </a:lvl4pPr>
      <a:lvl5pPr algn="l" rtl="0" eaLnBrk="1" fontAlgn="base" hangingPunct="1">
        <a:spcBef>
          <a:spcPct val="0"/>
        </a:spcBef>
        <a:spcAft>
          <a:spcPct val="0"/>
        </a:spcAft>
        <a:defRPr sz="4100" b="1">
          <a:solidFill>
            <a:schemeClr val="tx2"/>
          </a:solidFill>
          <a:latin typeface="Lucida Sans Unicode" panose="020B0602030504020204" pitchFamily="34" charset="0"/>
        </a:defRPr>
      </a:lvl5pPr>
      <a:lvl6pPr marL="457200" algn="l" rtl="0" eaLnBrk="1" fontAlgn="base" hangingPunct="1">
        <a:spcBef>
          <a:spcPct val="0"/>
        </a:spcBef>
        <a:spcAft>
          <a:spcPct val="0"/>
        </a:spcAft>
        <a:defRPr sz="4100" b="1">
          <a:solidFill>
            <a:schemeClr val="tx2"/>
          </a:solidFill>
          <a:latin typeface="Lucida Sans Unicode" panose="020B0602030504020204" pitchFamily="34" charset="0"/>
        </a:defRPr>
      </a:lvl6pPr>
      <a:lvl7pPr marL="914400" algn="l" rtl="0" eaLnBrk="1" fontAlgn="base" hangingPunct="1">
        <a:spcBef>
          <a:spcPct val="0"/>
        </a:spcBef>
        <a:spcAft>
          <a:spcPct val="0"/>
        </a:spcAft>
        <a:defRPr sz="4100" b="1">
          <a:solidFill>
            <a:schemeClr val="tx2"/>
          </a:solidFill>
          <a:latin typeface="Lucida Sans Unicode" panose="020B0602030504020204" pitchFamily="34" charset="0"/>
        </a:defRPr>
      </a:lvl7pPr>
      <a:lvl8pPr marL="1371600" algn="l" rtl="0" eaLnBrk="1" fontAlgn="base" hangingPunct="1">
        <a:spcBef>
          <a:spcPct val="0"/>
        </a:spcBef>
        <a:spcAft>
          <a:spcPct val="0"/>
        </a:spcAft>
        <a:defRPr sz="4100" b="1">
          <a:solidFill>
            <a:schemeClr val="tx2"/>
          </a:solidFill>
          <a:latin typeface="Lucida Sans Unicode" panose="020B0602030504020204" pitchFamily="34" charset="0"/>
        </a:defRPr>
      </a:lvl8pPr>
      <a:lvl9pPr marL="1828800" algn="l" rtl="0" eaLnBrk="1" fontAlgn="base" hangingPunct="1">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9" Type="http://schemas.openxmlformats.org/officeDocument/2006/relationships/hyperlink" Target="http://en.wiktionary.org/wiki/%CE%BF%E1%BC%B6%CE%BA%CE%BF%CF%82" TargetMode="External"/><Relationship Id="rId8" Type="http://schemas.openxmlformats.org/officeDocument/2006/relationships/hyperlink" Target="http://en.wiktionary.org/wiki/%CE%BF%E1%BC%B0%CE%BA%CE%BF%CE%BD%CE%BF%CE%BC%CE%AF%CE%B1" TargetMode="External"/><Relationship Id="rId7" Type="http://schemas.openxmlformats.org/officeDocument/2006/relationships/hyperlink" Target="http://en.wikipedia.org/wiki/Ancient_Greek" TargetMode="External"/><Relationship Id="rId6" Type="http://schemas.openxmlformats.org/officeDocument/2006/relationships/hyperlink" Target="http://en.wikipedia.org/wiki/Service_(economics)" TargetMode="External"/><Relationship Id="rId5" Type="http://schemas.openxmlformats.org/officeDocument/2006/relationships/hyperlink" Target="http://en.wikipedia.org/wiki/Good_(economics_and_accounting)" TargetMode="External"/><Relationship Id="rId4" Type="http://schemas.openxmlformats.org/officeDocument/2006/relationships/hyperlink" Target="http://en.wikipedia.org/wiki/Consumption_(economics)" TargetMode="External"/><Relationship Id="rId3" Type="http://schemas.openxmlformats.org/officeDocument/2006/relationships/hyperlink" Target="http://en.wikipedia.org/wiki/Distribution_(economics)" TargetMode="External"/><Relationship Id="rId2" Type="http://schemas.openxmlformats.org/officeDocument/2006/relationships/hyperlink" Target="http://en.wikipedia.org/wiki/Production_theory_basics" TargetMode="External"/><Relationship Id="rId11" Type="http://schemas.openxmlformats.org/officeDocument/2006/relationships/slideLayout" Target="../slideLayouts/slideLayout2.xml"/><Relationship Id="rId10" Type="http://schemas.openxmlformats.org/officeDocument/2006/relationships/hyperlink" Target="http://en.wiktionary.org/wiki/%CE%BD%CF%8C%CE%BC%CE%BF%CF%82" TargetMode="External"/><Relationship Id="rId1" Type="http://schemas.openxmlformats.org/officeDocument/2006/relationships/hyperlink" Target="http://en.wikipedia.org/wiki/Social_scienc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lstStyle/>
          <a:p>
            <a:pPr>
              <a:defRPr/>
            </a:pPr>
            <a:r>
              <a:rPr lang="en-US" sz="6000" dirty="0" smtClean="0">
                <a:latin typeface="Magneto" panose="04030805050802020D02" pitchFamily="82" charset="0"/>
              </a:rPr>
              <a:t>Introduction to </a:t>
            </a:r>
            <a:endParaRPr lang="en-US" sz="6000" dirty="0">
              <a:latin typeface="Magneto" panose="04030805050802020D02" pitchFamily="82" charset="0"/>
            </a:endParaRPr>
          </a:p>
        </p:txBody>
      </p:sp>
      <p:sp>
        <p:nvSpPr>
          <p:cNvPr id="10243" name="Subtitle 2"/>
          <p:cNvSpPr>
            <a:spLocks noGrp="1"/>
          </p:cNvSpPr>
          <p:nvPr>
            <p:ph type="subTitle" idx="1"/>
          </p:nvPr>
        </p:nvSpPr>
        <p:spPr>
          <a:xfrm>
            <a:off x="762000" y="3581400"/>
            <a:ext cx="7620000" cy="2819400"/>
          </a:xfrm>
        </p:spPr>
        <p:txBody>
          <a:bodyPr/>
          <a:lstStyle/>
          <a:p>
            <a:pPr marR="0"/>
            <a:r>
              <a:rPr lang="en-US" sz="4500" b="1" dirty="0" smtClean="0">
                <a:solidFill>
                  <a:srgbClr val="C00000"/>
                </a:solidFill>
                <a:latin typeface="Times New Roman" panose="02020603050405020304" pitchFamily="18" charset="0"/>
                <a:cs typeface="Times New Roman" panose="02020603050405020304" pitchFamily="18" charset="0"/>
              </a:rPr>
              <a:t>MANAGERIAL ECONOMICS</a:t>
            </a:r>
            <a:endParaRPr lang="en-US" sz="4500" b="1" dirty="0" smtClean="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nSpc>
                <a:spcPct val="160000"/>
              </a:lnSpc>
              <a:defRPr/>
            </a:pPr>
            <a:r>
              <a:rPr lang="en-US" b="1" dirty="0" smtClean="0"/>
              <a:t>Interdisciplinary in nature</a:t>
            </a:r>
            <a:r>
              <a:rPr lang="en-US" dirty="0" smtClean="0"/>
              <a:t>: </a:t>
            </a:r>
            <a:endParaRPr lang="en-US" dirty="0" smtClean="0"/>
          </a:p>
          <a:p>
            <a:pPr>
              <a:lnSpc>
                <a:spcPct val="160000"/>
              </a:lnSpc>
              <a:buFont typeface="Wingdings 3" panose="05040102010807070707" pitchFamily="18" charset="2"/>
              <a:buNone/>
              <a:defRPr/>
            </a:pPr>
            <a:r>
              <a:rPr lang="en-US" smtClean="0"/>
              <a:t>    The </a:t>
            </a:r>
            <a:r>
              <a:rPr lang="en-US" dirty="0" smtClean="0"/>
              <a:t>tools, techniques &amp; contents  of  Managerial economics are drawn from different disciplines such as Economics,  Management, Statistics, Psychology, Accounting, Organizational behavior, Sociology Etc….</a:t>
            </a:r>
            <a:endParaRPr lang="en-US" dirty="0" smtClean="0"/>
          </a:p>
          <a:p>
            <a:pPr>
              <a:lnSpc>
                <a:spcPct val="160000"/>
              </a:lnSpc>
              <a:defRPr/>
            </a:pPr>
            <a:r>
              <a:rPr lang="en-US" b="1" dirty="0" smtClean="0"/>
              <a:t>Offers scope to evaluate each alternative</a:t>
            </a:r>
            <a:r>
              <a:rPr lang="en-US" dirty="0" smtClean="0"/>
              <a:t>: Managerial economics provide an opportunity to evaluate each alternative in terms of cost &amp; revenues, the manager of a firm can decide which is the best alternative to maximize the profit for the firm.</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0" y="1143000"/>
            <a:ext cx="9144000" cy="4876800"/>
          </a:xfrm>
        </p:spPr>
        <p:txBody>
          <a:bodyPr/>
          <a:lstStyle/>
          <a:p>
            <a:pPr eaLnBrk="1" hangingPunct="1">
              <a:defRPr/>
            </a:pPr>
            <a:r>
              <a:rPr lang="en-US" smtClean="0"/>
              <a:t>3.Controlled experiments: major determinants of demand are manipulated to suit to the customers with different tastes and preferences</a:t>
            </a:r>
            <a:endParaRPr lang="en-US" smtClean="0"/>
          </a:p>
          <a:p>
            <a:pPr eaLnBrk="1" hangingPunct="1">
              <a:buFont typeface="Wingdings" panose="05000000000000000000" pitchFamily="2" charset="2"/>
              <a:buNone/>
              <a:defRPr/>
            </a:pPr>
            <a:endParaRPr lang="en-US" smtClean="0"/>
          </a:p>
          <a:p>
            <a:pPr eaLnBrk="1" hangingPunct="1">
              <a:defRPr/>
            </a:pPr>
            <a:r>
              <a:rPr lang="en-US" smtClean="0"/>
              <a:t>In this method the product is introduced with different packages, different prices, in different markets to assess which combination appeals to the customer most</a:t>
            </a:r>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pPr eaLnBrk="1" hangingPunct="1">
              <a:defRPr/>
            </a:pPr>
            <a:r>
              <a:rPr lang="en-US" smtClean="0"/>
              <a:t>4.Judgmental approach: when none of statistical and other methods are directly related to the given product/service the management has no alternative other  than using its own judgment in forecasting the demand.</a:t>
            </a:r>
            <a:endParaRPr lang="en-US" smtClean="0"/>
          </a:p>
          <a:p>
            <a:pPr eaLnBrk="1" hangingPunct="1">
              <a:defRPr/>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u="sng" dirty="0"/>
              <a:t>Scope of Managerial Economics:</a:t>
            </a:r>
            <a:endParaRPr lang="en-IN" dirty="0"/>
          </a:p>
        </p:txBody>
      </p:sp>
      <p:sp>
        <p:nvSpPr>
          <p:cNvPr id="20483" name="Subtitle 2"/>
          <p:cNvSpPr>
            <a:spLocks noGrp="1"/>
          </p:cNvSpPr>
          <p:nvPr>
            <p:ph type="subTitle" idx="1"/>
          </p:nvPr>
        </p:nvSpPr>
        <p:spPr>
          <a:xfrm>
            <a:off x="685800" y="3611563"/>
            <a:ext cx="7772400" cy="1200150"/>
          </a:xfrm>
        </p:spPr>
        <p:txBody>
          <a:bodyPr/>
          <a:lstStyle/>
          <a:p>
            <a:pPr marR="0" eaLnBrk="1" hangingPunct="1"/>
            <a:r>
              <a:rPr lang="en-US" b="1" smtClean="0"/>
              <a:t>Or subject matter of Managerial Economics.</a:t>
            </a:r>
            <a:endParaRPr lang="en-IN"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88"/>
            <a:ext cx="8229600" cy="5078412"/>
          </a:xfrm>
        </p:spPr>
        <p:txBody>
          <a:bodyPr>
            <a:normAutofit/>
          </a:bodyPr>
          <a:lstStyle/>
          <a:p>
            <a:pPr marL="365760" indent="-255905" eaLnBrk="1" fontAlgn="auto" hangingPunct="1">
              <a:spcAft>
                <a:spcPts val="0"/>
              </a:spcAft>
              <a:buFont typeface="Wingdings 3" panose="05040102010807070707"/>
              <a:buChar char=""/>
              <a:defRPr/>
            </a:pPr>
            <a:r>
              <a:rPr lang="en-US" dirty="0" smtClean="0"/>
              <a:t>Subject matter of </a:t>
            </a:r>
            <a:r>
              <a:rPr lang="en-US" b="1" u="sng" dirty="0" smtClean="0"/>
              <a:t>Managerial Economics  </a:t>
            </a:r>
            <a:r>
              <a:rPr lang="en-US" dirty="0" smtClean="0"/>
              <a:t>consists of applying economic </a:t>
            </a:r>
            <a:r>
              <a:rPr lang="en-US" cap="all" dirty="0" smtClean="0"/>
              <a:t>principles &amp; concepts</a:t>
            </a:r>
            <a:r>
              <a:rPr lang="en-US" dirty="0" smtClean="0"/>
              <a:t> towards adjusting various uncertainties faced by the business firms, such as</a:t>
            </a:r>
            <a:endParaRPr lang="en-US" dirty="0" smtClean="0"/>
          </a:p>
          <a:p>
            <a:pPr marL="365760" indent="-255905" eaLnBrk="1" fontAlgn="auto" hangingPunct="1">
              <a:spcAft>
                <a:spcPts val="0"/>
              </a:spcAft>
              <a:buFont typeface="Wingdings 3" panose="05040102010807070707"/>
              <a:buChar char=""/>
              <a:defRPr/>
            </a:pPr>
            <a:r>
              <a:rPr lang="en-US" dirty="0" smtClean="0"/>
              <a:t>Demand uncertainty</a:t>
            </a:r>
            <a:endParaRPr lang="en-US" dirty="0" smtClean="0"/>
          </a:p>
          <a:p>
            <a:pPr marL="365760" indent="-255905" eaLnBrk="1" fontAlgn="auto" hangingPunct="1">
              <a:spcAft>
                <a:spcPts val="0"/>
              </a:spcAft>
              <a:buFont typeface="Wingdings 3" panose="05040102010807070707"/>
              <a:buChar char=""/>
              <a:defRPr/>
            </a:pPr>
            <a:r>
              <a:rPr lang="en-US" dirty="0" smtClean="0"/>
              <a:t>Cost uncertainty</a:t>
            </a:r>
            <a:endParaRPr lang="en-US" dirty="0" smtClean="0"/>
          </a:p>
          <a:p>
            <a:pPr marL="365760" indent="-255905" eaLnBrk="1" fontAlgn="auto" hangingPunct="1">
              <a:spcAft>
                <a:spcPts val="0"/>
              </a:spcAft>
              <a:buFont typeface="Wingdings 3" panose="05040102010807070707"/>
              <a:buChar char=""/>
              <a:defRPr/>
            </a:pPr>
            <a:r>
              <a:rPr lang="en-US" dirty="0" smtClean="0"/>
              <a:t>Price uncertainty</a:t>
            </a:r>
            <a:endParaRPr lang="en-US" dirty="0" smtClean="0"/>
          </a:p>
          <a:p>
            <a:pPr marL="365760" indent="-255905" eaLnBrk="1" fontAlgn="auto" hangingPunct="1">
              <a:spcAft>
                <a:spcPts val="0"/>
              </a:spcAft>
              <a:buFont typeface="Wingdings 3" panose="05040102010807070707"/>
              <a:buChar char=""/>
              <a:defRPr/>
            </a:pPr>
            <a:r>
              <a:rPr lang="en-US" dirty="0" smtClean="0"/>
              <a:t>profit uncertainty</a:t>
            </a:r>
            <a:endParaRPr lang="en-US" dirty="0" smtClean="0"/>
          </a:p>
          <a:p>
            <a:pPr marL="365760" indent="-255905" eaLnBrk="1" fontAlgn="auto" hangingPunct="1">
              <a:spcAft>
                <a:spcPts val="0"/>
              </a:spcAft>
              <a:buFont typeface="Wingdings 3" panose="05040102010807070707"/>
              <a:buChar char=""/>
              <a:defRPr/>
            </a:pPr>
            <a:r>
              <a:rPr lang="en-US" dirty="0" smtClean="0"/>
              <a:t>Production uncertainty</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50"/>
            <a:ext cx="8229600" cy="5149850"/>
          </a:xfrm>
        </p:spPr>
        <p:txBody>
          <a:bodyPr>
            <a:normAutofit/>
          </a:bodyPr>
          <a:lstStyle/>
          <a:p>
            <a:pPr marL="365760" indent="-255905" eaLnBrk="1" fontAlgn="auto" hangingPunct="1">
              <a:spcAft>
                <a:spcPts val="0"/>
              </a:spcAft>
              <a:buFont typeface="Wingdings 3" panose="05040102010807070707"/>
              <a:buChar char=""/>
              <a:defRPr/>
            </a:pPr>
            <a:r>
              <a:rPr lang="en-US" dirty="0" smtClean="0"/>
              <a:t>The scope of managerial economics refers to its area of study.</a:t>
            </a:r>
            <a:endParaRPr lang="en-US" dirty="0" smtClean="0"/>
          </a:p>
          <a:p>
            <a:pPr marL="365760" indent="-255905" eaLnBrk="1" fontAlgn="auto" hangingPunct="1">
              <a:spcAft>
                <a:spcPts val="0"/>
              </a:spcAft>
              <a:buFont typeface="Wingdings 3" panose="05040102010807070707"/>
              <a:buNone/>
              <a:defRPr/>
            </a:pPr>
            <a:endParaRPr lang="en-US" dirty="0" smtClean="0"/>
          </a:p>
          <a:p>
            <a:pPr marL="365760" indent="-255905" eaLnBrk="1" fontAlgn="auto" hangingPunct="1">
              <a:spcAft>
                <a:spcPts val="0"/>
              </a:spcAft>
              <a:buFont typeface="Wingdings 3" panose="05040102010807070707"/>
              <a:buChar char=""/>
              <a:defRPr/>
            </a:pPr>
            <a:r>
              <a:rPr lang="en-US" dirty="0" smtClean="0"/>
              <a:t>The scope of managerial economics covers two areas of decision making.</a:t>
            </a:r>
            <a:endParaRPr lang="en-US" dirty="0" smtClean="0"/>
          </a:p>
          <a:p>
            <a:pPr marL="365760" indent="-255905" eaLnBrk="1" fontAlgn="auto" hangingPunct="1">
              <a:spcAft>
                <a:spcPts val="0"/>
              </a:spcAft>
              <a:buFont typeface="Wingdings 3" panose="05040102010807070707"/>
              <a:buNone/>
              <a:defRPr/>
            </a:pPr>
            <a:endParaRPr lang="en-IN" dirty="0" smtClean="0"/>
          </a:p>
          <a:p>
            <a:pPr marL="624205" indent="-514350" eaLnBrk="1" fontAlgn="auto" hangingPunct="1">
              <a:spcAft>
                <a:spcPts val="0"/>
              </a:spcAft>
              <a:buFont typeface="+mj-lt"/>
              <a:buAutoNum type="alphaLcParenR"/>
              <a:defRPr/>
            </a:pPr>
            <a:r>
              <a:rPr lang="en-US" dirty="0" smtClean="0"/>
              <a:t>Operational or Internal issues</a:t>
            </a:r>
            <a:endParaRPr lang="en-US" dirty="0" smtClean="0"/>
          </a:p>
          <a:p>
            <a:pPr marL="624205" indent="-514350" eaLnBrk="1" fontAlgn="auto" hangingPunct="1">
              <a:spcAft>
                <a:spcPts val="0"/>
              </a:spcAft>
              <a:buFont typeface="+mj-lt"/>
              <a:buAutoNum type="alphaLcParenR"/>
              <a:defRPr/>
            </a:pPr>
            <a:r>
              <a:rPr lang="en-US" dirty="0" smtClean="0"/>
              <a:t>Environmental or External issues</a:t>
            </a:r>
            <a:endParaRPr lang="en-IN" dirty="0" smtClean="0"/>
          </a:p>
          <a:p>
            <a:pPr marL="624205" indent="-514350" eaLnBrk="1" fontAlgn="auto" hangingPunct="1">
              <a:spcAft>
                <a:spcPts val="0"/>
              </a:spcAft>
              <a:buFont typeface="Wingdings 3" panose="05040102010807070707"/>
              <a:buNone/>
              <a:defRPr/>
            </a:pPr>
            <a:endParaRPr lang="en-I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5905" eaLnBrk="1" fontAlgn="auto" hangingPunct="1">
              <a:spcAft>
                <a:spcPts val="0"/>
              </a:spcAft>
              <a:buFont typeface="Wingdings 3" panose="05040102010807070707"/>
              <a:buChar char=""/>
              <a:defRPr/>
            </a:pPr>
            <a:r>
              <a:rPr lang="en-US" dirty="0" smtClean="0"/>
              <a:t>Operational issues refer to those, which wise within the business organization and they are under the control of the management. Those are:</a:t>
            </a:r>
            <a:endParaRPr lang="en-IN" dirty="0" smtClean="0"/>
          </a:p>
          <a:p>
            <a:pPr marL="624205" indent="-514350" eaLnBrk="1" fontAlgn="auto" hangingPunct="1">
              <a:spcAft>
                <a:spcPts val="0"/>
              </a:spcAft>
              <a:buFont typeface="+mj-lt"/>
              <a:buAutoNum type="arabicPeriod"/>
              <a:defRPr/>
            </a:pPr>
            <a:r>
              <a:rPr lang="en-US" dirty="0" smtClean="0"/>
              <a:t>Theory of demand and Demand Forecasting</a:t>
            </a:r>
            <a:endParaRPr lang="en-IN" dirty="0" smtClean="0"/>
          </a:p>
          <a:p>
            <a:pPr marL="624205" indent="-514350" eaLnBrk="1" fontAlgn="auto" hangingPunct="1">
              <a:spcAft>
                <a:spcPts val="0"/>
              </a:spcAft>
              <a:buFont typeface="+mj-lt"/>
              <a:buAutoNum type="arabicPeriod"/>
              <a:defRPr/>
            </a:pPr>
            <a:r>
              <a:rPr lang="en-US" dirty="0" smtClean="0"/>
              <a:t>Pricing and Competitive strategy</a:t>
            </a:r>
            <a:endParaRPr lang="en-IN" dirty="0" smtClean="0"/>
          </a:p>
          <a:p>
            <a:pPr marL="624205" indent="-514350" eaLnBrk="1" fontAlgn="auto" hangingPunct="1">
              <a:spcAft>
                <a:spcPts val="0"/>
              </a:spcAft>
              <a:buFont typeface="+mj-lt"/>
              <a:buAutoNum type="arabicPeriod"/>
              <a:defRPr/>
            </a:pPr>
            <a:r>
              <a:rPr lang="en-US" dirty="0" smtClean="0"/>
              <a:t>Production cost analysis</a:t>
            </a:r>
            <a:endParaRPr lang="en-IN" dirty="0" smtClean="0"/>
          </a:p>
          <a:p>
            <a:pPr marL="624205" indent="-514350" eaLnBrk="1" fontAlgn="auto" hangingPunct="1">
              <a:spcAft>
                <a:spcPts val="0"/>
              </a:spcAft>
              <a:buFont typeface="+mj-lt"/>
              <a:buAutoNum type="arabicPeriod"/>
              <a:defRPr/>
            </a:pPr>
            <a:r>
              <a:rPr lang="en-US" dirty="0" smtClean="0"/>
              <a:t>Resource allocation</a:t>
            </a:r>
            <a:endParaRPr lang="en-IN" dirty="0" smtClean="0"/>
          </a:p>
          <a:p>
            <a:pPr marL="624205" indent="-514350" eaLnBrk="1" fontAlgn="auto" hangingPunct="1">
              <a:spcAft>
                <a:spcPts val="0"/>
              </a:spcAft>
              <a:buFont typeface="+mj-lt"/>
              <a:buAutoNum type="arabicPeriod"/>
              <a:defRPr/>
            </a:pPr>
            <a:r>
              <a:rPr lang="en-US" dirty="0" smtClean="0"/>
              <a:t>Profit analysis</a:t>
            </a:r>
            <a:endParaRPr lang="en-IN" dirty="0" smtClean="0"/>
          </a:p>
          <a:p>
            <a:pPr marL="624205" indent="-514350" eaLnBrk="1" fontAlgn="auto" hangingPunct="1">
              <a:spcAft>
                <a:spcPts val="0"/>
              </a:spcAft>
              <a:buFont typeface="+mj-lt"/>
              <a:buAutoNum type="arabicPeriod"/>
              <a:defRPr/>
            </a:pPr>
            <a:r>
              <a:rPr lang="en-US" dirty="0" smtClean="0"/>
              <a:t>Capital or Investment analysis</a:t>
            </a:r>
            <a:endParaRPr lang="en-IN" dirty="0" smtClean="0"/>
          </a:p>
          <a:p>
            <a:pPr marL="624205" indent="-514350" eaLnBrk="1" fontAlgn="auto" hangingPunct="1">
              <a:spcAft>
                <a:spcPts val="0"/>
              </a:spcAft>
              <a:buFont typeface="+mj-lt"/>
              <a:buAutoNum type="arabicPeriod"/>
              <a:defRPr/>
            </a:pPr>
            <a:r>
              <a:rPr lang="en-US" dirty="0" smtClean="0"/>
              <a:t>Strategic planning</a:t>
            </a:r>
            <a:endParaRPr lang="en-IN" dirty="0"/>
          </a:p>
        </p:txBody>
      </p:sp>
      <p:sp>
        <p:nvSpPr>
          <p:cNvPr id="3" name="Title 2"/>
          <p:cNvSpPr>
            <a:spLocks noGrp="1"/>
          </p:cNvSpPr>
          <p:nvPr>
            <p:ph type="title"/>
          </p:nvPr>
        </p:nvSpPr>
        <p:spPr/>
        <p:txBody>
          <a:bodyPr>
            <a:normAutofit fontScale="90000"/>
          </a:bodyPr>
          <a:lstStyle/>
          <a:p>
            <a:pPr eaLnBrk="1" fontAlgn="auto" hangingPunct="1">
              <a:spcAft>
                <a:spcPts val="0"/>
              </a:spcAft>
              <a:defRPr/>
            </a:pPr>
            <a:r>
              <a:rPr lang="en-US" dirty="0" smtClean="0"/>
              <a:t>Operational or Internal issues</a:t>
            </a:r>
            <a:br>
              <a:rPr lang="en-IN" dirty="0" smtClean="0"/>
            </a:b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457200" y="857250"/>
            <a:ext cx="8229600" cy="5149850"/>
          </a:xfrm>
        </p:spPr>
        <p:txBody>
          <a:bodyPr/>
          <a:lstStyle/>
          <a:p>
            <a:pPr eaLnBrk="1" hangingPunct="1"/>
            <a:r>
              <a:rPr lang="en-US" smtClean="0"/>
              <a:t>A firm can survive only if it is able to forecast demand for its product at the right time, within the right quantity. Understanding the basic concepts of demand is essential for demand forecasting.</a:t>
            </a:r>
            <a:endParaRPr lang="en-US" smtClean="0"/>
          </a:p>
          <a:p>
            <a:pPr eaLnBrk="1" hangingPunct="1"/>
            <a:endParaRPr lang="en-US" smtClean="0"/>
          </a:p>
          <a:p>
            <a:pPr eaLnBrk="1" hangingPunct="1"/>
            <a:r>
              <a:rPr lang="en-US" smtClean="0"/>
              <a:t>Demand analysis also highlights for factors, which influence the demand for a product. This helps to manipulate demand. </a:t>
            </a:r>
            <a:endParaRPr lang="en-IN" smtClean="0"/>
          </a:p>
        </p:txBody>
      </p:sp>
      <p:sp>
        <p:nvSpPr>
          <p:cNvPr id="3" name="Title 2"/>
          <p:cNvSpPr>
            <a:spLocks noGrp="1"/>
          </p:cNvSpPr>
          <p:nvPr>
            <p:ph type="title"/>
          </p:nvPr>
        </p:nvSpPr>
        <p:spPr>
          <a:xfrm>
            <a:off x="457200" y="274638"/>
            <a:ext cx="8115328" cy="582594"/>
          </a:xfrm>
        </p:spPr>
        <p:txBody>
          <a:bodyPr>
            <a:normAutofit fontScale="90000"/>
          </a:bodyPr>
          <a:lstStyle/>
          <a:p>
            <a:pPr eaLnBrk="1" fontAlgn="auto" hangingPunct="1">
              <a:spcAft>
                <a:spcPts val="0"/>
              </a:spcAft>
              <a:defRPr/>
            </a:pPr>
            <a:r>
              <a:rPr lang="en-US" sz="3200" i="1" dirty="0" smtClean="0"/>
              <a:t>1. Demand Analysis and Forecasting:</a:t>
            </a:r>
            <a:br>
              <a:rPr lang="en-IN" sz="3200" dirty="0" smtClean="0"/>
            </a:br>
            <a:endParaRPr lang="en-IN"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857250"/>
            <a:ext cx="8229600" cy="5149850"/>
          </a:xfrm>
        </p:spPr>
        <p:txBody>
          <a:bodyPr/>
          <a:lstStyle/>
          <a:p>
            <a:pPr eaLnBrk="1" hangingPunct="1"/>
            <a:r>
              <a:rPr lang="en-US" smtClean="0"/>
              <a:t>Pricing decisions have been always within the preview of managerial economics. Pricing policies are merely a subset of broader class of managerial economic problems. </a:t>
            </a:r>
            <a:r>
              <a:rPr lang="en-US" u="sng" smtClean="0"/>
              <a:t>Price theory helps to explain how prices are determined under different types of market conditions</a:t>
            </a:r>
            <a:r>
              <a:rPr lang="en-US" smtClean="0"/>
              <a:t>. Competitions analysis includes the anticipation of the response of competitions the firm’s pricing, advertising and marketing strategies. Product line pricing and price forecasting occupy an important place here.</a:t>
            </a:r>
            <a:endParaRPr lang="en-IN" smtClean="0"/>
          </a:p>
          <a:p>
            <a:pPr eaLnBrk="1" hangingPunct="1"/>
            <a:endParaRPr lang="en-IN" smtClean="0"/>
          </a:p>
        </p:txBody>
      </p:sp>
      <p:sp>
        <p:nvSpPr>
          <p:cNvPr id="3" name="Title 2"/>
          <p:cNvSpPr>
            <a:spLocks noGrp="1"/>
          </p:cNvSpPr>
          <p:nvPr>
            <p:ph type="title"/>
          </p:nvPr>
        </p:nvSpPr>
        <p:spPr>
          <a:xfrm>
            <a:off x="457200" y="274638"/>
            <a:ext cx="8229600" cy="582594"/>
          </a:xfrm>
        </p:spPr>
        <p:txBody>
          <a:bodyPr>
            <a:noAutofit/>
          </a:bodyPr>
          <a:lstStyle/>
          <a:p>
            <a:pPr eaLnBrk="1" fontAlgn="auto" hangingPunct="1">
              <a:spcAft>
                <a:spcPts val="0"/>
              </a:spcAft>
              <a:defRPr/>
            </a:pPr>
            <a:r>
              <a:rPr lang="en-US" sz="3200" i="1" dirty="0" smtClean="0"/>
              <a:t>2. Pricing and competitive strategy:</a:t>
            </a:r>
            <a:br>
              <a:rPr lang="en-IN" sz="3200" dirty="0" smtClean="0"/>
            </a:br>
            <a:endParaRPr lang="en-IN"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lstStyle/>
          <a:p>
            <a:pPr eaLnBrk="1" hangingPunct="1">
              <a:buFont typeface="Wingdings 3" panose="05040102010807070707" pitchFamily="18" charset="2"/>
              <a:buNone/>
            </a:pPr>
            <a:r>
              <a:rPr lang="en-US" smtClean="0"/>
              <a:t>  Production analysis is in physical terms. While the cost analysis is in monetary terms cost concepts and classifications</a:t>
            </a:r>
            <a:r>
              <a:rPr lang="en-US" u="sng" smtClean="0"/>
              <a:t>, cost-out-put relationships, economies and diseconomies of scale and production functions are some of the points constituting cost and production analysis.</a:t>
            </a:r>
            <a:endParaRPr lang="en-IN" u="sng" smtClean="0"/>
          </a:p>
          <a:p>
            <a:pPr eaLnBrk="1" hangingPunct="1"/>
            <a:r>
              <a:rPr lang="en-US" smtClean="0"/>
              <a:t> </a:t>
            </a:r>
            <a:endParaRPr lang="en-IN" smtClean="0"/>
          </a:p>
          <a:p>
            <a:pPr eaLnBrk="1" hangingPunct="1"/>
            <a:endParaRPr lang="en-IN" smtClean="0"/>
          </a:p>
        </p:txBody>
      </p:sp>
      <p:sp>
        <p:nvSpPr>
          <p:cNvPr id="3" name="Title 2"/>
          <p:cNvSpPr>
            <a:spLocks noGrp="1"/>
          </p:cNvSpPr>
          <p:nvPr>
            <p:ph type="title"/>
          </p:nvPr>
        </p:nvSpPr>
        <p:spPr/>
        <p:txBody>
          <a:bodyPr>
            <a:normAutofit fontScale="90000"/>
          </a:bodyPr>
          <a:lstStyle/>
          <a:p>
            <a:pPr eaLnBrk="1" fontAlgn="auto" hangingPunct="1">
              <a:spcAft>
                <a:spcPts val="0"/>
              </a:spcAft>
              <a:defRPr/>
            </a:pPr>
            <a:r>
              <a:rPr lang="en-US" i="1" dirty="0" smtClean="0"/>
              <a:t>3. Production and cost analysis:</a:t>
            </a:r>
            <a:br>
              <a:rPr lang="en-IN" dirty="0" smtClean="0"/>
            </a:b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65760" indent="-255905" eaLnBrk="1" fontAlgn="auto" hangingPunct="1">
              <a:spcAft>
                <a:spcPts val="0"/>
              </a:spcAft>
              <a:buFont typeface="Wingdings 3" panose="05040102010807070707"/>
              <a:buNone/>
              <a:defRPr/>
            </a:pPr>
            <a:r>
              <a:rPr lang="en-US" dirty="0" smtClean="0"/>
              <a:t> </a:t>
            </a:r>
            <a:endParaRPr lang="en-IN" dirty="0" smtClean="0"/>
          </a:p>
          <a:p>
            <a:pPr marL="365760" indent="-255905" eaLnBrk="1" fontAlgn="auto" hangingPunct="1">
              <a:spcAft>
                <a:spcPts val="0"/>
              </a:spcAft>
              <a:buFont typeface="Wingdings 3" panose="05040102010807070707"/>
              <a:buChar char=""/>
              <a:defRPr/>
            </a:pPr>
            <a:r>
              <a:rPr lang="en-US" u="sng" dirty="0" smtClean="0"/>
              <a:t>Managerial Economics is the traditional economic theory that is concerned with the problem of optimum allocation of scarce resources</a:t>
            </a:r>
            <a:r>
              <a:rPr lang="en-US" dirty="0" smtClean="0"/>
              <a:t>. Marginal analysis is applied to the problem of determining the level of output, which maximizes profit. In this respect linear programming techniques has been used to solve optimization problems. In fact lines programming is one of the most practical and powerful managerial decision making tools currently available.</a:t>
            </a:r>
            <a:endParaRPr lang="en-IN" dirty="0" smtClean="0"/>
          </a:p>
          <a:p>
            <a:pPr marL="365760" indent="-255905" eaLnBrk="1" fontAlgn="auto" hangingPunct="1">
              <a:spcAft>
                <a:spcPts val="0"/>
              </a:spcAft>
              <a:buFont typeface="Wingdings 3" panose="05040102010807070707"/>
              <a:buChar char=""/>
              <a:defRPr/>
            </a:pPr>
            <a:r>
              <a:rPr lang="en-US" dirty="0" smtClean="0"/>
              <a:t> </a:t>
            </a:r>
            <a:endParaRPr lang="en-IN" dirty="0" smtClean="0"/>
          </a:p>
          <a:p>
            <a:pPr marL="365760" indent="-255905" eaLnBrk="1" fontAlgn="auto" hangingPunct="1">
              <a:spcAft>
                <a:spcPts val="0"/>
              </a:spcAft>
              <a:buFont typeface="Wingdings 3" panose="05040102010807070707"/>
              <a:buChar char=""/>
              <a:defRPr/>
            </a:pPr>
            <a:endParaRPr lang="en-IN" dirty="0"/>
          </a:p>
        </p:txBody>
      </p:sp>
      <p:sp>
        <p:nvSpPr>
          <p:cNvPr id="3" name="Title 2"/>
          <p:cNvSpPr>
            <a:spLocks noGrp="1"/>
          </p:cNvSpPr>
          <p:nvPr>
            <p:ph type="title"/>
          </p:nvPr>
        </p:nvSpPr>
        <p:spPr>
          <a:xfrm>
            <a:off x="457200" y="274638"/>
            <a:ext cx="8229600" cy="1296974"/>
          </a:xfrm>
        </p:spPr>
        <p:txBody>
          <a:bodyPr>
            <a:normAutofit fontScale="90000"/>
          </a:bodyPr>
          <a:lstStyle/>
          <a:p>
            <a:pPr eaLnBrk="1" fontAlgn="auto" hangingPunct="1">
              <a:spcAft>
                <a:spcPts val="0"/>
              </a:spcAft>
              <a:defRPr/>
            </a:pPr>
            <a:r>
              <a:rPr lang="en-US" i="1" dirty="0" smtClean="0"/>
              <a:t>4. Resource Allocation:</a:t>
            </a:r>
            <a:br>
              <a:rPr lang="en-IN" dirty="0" smtClean="0"/>
            </a:b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5905" eaLnBrk="1" fontAlgn="auto" hangingPunct="1">
              <a:spcAft>
                <a:spcPts val="0"/>
              </a:spcAft>
              <a:buFont typeface="Wingdings 3" panose="05040102010807070707"/>
              <a:buChar char=""/>
              <a:defRPr/>
            </a:pPr>
            <a:r>
              <a:rPr lang="en-US" dirty="0" smtClean="0"/>
              <a:t>Profit making is the major goal of firms. There are several constraints here an account of competition from other products, changing input prices and changing business environment hence in spite of careful planning, there is always certain risk involved. Managerial economics deals with techniques of averting of minimizing risks. </a:t>
            </a:r>
            <a:r>
              <a:rPr lang="en-US" u="sng" dirty="0" smtClean="0"/>
              <a:t>Profit theory guides in the measurement and management of profit, in calculating the pure return on capital, besides future profit planning. </a:t>
            </a:r>
            <a:endParaRPr lang="en-IN" u="sng" dirty="0" smtClean="0"/>
          </a:p>
          <a:p>
            <a:pPr marL="365760" indent="-255905" eaLnBrk="1" fontAlgn="auto" hangingPunct="1">
              <a:spcAft>
                <a:spcPts val="0"/>
              </a:spcAft>
              <a:buFont typeface="Wingdings 3" panose="05040102010807070707"/>
              <a:buChar char=""/>
              <a:defRPr/>
            </a:pPr>
            <a:endParaRPr lang="en-IN" u="sng" dirty="0" smtClean="0"/>
          </a:p>
          <a:p>
            <a:pPr marL="365760" indent="-255905" eaLnBrk="1" fontAlgn="auto" hangingPunct="1">
              <a:spcAft>
                <a:spcPts val="0"/>
              </a:spcAft>
              <a:buFont typeface="Wingdings 3" panose="05040102010807070707"/>
              <a:buChar char=""/>
              <a:defRPr/>
            </a:pPr>
            <a:endParaRPr lang="en-IN" dirty="0"/>
          </a:p>
        </p:txBody>
      </p:sp>
      <p:sp>
        <p:nvSpPr>
          <p:cNvPr id="3" name="Title 2"/>
          <p:cNvSpPr>
            <a:spLocks noGrp="1"/>
          </p:cNvSpPr>
          <p:nvPr>
            <p:ph type="title"/>
          </p:nvPr>
        </p:nvSpPr>
        <p:spPr/>
        <p:txBody>
          <a:bodyPr>
            <a:normAutofit fontScale="90000"/>
          </a:bodyPr>
          <a:lstStyle/>
          <a:p>
            <a:pPr eaLnBrk="1" fontAlgn="auto" hangingPunct="1">
              <a:spcAft>
                <a:spcPts val="0"/>
              </a:spcAft>
              <a:defRPr/>
            </a:pPr>
            <a:r>
              <a:rPr lang="en-US" i="1" dirty="0" smtClean="0"/>
              <a:t>5. Profit analysis:</a:t>
            </a:r>
            <a:br>
              <a:rPr lang="en-IN" dirty="0" smtClean="0"/>
            </a:b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a:bodyPr>
          <a:lstStyle/>
          <a:p>
            <a:pPr>
              <a:lnSpc>
                <a:spcPct val="150000"/>
              </a:lnSpc>
              <a:buFont typeface="Wingdings 3" panose="05040102010807070707" pitchFamily="18" charset="2"/>
              <a:buNone/>
              <a:defRPr/>
            </a:pPr>
            <a:r>
              <a:rPr lang="en-US" dirty="0" smtClean="0"/>
              <a:t>Managers in their day to day activities, are always confronted with the several issues such as :</a:t>
            </a:r>
            <a:endParaRPr lang="en-US" dirty="0" smtClean="0"/>
          </a:p>
          <a:p>
            <a:pPr>
              <a:lnSpc>
                <a:spcPct val="150000"/>
              </a:lnSpc>
              <a:defRPr/>
            </a:pPr>
            <a:r>
              <a:rPr lang="en-US" dirty="0" smtClean="0">
                <a:latin typeface="Magneto" panose="04030805050802020D02" pitchFamily="82" charset="0"/>
              </a:rPr>
              <a:t>How much quantity is to be produced</a:t>
            </a:r>
            <a:endParaRPr lang="en-US" dirty="0" smtClean="0">
              <a:latin typeface="Magneto" panose="04030805050802020D02" pitchFamily="82" charset="0"/>
            </a:endParaRPr>
          </a:p>
          <a:p>
            <a:pPr>
              <a:lnSpc>
                <a:spcPct val="150000"/>
              </a:lnSpc>
              <a:defRPr/>
            </a:pPr>
            <a:r>
              <a:rPr lang="en-US" dirty="0" smtClean="0">
                <a:latin typeface="Magneto" panose="04030805050802020D02" pitchFamily="82" charset="0"/>
              </a:rPr>
              <a:t>At what price</a:t>
            </a:r>
            <a:endParaRPr lang="en-US" dirty="0" smtClean="0">
              <a:latin typeface="Magneto" panose="04030805050802020D02" pitchFamily="82" charset="0"/>
            </a:endParaRPr>
          </a:p>
          <a:p>
            <a:pPr>
              <a:lnSpc>
                <a:spcPct val="150000"/>
              </a:lnSpc>
              <a:defRPr/>
            </a:pPr>
            <a:r>
              <a:rPr lang="en-US" dirty="0" smtClean="0">
                <a:latin typeface="Magneto" panose="04030805050802020D02" pitchFamily="82" charset="0"/>
              </a:rPr>
              <a:t>Make or buy decision</a:t>
            </a:r>
            <a:endParaRPr lang="en-US" dirty="0" smtClean="0">
              <a:latin typeface="Magneto" panose="04030805050802020D02" pitchFamily="82" charset="0"/>
            </a:endParaRPr>
          </a:p>
          <a:p>
            <a:pPr>
              <a:lnSpc>
                <a:spcPct val="150000"/>
              </a:lnSpc>
              <a:defRPr/>
            </a:pPr>
            <a:r>
              <a:rPr lang="en-US" dirty="0" smtClean="0">
                <a:latin typeface="Magneto" panose="04030805050802020D02" pitchFamily="82" charset="0"/>
              </a:rPr>
              <a:t>What will be the likely demand…etc</a:t>
            </a:r>
            <a:endParaRPr lang="en-US" dirty="0" smtClean="0">
              <a:latin typeface="Magneto" panose="04030805050802020D02" pitchFamily="82" charset="0"/>
            </a:endParaRPr>
          </a:p>
          <a:p>
            <a:pPr>
              <a:lnSpc>
                <a:spcPct val="150000"/>
              </a:lnSpc>
              <a:buFont typeface="Wingdings 3" panose="05040102010807070707" pitchFamily="18" charset="2"/>
              <a:buNone/>
              <a:defRPr/>
            </a:pPr>
            <a:r>
              <a:rPr lang="en-US" dirty="0" smtClean="0"/>
              <a:t>Managerial Economics provides basic insight into seeking solutions for managerial problems</a:t>
            </a:r>
            <a:endParaRPr lang="en-US" dirty="0" smtClean="0"/>
          </a:p>
          <a:p>
            <a:pPr>
              <a:lnSpc>
                <a:spcPct val="150000"/>
              </a:lnSpc>
              <a:buFont typeface="Wingdings 3" panose="05040102010807070707" pitchFamily="18" charset="2"/>
              <a:buNone/>
              <a:defRPr/>
            </a:pPr>
            <a:r>
              <a:rPr lang="en-US" dirty="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365760" indent="-255905" eaLnBrk="1" fontAlgn="auto" hangingPunct="1">
              <a:spcAft>
                <a:spcPts val="0"/>
              </a:spcAft>
              <a:buFont typeface="Wingdings 3" panose="05040102010807070707"/>
              <a:buNone/>
              <a:defRPr/>
            </a:pPr>
            <a:r>
              <a:rPr lang="en-US" dirty="0" smtClean="0"/>
              <a:t> </a:t>
            </a:r>
            <a:endParaRPr lang="en-IN" dirty="0" smtClean="0"/>
          </a:p>
          <a:p>
            <a:pPr marL="365760" indent="-255905" eaLnBrk="1" fontAlgn="auto" hangingPunct="1">
              <a:spcAft>
                <a:spcPts val="0"/>
              </a:spcAft>
              <a:buFont typeface="Wingdings 3" panose="05040102010807070707"/>
              <a:buChar char=""/>
              <a:defRPr/>
            </a:pPr>
            <a:r>
              <a:rPr lang="en-US" dirty="0" smtClean="0"/>
              <a:t>Capital is the foundation of business. Lack of capital may result in small size of operations. Availability of capital from various sources like equity capital, institutional finance etc. may help to undertake large-scale operations. </a:t>
            </a:r>
            <a:r>
              <a:rPr lang="en-US" b="1" u="sng" dirty="0" smtClean="0"/>
              <a:t>Hence efficient allocation and management of capital is one of the most important tasks of the managers. The major issues related to capital analysis are:</a:t>
            </a:r>
            <a:endParaRPr lang="en-IN" b="1" u="sng" dirty="0" smtClean="0"/>
          </a:p>
          <a:p>
            <a:pPr marL="365760" indent="-255905" eaLnBrk="1" fontAlgn="auto" hangingPunct="1">
              <a:spcAft>
                <a:spcPts val="0"/>
              </a:spcAft>
              <a:buFont typeface="Wingdings 3" panose="05040102010807070707"/>
              <a:buNone/>
              <a:defRPr/>
            </a:pPr>
            <a:r>
              <a:rPr lang="en-US" b="1" u="sng" dirty="0" smtClean="0"/>
              <a:t> </a:t>
            </a:r>
            <a:endParaRPr lang="en-IN" b="1" u="sng" dirty="0" smtClean="0"/>
          </a:p>
          <a:p>
            <a:pPr marL="365760" indent="-255905" eaLnBrk="1" fontAlgn="auto" hangingPunct="1">
              <a:spcAft>
                <a:spcPts val="0"/>
              </a:spcAft>
              <a:buFont typeface="Wingdings 3" panose="05040102010807070707"/>
              <a:buChar char=""/>
              <a:defRPr/>
            </a:pPr>
            <a:r>
              <a:rPr lang="en-US" dirty="0" smtClean="0"/>
              <a:t>The choice of investment project</a:t>
            </a:r>
            <a:endParaRPr lang="en-IN" dirty="0" smtClean="0"/>
          </a:p>
          <a:p>
            <a:pPr marL="365760" indent="-255905" eaLnBrk="1" fontAlgn="auto" hangingPunct="1">
              <a:spcAft>
                <a:spcPts val="0"/>
              </a:spcAft>
              <a:buFont typeface="Wingdings 3" panose="05040102010807070707"/>
              <a:buChar char=""/>
              <a:defRPr/>
            </a:pPr>
            <a:r>
              <a:rPr lang="en-US" dirty="0" smtClean="0"/>
              <a:t>Evaluation of the efficiency of capital</a:t>
            </a:r>
            <a:endParaRPr lang="en-IN" dirty="0" smtClean="0"/>
          </a:p>
          <a:p>
            <a:pPr marL="365760" indent="-255905" eaLnBrk="1" fontAlgn="auto" hangingPunct="1">
              <a:spcAft>
                <a:spcPts val="0"/>
              </a:spcAft>
              <a:buFont typeface="Wingdings 3" panose="05040102010807070707"/>
              <a:buChar char=""/>
              <a:defRPr/>
            </a:pPr>
            <a:r>
              <a:rPr lang="en-US" dirty="0" smtClean="0"/>
              <a:t>Most efficient allocation of capital</a:t>
            </a:r>
            <a:endParaRPr lang="en-IN" dirty="0" smtClean="0"/>
          </a:p>
          <a:p>
            <a:pPr marL="365760" indent="-255905" eaLnBrk="1" fontAlgn="auto" hangingPunct="1">
              <a:spcAft>
                <a:spcPts val="0"/>
              </a:spcAft>
              <a:buFont typeface="Wingdings 3" panose="05040102010807070707"/>
              <a:buNone/>
              <a:defRPr/>
            </a:pPr>
            <a:r>
              <a:rPr lang="en-US" dirty="0" smtClean="0"/>
              <a:t> </a:t>
            </a:r>
            <a:endParaRPr lang="en-IN" dirty="0" smtClean="0"/>
          </a:p>
          <a:p>
            <a:pPr marL="365760" indent="-255905" eaLnBrk="1" fontAlgn="auto" hangingPunct="1">
              <a:spcAft>
                <a:spcPts val="0"/>
              </a:spcAft>
              <a:buFont typeface="Wingdings 3" panose="05040102010807070707"/>
              <a:buChar char=""/>
              <a:defRPr/>
            </a:pPr>
            <a:r>
              <a:rPr lang="en-US" dirty="0" smtClean="0"/>
              <a:t>Knowledge of capital theory can help very much in taking investment decisions. This involves, capital budgeting, feasibility studies, analysis of cost of capital etc.</a:t>
            </a:r>
            <a:endParaRPr lang="en-IN" dirty="0" smtClean="0"/>
          </a:p>
          <a:p>
            <a:pPr marL="365760" indent="-255905" eaLnBrk="1" fontAlgn="auto" hangingPunct="1">
              <a:spcAft>
                <a:spcPts val="0"/>
              </a:spcAft>
              <a:buFont typeface="Wingdings 3" panose="05040102010807070707"/>
              <a:buChar char=""/>
              <a:defRPr/>
            </a:pPr>
            <a:endParaRPr lang="en-IN" dirty="0"/>
          </a:p>
        </p:txBody>
      </p:sp>
      <p:sp>
        <p:nvSpPr>
          <p:cNvPr id="3" name="Title 2"/>
          <p:cNvSpPr>
            <a:spLocks noGrp="1"/>
          </p:cNvSpPr>
          <p:nvPr>
            <p:ph type="title"/>
          </p:nvPr>
        </p:nvSpPr>
        <p:spPr/>
        <p:txBody>
          <a:bodyPr>
            <a:normAutofit fontScale="90000"/>
          </a:bodyPr>
          <a:lstStyle/>
          <a:p>
            <a:pPr eaLnBrk="1" fontAlgn="auto" hangingPunct="1">
              <a:spcAft>
                <a:spcPts val="0"/>
              </a:spcAft>
              <a:defRPr/>
            </a:pPr>
            <a:r>
              <a:rPr lang="en-US" i="1" dirty="0" smtClean="0"/>
              <a:t>. Capital or investment analyses: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100"/>
          </a:xfrm>
        </p:spPr>
        <p:txBody>
          <a:bodyPr>
            <a:normAutofit fontScale="85000" lnSpcReduction="20000"/>
          </a:bodyPr>
          <a:lstStyle/>
          <a:p>
            <a:pPr marL="365760" indent="-255905" eaLnBrk="1" fontAlgn="auto" hangingPunct="1">
              <a:spcAft>
                <a:spcPts val="0"/>
              </a:spcAft>
              <a:buFont typeface="Wingdings 3" panose="05040102010807070707"/>
              <a:buNone/>
              <a:defRPr/>
            </a:pPr>
            <a:r>
              <a:rPr lang="en-US" dirty="0" smtClean="0"/>
              <a:t> </a:t>
            </a:r>
            <a:endParaRPr lang="en-IN" dirty="0" smtClean="0"/>
          </a:p>
          <a:p>
            <a:pPr marL="365760" indent="-255905" eaLnBrk="1" fontAlgn="auto" hangingPunct="1">
              <a:spcAft>
                <a:spcPts val="0"/>
              </a:spcAft>
              <a:buFont typeface="Wingdings 3" panose="05040102010807070707"/>
              <a:buChar char=""/>
              <a:defRPr/>
            </a:pPr>
            <a:r>
              <a:rPr lang="en-US" u="sng" dirty="0" smtClean="0"/>
              <a:t>Strategic planning provides management with a framework on which long-term decisions can be made which has an impact on the behavior of the firm. </a:t>
            </a:r>
            <a:r>
              <a:rPr lang="en-US" b="1" dirty="0" smtClean="0"/>
              <a:t>The firm sets certain long-term goals and objectives and selects the strategies to achieve the same. </a:t>
            </a:r>
            <a:r>
              <a:rPr lang="en-US" dirty="0" smtClean="0"/>
              <a:t>Strategic planning is now a new addition to the scope of managerial economics with the emergence of multinational corporations. The perspective of strategic planning is global.</a:t>
            </a:r>
            <a:endParaRPr lang="en-IN" dirty="0" smtClean="0"/>
          </a:p>
          <a:p>
            <a:pPr marL="365760" indent="-255905" eaLnBrk="1" fontAlgn="auto" hangingPunct="1">
              <a:spcAft>
                <a:spcPts val="0"/>
              </a:spcAft>
              <a:buFont typeface="Wingdings 3" panose="05040102010807070707"/>
              <a:buChar char=""/>
              <a:defRPr/>
            </a:pPr>
            <a:r>
              <a:rPr lang="en-US" dirty="0" smtClean="0"/>
              <a:t> </a:t>
            </a:r>
            <a:endParaRPr lang="en-IN" dirty="0" smtClean="0"/>
          </a:p>
          <a:p>
            <a:pPr marL="365760" indent="-255905" eaLnBrk="1" fontAlgn="auto" hangingPunct="1">
              <a:spcAft>
                <a:spcPts val="0"/>
              </a:spcAft>
              <a:buFont typeface="Wingdings 3" panose="05040102010807070707"/>
              <a:buChar char=""/>
              <a:defRPr/>
            </a:pPr>
            <a:r>
              <a:rPr lang="en-US" dirty="0" smtClean="0"/>
              <a:t>It is in contrast to project planning which focuses on a specific project or activity. </a:t>
            </a:r>
            <a:r>
              <a:rPr lang="en-US" b="1" dirty="0" smtClean="0"/>
              <a:t>In fact the integration of managerial economics and strategic planning has given rise to be new area of study called corporate economics.</a:t>
            </a:r>
            <a:endParaRPr lang="en-IN" b="1" dirty="0" smtClean="0"/>
          </a:p>
          <a:p>
            <a:pPr marL="365760" indent="-255905" eaLnBrk="1" fontAlgn="auto" hangingPunct="1">
              <a:spcAft>
                <a:spcPts val="0"/>
              </a:spcAft>
              <a:buFont typeface="Wingdings 3" panose="05040102010807070707"/>
              <a:buChar char=""/>
              <a:defRPr/>
            </a:pPr>
            <a:endParaRPr lang="en-IN" dirty="0"/>
          </a:p>
        </p:txBody>
      </p:sp>
      <p:sp>
        <p:nvSpPr>
          <p:cNvPr id="3" name="Title 2"/>
          <p:cNvSpPr>
            <a:spLocks noGrp="1"/>
          </p:cNvSpPr>
          <p:nvPr>
            <p:ph type="title"/>
          </p:nvPr>
        </p:nvSpPr>
        <p:spPr/>
        <p:txBody>
          <a:bodyPr>
            <a:normAutofit fontScale="90000"/>
          </a:bodyPr>
          <a:lstStyle/>
          <a:p>
            <a:pPr eaLnBrk="1" fontAlgn="auto" hangingPunct="1">
              <a:spcAft>
                <a:spcPts val="0"/>
              </a:spcAft>
              <a:defRPr/>
            </a:pPr>
            <a:r>
              <a:rPr lang="en-US" sz="3600" i="1" dirty="0" smtClean="0"/>
              <a:t>7. Strategic planning:</a:t>
            </a:r>
            <a:br>
              <a:rPr lang="en-IN" sz="3600" dirty="0" smtClean="0"/>
            </a:br>
            <a:r>
              <a:rPr lang="en-US" dirty="0" smtClean="0"/>
              <a:t> </a:t>
            </a:r>
            <a:br>
              <a:rPr lang="en-IN" dirty="0" smtClean="0"/>
            </a:b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313" y="1000125"/>
            <a:ext cx="8229600" cy="4954588"/>
          </a:xfrm>
        </p:spPr>
        <p:txBody>
          <a:bodyPr>
            <a:normAutofit fontScale="70000" lnSpcReduction="20000"/>
          </a:bodyPr>
          <a:lstStyle/>
          <a:p>
            <a:pPr marL="365760" indent="-255905" eaLnBrk="1" fontAlgn="auto" hangingPunct="1">
              <a:spcAft>
                <a:spcPts val="0"/>
              </a:spcAft>
              <a:buFont typeface="Wingdings 3" panose="05040102010807070707"/>
              <a:buNone/>
              <a:defRPr/>
            </a:pPr>
            <a:r>
              <a:rPr lang="en-US" dirty="0" smtClean="0"/>
              <a:t> </a:t>
            </a:r>
            <a:endParaRPr lang="en-IN" dirty="0" smtClean="0"/>
          </a:p>
          <a:p>
            <a:pPr marL="365760" indent="-255905" eaLnBrk="1" fontAlgn="auto" hangingPunct="1">
              <a:spcAft>
                <a:spcPts val="0"/>
              </a:spcAft>
              <a:buFont typeface="Wingdings 3" panose="05040102010807070707"/>
              <a:buChar char=""/>
              <a:defRPr/>
            </a:pPr>
            <a:r>
              <a:rPr lang="en-US" u="sng" dirty="0" smtClean="0"/>
              <a:t>An environmental issue in managerial economics refers to the general business environment in which the firm operates</a:t>
            </a:r>
            <a:endParaRPr lang="en-US" u="sng" dirty="0" smtClean="0"/>
          </a:p>
          <a:p>
            <a:pPr marL="365760" indent="-255905" eaLnBrk="1" fontAlgn="auto" hangingPunct="1">
              <a:spcAft>
                <a:spcPts val="0"/>
              </a:spcAft>
              <a:buFont typeface="Wingdings 3" panose="05040102010807070707"/>
              <a:buChar char=""/>
              <a:defRPr/>
            </a:pPr>
            <a:endParaRPr lang="en-US" u="sng" dirty="0" smtClean="0"/>
          </a:p>
          <a:p>
            <a:pPr marL="365760" indent="-255905" eaLnBrk="1" fontAlgn="auto" hangingPunct="1">
              <a:spcAft>
                <a:spcPts val="0"/>
              </a:spcAft>
              <a:buFont typeface="Wingdings 3" panose="05040102010807070707"/>
              <a:buChar char=""/>
              <a:defRPr/>
            </a:pPr>
            <a:r>
              <a:rPr lang="en-US" dirty="0" smtClean="0"/>
              <a:t> </a:t>
            </a:r>
            <a:r>
              <a:rPr lang="en-US" b="1" dirty="0" smtClean="0"/>
              <a:t>A study of economic environment should include:</a:t>
            </a:r>
            <a:endParaRPr lang="en-US" b="1" dirty="0" smtClean="0"/>
          </a:p>
          <a:p>
            <a:pPr marL="365760" indent="-255905" eaLnBrk="1" fontAlgn="auto" hangingPunct="1">
              <a:spcAft>
                <a:spcPts val="0"/>
              </a:spcAft>
              <a:buFont typeface="Wingdings 3" panose="05040102010807070707"/>
              <a:buNone/>
              <a:defRPr/>
            </a:pPr>
            <a:r>
              <a:rPr lang="en-US" dirty="0" smtClean="0"/>
              <a:t> </a:t>
            </a:r>
            <a:endParaRPr lang="en-IN" dirty="0" smtClean="0"/>
          </a:p>
          <a:p>
            <a:pPr marL="365760" indent="-255905" eaLnBrk="1" fontAlgn="auto" hangingPunct="1">
              <a:spcAft>
                <a:spcPts val="0"/>
              </a:spcAft>
              <a:buFont typeface="Wingdings 3" panose="05040102010807070707"/>
              <a:buChar char=""/>
              <a:defRPr/>
            </a:pPr>
            <a:r>
              <a:rPr lang="en-US" dirty="0" smtClean="0"/>
              <a:t>The type of economic system in the country.</a:t>
            </a:r>
            <a:endParaRPr lang="en-IN" dirty="0" smtClean="0"/>
          </a:p>
          <a:p>
            <a:pPr marL="365760" indent="-255905" eaLnBrk="1" fontAlgn="auto" hangingPunct="1">
              <a:spcAft>
                <a:spcPts val="0"/>
              </a:spcAft>
              <a:buFont typeface="Wingdings 3" panose="05040102010807070707"/>
              <a:buChar char=""/>
              <a:defRPr/>
            </a:pPr>
            <a:r>
              <a:rPr lang="en-US" dirty="0" smtClean="0"/>
              <a:t>The general trends in production, employment, income, prices, saving and investment.</a:t>
            </a:r>
            <a:endParaRPr lang="en-IN" dirty="0" smtClean="0"/>
          </a:p>
          <a:p>
            <a:pPr marL="365760" indent="-255905" eaLnBrk="1" fontAlgn="auto" hangingPunct="1">
              <a:spcAft>
                <a:spcPts val="0"/>
              </a:spcAft>
              <a:buFont typeface="Wingdings 3" panose="05040102010807070707"/>
              <a:buChar char=""/>
              <a:defRPr/>
            </a:pPr>
            <a:r>
              <a:rPr lang="en-US" dirty="0" smtClean="0"/>
              <a:t>Trends in the working of financial institutions like banks, financial corporations, insurance companies</a:t>
            </a:r>
            <a:endParaRPr lang="en-IN" dirty="0" smtClean="0"/>
          </a:p>
          <a:p>
            <a:pPr marL="365760" indent="-255905" eaLnBrk="1" fontAlgn="auto" hangingPunct="1">
              <a:spcAft>
                <a:spcPts val="0"/>
              </a:spcAft>
              <a:buFont typeface="Wingdings 3" panose="05040102010807070707"/>
              <a:buChar char=""/>
              <a:defRPr/>
            </a:pPr>
            <a:r>
              <a:rPr lang="en-US" dirty="0" smtClean="0"/>
              <a:t>Magnitude and trends in foreign trade;</a:t>
            </a:r>
            <a:endParaRPr lang="en-IN" dirty="0" smtClean="0"/>
          </a:p>
          <a:p>
            <a:pPr marL="365760" indent="-255905" eaLnBrk="1" fontAlgn="auto" hangingPunct="1">
              <a:spcAft>
                <a:spcPts val="0"/>
              </a:spcAft>
              <a:buFont typeface="Wingdings 3" panose="05040102010807070707"/>
              <a:buChar char=""/>
              <a:defRPr/>
            </a:pPr>
            <a:r>
              <a:rPr lang="en-US" dirty="0" smtClean="0"/>
              <a:t>Trends in </a:t>
            </a:r>
            <a:r>
              <a:rPr lang="en-US" dirty="0" err="1" smtClean="0"/>
              <a:t>labour</a:t>
            </a:r>
            <a:r>
              <a:rPr lang="en-US" dirty="0" smtClean="0"/>
              <a:t> and capital markets;</a:t>
            </a:r>
            <a:endParaRPr lang="en-IN" dirty="0" smtClean="0"/>
          </a:p>
          <a:p>
            <a:pPr marL="365760" indent="-255905" eaLnBrk="1" fontAlgn="auto" hangingPunct="1">
              <a:spcAft>
                <a:spcPts val="0"/>
              </a:spcAft>
              <a:buFont typeface="Wingdings 3" panose="05040102010807070707"/>
              <a:buChar char=""/>
              <a:defRPr/>
            </a:pPr>
            <a:r>
              <a:rPr lang="en-US" dirty="0" smtClean="0"/>
              <a:t>Government’s economic policies viz. industrial policy monetary policy, fiscal policy, price policy etc.</a:t>
            </a:r>
            <a:endParaRPr lang="en-IN" dirty="0" smtClean="0"/>
          </a:p>
          <a:p>
            <a:pPr marL="365760" indent="-255905" eaLnBrk="1" fontAlgn="auto" hangingPunct="1">
              <a:spcAft>
                <a:spcPts val="0"/>
              </a:spcAft>
              <a:buFont typeface="Wingdings 3" panose="05040102010807070707"/>
              <a:buNone/>
              <a:defRPr/>
            </a:pPr>
            <a:r>
              <a:rPr lang="en-US" dirty="0" smtClean="0"/>
              <a:t> </a:t>
            </a:r>
            <a:endParaRPr lang="en-IN" dirty="0" smtClean="0"/>
          </a:p>
          <a:p>
            <a:pPr marL="365760" indent="-255905" eaLnBrk="1" fontAlgn="auto" hangingPunct="1">
              <a:spcAft>
                <a:spcPts val="0"/>
              </a:spcAft>
              <a:buFont typeface="Wingdings 3" panose="05040102010807070707"/>
              <a:buChar char=""/>
              <a:defRPr/>
            </a:pPr>
            <a:endParaRPr lang="en-IN" dirty="0" smtClean="0"/>
          </a:p>
          <a:p>
            <a:pPr marL="365760" indent="-255905" eaLnBrk="1" fontAlgn="auto" hangingPunct="1">
              <a:spcAft>
                <a:spcPts val="0"/>
              </a:spcAft>
              <a:buFont typeface="Wingdings 3" panose="05040102010807070707"/>
              <a:buChar char=""/>
              <a:defRPr/>
            </a:pPr>
            <a:endParaRPr lang="en-IN" dirty="0"/>
          </a:p>
        </p:txBody>
      </p:sp>
      <p:sp>
        <p:nvSpPr>
          <p:cNvPr id="3" name="Title 2"/>
          <p:cNvSpPr>
            <a:spLocks noGrp="1"/>
          </p:cNvSpPr>
          <p:nvPr>
            <p:ph type="title"/>
          </p:nvPr>
        </p:nvSpPr>
        <p:spPr>
          <a:xfrm>
            <a:off x="457200" y="274638"/>
            <a:ext cx="8229600" cy="654032"/>
          </a:xfrm>
        </p:spPr>
        <p:txBody>
          <a:bodyPr>
            <a:normAutofit fontScale="90000"/>
          </a:bodyPr>
          <a:lstStyle/>
          <a:p>
            <a:pPr eaLnBrk="1" fontAlgn="auto" hangingPunct="1">
              <a:spcAft>
                <a:spcPts val="0"/>
              </a:spcAft>
              <a:defRPr/>
            </a:pPr>
            <a:r>
              <a:rPr lang="en-US" sz="3600" dirty="0" smtClean="0"/>
              <a:t>B. Environmental or External Issues:</a:t>
            </a:r>
            <a:br>
              <a:rPr lang="en-IN" dirty="0" smtClean="0"/>
            </a:b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pPr eaLnBrk="1" hangingPunct="1"/>
            <a:r>
              <a:rPr lang="en-US" smtClean="0"/>
              <a:t>The environmental or external issues relate managerial economics to macro economic theory while operational issues relate the scope to micro economic theory. The scope of managerial economics is ever widening with the dynamic role of big firms in a society.</a:t>
            </a:r>
            <a:endParaRPr lang="en-IN" smtClean="0"/>
          </a:p>
          <a:p>
            <a:pPr eaLnBrk="1" hangingPunct="1"/>
            <a:endParaRPr lang="en-IN" smtClean="0"/>
          </a:p>
        </p:txBody>
      </p:sp>
      <p:sp>
        <p:nvSpPr>
          <p:cNvPr id="3" name="Title 2"/>
          <p:cNvSpPr>
            <a:spLocks noGrp="1"/>
          </p:cNvSpPr>
          <p:nvPr>
            <p:ph type="title"/>
          </p:nvPr>
        </p:nvSpPr>
        <p:spPr/>
        <p:txBody>
          <a:bodyPr/>
          <a:lstStyle/>
          <a:p>
            <a:pPr eaLnBrk="1" fontAlgn="auto" hangingPunct="1">
              <a:spcAft>
                <a:spcPts val="0"/>
              </a:spcAft>
              <a:defRPr/>
            </a:pPr>
            <a:r>
              <a:rPr lang="en-US" dirty="0" smtClean="0"/>
              <a:t>summary</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eaLnBrk="1" fontAlgn="auto" hangingPunct="1">
              <a:spcAft>
                <a:spcPts val="0"/>
              </a:spcAft>
              <a:defRPr/>
            </a:pPr>
            <a:r>
              <a:rPr lang="en-US" u="sng" dirty="0"/>
              <a:t>Managerial economics relationship with other disciplines:</a:t>
            </a:r>
            <a:br>
              <a:rPr lang="en-IN" dirty="0"/>
            </a:b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63"/>
            <a:ext cx="8229600" cy="5626100"/>
          </a:xfrm>
        </p:spPr>
        <p:txBody>
          <a:bodyPr>
            <a:normAutofit/>
          </a:bodyPr>
          <a:lstStyle/>
          <a:p>
            <a:pPr marL="274320" indent="-274320" eaLnBrk="1" fontAlgn="auto" hangingPunct="1">
              <a:spcAft>
                <a:spcPts val="0"/>
              </a:spcAft>
              <a:buClr>
                <a:schemeClr val="accent3"/>
              </a:buClr>
              <a:buFont typeface="Wingdings 2" panose="05020102010507070707"/>
              <a:buChar char=""/>
              <a:defRPr/>
            </a:pPr>
            <a:r>
              <a:rPr lang="en-US" dirty="0" smtClean="0"/>
              <a:t>Managerial economics is closely linked with many other disciplines  such as</a:t>
            </a:r>
            <a:endParaRPr lang="en-US" dirty="0" smtClean="0"/>
          </a:p>
          <a:p>
            <a:pPr marL="514350" indent="-514350" eaLnBrk="1" fontAlgn="auto" hangingPunct="1">
              <a:spcAft>
                <a:spcPts val="0"/>
              </a:spcAft>
              <a:buClr>
                <a:schemeClr val="accent3"/>
              </a:buClr>
              <a:buFont typeface="+mj-lt"/>
              <a:buAutoNum type="arabicPeriod"/>
              <a:defRPr/>
            </a:pPr>
            <a:r>
              <a:rPr lang="en-US" b="1" i="1" dirty="0" smtClean="0"/>
              <a:t>Economics</a:t>
            </a:r>
            <a:endParaRPr lang="en-US" b="1" i="1" dirty="0" smtClean="0"/>
          </a:p>
          <a:p>
            <a:pPr marL="514350" indent="-514350" eaLnBrk="1" fontAlgn="auto" hangingPunct="1">
              <a:spcAft>
                <a:spcPts val="0"/>
              </a:spcAft>
              <a:buClr>
                <a:schemeClr val="accent3"/>
              </a:buClr>
              <a:buFont typeface="+mj-lt"/>
              <a:buAutoNum type="arabicPeriod"/>
              <a:defRPr/>
            </a:pPr>
            <a:r>
              <a:rPr lang="en-US" b="1" i="1" dirty="0" smtClean="0"/>
              <a:t>Mathematics</a:t>
            </a:r>
            <a:endParaRPr lang="en-US" b="1" i="1" dirty="0" smtClean="0"/>
          </a:p>
          <a:p>
            <a:pPr marL="514350" indent="-514350" eaLnBrk="1" fontAlgn="auto" hangingPunct="1">
              <a:spcAft>
                <a:spcPts val="0"/>
              </a:spcAft>
              <a:buClr>
                <a:schemeClr val="accent3"/>
              </a:buClr>
              <a:buFont typeface="+mj-lt"/>
              <a:buAutoNum type="arabicPeriod"/>
              <a:defRPr/>
            </a:pPr>
            <a:r>
              <a:rPr lang="en-US" b="1" i="1" dirty="0" smtClean="0"/>
              <a:t>Statistics</a:t>
            </a:r>
            <a:endParaRPr lang="en-US" b="1" i="1" dirty="0" smtClean="0"/>
          </a:p>
          <a:p>
            <a:pPr marL="514350" indent="-514350" eaLnBrk="1" fontAlgn="auto" hangingPunct="1">
              <a:spcAft>
                <a:spcPts val="0"/>
              </a:spcAft>
              <a:buClr>
                <a:schemeClr val="accent3"/>
              </a:buClr>
              <a:buFont typeface="+mj-lt"/>
              <a:buAutoNum type="arabicPeriod"/>
              <a:defRPr/>
            </a:pPr>
            <a:r>
              <a:rPr lang="en-US" b="1" i="1" dirty="0" smtClean="0"/>
              <a:t>Operations Research</a:t>
            </a:r>
            <a:endParaRPr lang="en-US" b="1" i="1" dirty="0" smtClean="0"/>
          </a:p>
          <a:p>
            <a:pPr marL="514350" indent="-514350" eaLnBrk="1" fontAlgn="auto" hangingPunct="1">
              <a:spcAft>
                <a:spcPts val="0"/>
              </a:spcAft>
              <a:buClr>
                <a:schemeClr val="accent3"/>
              </a:buClr>
              <a:buFont typeface="+mj-lt"/>
              <a:buAutoNum type="arabicPeriod"/>
              <a:defRPr/>
            </a:pPr>
            <a:r>
              <a:rPr lang="en-US" b="1" i="1" dirty="0"/>
              <a:t>A</a:t>
            </a:r>
            <a:r>
              <a:rPr lang="en-US" b="1" i="1" dirty="0" smtClean="0"/>
              <a:t>ccountancy</a:t>
            </a:r>
            <a:endParaRPr lang="en-US" b="1" i="1" dirty="0" smtClean="0"/>
          </a:p>
          <a:p>
            <a:pPr marL="514350" indent="-514350" eaLnBrk="1" fontAlgn="auto" hangingPunct="1">
              <a:spcAft>
                <a:spcPts val="0"/>
              </a:spcAft>
              <a:buClr>
                <a:schemeClr val="accent3"/>
              </a:buClr>
              <a:buFont typeface="+mj-lt"/>
              <a:buAutoNum type="arabicPeriod"/>
              <a:defRPr/>
            </a:pPr>
            <a:r>
              <a:rPr lang="en-US" b="1" i="1" dirty="0" smtClean="0"/>
              <a:t>Psychology</a:t>
            </a:r>
            <a:endParaRPr lang="en-US" b="1" i="1" dirty="0" smtClean="0"/>
          </a:p>
          <a:p>
            <a:pPr marL="514350" indent="-514350" eaLnBrk="1" fontAlgn="auto" hangingPunct="1">
              <a:spcAft>
                <a:spcPts val="0"/>
              </a:spcAft>
              <a:buClr>
                <a:schemeClr val="accent3"/>
              </a:buClr>
              <a:buFont typeface="+mj-lt"/>
              <a:buAutoNum type="arabicPeriod"/>
              <a:defRPr/>
            </a:pPr>
            <a:r>
              <a:rPr lang="en-US" b="1" i="1" dirty="0" smtClean="0"/>
              <a:t>Organizational behavior </a:t>
            </a:r>
            <a:endParaRPr lang="en-US" b="1" i="1" dirty="0" smtClean="0"/>
          </a:p>
          <a:p>
            <a:pPr marL="274320" indent="-274320" eaLnBrk="1" fontAlgn="auto" hangingPunct="1">
              <a:spcAft>
                <a:spcPts val="0"/>
              </a:spcAft>
              <a:buClr>
                <a:schemeClr val="accent3"/>
              </a:buClr>
              <a:buFont typeface="Wingdings 2" panose="05020102010507070707"/>
              <a:buChar char=""/>
              <a:defRPr/>
            </a:pPr>
            <a:endParaRPr lang="en-US" b="1" i="1" dirty="0" smtClean="0"/>
          </a:p>
          <a:p>
            <a:pPr marL="274320" indent="-274320" eaLnBrk="1" fontAlgn="auto" hangingPunct="1">
              <a:spcAft>
                <a:spcPts val="0"/>
              </a:spcAft>
              <a:buClr>
                <a:schemeClr val="accent3"/>
              </a:buClr>
              <a:buFont typeface="Wingdings 2" panose="05020102010507070707"/>
              <a:buChar char=""/>
              <a:defRPr/>
            </a:pPr>
            <a:endParaRPr lang="en-US" dirty="0" smtClean="0"/>
          </a:p>
          <a:p>
            <a:pPr marL="274320" indent="-274320" eaLnBrk="1" fontAlgn="auto" hangingPunct="1">
              <a:spcAft>
                <a:spcPts val="0"/>
              </a:spcAft>
              <a:buClr>
                <a:schemeClr val="accent3"/>
              </a:buClr>
              <a:buFont typeface="Wingdings 2" panose="05020102010507070707"/>
              <a:buChar char=""/>
              <a:defRPr/>
            </a:pP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i="1" dirty="0"/>
              <a:t>Relationship with economics:</a:t>
            </a:r>
            <a:br>
              <a:rPr lang="en-IN" dirty="0"/>
            </a:br>
            <a:endParaRPr lang="en-IN" dirty="0"/>
          </a:p>
        </p:txBody>
      </p:sp>
      <p:sp>
        <p:nvSpPr>
          <p:cNvPr id="35843" name="Content Placeholder 2"/>
          <p:cNvSpPr/>
          <p:nvPr/>
        </p:nvSpPr>
        <p:spPr bwMode="auto">
          <a:xfrm>
            <a:off x="456883" y="1567498"/>
            <a:ext cx="8218487" cy="4679950"/>
          </a:xfrm>
          <a:prstGeom prst="rect">
            <a:avLst/>
          </a:prstGeom>
          <a:noFill/>
          <a:ln w="9525">
            <a:noFill/>
            <a:miter lim="800000"/>
          </a:ln>
        </p:spPr>
        <p:txBody>
          <a:bodyPr/>
          <a:lstStyle/>
          <a:p>
            <a:pPr marL="273050" indent="-273050">
              <a:spcBef>
                <a:spcPct val="20000"/>
              </a:spcBef>
              <a:buClr>
                <a:srgbClr val="0BD0D9"/>
              </a:buClr>
              <a:buSzPct val="95000"/>
              <a:buFont typeface="Wingdings 2" panose="05020102010507070707" pitchFamily="18" charset="2"/>
              <a:buChar char=""/>
            </a:pPr>
            <a:r>
              <a:rPr lang="en-US" sz="2800">
                <a:latin typeface="Constantia" panose="02030602050306030303" pitchFamily="18" charset="0"/>
              </a:rPr>
              <a:t>Managerial economics is the off shoot of ECONOMICS &amp; hence concepts of Managerial economics are basically economic concepts.</a:t>
            </a:r>
            <a:endParaRPr lang="en-US" sz="2800">
              <a:latin typeface="Constantia" panose="02030602050306030303" pitchFamily="18" charset="0"/>
            </a:endParaRPr>
          </a:p>
          <a:p>
            <a:pPr marL="273050" indent="-273050">
              <a:spcBef>
                <a:spcPct val="20000"/>
              </a:spcBef>
              <a:buClr>
                <a:srgbClr val="0BD0D9"/>
              </a:buClr>
              <a:buSzPct val="95000"/>
              <a:buFont typeface="Wingdings 2" panose="05020102010507070707" pitchFamily="18" charset="2"/>
              <a:buChar char=""/>
            </a:pPr>
            <a:r>
              <a:rPr lang="en-US" sz="2800">
                <a:latin typeface="Constantia" panose="02030602050306030303" pitchFamily="18" charset="0"/>
              </a:rPr>
              <a:t>Economics deals with theoretical concepts where as Managerial economics is concerned with application of these in real life.</a:t>
            </a:r>
            <a:endParaRPr lang="en-US" sz="2800">
              <a:latin typeface="Constantia" panose="02030602050306030303" pitchFamily="18" charset="0"/>
            </a:endParaRPr>
          </a:p>
          <a:p>
            <a:pPr marL="273050" indent="-273050">
              <a:spcBef>
                <a:spcPct val="20000"/>
              </a:spcBef>
              <a:buClr>
                <a:srgbClr val="0BD0D9"/>
              </a:buClr>
              <a:buSzPct val="95000"/>
              <a:buFont typeface="Wingdings 2" panose="05020102010507070707" pitchFamily="18" charset="2"/>
              <a:buChar char=""/>
            </a:pPr>
            <a:r>
              <a:rPr lang="en-US" sz="2800">
                <a:latin typeface="Constantia" panose="02030602050306030303" pitchFamily="18" charset="0"/>
              </a:rPr>
              <a:t>Both Managerial economics &amp; economics are concerned with problem of scarcity &amp; resource allocation.</a:t>
            </a:r>
            <a:endParaRPr lang="en-IN" sz="2800">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200" i="1" smtClean="0"/>
              <a:t>Managerial Economics and mathematics:</a:t>
            </a:r>
            <a:endParaRPr lang="en-IN" sz="3200" smtClean="0"/>
          </a:p>
        </p:txBody>
      </p:sp>
      <p:sp>
        <p:nvSpPr>
          <p:cNvPr id="36867" name="Content Placeholder 2"/>
          <p:cNvSpPr>
            <a:spLocks noGrp="1"/>
          </p:cNvSpPr>
          <p:nvPr>
            <p:ph idx="1"/>
          </p:nvPr>
        </p:nvSpPr>
        <p:spPr>
          <a:xfrm>
            <a:off x="457200" y="1067118"/>
            <a:ext cx="8229600" cy="4525962"/>
          </a:xfrm>
        </p:spPr>
        <p:txBody>
          <a:bodyPr/>
          <a:lstStyle/>
          <a:p>
            <a:pPr eaLnBrk="1" hangingPunct="1"/>
            <a:r>
              <a:rPr lang="en-US" smtClean="0"/>
              <a:t>Managerial economist is concerned with estimating and predicting various economic factors for purpose of decision making &amp; planning.</a:t>
            </a:r>
            <a:endParaRPr lang="en-US" smtClean="0"/>
          </a:p>
          <a:p>
            <a:pPr eaLnBrk="1" hangingPunct="1"/>
            <a:r>
              <a:rPr lang="en-US" smtClean="0"/>
              <a:t>In  this process Managerial economist extensively makes use of tools &amp; techniques of Mathematics such as</a:t>
            </a:r>
            <a:endParaRPr lang="en-US" smtClean="0"/>
          </a:p>
          <a:p>
            <a:pPr eaLnBrk="1" hangingPunct="1"/>
            <a:r>
              <a:rPr lang="en-US" smtClean="0"/>
              <a:t>Algebra</a:t>
            </a:r>
            <a:endParaRPr lang="en-US" smtClean="0"/>
          </a:p>
          <a:p>
            <a:pPr eaLnBrk="1" hangingPunct="1"/>
            <a:r>
              <a:rPr lang="en-US" smtClean="0"/>
              <a:t>Calculus</a:t>
            </a:r>
            <a:endParaRPr lang="en-US" smtClean="0"/>
          </a:p>
          <a:p>
            <a:pPr eaLnBrk="1" hangingPunct="1"/>
            <a:r>
              <a:rPr lang="en-US" smtClean="0"/>
              <a:t>Exponentials</a:t>
            </a:r>
            <a:endParaRPr lang="en-US" smtClean="0"/>
          </a:p>
          <a:p>
            <a:pPr eaLnBrk="1" hangingPunct="1"/>
            <a:r>
              <a:rPr lang="en-US" smtClean="0"/>
              <a:t>Vectors etc..</a:t>
            </a:r>
            <a:endParaRPr lang="en-I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4500" i="1" smtClean="0"/>
              <a:t> </a:t>
            </a:r>
            <a:r>
              <a:rPr lang="en-US" sz="3200" i="1" smtClean="0"/>
              <a:t>Managerial Economics and Statistics:</a:t>
            </a:r>
            <a:br>
              <a:rPr lang="en-IN" sz="3200" smtClean="0"/>
            </a:br>
            <a:endParaRPr lang="en-IN" sz="3200" smtClean="0"/>
          </a:p>
        </p:txBody>
      </p:sp>
      <p:sp>
        <p:nvSpPr>
          <p:cNvPr id="37891" name="Content Placeholder 2"/>
          <p:cNvSpPr>
            <a:spLocks noGrp="1"/>
          </p:cNvSpPr>
          <p:nvPr>
            <p:ph idx="1"/>
          </p:nvPr>
        </p:nvSpPr>
        <p:spPr>
          <a:xfrm>
            <a:off x="395288" y="1412875"/>
            <a:ext cx="8229600" cy="4389438"/>
          </a:xfrm>
        </p:spPr>
        <p:txBody>
          <a:bodyPr/>
          <a:lstStyle/>
          <a:p>
            <a:pPr eaLnBrk="1" hangingPunct="1"/>
            <a:r>
              <a:rPr lang="en-IN" smtClean="0"/>
              <a:t>Statistics deals with various techniques which are useful to analyse CAUSE &amp; EFFECT relationship.</a:t>
            </a:r>
            <a:endParaRPr lang="en-IN" smtClean="0"/>
          </a:p>
          <a:p>
            <a:pPr eaLnBrk="1" hangingPunct="1"/>
            <a:r>
              <a:rPr lang="en-IN" b="1" u="sng" smtClean="0"/>
              <a:t>Tools &amp; techniques such as</a:t>
            </a:r>
            <a:endParaRPr lang="en-IN" b="1" u="sng" smtClean="0"/>
          </a:p>
          <a:p>
            <a:pPr eaLnBrk="1" hangingPunct="1">
              <a:buFont typeface="Wingdings 2" panose="05020102010507070707" pitchFamily="18" charset="2"/>
              <a:buNone/>
            </a:pPr>
            <a:r>
              <a:rPr lang="en-IN" smtClean="0"/>
              <a:t>Averages                           Time series</a:t>
            </a:r>
            <a:endParaRPr lang="en-IN" smtClean="0"/>
          </a:p>
          <a:p>
            <a:pPr eaLnBrk="1" hangingPunct="1">
              <a:buFont typeface="Wingdings 2" panose="05020102010507070707" pitchFamily="18" charset="2"/>
              <a:buNone/>
            </a:pPr>
            <a:r>
              <a:rPr lang="en-IN" smtClean="0"/>
              <a:t>Probability                         Correlation</a:t>
            </a:r>
            <a:endParaRPr lang="en-IN" smtClean="0"/>
          </a:p>
          <a:p>
            <a:pPr eaLnBrk="1" hangingPunct="1">
              <a:buFont typeface="Wingdings 2" panose="05020102010507070707" pitchFamily="18" charset="2"/>
              <a:buNone/>
            </a:pPr>
            <a:r>
              <a:rPr lang="en-IN" smtClean="0"/>
              <a:t>Interpolation                      Regression</a:t>
            </a:r>
            <a:endParaRPr lang="en-IN" smtClean="0"/>
          </a:p>
          <a:p>
            <a:pPr eaLnBrk="1" hangingPunct="1">
              <a:buFont typeface="Wingdings 2" panose="05020102010507070707" pitchFamily="18" charset="2"/>
              <a:buNone/>
            </a:pPr>
            <a:r>
              <a:rPr lang="en-IN" smtClean="0"/>
              <a:t>Above mentioned techniques are used by the managerial economist to deal with situations of risk &amp; uncertanity.</a:t>
            </a:r>
            <a:endParaRPr lang="en-IN" smtClean="0"/>
          </a:p>
          <a:p>
            <a:pPr eaLnBrk="1" hangingPunct="1">
              <a:buFont typeface="Wingdings 2" panose="05020102010507070707" pitchFamily="18" charset="2"/>
              <a:buNone/>
            </a:pPr>
            <a:endParaRPr lang="en-I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i="1" dirty="0" smtClean="0"/>
              <a:t>M.E </a:t>
            </a:r>
            <a:r>
              <a:rPr lang="en-US" i="1" dirty="0"/>
              <a:t>and Operations </a:t>
            </a:r>
            <a:r>
              <a:rPr lang="en-US" i="1" dirty="0" smtClean="0"/>
              <a:t>Research</a:t>
            </a:r>
            <a:br>
              <a:rPr lang="en-IN" dirty="0"/>
            </a:br>
            <a:endParaRPr lang="en-IN" dirty="0"/>
          </a:p>
        </p:txBody>
      </p:sp>
      <p:sp>
        <p:nvSpPr>
          <p:cNvPr id="38915" name="Content Placeholder 2"/>
          <p:cNvSpPr>
            <a:spLocks noGrp="1"/>
          </p:cNvSpPr>
          <p:nvPr>
            <p:ph idx="1"/>
          </p:nvPr>
        </p:nvSpPr>
        <p:spPr>
          <a:xfrm>
            <a:off x="323850" y="1412875"/>
            <a:ext cx="8229600" cy="4389438"/>
          </a:xfrm>
        </p:spPr>
        <p:txBody>
          <a:bodyPr/>
          <a:lstStyle/>
          <a:p>
            <a:pPr eaLnBrk="1" hangingPunct="1"/>
            <a:r>
              <a:rPr lang="en-IN" smtClean="0"/>
              <a:t>Operation research discipline has many tools which helps the managerial economist to find solutions for many managerial problems.</a:t>
            </a:r>
            <a:endParaRPr lang="en-IN" smtClean="0"/>
          </a:p>
          <a:p>
            <a:pPr eaLnBrk="1" hangingPunct="1"/>
            <a:r>
              <a:rPr lang="en-IN" smtClean="0"/>
              <a:t>The O.R Models such as</a:t>
            </a:r>
            <a:endParaRPr lang="en-IN" smtClean="0"/>
          </a:p>
          <a:p>
            <a:pPr eaLnBrk="1" hangingPunct="1"/>
            <a:r>
              <a:rPr lang="en-IN" smtClean="0"/>
              <a:t>Linear programming</a:t>
            </a:r>
            <a:endParaRPr lang="en-IN" smtClean="0"/>
          </a:p>
          <a:p>
            <a:pPr eaLnBrk="1" hangingPunct="1"/>
            <a:r>
              <a:rPr lang="en-IN" smtClean="0"/>
              <a:t>Queuing theory</a:t>
            </a:r>
            <a:endParaRPr lang="en-IN" smtClean="0"/>
          </a:p>
          <a:p>
            <a:pPr eaLnBrk="1" hangingPunct="1"/>
            <a:r>
              <a:rPr lang="en-IN" smtClean="0"/>
              <a:t>Transportation problem</a:t>
            </a:r>
            <a:endParaRPr lang="en-IN" smtClean="0"/>
          </a:p>
          <a:p>
            <a:pPr eaLnBrk="1" hangingPunct="1"/>
            <a:r>
              <a:rPr lang="en-IN" smtClean="0"/>
              <a:t>Project management techniqus PERT, CPM &amp; so on extensively used in solving managerial problems.</a:t>
            </a:r>
            <a:endParaRPr lang="en-IN" smtClean="0"/>
          </a:p>
          <a:p>
            <a:pPr eaLnBrk="1" hangingPunct="1"/>
            <a:endParaRPr lang="en-I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2209800"/>
            <a:ext cx="8229600" cy="3916363"/>
          </a:xfrm>
        </p:spPr>
        <p:txBody>
          <a:bodyPr/>
          <a:lstStyle/>
          <a:p>
            <a:pPr>
              <a:buFont typeface="Wingdings 3" panose="05040102010807070707" pitchFamily="18" charset="2"/>
              <a:buNone/>
            </a:pPr>
            <a:r>
              <a:rPr lang="en-US" smtClean="0"/>
              <a:t>As the name itself implies Managerial Economics is an offshoot of two distinct disciplines:</a:t>
            </a:r>
            <a:endParaRPr lang="en-US" smtClean="0"/>
          </a:p>
          <a:p>
            <a:r>
              <a:rPr lang="en-US" b="1" smtClean="0">
                <a:latin typeface="Magneto" panose="04030805050802020D02" pitchFamily="82" charset="0"/>
              </a:rPr>
              <a:t>Economics</a:t>
            </a:r>
            <a:r>
              <a:rPr lang="en-US" b="1" smtClean="0"/>
              <a:t> </a:t>
            </a:r>
            <a:r>
              <a:rPr lang="en-US" smtClean="0"/>
              <a:t>&amp;</a:t>
            </a:r>
            <a:endParaRPr lang="en-US" smtClean="0"/>
          </a:p>
          <a:p>
            <a:r>
              <a:rPr lang="en-US" b="1" smtClean="0">
                <a:latin typeface="Magneto" panose="04030805050802020D02" pitchFamily="82" charset="0"/>
              </a:rPr>
              <a:t>Management</a:t>
            </a:r>
            <a:endParaRPr lang="en-US" b="1" smtClean="0">
              <a:latin typeface="Magneto" panose="04030805050802020D02" pitchFamily="82" charset="0"/>
            </a:endParaRPr>
          </a:p>
          <a:p>
            <a:pPr>
              <a:buFont typeface="Wingdings 3" panose="05040102010807070707" pitchFamily="18" charset="2"/>
              <a:buNone/>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3600" i="1" smtClean="0"/>
              <a:t>Relationship with Accountancy</a:t>
            </a:r>
            <a:br>
              <a:rPr lang="en-US" sz="3600" i="1" smtClean="0"/>
            </a:br>
            <a:endParaRPr lang="en-IN" sz="3600" smtClean="0"/>
          </a:p>
        </p:txBody>
      </p:sp>
      <p:sp>
        <p:nvSpPr>
          <p:cNvPr id="39939" name="Content Placeholder 2"/>
          <p:cNvSpPr>
            <a:spLocks noGrp="1"/>
          </p:cNvSpPr>
          <p:nvPr>
            <p:ph idx="1"/>
          </p:nvPr>
        </p:nvSpPr>
        <p:spPr>
          <a:xfrm>
            <a:off x="250825" y="1341438"/>
            <a:ext cx="8229600" cy="4895850"/>
          </a:xfrm>
        </p:spPr>
        <p:txBody>
          <a:bodyPr/>
          <a:lstStyle/>
          <a:p>
            <a:pPr eaLnBrk="1" hangingPunct="1"/>
            <a:r>
              <a:rPr lang="en-IN" sz="3200" smtClean="0"/>
              <a:t>Accountancy provides information relating to COST’S, REVENUES, RECEIVABLES, PAYABLES, PROFIT&amp;LOSSES and etc, this forms the basis for the managerial economist to act upon.</a:t>
            </a:r>
            <a:endParaRPr lang="en-IN" sz="3200" smtClean="0"/>
          </a:p>
          <a:p>
            <a:pPr eaLnBrk="1" hangingPunct="1">
              <a:buFont typeface="Wingdings 2" panose="05020102010507070707" pitchFamily="18" charset="2"/>
              <a:buNone/>
            </a:pPr>
            <a:r>
              <a:rPr lang="en-IN" sz="3200" smtClean="0"/>
              <a:t> </a:t>
            </a:r>
            <a:r>
              <a:rPr lang="en-US" altLang="en-IN" sz="3200" smtClean="0"/>
              <a:t>-&gt;</a:t>
            </a:r>
            <a:r>
              <a:rPr lang="en-IN" sz="3200" smtClean="0"/>
              <a:t>Managerial economist depends upon the accounting data for decision making &amp; planning.</a:t>
            </a:r>
            <a:endParaRPr lang="en-IN" sz="32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i="1" dirty="0" smtClean="0"/>
              <a:t>Relationship with Psychology</a:t>
            </a:r>
            <a:br>
              <a:rPr lang="en-US" i="1" dirty="0" smtClean="0"/>
            </a:br>
            <a:endParaRPr lang="en-IN" dirty="0"/>
          </a:p>
        </p:txBody>
      </p:sp>
      <p:sp>
        <p:nvSpPr>
          <p:cNvPr id="40963" name="Content Placeholder 2"/>
          <p:cNvSpPr>
            <a:spLocks noGrp="1"/>
          </p:cNvSpPr>
          <p:nvPr>
            <p:ph idx="1"/>
          </p:nvPr>
        </p:nvSpPr>
        <p:spPr/>
        <p:txBody>
          <a:bodyPr/>
          <a:lstStyle/>
          <a:p>
            <a:pPr eaLnBrk="1" hangingPunct="1"/>
            <a:r>
              <a:rPr lang="en-IN" smtClean="0"/>
              <a:t>Consumer Psychology is the basis on which managerial economist  acts upon.</a:t>
            </a:r>
            <a:endParaRPr lang="en-IN" smtClean="0"/>
          </a:p>
          <a:p>
            <a:pPr eaLnBrk="1" hangingPunct="1">
              <a:buFont typeface="Wingdings 2" panose="05020102010507070707" pitchFamily="18" charset="2"/>
              <a:buNone/>
            </a:pPr>
            <a:endParaRPr lang="en-IN" smtClean="0"/>
          </a:p>
          <a:p>
            <a:pPr eaLnBrk="1" hangingPunct="1"/>
            <a:r>
              <a:rPr lang="en-IN" smtClean="0"/>
              <a:t>Example: how customer reacts to given change in the price.</a:t>
            </a:r>
            <a:endParaRPr lang="en-IN" smtClean="0"/>
          </a:p>
          <a:p>
            <a:pPr eaLnBrk="1" hangingPunct="1"/>
            <a:r>
              <a:rPr lang="en-IN" smtClean="0"/>
              <a:t>Psychology contribute towards understanding the ATTITUDES &amp; MOTIVATIONS of each micro economic variable such as consumer, seller/supplies etc.</a:t>
            </a:r>
            <a:endParaRPr lang="en-IN" smtClean="0"/>
          </a:p>
          <a:p>
            <a:pPr eaLnBrk="1" hangingPunct="1">
              <a:buFont typeface="Wingdings 2" panose="05020102010507070707" pitchFamily="18" charset="2"/>
              <a:buNone/>
            </a:pPr>
            <a:endParaRPr lang="en-IN" smtClean="0"/>
          </a:p>
          <a:p>
            <a:pPr eaLnBrk="1" hangingPunct="1">
              <a:buFont typeface="Wingdings 2" panose="05020102010507070707" pitchFamily="18" charset="2"/>
              <a:buNone/>
            </a:pPr>
            <a:endParaRPr lang="en-IN"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2900" i="1" smtClean="0"/>
              <a:t>Relationship with Organizational behavior</a:t>
            </a:r>
            <a:r>
              <a:rPr lang="en-US" sz="4500" i="1" smtClean="0"/>
              <a:t> </a:t>
            </a:r>
            <a:br>
              <a:rPr lang="en-US" sz="4500" i="1" smtClean="0"/>
            </a:br>
            <a:endParaRPr lang="en-IN" sz="4500" smtClean="0"/>
          </a:p>
        </p:txBody>
      </p:sp>
      <p:sp>
        <p:nvSpPr>
          <p:cNvPr id="41987" name="Content Placeholder 2"/>
          <p:cNvSpPr>
            <a:spLocks noGrp="1"/>
          </p:cNvSpPr>
          <p:nvPr>
            <p:ph idx="1"/>
          </p:nvPr>
        </p:nvSpPr>
        <p:spPr>
          <a:xfrm>
            <a:off x="323850" y="1341438"/>
            <a:ext cx="8229600" cy="4679950"/>
          </a:xfrm>
        </p:spPr>
        <p:txBody>
          <a:bodyPr/>
          <a:lstStyle/>
          <a:p>
            <a:pPr eaLnBrk="1" hangingPunct="1"/>
            <a:r>
              <a:rPr lang="en-IN" smtClean="0"/>
              <a:t>Organisational behaviour enables the managerial economist to study &amp; develop behavioural models of the firm, integrating the managers behaviour with that of the owners.</a:t>
            </a:r>
            <a:endParaRPr lang="en-IN"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defRPr/>
            </a:pPr>
            <a:r>
              <a:rPr lang="en-US" smtClean="0"/>
              <a:t>summary</a:t>
            </a:r>
            <a:endParaRPr lang="en-IN" smtClean="0"/>
          </a:p>
        </p:txBody>
      </p:sp>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400" smtClean="0"/>
              <a:t>To conclude, managerial economics, which is an offshoot traditional economics, has gained strength to be a separate branch of knowledge. It strength lies in its ability to integrate ideas from various specialized subjects to gain a proper perspective for decision-making.</a:t>
            </a:r>
            <a:endParaRPr lang="en-US" sz="2400" smtClean="0"/>
          </a:p>
          <a:p>
            <a:pPr eaLnBrk="1" hangingPunct="1">
              <a:lnSpc>
                <a:spcPct val="90000"/>
              </a:lnSpc>
              <a:buFont typeface="Wingdings 2" panose="05020102010507070707" pitchFamily="18" charset="2"/>
              <a:buNone/>
              <a:defRPr/>
            </a:pPr>
            <a:endParaRPr lang="en-IN" sz="2400" smtClean="0"/>
          </a:p>
          <a:p>
            <a:pPr eaLnBrk="1" hangingPunct="1">
              <a:lnSpc>
                <a:spcPct val="90000"/>
              </a:lnSpc>
              <a:defRPr/>
            </a:pPr>
            <a:r>
              <a:rPr lang="en-US" sz="2400" smtClean="0"/>
              <a:t>A successful managerial economist must be a mathematician, a statistician and an economist. He must be also able to combine philosophic methods with historical methods to get the right perspective only then; he will be good at predictions. In short managerial practices with the help of other allied sciences. </a:t>
            </a:r>
            <a:endParaRPr lang="en-IN" sz="2400" smtClean="0"/>
          </a:p>
          <a:p>
            <a:pPr eaLnBrk="1" hangingPunct="1">
              <a:lnSpc>
                <a:spcPct val="90000"/>
              </a:lnSpc>
              <a:defRPr/>
            </a:pPr>
            <a:endParaRPr lang="en-IN" sz="2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a:t>DEMAND ANALYSIS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t>What is Demand ?</a:t>
            </a:r>
            <a:endParaRPr lang="en-US"/>
          </a:p>
        </p:txBody>
      </p:sp>
      <p:sp>
        <p:nvSpPr>
          <p:cNvPr id="45059" name="Rectangle 3"/>
          <p:cNvSpPr>
            <a:spLocks noGrp="1" noChangeArrowheads="1"/>
          </p:cNvSpPr>
          <p:nvPr>
            <p:ph type="body" idx="1"/>
          </p:nvPr>
        </p:nvSpPr>
        <p:spPr>
          <a:xfrm>
            <a:off x="457200" y="1447800"/>
            <a:ext cx="8229600" cy="4683125"/>
          </a:xfrm>
        </p:spPr>
        <p:txBody>
          <a:bodyPr/>
          <a:lstStyle/>
          <a:p>
            <a:pPr marL="609600" indent="-609600" eaLnBrk="1" hangingPunct="1"/>
            <a:r>
              <a:rPr lang="en-US" sz="2400" b="1" u="sng" smtClean="0"/>
              <a:t>Demand</a:t>
            </a:r>
            <a:r>
              <a:rPr lang="en-US" sz="2400" smtClean="0"/>
              <a:t>: desire for a commodity or service backed by purchasing power (ability to pay) &amp; willingness to pay for it is called Demand.</a:t>
            </a:r>
            <a:endParaRPr lang="en-US" sz="2400" smtClean="0"/>
          </a:p>
          <a:p>
            <a:pPr marL="609600" indent="-609600" eaLnBrk="1" hangingPunct="1"/>
            <a:r>
              <a:rPr lang="en-US" sz="2400" i="1" u="sng" smtClean="0"/>
              <a:t>A product or service is said to have demand when the following three conditions are satisfied</a:t>
            </a:r>
            <a:r>
              <a:rPr lang="en-US" sz="2400" i="1" smtClean="0"/>
              <a:t>.</a:t>
            </a:r>
            <a:endParaRPr lang="en-US" sz="2400" i="1" smtClean="0"/>
          </a:p>
          <a:p>
            <a:pPr marL="609600" indent="-609600" eaLnBrk="1" hangingPunct="1">
              <a:buFont typeface="Wingdings" panose="05000000000000000000" pitchFamily="2" charset="2"/>
              <a:buAutoNum type="arabicPeriod"/>
            </a:pPr>
            <a:r>
              <a:rPr lang="en-US" sz="2400" b="1" u="sng" smtClean="0"/>
              <a:t>Desire</a:t>
            </a:r>
            <a:r>
              <a:rPr lang="en-US" sz="2400" smtClean="0"/>
              <a:t> on the part of buyer to buy.</a:t>
            </a:r>
            <a:endParaRPr lang="en-US" sz="2400" smtClean="0"/>
          </a:p>
          <a:p>
            <a:pPr marL="609600" indent="-609600" eaLnBrk="1" hangingPunct="1">
              <a:buFont typeface="Wingdings" panose="05000000000000000000" pitchFamily="2" charset="2"/>
              <a:buAutoNum type="arabicPeriod"/>
            </a:pPr>
            <a:r>
              <a:rPr lang="en-US" sz="2400" smtClean="0"/>
              <a:t>Ability to pay the specified price for it        (</a:t>
            </a:r>
            <a:r>
              <a:rPr lang="en-US" sz="2400" b="1" u="sng" smtClean="0"/>
              <a:t>purchasing power</a:t>
            </a:r>
            <a:r>
              <a:rPr lang="en-US" sz="2400" u="sng" smtClean="0"/>
              <a:t>)</a:t>
            </a:r>
            <a:r>
              <a:rPr lang="en-US" sz="2400" smtClean="0"/>
              <a:t> </a:t>
            </a:r>
            <a:endParaRPr lang="en-US" sz="2400" smtClean="0"/>
          </a:p>
          <a:p>
            <a:pPr marL="609600" indent="-609600" eaLnBrk="1" hangingPunct="1">
              <a:buFont typeface="Wingdings" panose="05000000000000000000" pitchFamily="2" charset="2"/>
              <a:buAutoNum type="arabicPeriod"/>
            </a:pPr>
            <a:r>
              <a:rPr lang="en-US" sz="2400" b="1" u="sng" smtClean="0"/>
              <a:t>Willingness</a:t>
            </a:r>
            <a:r>
              <a:rPr lang="en-US" sz="2400" smtClean="0"/>
              <a:t> to pay for it</a:t>
            </a:r>
            <a:endParaRPr lang="en-US" sz="2400" smtClean="0"/>
          </a:p>
          <a:p>
            <a:pPr marL="609600" indent="-609600" eaLnBrk="1" hangingPunct="1"/>
            <a:r>
              <a:rPr lang="en-US" sz="2400" smtClean="0"/>
              <a:t>Unless all these conditions are satisfied the product/service is not said to have demand </a:t>
            </a:r>
            <a:endParaRPr lang="en-US" sz="2400" smtClean="0"/>
          </a:p>
          <a:p>
            <a:pPr marL="609600" indent="-609600" eaLnBrk="1" hangingPunct="1">
              <a:buFont typeface="Wingdings" panose="05000000000000000000" pitchFamily="2" charset="2"/>
              <a:buAutoNum type="arabicPeriod"/>
            </a:pPr>
            <a:endParaRPr lang="en-US" sz="2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590800"/>
            <a:ext cx="8229600" cy="1143000"/>
          </a:xfrm>
        </p:spPr>
        <p:txBody>
          <a:bodyPr>
            <a:normAutofit fontScale="90000"/>
          </a:bodyPr>
          <a:lstStyle/>
          <a:p>
            <a:pPr eaLnBrk="1" hangingPunct="1">
              <a:defRPr/>
            </a:pPr>
            <a:r>
              <a:rPr lang="en-US" sz="4000"/>
              <a:t>FACTORS DETERMINING DEMAND</a:t>
            </a:r>
            <a:endParaRPr lang="en-US" sz="4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body" idx="1"/>
          </p:nvPr>
        </p:nvSpPr>
        <p:spPr>
          <a:xfrm>
            <a:off x="457200" y="228600"/>
            <a:ext cx="8229600" cy="6324600"/>
          </a:xfrm>
          <a:noFill/>
        </p:spPr>
        <p:txBody>
          <a:bodyPr/>
          <a:lstStyle/>
          <a:p>
            <a:pPr marL="609600" indent="-609600" eaLnBrk="1" hangingPunct="1">
              <a:lnSpc>
                <a:spcPct val="90000"/>
              </a:lnSpc>
              <a:buFont typeface="Gill Sans MT" panose="020B0502020104020203" pitchFamily="34" charset="0"/>
              <a:buAutoNum type="arabicPeriod"/>
            </a:pPr>
            <a:r>
              <a:rPr lang="en-US" sz="2800" smtClean="0"/>
              <a:t>PRICE OF THE PRODUCT</a:t>
            </a:r>
            <a:endParaRPr lang="en-US" sz="2800" smtClean="0"/>
          </a:p>
          <a:p>
            <a:pPr marL="609600" indent="-609600" eaLnBrk="1" hangingPunct="1">
              <a:lnSpc>
                <a:spcPct val="90000"/>
              </a:lnSpc>
              <a:buFont typeface="Gill Sans MT" panose="020B0502020104020203" pitchFamily="34" charset="0"/>
              <a:buAutoNum type="arabicPeriod"/>
            </a:pPr>
            <a:r>
              <a:rPr lang="en-US" sz="2800" smtClean="0"/>
              <a:t>INCOME LEVEL OF THE CONSUMER</a:t>
            </a:r>
            <a:endParaRPr lang="en-US" sz="2800" smtClean="0"/>
          </a:p>
          <a:p>
            <a:pPr marL="609600" indent="-609600" eaLnBrk="1" hangingPunct="1">
              <a:lnSpc>
                <a:spcPct val="90000"/>
              </a:lnSpc>
              <a:buFont typeface="Gill Sans MT" panose="020B0502020104020203" pitchFamily="34" charset="0"/>
              <a:buAutoNum type="arabicPeriod"/>
            </a:pPr>
            <a:r>
              <a:rPr lang="en-US" sz="2800" smtClean="0"/>
              <a:t>TASTE &amp; PREFERENCES OF THE CONSUMERS</a:t>
            </a:r>
            <a:endParaRPr lang="en-US" sz="2800" smtClean="0"/>
          </a:p>
          <a:p>
            <a:pPr marL="609600" indent="-609600" eaLnBrk="1" hangingPunct="1">
              <a:lnSpc>
                <a:spcPct val="90000"/>
              </a:lnSpc>
              <a:buFont typeface="Gill Sans MT" panose="020B0502020104020203" pitchFamily="34" charset="0"/>
              <a:buAutoNum type="arabicPeriod"/>
            </a:pPr>
            <a:r>
              <a:rPr lang="en-US" sz="2800" smtClean="0"/>
              <a:t>PRICE OF RELATED GOODS (SUBSTITUTES)</a:t>
            </a:r>
            <a:endParaRPr lang="en-US" sz="2800" smtClean="0"/>
          </a:p>
          <a:p>
            <a:pPr marL="609600" indent="-609600" eaLnBrk="1" hangingPunct="1">
              <a:lnSpc>
                <a:spcPct val="90000"/>
              </a:lnSpc>
              <a:buFont typeface="Gill Sans MT" panose="020B0502020104020203" pitchFamily="34" charset="0"/>
              <a:buAutoNum type="arabicPeriod"/>
            </a:pPr>
            <a:r>
              <a:rPr lang="en-US" sz="2800" smtClean="0"/>
              <a:t>EXPECTATIONS ABOUT THE PRICES IN THE FUTURE</a:t>
            </a:r>
            <a:endParaRPr lang="en-US" sz="2800" smtClean="0"/>
          </a:p>
          <a:p>
            <a:pPr marL="609600" indent="-609600" eaLnBrk="1" hangingPunct="1">
              <a:lnSpc>
                <a:spcPct val="90000"/>
              </a:lnSpc>
              <a:buFont typeface="Gill Sans MT" panose="020B0502020104020203" pitchFamily="34" charset="0"/>
              <a:buAutoNum type="arabicPeriod"/>
            </a:pPr>
            <a:r>
              <a:rPr lang="en-US" sz="2800" smtClean="0"/>
              <a:t>EXPECTATIONS ABOUT THE INCOMES IN THE FUTURE</a:t>
            </a:r>
            <a:endParaRPr lang="en-IN" sz="2800" smtClean="0"/>
          </a:p>
          <a:p>
            <a:pPr marL="609600" indent="-609600" eaLnBrk="1" hangingPunct="1">
              <a:lnSpc>
                <a:spcPct val="90000"/>
              </a:lnSpc>
              <a:buFont typeface="Gill Sans MT" panose="020B0502020104020203" pitchFamily="34" charset="0"/>
              <a:buAutoNum type="arabicPeriod"/>
            </a:pPr>
            <a:r>
              <a:rPr lang="en-US" sz="2800" smtClean="0"/>
              <a:t>SIZE OF POPULATION</a:t>
            </a:r>
            <a:endParaRPr lang="en-US" sz="2800" smtClean="0"/>
          </a:p>
          <a:p>
            <a:pPr marL="609600" indent="-609600" eaLnBrk="1" hangingPunct="1">
              <a:lnSpc>
                <a:spcPct val="90000"/>
              </a:lnSpc>
              <a:buFont typeface="Gill Sans MT" panose="020B0502020104020203" pitchFamily="34" charset="0"/>
              <a:buAutoNum type="arabicPeriod"/>
            </a:pPr>
            <a:r>
              <a:rPr lang="en-US" sz="2800" smtClean="0"/>
              <a:t>ADVERTISING EFFORTS</a:t>
            </a:r>
            <a:endParaRPr lang="en-US" sz="2800" smtClean="0"/>
          </a:p>
          <a:p>
            <a:pPr marL="609600" indent="-609600" eaLnBrk="1" hangingPunct="1">
              <a:lnSpc>
                <a:spcPct val="90000"/>
              </a:lnSpc>
              <a:buFont typeface="Gill Sans MT" panose="020B0502020104020203" pitchFamily="34" charset="0"/>
              <a:buAutoNum type="arabicPeriod"/>
            </a:pPr>
            <a:r>
              <a:rPr lang="en-US" sz="2800" smtClean="0"/>
              <a:t>DISTRIBUTION OF CONSUMERS OVER DIFFERENT REGIONS.</a:t>
            </a:r>
            <a:endParaRPr lang="en-US" sz="2800" smtClean="0"/>
          </a:p>
          <a:p>
            <a:pPr marL="609600" indent="-609600" eaLnBrk="1" hangingPunct="1"/>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a:t>DEMAND FUNCTION</a:t>
            </a:r>
            <a:endParaRPr lang="en-US"/>
          </a:p>
        </p:txBody>
      </p:sp>
      <p:sp>
        <p:nvSpPr>
          <p:cNvPr id="48131" name="Rectangle 3"/>
          <p:cNvSpPr>
            <a:spLocks noGrp="1" noChangeArrowheads="1"/>
          </p:cNvSpPr>
          <p:nvPr>
            <p:ph type="body" idx="1"/>
          </p:nvPr>
        </p:nvSpPr>
        <p:spPr>
          <a:xfrm>
            <a:off x="457200" y="1447800"/>
            <a:ext cx="8229600" cy="4683125"/>
          </a:xfrm>
        </p:spPr>
        <p:txBody>
          <a:bodyPr/>
          <a:lstStyle/>
          <a:p>
            <a:pPr eaLnBrk="1" hangingPunct="1"/>
            <a:r>
              <a:rPr lang="en-US" sz="2400" smtClean="0"/>
              <a:t>Demand function explains the functional relationship between quantity demanded and the various factors that determine demand.</a:t>
            </a:r>
            <a:endParaRPr lang="en-US" sz="2400" smtClean="0"/>
          </a:p>
          <a:p>
            <a:pPr eaLnBrk="1" hangingPunct="1"/>
            <a:r>
              <a:rPr lang="en-US" sz="2400" smtClean="0"/>
              <a:t>Demand function can be expressed mathematically as follows</a:t>
            </a:r>
            <a:endParaRPr lang="en-US" sz="2400" smtClean="0"/>
          </a:p>
          <a:p>
            <a:pPr eaLnBrk="1" hangingPunct="1">
              <a:buFont typeface="Wingdings" panose="05000000000000000000" pitchFamily="2" charset="2"/>
              <a:buNone/>
            </a:pPr>
            <a:r>
              <a:rPr lang="en-US" sz="2400" smtClean="0"/>
              <a:t>                 Dn = f (Pn,I,T)</a:t>
            </a:r>
            <a:endParaRPr lang="en-US" sz="2400" smtClean="0"/>
          </a:p>
          <a:p>
            <a:pPr eaLnBrk="1" hangingPunct="1">
              <a:buFont typeface="Wingdings" panose="05000000000000000000" pitchFamily="2" charset="2"/>
              <a:buNone/>
            </a:pPr>
            <a:r>
              <a:rPr lang="en-US" sz="2400" smtClean="0"/>
              <a:t>Here Dn = quantity demanded</a:t>
            </a:r>
            <a:endParaRPr lang="en-US" sz="2400" smtClean="0"/>
          </a:p>
          <a:p>
            <a:pPr eaLnBrk="1" hangingPunct="1">
              <a:buFont typeface="Wingdings" panose="05000000000000000000" pitchFamily="2" charset="2"/>
              <a:buNone/>
            </a:pPr>
            <a:r>
              <a:rPr lang="en-US" sz="2400" smtClean="0"/>
              <a:t>            f = functional relationship</a:t>
            </a:r>
            <a:endParaRPr lang="en-US" sz="2400" smtClean="0"/>
          </a:p>
          <a:p>
            <a:pPr eaLnBrk="1" hangingPunct="1">
              <a:buFont typeface="Wingdings" panose="05000000000000000000" pitchFamily="2" charset="2"/>
              <a:buNone/>
            </a:pPr>
            <a:r>
              <a:rPr lang="en-US" sz="2400" smtClean="0"/>
              <a:t>         Pn = price of the product</a:t>
            </a:r>
            <a:endParaRPr lang="en-US" sz="2400" smtClean="0"/>
          </a:p>
          <a:p>
            <a:pPr eaLnBrk="1" hangingPunct="1">
              <a:buFont typeface="Wingdings" panose="05000000000000000000" pitchFamily="2" charset="2"/>
              <a:buNone/>
            </a:pPr>
            <a:r>
              <a:rPr lang="en-US" sz="2400" smtClean="0"/>
              <a:t>            I = income of the consumer</a:t>
            </a:r>
            <a:endParaRPr lang="en-US" sz="2400" smtClean="0"/>
          </a:p>
          <a:p>
            <a:pPr eaLnBrk="1" hangingPunct="1">
              <a:buFont typeface="Wingdings" panose="05000000000000000000" pitchFamily="2" charset="2"/>
              <a:buNone/>
            </a:pPr>
            <a:r>
              <a:rPr lang="en-US" sz="2400" smtClean="0"/>
              <a:t>           T = taste &amp; preference of the consumer</a:t>
            </a:r>
            <a:endParaRPr lang="en-US" sz="2400" smtClean="0"/>
          </a:p>
          <a:p>
            <a:pPr eaLnBrk="1" hangingPunct="1">
              <a:buFont typeface="Wingdings" panose="05000000000000000000" pitchFamily="2" charset="2"/>
              <a:buNone/>
            </a:pPr>
            <a:endParaRPr lang="en-US" sz="2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t>DEMAND SCHEDULE</a:t>
            </a:r>
            <a:endParaRPr lang="en-US"/>
          </a:p>
        </p:txBody>
      </p:sp>
      <p:sp>
        <p:nvSpPr>
          <p:cNvPr id="49155" name="Rectangle 3"/>
          <p:cNvSpPr>
            <a:spLocks noGrp="1" noChangeArrowheads="1"/>
          </p:cNvSpPr>
          <p:nvPr>
            <p:ph type="body" sz="half" idx="1"/>
          </p:nvPr>
        </p:nvSpPr>
        <p:spPr/>
        <p:txBody>
          <a:bodyPr/>
          <a:lstStyle/>
          <a:p>
            <a:pPr eaLnBrk="1" hangingPunct="1"/>
            <a:r>
              <a:rPr lang="en-US" sz="2400" smtClean="0"/>
              <a:t>Demand Schedule: it shows functional relationship between the quantity demanded of a product &amp; its price.</a:t>
            </a:r>
            <a:endParaRPr lang="en-US" sz="2400" smtClean="0"/>
          </a:p>
          <a:p>
            <a:pPr eaLnBrk="1" hangingPunct="1">
              <a:buFont typeface="Wingdings" panose="05000000000000000000" pitchFamily="2" charset="2"/>
              <a:buNone/>
            </a:pPr>
            <a:endParaRPr lang="en-US" sz="2400" smtClean="0"/>
          </a:p>
          <a:p>
            <a:pPr eaLnBrk="1" hangingPunct="1"/>
            <a:r>
              <a:rPr lang="en-US" sz="2400" smtClean="0"/>
              <a:t>i.e. demand schedule shows different quantities of a commodity demanded at various prices at a given time.</a:t>
            </a:r>
            <a:endParaRPr lang="en-US" sz="2400" smtClean="0"/>
          </a:p>
          <a:p>
            <a:pPr eaLnBrk="1" hangingPunct="1"/>
            <a:endParaRPr lang="en-US" sz="2400" smtClean="0"/>
          </a:p>
          <a:p>
            <a:pPr eaLnBrk="1" hangingPunct="1">
              <a:buFont typeface="Wingdings" panose="05000000000000000000" pitchFamily="2" charset="2"/>
              <a:buNone/>
            </a:pPr>
            <a:endParaRPr lang="en-US" sz="2400" smtClean="0"/>
          </a:p>
        </p:txBody>
      </p:sp>
      <p:graphicFrame>
        <p:nvGraphicFramePr>
          <p:cNvPr id="9247" name="Group 31"/>
          <p:cNvGraphicFramePr>
            <a:graphicFrameLocks noGrp="1"/>
          </p:cNvGraphicFramePr>
          <p:nvPr>
            <p:ph sz="half" idx="2"/>
          </p:nvPr>
        </p:nvGraphicFramePr>
        <p:xfrm>
          <a:off x="4572000" y="1752600"/>
          <a:ext cx="4343400" cy="4410077"/>
        </p:xfrm>
        <a:graphic>
          <a:graphicData uri="http://schemas.openxmlformats.org/drawingml/2006/table">
            <a:tbl>
              <a:tblPr/>
              <a:tblGrid>
                <a:gridCol w="2171700"/>
                <a:gridCol w="2171700"/>
              </a:tblGrid>
              <a:tr h="685800">
                <a:tc>
                  <a:txBody>
                    <a:bodyPr/>
                    <a:lstStyle/>
                    <a:p>
                      <a:pPr marL="0" marR="0" lvl="0" indent="0" algn="ctr" defTabSz="914400" rtl="0" eaLnBrk="1" fontAlgn="base" latinLnBrk="0" hangingPunct="1">
                        <a:lnSpc>
                          <a:spcPts val="1600"/>
                        </a:lnSpc>
                        <a:spcBef>
                          <a:spcPct val="20000"/>
                        </a:spcBef>
                        <a:spcAft>
                          <a:spcPct val="0"/>
                        </a:spcAft>
                        <a:buClrTx/>
                        <a:buSzTx/>
                        <a:buFontTx/>
                        <a:buNone/>
                      </a:pPr>
                      <a:r>
                        <a:rPr kumimoji="0" lang="en-US" sz="1600" b="1" i="0" u="sng" strike="noStrike" cap="none" normalizeH="0" baseline="0" smtClean="0">
                          <a:ln>
                            <a:noFill/>
                          </a:ln>
                          <a:solidFill>
                            <a:srgbClr val="FFFFFF"/>
                          </a:solidFill>
                          <a:effectLst>
                            <a:outerShdw blurRad="38100" dist="38100" dir="2700000" algn="tl">
                              <a:srgbClr val="000000"/>
                            </a:outerShdw>
                          </a:effectLst>
                          <a:latin typeface="Verdana" panose="020B0604030504040204" pitchFamily="34" charset="0"/>
                          <a:cs typeface="Times New Roman" panose="02020603050405020304" pitchFamily="18" charset="0"/>
                        </a:rPr>
                        <a:t>Price of Apple (In. Rs.)</a:t>
                      </a:r>
                      <a:endParaRPr kumimoji="0" lang="en-IN" sz="1600" b="1" i="0" u="sng" strike="noStrike" cap="none" normalizeH="0" baseline="0" smtClean="0">
                        <a:ln>
                          <a:noFill/>
                        </a:ln>
                        <a:solidFill>
                          <a:srgbClr val="FFFFFF"/>
                        </a:solidFill>
                        <a:effectLst>
                          <a:outerShdw blurRad="38100" dist="38100" dir="2700000" algn="tl">
                            <a:srgbClr val="000000"/>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600" b="1" i="0" u="sng" strike="noStrike" cap="none" normalizeH="0" baseline="0" smtClean="0">
                          <a:ln>
                            <a:noFill/>
                          </a:ln>
                          <a:solidFill>
                            <a:srgbClr val="FFFFFF"/>
                          </a:solidFill>
                          <a:effectLst>
                            <a:outerShdw blurRad="38100" dist="38100" dir="2700000" algn="tl">
                              <a:srgbClr val="000000"/>
                            </a:outerShdw>
                          </a:effectLst>
                          <a:latin typeface="Times New Roman" panose="02020603050405020304" pitchFamily="18" charset="0"/>
                          <a:cs typeface="Arial" panose="020B0604020202020204" pitchFamily="34" charset="0"/>
                        </a:rPr>
                        <a:t>Quantity Demanded</a:t>
                      </a:r>
                      <a:endParaRPr kumimoji="0" lang="en-IN" sz="1600" b="1" i="0" u="sng" strike="noStrike" cap="none" normalizeH="0" baseline="0" smtClean="0">
                        <a:ln>
                          <a:noFill/>
                        </a:ln>
                        <a:solidFill>
                          <a:srgbClr val="FFFFFF"/>
                        </a:solidFill>
                        <a:effectLst>
                          <a:outerShdw blurRad="38100" dist="38100" dir="2700000" algn="tl">
                            <a:srgbClr val="000000"/>
                          </a:outerShdw>
                        </a:effectLst>
                        <a:latin typeface="Times New Roman" panose="02020603050405020304" pitchFamily="18"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828675">
                <a:tc>
                  <a:txBody>
                    <a:bodyPr/>
                    <a:lstStyle/>
                    <a:p>
                      <a:pPr marL="0" marR="0" lvl="0" indent="0" algn="ctr" defTabSz="914400" rtl="0" eaLnBrk="1" fontAlgn="base" latinLnBrk="0" hangingPunct="1">
                        <a:lnSpc>
                          <a:spcPts val="1600"/>
                        </a:lnSpc>
                        <a:spcBef>
                          <a:spcPct val="20000"/>
                        </a:spcBef>
                        <a:spcAft>
                          <a:spcPct val="0"/>
                        </a:spcAft>
                        <a:buClrTx/>
                        <a:buSzTx/>
                        <a:buFontTx/>
                        <a:buNone/>
                      </a:pPr>
                      <a:endPar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p>
                      <a:pPr marL="0" marR="0" lvl="0" indent="0" algn="ctr" defTabSz="914400" rtl="0" eaLnBrk="1" fontAlgn="base" latinLnBrk="0" hangingPunct="1">
                        <a:lnSpc>
                          <a:spcPts val="1600"/>
                        </a:lnSpc>
                        <a:spcBef>
                          <a:spcPct val="20000"/>
                        </a:spcBef>
                        <a:spcAft>
                          <a:spcPct val="0"/>
                        </a:spcAft>
                        <a:buClrTx/>
                        <a:buSzTx/>
                        <a:buFontTx/>
                        <a:buNone/>
                      </a:pPr>
                      <a:r>
                        <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rPr>
                        <a:t>10</a:t>
                      </a: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3CB"/>
                    </a:solidFill>
                  </a:tcPr>
                </a:tc>
                <a:tc>
                  <a:txBody>
                    <a:bodyPr/>
                    <a:lstStyle/>
                    <a:p>
                      <a:pPr marL="0" marR="0" lvl="0" indent="0" algn="ctr" defTabSz="914400" rtl="0" eaLnBrk="1" fontAlgn="base" latinLnBrk="0" hangingPunct="1">
                        <a:lnSpc>
                          <a:spcPts val="1600"/>
                        </a:lnSpc>
                        <a:spcBef>
                          <a:spcPct val="20000"/>
                        </a:spcBef>
                        <a:spcAft>
                          <a:spcPct val="0"/>
                        </a:spcAft>
                        <a:buClrTx/>
                        <a:buSzTx/>
                        <a:buFontTx/>
                        <a:buNone/>
                      </a:pPr>
                      <a:endPar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p>
                      <a:pPr marL="0" marR="0" lvl="0" indent="0" algn="ctr" defTabSz="914400" rtl="0" eaLnBrk="1" fontAlgn="base" latinLnBrk="0" hangingPunct="1">
                        <a:lnSpc>
                          <a:spcPts val="1600"/>
                        </a:lnSpc>
                        <a:spcBef>
                          <a:spcPct val="20000"/>
                        </a:spcBef>
                        <a:spcAft>
                          <a:spcPct val="0"/>
                        </a:spcAft>
                        <a:buClrTx/>
                        <a:buSzTx/>
                        <a:buFontTx/>
                        <a:buNone/>
                      </a:pPr>
                      <a:r>
                        <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rPr>
                        <a:t>1</a:t>
                      </a: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3CB"/>
                    </a:solidFill>
                  </a:tcPr>
                </a:tc>
              </a:tr>
              <a:tr h="709613">
                <a:tc>
                  <a:txBody>
                    <a:bodyPr/>
                    <a:lstStyle/>
                    <a:p>
                      <a:pPr marL="0" marR="0" lvl="0" indent="0" algn="ctr" defTabSz="914400" rtl="0" eaLnBrk="1" fontAlgn="base" latinLnBrk="0" hangingPunct="1">
                        <a:lnSpc>
                          <a:spcPts val="1600"/>
                        </a:lnSpc>
                        <a:spcBef>
                          <a:spcPct val="20000"/>
                        </a:spcBef>
                        <a:spcAft>
                          <a:spcPct val="0"/>
                        </a:spcAft>
                        <a:buClrTx/>
                        <a:buSzTx/>
                        <a:buFontTx/>
                        <a:buNone/>
                      </a:pPr>
                      <a:endPar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p>
                      <a:pPr marL="0" marR="0" lvl="0" indent="0" algn="ctr" defTabSz="914400" rtl="0" eaLnBrk="1" fontAlgn="base" latinLnBrk="0" hangingPunct="1">
                        <a:lnSpc>
                          <a:spcPts val="1600"/>
                        </a:lnSpc>
                        <a:spcBef>
                          <a:spcPct val="20000"/>
                        </a:spcBef>
                        <a:spcAft>
                          <a:spcPct val="0"/>
                        </a:spcAft>
                        <a:buClrTx/>
                        <a:buSzTx/>
                        <a:buFontTx/>
                        <a:buNone/>
                      </a:pPr>
                      <a:r>
                        <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rPr>
                        <a:t>8</a:t>
                      </a: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F1E7"/>
                    </a:solidFill>
                  </a:tcPr>
                </a:tc>
                <a:tc>
                  <a:txBody>
                    <a:bodyPr/>
                    <a:lstStyle/>
                    <a:p>
                      <a:pPr marL="0" marR="0" lvl="0" indent="0" algn="ctr" defTabSz="914400" rtl="0" eaLnBrk="1" fontAlgn="base" latinLnBrk="0" hangingPunct="1">
                        <a:lnSpc>
                          <a:spcPts val="1600"/>
                        </a:lnSpc>
                        <a:spcBef>
                          <a:spcPct val="20000"/>
                        </a:spcBef>
                        <a:spcAft>
                          <a:spcPct val="0"/>
                        </a:spcAft>
                        <a:buClrTx/>
                        <a:buSzTx/>
                        <a:buFontTx/>
                        <a:buNone/>
                      </a:pPr>
                      <a:endPar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p>
                      <a:pPr marL="0" marR="0" lvl="0" indent="0" algn="ctr" defTabSz="914400" rtl="0" eaLnBrk="1" fontAlgn="base" latinLnBrk="0" hangingPunct="1">
                        <a:lnSpc>
                          <a:spcPts val="1600"/>
                        </a:lnSpc>
                        <a:spcBef>
                          <a:spcPct val="20000"/>
                        </a:spcBef>
                        <a:spcAft>
                          <a:spcPct val="0"/>
                        </a:spcAft>
                        <a:buClrTx/>
                        <a:buSzTx/>
                        <a:buFontTx/>
                        <a:buNone/>
                      </a:pPr>
                      <a:r>
                        <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rPr>
                        <a:t>2</a:t>
                      </a: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F1E7"/>
                    </a:solidFill>
                  </a:tcPr>
                </a:tc>
              </a:tr>
              <a:tr h="728663">
                <a:tc>
                  <a:txBody>
                    <a:bodyPr/>
                    <a:lstStyle/>
                    <a:p>
                      <a:pPr marL="0" marR="0" lvl="0" indent="0" algn="ctr" defTabSz="914400" rtl="0" eaLnBrk="1" fontAlgn="base" latinLnBrk="0" hangingPunct="1">
                        <a:lnSpc>
                          <a:spcPts val="1600"/>
                        </a:lnSpc>
                        <a:spcBef>
                          <a:spcPct val="20000"/>
                        </a:spcBef>
                        <a:spcAft>
                          <a:spcPct val="0"/>
                        </a:spcAft>
                        <a:buClrTx/>
                        <a:buSzTx/>
                        <a:buFontTx/>
                        <a:buNone/>
                      </a:pPr>
                      <a:endPar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p>
                      <a:pPr marL="0" marR="0" lvl="0" indent="0" algn="ctr" defTabSz="914400" rtl="0" eaLnBrk="1" fontAlgn="base" latinLnBrk="0" hangingPunct="1">
                        <a:lnSpc>
                          <a:spcPts val="1600"/>
                        </a:lnSpc>
                        <a:spcBef>
                          <a:spcPct val="20000"/>
                        </a:spcBef>
                        <a:spcAft>
                          <a:spcPct val="0"/>
                        </a:spcAft>
                        <a:buClrTx/>
                        <a:buSzTx/>
                        <a:buFontTx/>
                        <a:buNone/>
                      </a:pPr>
                      <a:r>
                        <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rPr>
                        <a:t>6</a:t>
                      </a: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3CB"/>
                    </a:solidFill>
                  </a:tcPr>
                </a:tc>
                <a:tc>
                  <a:txBody>
                    <a:bodyPr/>
                    <a:lstStyle/>
                    <a:p>
                      <a:pPr marL="0" marR="0" lvl="0" indent="0" algn="ctr" defTabSz="914400" rtl="0" eaLnBrk="1" fontAlgn="base" latinLnBrk="0" hangingPunct="1">
                        <a:lnSpc>
                          <a:spcPts val="1600"/>
                        </a:lnSpc>
                        <a:spcBef>
                          <a:spcPct val="20000"/>
                        </a:spcBef>
                        <a:spcAft>
                          <a:spcPct val="0"/>
                        </a:spcAft>
                        <a:buClrTx/>
                        <a:buSzTx/>
                        <a:buFontTx/>
                        <a:buNone/>
                      </a:pP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p>
                      <a:pPr marL="0" marR="0" lvl="0" indent="0" algn="ctr" defTabSz="914400" rtl="0" eaLnBrk="1" fontAlgn="base" latinLnBrk="0" hangingPunct="1">
                        <a:lnSpc>
                          <a:spcPts val="1600"/>
                        </a:lnSpc>
                        <a:spcBef>
                          <a:spcPct val="20000"/>
                        </a:spcBef>
                        <a:spcAft>
                          <a:spcPct val="0"/>
                        </a:spcAft>
                        <a:buClrTx/>
                        <a:buSzTx/>
                        <a:buFontTx/>
                        <a:buNone/>
                      </a:pPr>
                      <a:r>
                        <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rPr>
                        <a:t>3</a:t>
                      </a: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3CB"/>
                    </a:solidFill>
                  </a:tcPr>
                </a:tc>
              </a:tr>
              <a:tr h="728663">
                <a:tc>
                  <a:txBody>
                    <a:bodyPr/>
                    <a:lstStyle/>
                    <a:p>
                      <a:pPr marL="0" marR="0" lvl="0" indent="0" algn="ctr" defTabSz="914400" rtl="0" eaLnBrk="1" fontAlgn="base" latinLnBrk="0" hangingPunct="1">
                        <a:lnSpc>
                          <a:spcPts val="1600"/>
                        </a:lnSpc>
                        <a:spcBef>
                          <a:spcPct val="20000"/>
                        </a:spcBef>
                        <a:spcAft>
                          <a:spcPct val="0"/>
                        </a:spcAft>
                        <a:buClrTx/>
                        <a:buSzTx/>
                        <a:buFontTx/>
                        <a:buNone/>
                      </a:pPr>
                      <a:endPar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p>
                      <a:pPr marL="0" marR="0" lvl="0" indent="0" algn="ctr" defTabSz="914400" rtl="0" eaLnBrk="1" fontAlgn="base" latinLnBrk="0" hangingPunct="1">
                        <a:lnSpc>
                          <a:spcPts val="1600"/>
                        </a:lnSpc>
                        <a:spcBef>
                          <a:spcPct val="20000"/>
                        </a:spcBef>
                        <a:spcAft>
                          <a:spcPct val="0"/>
                        </a:spcAft>
                        <a:buClrTx/>
                        <a:buSzTx/>
                        <a:buFontTx/>
                        <a:buNone/>
                      </a:pPr>
                      <a:r>
                        <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rPr>
                        <a:t>4</a:t>
                      </a: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F1E7"/>
                    </a:solidFill>
                  </a:tcPr>
                </a:tc>
                <a:tc>
                  <a:txBody>
                    <a:bodyPr/>
                    <a:lstStyle/>
                    <a:p>
                      <a:pPr marL="0" marR="0" lvl="0" indent="0" algn="ctr" defTabSz="914400" rtl="0" eaLnBrk="1" fontAlgn="base" latinLnBrk="0" hangingPunct="1">
                        <a:lnSpc>
                          <a:spcPts val="1600"/>
                        </a:lnSpc>
                        <a:spcBef>
                          <a:spcPct val="20000"/>
                        </a:spcBef>
                        <a:spcAft>
                          <a:spcPct val="0"/>
                        </a:spcAft>
                        <a:buClrTx/>
                        <a:buSzTx/>
                        <a:buFontTx/>
                        <a:buNone/>
                      </a:pPr>
                      <a:endPar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p>
                      <a:pPr marL="0" marR="0" lvl="0" indent="0" algn="ctr" defTabSz="914400" rtl="0" eaLnBrk="1" fontAlgn="base" latinLnBrk="0" hangingPunct="1">
                        <a:lnSpc>
                          <a:spcPts val="1600"/>
                        </a:lnSpc>
                        <a:spcBef>
                          <a:spcPct val="20000"/>
                        </a:spcBef>
                        <a:spcAft>
                          <a:spcPct val="0"/>
                        </a:spcAft>
                        <a:buClrTx/>
                        <a:buSzTx/>
                        <a:buFontTx/>
                        <a:buNone/>
                      </a:pPr>
                      <a:r>
                        <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rPr>
                        <a:t>4</a:t>
                      </a: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F1E7"/>
                    </a:solidFill>
                  </a:tcPr>
                </a:tc>
              </a:tr>
              <a:tr h="728663">
                <a:tc>
                  <a:txBody>
                    <a:bodyPr/>
                    <a:lstStyle/>
                    <a:p>
                      <a:pPr marL="0" marR="0" lvl="0" indent="0" algn="ctr" defTabSz="914400" rtl="0" eaLnBrk="1" fontAlgn="base" latinLnBrk="0" hangingPunct="1">
                        <a:lnSpc>
                          <a:spcPts val="1600"/>
                        </a:lnSpc>
                        <a:spcBef>
                          <a:spcPct val="20000"/>
                        </a:spcBef>
                        <a:spcAft>
                          <a:spcPct val="0"/>
                        </a:spcAft>
                        <a:buClrTx/>
                        <a:buSzTx/>
                        <a:buFontTx/>
                        <a:buNone/>
                      </a:pPr>
                      <a:endPar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p>
                      <a:pPr marL="0" marR="0" lvl="0" indent="0" algn="ctr" defTabSz="914400" rtl="0" eaLnBrk="1" fontAlgn="base" latinLnBrk="0" hangingPunct="1">
                        <a:lnSpc>
                          <a:spcPts val="1600"/>
                        </a:lnSpc>
                        <a:spcBef>
                          <a:spcPct val="20000"/>
                        </a:spcBef>
                        <a:spcAft>
                          <a:spcPct val="0"/>
                        </a:spcAft>
                        <a:buClrTx/>
                        <a:buSzTx/>
                        <a:buFontTx/>
                        <a:buNone/>
                      </a:pPr>
                      <a:r>
                        <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rPr>
                        <a:t>1</a:t>
                      </a: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3CB"/>
                    </a:solidFill>
                  </a:tcPr>
                </a:tc>
                <a:tc>
                  <a:txBody>
                    <a:bodyPr/>
                    <a:lstStyle/>
                    <a:p>
                      <a:pPr marL="0" marR="0" lvl="0" indent="0" algn="ctr" defTabSz="914400" rtl="0" eaLnBrk="1" fontAlgn="base" latinLnBrk="0" hangingPunct="1">
                        <a:lnSpc>
                          <a:spcPts val="1600"/>
                        </a:lnSpc>
                        <a:spcBef>
                          <a:spcPct val="20000"/>
                        </a:spcBef>
                        <a:spcAft>
                          <a:spcPct val="0"/>
                        </a:spcAft>
                        <a:buClrTx/>
                        <a:buSzTx/>
                        <a:buFontTx/>
                        <a:buNone/>
                      </a:pPr>
                      <a:endPar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p>
                      <a:pPr marL="0" marR="0" lvl="0" indent="0" algn="ctr" defTabSz="914400" rtl="0" eaLnBrk="1" fontAlgn="base" latinLnBrk="0" hangingPunct="1">
                        <a:lnSpc>
                          <a:spcPts val="1600"/>
                        </a:lnSpc>
                        <a:spcBef>
                          <a:spcPct val="20000"/>
                        </a:spcBef>
                        <a:spcAft>
                          <a:spcPct val="0"/>
                        </a:spcAft>
                        <a:buClrTx/>
                        <a:buSzTx/>
                        <a:buFontTx/>
                        <a:buNone/>
                      </a:pPr>
                      <a:r>
                        <a:rPr kumimoji="0" lang="en-US"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rPr>
                        <a:t>5</a:t>
                      </a:r>
                      <a:endParaRPr kumimoji="0" lang="en-IN" sz="1800" b="1" i="0" u="none" strike="noStrike" cap="none" normalizeH="0" baseline="0" smtClean="0">
                        <a:ln>
                          <a:noFill/>
                        </a:ln>
                        <a:solidFill>
                          <a:srgbClr val="000000"/>
                        </a:solidFill>
                        <a:effectLst>
                          <a:outerShdw blurRad="38100" dist="38100" dir="2700000" algn="tl">
                            <a:srgbClr val="FFFFFF"/>
                          </a:outerShdw>
                        </a:effectLst>
                        <a:latin typeface="Verdana" panose="020B060403050404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3CB"/>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8600" y="228600"/>
            <a:ext cx="8686800" cy="6400800"/>
          </a:xfrm>
        </p:spPr>
        <p:txBody>
          <a:bodyPr>
            <a:normAutofit fontScale="55000" lnSpcReduction="20000"/>
          </a:bodyPr>
          <a:lstStyle/>
          <a:p>
            <a:pPr>
              <a:lnSpc>
                <a:spcPct val="170000"/>
              </a:lnSpc>
              <a:defRPr/>
            </a:pPr>
            <a:r>
              <a:rPr lang="en-US" sz="3800" b="1" dirty="0" smtClean="0">
                <a:latin typeface="Magneto" panose="04030805050802020D02" pitchFamily="82" charset="0"/>
              </a:rPr>
              <a:t>Economics</a:t>
            </a:r>
            <a:r>
              <a:rPr lang="en-US" sz="3800" dirty="0" smtClean="0">
                <a:latin typeface="Magneto" panose="04030805050802020D02" pitchFamily="82" charset="0"/>
              </a:rPr>
              <a:t> </a:t>
            </a:r>
            <a:r>
              <a:rPr lang="en-US" sz="3800" dirty="0" smtClean="0"/>
              <a:t>is the </a:t>
            </a:r>
            <a:r>
              <a:rPr lang="en-US" sz="3800" dirty="0" smtClean="0">
                <a:hlinkClick r:id="rId1" tooltip="Social sciences"/>
              </a:rPr>
              <a:t>social science</a:t>
            </a:r>
            <a:r>
              <a:rPr lang="en-US" sz="3800" dirty="0" smtClean="0"/>
              <a:t> that analyzes the </a:t>
            </a:r>
            <a:r>
              <a:rPr lang="en-US" sz="3800" dirty="0" err="1" smtClean="0">
                <a:hlinkClick r:id="rId2" tooltip="Production theory basics"/>
              </a:rPr>
              <a:t>production</a:t>
            </a:r>
            <a:r>
              <a:rPr lang="en-US" sz="3800" dirty="0" err="1" smtClean="0"/>
              <a:t>,</a:t>
            </a:r>
            <a:r>
              <a:rPr lang="en-US" sz="3800" dirty="0" err="1" smtClean="0">
                <a:hlinkClick r:id="rId3" tooltip="Distribution (economics)"/>
              </a:rPr>
              <a:t>distribution</a:t>
            </a:r>
            <a:r>
              <a:rPr lang="en-US" sz="3800" dirty="0" smtClean="0"/>
              <a:t>, and </a:t>
            </a:r>
            <a:r>
              <a:rPr lang="en-US" sz="3800" dirty="0" smtClean="0">
                <a:hlinkClick r:id="rId4" tooltip="Consumption (economics)"/>
              </a:rPr>
              <a:t>consumption</a:t>
            </a:r>
            <a:r>
              <a:rPr lang="en-US" sz="3800" dirty="0" smtClean="0"/>
              <a:t> of </a:t>
            </a:r>
            <a:r>
              <a:rPr lang="en-US" sz="3800" dirty="0" smtClean="0">
                <a:hlinkClick r:id="rId5" tooltip="Good (economics and accounting)"/>
              </a:rPr>
              <a:t>goods</a:t>
            </a:r>
            <a:r>
              <a:rPr lang="en-US" sz="3800" dirty="0" smtClean="0"/>
              <a:t> and </a:t>
            </a:r>
            <a:r>
              <a:rPr lang="en-US" sz="3800" dirty="0" smtClean="0">
                <a:hlinkClick r:id="rId6" tooltip="Service (economics)"/>
              </a:rPr>
              <a:t>services</a:t>
            </a:r>
            <a:r>
              <a:rPr lang="en-US" sz="3800" dirty="0" smtClean="0"/>
              <a:t>.</a:t>
            </a:r>
            <a:endParaRPr lang="en-US" sz="3800" dirty="0" smtClean="0"/>
          </a:p>
          <a:p>
            <a:pPr>
              <a:lnSpc>
                <a:spcPct val="170000"/>
              </a:lnSpc>
              <a:defRPr/>
            </a:pPr>
            <a:r>
              <a:rPr lang="en-US" sz="3800" dirty="0" smtClean="0"/>
              <a:t>Economics is study of human activity both at individual and national level</a:t>
            </a:r>
            <a:endParaRPr lang="en-US" sz="3800" dirty="0" smtClean="0"/>
          </a:p>
          <a:p>
            <a:pPr>
              <a:lnSpc>
                <a:spcPct val="170000"/>
              </a:lnSpc>
              <a:defRPr/>
            </a:pPr>
            <a:r>
              <a:rPr lang="en-US" sz="3800" dirty="0" smtClean="0"/>
              <a:t>Economics is derived from two Greek words which means house hold management</a:t>
            </a:r>
            <a:endParaRPr lang="en-US" sz="3800" dirty="0" smtClean="0"/>
          </a:p>
          <a:p>
            <a:pPr>
              <a:lnSpc>
                <a:spcPct val="170000"/>
              </a:lnSpc>
              <a:defRPr/>
            </a:pPr>
            <a:r>
              <a:rPr lang="en-US" sz="3800" dirty="0" smtClean="0"/>
              <a:t> The term </a:t>
            </a:r>
            <a:r>
              <a:rPr lang="en-US" sz="3800" i="1" dirty="0" smtClean="0"/>
              <a:t>economics</a:t>
            </a:r>
            <a:r>
              <a:rPr lang="en-US" sz="3800" dirty="0" smtClean="0"/>
              <a:t> comes from the </a:t>
            </a:r>
            <a:r>
              <a:rPr lang="en-US" sz="3800" dirty="0" smtClean="0">
                <a:hlinkClick r:id="rId7" tooltip="Ancient Greek"/>
              </a:rPr>
              <a:t>Ancient Greek</a:t>
            </a:r>
            <a:r>
              <a:rPr lang="en-US" sz="3800" dirty="0" smtClean="0"/>
              <a:t> </a:t>
            </a:r>
            <a:r>
              <a:rPr lang="en-US" sz="3800" i="1" dirty="0" err="1" smtClean="0">
                <a:hlinkClick r:id="rId8" tooltip="wikt:οἰκονομία"/>
              </a:rPr>
              <a:t>οἰκονομία</a:t>
            </a:r>
            <a:r>
              <a:rPr lang="en-US" sz="3800" dirty="0" smtClean="0"/>
              <a:t>  </a:t>
            </a:r>
            <a:endParaRPr lang="en-US" sz="3800" dirty="0" smtClean="0"/>
          </a:p>
          <a:p>
            <a:pPr>
              <a:lnSpc>
                <a:spcPct val="170000"/>
              </a:lnSpc>
              <a:defRPr/>
            </a:pPr>
            <a:r>
              <a:rPr lang="en-US" sz="3800" dirty="0" smtClean="0"/>
              <a:t>(</a:t>
            </a:r>
            <a:r>
              <a:rPr lang="en-US" sz="3800" i="1" dirty="0" err="1" smtClean="0"/>
              <a:t>oikonomia,</a:t>
            </a:r>
            <a:r>
              <a:rPr lang="en-US" sz="3800" dirty="0" err="1" smtClean="0"/>
              <a:t>"management</a:t>
            </a:r>
            <a:r>
              <a:rPr lang="en-US" sz="3800" dirty="0" smtClean="0"/>
              <a:t> of a household, administration") </a:t>
            </a:r>
            <a:endParaRPr lang="en-US" sz="3800" dirty="0" smtClean="0"/>
          </a:p>
          <a:p>
            <a:pPr>
              <a:lnSpc>
                <a:spcPct val="170000"/>
              </a:lnSpc>
              <a:defRPr/>
            </a:pPr>
            <a:r>
              <a:rPr lang="en-US" sz="3800" dirty="0" smtClean="0"/>
              <a:t>from </a:t>
            </a:r>
            <a:r>
              <a:rPr lang="en-US" sz="3800" i="1" dirty="0" err="1" smtClean="0">
                <a:hlinkClick r:id="rId9" tooltip="wikt:οἶκος"/>
              </a:rPr>
              <a:t>οἶκος</a:t>
            </a:r>
            <a:r>
              <a:rPr lang="en-US" sz="3800" dirty="0" smtClean="0"/>
              <a:t>  (</a:t>
            </a:r>
            <a:r>
              <a:rPr lang="en-US" sz="3800" i="1" dirty="0" err="1" smtClean="0"/>
              <a:t>oikos,</a:t>
            </a:r>
            <a:r>
              <a:rPr lang="en-US" sz="3800" dirty="0" err="1" smtClean="0"/>
              <a:t>"house</a:t>
            </a:r>
            <a:r>
              <a:rPr lang="en-US" sz="3800" dirty="0" smtClean="0"/>
              <a:t>") + </a:t>
            </a:r>
            <a:r>
              <a:rPr lang="en-US" sz="3800" i="1" dirty="0" err="1" smtClean="0">
                <a:hlinkClick r:id="rId10" tooltip="wikt:νόμος"/>
              </a:rPr>
              <a:t>νόμος</a:t>
            </a:r>
            <a:r>
              <a:rPr lang="en-US" sz="3800" dirty="0" smtClean="0"/>
              <a:t> (</a:t>
            </a:r>
            <a:r>
              <a:rPr lang="en-US" sz="3800" i="1" dirty="0" err="1" smtClean="0"/>
              <a:t>nomos</a:t>
            </a:r>
            <a:r>
              <a:rPr lang="en-US" sz="3800" i="1" dirty="0" smtClean="0"/>
              <a:t>,</a:t>
            </a:r>
            <a:r>
              <a:rPr lang="en-US" sz="3800" dirty="0" smtClean="0"/>
              <a:t> "custom" or "law)</a:t>
            </a:r>
            <a:endParaRPr lang="en-US" sz="3800" dirty="0" smtClean="0"/>
          </a:p>
          <a:p>
            <a:pPr>
              <a:lnSpc>
                <a:spcPct val="170000"/>
              </a:lnSpc>
              <a:buFont typeface="Wingdings 3" panose="05040102010807070707" pitchFamily="18" charset="2"/>
              <a:buNone/>
              <a:defRPr/>
            </a:pPr>
            <a:endParaRPr lang="en-US" dirty="0" smtClean="0"/>
          </a:p>
          <a:p>
            <a:pPr>
              <a:buFont typeface="Wingdings 3" panose="05040102010807070707" pitchFamily="18" charset="2"/>
              <a:buNone/>
              <a:defRPr/>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LAW of </a:t>
            </a:r>
            <a:r>
              <a:rPr lang="en-US" dirty="0" smtClean="0">
                <a:solidFill>
                  <a:schemeClr val="accent1">
                    <a:satMod val="150000"/>
                  </a:schemeClr>
                </a:solidFill>
              </a:rPr>
              <a:t>Demand</a:t>
            </a:r>
            <a:br>
              <a:rPr lang="en-IN" dirty="0">
                <a:solidFill>
                  <a:schemeClr val="accent1">
                    <a:satMod val="150000"/>
                  </a:schemeClr>
                </a:solidFill>
              </a:rPr>
            </a:br>
            <a:endParaRPr lang="en-IN" dirty="0">
              <a:solidFill>
                <a:schemeClr val="accent1">
                  <a:satMod val="150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cap="all" dirty="0" smtClean="0">
                <a:solidFill>
                  <a:schemeClr val="accent1">
                    <a:satMod val="150000"/>
                  </a:schemeClr>
                </a:solidFill>
              </a:rPr>
              <a:t>introduction</a:t>
            </a:r>
            <a:endParaRPr lang="en-IN" cap="all" dirty="0">
              <a:solidFill>
                <a:schemeClr val="accent1">
                  <a:satMod val="150000"/>
                </a:schemeClr>
              </a:solidFill>
            </a:endParaRPr>
          </a:p>
        </p:txBody>
      </p:sp>
      <p:sp>
        <p:nvSpPr>
          <p:cNvPr id="51203" name="Content Placeholder 2"/>
          <p:cNvSpPr>
            <a:spLocks noGrp="1"/>
          </p:cNvSpPr>
          <p:nvPr>
            <p:ph idx="1"/>
          </p:nvPr>
        </p:nvSpPr>
        <p:spPr/>
        <p:txBody>
          <a:bodyPr/>
          <a:lstStyle/>
          <a:p>
            <a:pPr eaLnBrk="1" hangingPunct="1"/>
            <a:r>
              <a:rPr lang="en-US" smtClean="0"/>
              <a:t>Law of demand shows the relation between price and quantity demanded of a commodity in the market.</a:t>
            </a:r>
            <a:endParaRPr lang="en-US" smtClean="0"/>
          </a:p>
          <a:p>
            <a:pPr eaLnBrk="1" hangingPunct="1"/>
            <a:endParaRPr lang="en-US" smtClean="0"/>
          </a:p>
          <a:p>
            <a:pPr eaLnBrk="1" hangingPunct="1"/>
            <a:r>
              <a:rPr lang="en-US" smtClean="0"/>
              <a:t> In the words of Marshall, “the amount of demand increases with a fall in price and diminishes with a rise in price”. </a:t>
            </a:r>
            <a:endParaRPr lang="en-IN" smtClean="0"/>
          </a:p>
          <a:p>
            <a:pPr eaLnBrk="1" hangingPunct="1"/>
            <a:endParaRPr lang="en-IN"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p:txBody>
          <a:bodyPr/>
          <a:lstStyle/>
          <a:p>
            <a:pPr eaLnBrk="1" hangingPunct="1"/>
            <a:r>
              <a:rPr lang="en-US" smtClean="0"/>
              <a:t>The law of demand may be explained with the help of the following demand schedule.</a:t>
            </a:r>
            <a:endParaRPr lang="en-IN" smtClean="0"/>
          </a:p>
          <a:p>
            <a:pPr eaLnBrk="1" hangingPunct="1"/>
            <a:r>
              <a:rPr lang="en-US" b="1" i="1" smtClean="0"/>
              <a:t>Demand Schedule.</a:t>
            </a:r>
            <a:endParaRPr lang="en-US" b="1" i="1" smtClean="0"/>
          </a:p>
          <a:p>
            <a:pPr eaLnBrk="1" hangingPunct="1">
              <a:buFont typeface="Wingdings 2" panose="05020102010507070707" pitchFamily="18" charset="2"/>
              <a:buNone/>
            </a:pPr>
            <a:endParaRPr lang="en-IN" smtClean="0"/>
          </a:p>
          <a:p>
            <a:pPr eaLnBrk="1" hangingPunct="1">
              <a:buFont typeface="Wingdings 2" panose="05020102010507070707" pitchFamily="18" charset="2"/>
              <a:buNone/>
            </a:pPr>
            <a:endParaRPr lang="en-IN" smtClean="0"/>
          </a:p>
        </p:txBody>
      </p:sp>
      <p:graphicFrame>
        <p:nvGraphicFramePr>
          <p:cNvPr id="5" name="Table 4"/>
          <p:cNvGraphicFramePr>
            <a:graphicFrameLocks noGrp="1"/>
          </p:cNvGraphicFramePr>
          <p:nvPr/>
        </p:nvGraphicFramePr>
        <p:xfrm>
          <a:off x="1714500" y="371475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lnSpc>
                          <a:spcPts val="1600"/>
                        </a:lnSpc>
                        <a:spcAft>
                          <a:spcPts val="0"/>
                        </a:spcAft>
                      </a:pPr>
                      <a:r>
                        <a:rPr lang="en-US" sz="1600" b="1" u="sng" dirty="0">
                          <a:latin typeface="Verdana" panose="020B0604030504040204"/>
                          <a:ea typeface="Times New Roman" panose="02020603050405020304"/>
                          <a:cs typeface="Times New Roman" panose="02020603050405020304"/>
                        </a:rPr>
                        <a:t>Price of </a:t>
                      </a:r>
                      <a:r>
                        <a:rPr lang="en-US" sz="1600" b="1" u="sng" dirty="0" smtClean="0">
                          <a:latin typeface="Verdana" panose="020B0604030504040204"/>
                          <a:ea typeface="Times New Roman" panose="02020603050405020304"/>
                          <a:cs typeface="Times New Roman" panose="02020603050405020304"/>
                        </a:rPr>
                        <a:t>Apple </a:t>
                      </a:r>
                      <a:r>
                        <a:rPr lang="en-US" sz="1600" b="1" u="sng" dirty="0">
                          <a:latin typeface="Verdana" panose="020B0604030504040204"/>
                          <a:ea typeface="Times New Roman" panose="02020603050405020304"/>
                          <a:cs typeface="Times New Roman" panose="02020603050405020304"/>
                        </a:rPr>
                        <a:t>(In. Rs.)</a:t>
                      </a:r>
                      <a:endParaRPr lang="en-IN" sz="1600" b="1" u="sng" dirty="0">
                        <a:latin typeface="Verdana" panose="020B0604030504040204"/>
                        <a:ea typeface="Times New Roman" panose="02020603050405020304"/>
                        <a:cs typeface="Times New Roman" panose="02020603050405020304"/>
                      </a:endParaRPr>
                    </a:p>
                  </a:txBody>
                  <a:tcPr marL="68580" marR="68580" marT="0" marB="0"/>
                </a:tc>
                <a:tc>
                  <a:txBody>
                    <a:bodyPr/>
                    <a:lstStyle/>
                    <a:p>
                      <a:r>
                        <a:rPr kumimoji="0" lang="en-US" sz="1600" b="1" u="sng" kern="1200" dirty="0" smtClean="0">
                          <a:solidFill>
                            <a:schemeClr val="lt1"/>
                          </a:solidFill>
                          <a:latin typeface="+mn-lt"/>
                          <a:ea typeface="+mn-ea"/>
                          <a:cs typeface="+mn-cs"/>
                        </a:rPr>
                        <a:t>Quantity Demanded</a:t>
                      </a:r>
                      <a:endParaRPr lang="en-IN" sz="1600" b="1" u="sng" dirty="0"/>
                    </a:p>
                  </a:txBody>
                  <a:tcPr/>
                </a:tc>
              </a:tr>
              <a:tr h="370840">
                <a:tc>
                  <a:txBody>
                    <a:bodyPr/>
                    <a:lstStyle/>
                    <a:p>
                      <a:pPr algn="ctr">
                        <a:lnSpc>
                          <a:spcPts val="1600"/>
                        </a:lnSpc>
                        <a:spcAft>
                          <a:spcPts val="0"/>
                        </a:spcAft>
                      </a:pPr>
                      <a:r>
                        <a:rPr lang="en-US" sz="1800" b="1" dirty="0">
                          <a:latin typeface="Verdana" panose="020B0604030504040204"/>
                          <a:ea typeface="Times New Roman" panose="02020603050405020304"/>
                          <a:cs typeface="Times New Roman" panose="02020603050405020304"/>
                        </a:rPr>
                        <a:t>10</a:t>
                      </a:r>
                      <a:endParaRPr lang="en-IN" sz="1800" b="1" dirty="0">
                        <a:latin typeface="Verdana" panose="020B0604030504040204"/>
                        <a:ea typeface="Times New Roman" panose="02020603050405020304"/>
                        <a:cs typeface="Times New Roman" panose="02020603050405020304"/>
                      </a:endParaRPr>
                    </a:p>
                  </a:txBody>
                  <a:tcPr marL="68580" marR="68580" marT="0" marB="0"/>
                </a:tc>
                <a:tc>
                  <a:txBody>
                    <a:bodyPr/>
                    <a:lstStyle/>
                    <a:p>
                      <a:pPr algn="ctr">
                        <a:lnSpc>
                          <a:spcPts val="1600"/>
                        </a:lnSpc>
                        <a:spcAft>
                          <a:spcPts val="0"/>
                        </a:spcAft>
                      </a:pPr>
                      <a:r>
                        <a:rPr lang="en-US" sz="1800" b="1" dirty="0">
                          <a:latin typeface="Verdana" panose="020B0604030504040204"/>
                          <a:ea typeface="Times New Roman" panose="02020603050405020304"/>
                          <a:cs typeface="Times New Roman" panose="02020603050405020304"/>
                        </a:rPr>
                        <a:t>1</a:t>
                      </a:r>
                      <a:endParaRPr lang="en-IN" sz="1800" b="1" dirty="0">
                        <a:latin typeface="Verdana" panose="020B0604030504040204"/>
                        <a:ea typeface="Times New Roman" panose="02020603050405020304"/>
                        <a:cs typeface="Times New Roman" panose="02020603050405020304"/>
                      </a:endParaRPr>
                    </a:p>
                  </a:txBody>
                  <a:tcPr marL="68580" marR="68580" marT="0" marB="0"/>
                </a:tc>
              </a:tr>
              <a:tr h="370840">
                <a:tc>
                  <a:txBody>
                    <a:bodyPr/>
                    <a:lstStyle/>
                    <a:p>
                      <a:pPr algn="ctr">
                        <a:lnSpc>
                          <a:spcPts val="1600"/>
                        </a:lnSpc>
                        <a:spcAft>
                          <a:spcPts val="0"/>
                        </a:spcAft>
                      </a:pPr>
                      <a:r>
                        <a:rPr lang="en-US" sz="1800" b="1" dirty="0">
                          <a:latin typeface="Verdana" panose="020B0604030504040204"/>
                          <a:ea typeface="Times New Roman" panose="02020603050405020304"/>
                          <a:cs typeface="Times New Roman" panose="02020603050405020304"/>
                        </a:rPr>
                        <a:t>8</a:t>
                      </a:r>
                      <a:endParaRPr lang="en-IN" sz="1800" b="1" dirty="0">
                        <a:latin typeface="Verdana" panose="020B0604030504040204"/>
                        <a:ea typeface="Times New Roman" panose="02020603050405020304"/>
                        <a:cs typeface="Times New Roman" panose="02020603050405020304"/>
                      </a:endParaRPr>
                    </a:p>
                  </a:txBody>
                  <a:tcPr marL="68580" marR="68580" marT="0" marB="0"/>
                </a:tc>
                <a:tc>
                  <a:txBody>
                    <a:bodyPr/>
                    <a:lstStyle/>
                    <a:p>
                      <a:pPr algn="ctr">
                        <a:lnSpc>
                          <a:spcPts val="1600"/>
                        </a:lnSpc>
                        <a:spcAft>
                          <a:spcPts val="0"/>
                        </a:spcAft>
                      </a:pPr>
                      <a:r>
                        <a:rPr lang="en-US" sz="1800" b="1" dirty="0">
                          <a:latin typeface="Verdana" panose="020B0604030504040204"/>
                          <a:ea typeface="Times New Roman" panose="02020603050405020304"/>
                          <a:cs typeface="Times New Roman" panose="02020603050405020304"/>
                        </a:rPr>
                        <a:t>2</a:t>
                      </a:r>
                      <a:endParaRPr lang="en-IN" sz="1800" b="1" dirty="0">
                        <a:latin typeface="Verdana" panose="020B0604030504040204"/>
                        <a:ea typeface="Times New Roman" panose="02020603050405020304"/>
                        <a:cs typeface="Times New Roman" panose="02020603050405020304"/>
                      </a:endParaRPr>
                    </a:p>
                  </a:txBody>
                  <a:tcPr marL="68580" marR="68580" marT="0" marB="0"/>
                </a:tc>
              </a:tr>
              <a:tr h="370840">
                <a:tc>
                  <a:txBody>
                    <a:bodyPr/>
                    <a:lstStyle/>
                    <a:p>
                      <a:pPr algn="ctr">
                        <a:lnSpc>
                          <a:spcPts val="1600"/>
                        </a:lnSpc>
                        <a:spcAft>
                          <a:spcPts val="0"/>
                        </a:spcAft>
                      </a:pPr>
                      <a:r>
                        <a:rPr lang="en-US" sz="1800" b="1" dirty="0">
                          <a:latin typeface="Verdana" panose="020B0604030504040204"/>
                          <a:ea typeface="Times New Roman" panose="02020603050405020304"/>
                          <a:cs typeface="Times New Roman" panose="02020603050405020304"/>
                        </a:rPr>
                        <a:t>6</a:t>
                      </a:r>
                      <a:endParaRPr lang="en-IN" sz="1800" b="1" dirty="0">
                        <a:latin typeface="Verdana" panose="020B0604030504040204"/>
                        <a:ea typeface="Times New Roman" panose="02020603050405020304"/>
                        <a:cs typeface="Times New Roman" panose="02020603050405020304"/>
                      </a:endParaRPr>
                    </a:p>
                  </a:txBody>
                  <a:tcPr marL="68580" marR="68580" marT="0" marB="0"/>
                </a:tc>
                <a:tc>
                  <a:txBody>
                    <a:bodyPr/>
                    <a:lstStyle/>
                    <a:p>
                      <a:pPr algn="ctr">
                        <a:lnSpc>
                          <a:spcPts val="1600"/>
                        </a:lnSpc>
                        <a:spcAft>
                          <a:spcPts val="0"/>
                        </a:spcAft>
                      </a:pPr>
                      <a:r>
                        <a:rPr lang="en-US" sz="1800" b="1" dirty="0">
                          <a:latin typeface="Verdana" panose="020B0604030504040204"/>
                          <a:ea typeface="Times New Roman" panose="02020603050405020304"/>
                          <a:cs typeface="Times New Roman" panose="02020603050405020304"/>
                        </a:rPr>
                        <a:t>3</a:t>
                      </a:r>
                      <a:endParaRPr lang="en-IN" sz="1800" b="1" dirty="0">
                        <a:latin typeface="Verdana" panose="020B0604030504040204"/>
                        <a:ea typeface="Times New Roman" panose="02020603050405020304"/>
                        <a:cs typeface="Times New Roman" panose="02020603050405020304"/>
                      </a:endParaRPr>
                    </a:p>
                  </a:txBody>
                  <a:tcPr marL="68580" marR="68580" marT="0" marB="0"/>
                </a:tc>
              </a:tr>
              <a:tr h="370840">
                <a:tc>
                  <a:txBody>
                    <a:bodyPr/>
                    <a:lstStyle/>
                    <a:p>
                      <a:pPr algn="ctr">
                        <a:lnSpc>
                          <a:spcPts val="1600"/>
                        </a:lnSpc>
                        <a:spcAft>
                          <a:spcPts val="0"/>
                        </a:spcAft>
                      </a:pPr>
                      <a:r>
                        <a:rPr lang="en-US" sz="1800" b="1" dirty="0">
                          <a:latin typeface="Verdana" panose="020B0604030504040204"/>
                          <a:ea typeface="Times New Roman" panose="02020603050405020304"/>
                          <a:cs typeface="Times New Roman" panose="02020603050405020304"/>
                        </a:rPr>
                        <a:t>4</a:t>
                      </a:r>
                      <a:endParaRPr lang="en-IN" sz="1800" b="1" dirty="0">
                        <a:latin typeface="Verdana" panose="020B0604030504040204"/>
                        <a:ea typeface="Times New Roman" panose="02020603050405020304"/>
                        <a:cs typeface="Times New Roman" panose="02020603050405020304"/>
                      </a:endParaRPr>
                    </a:p>
                  </a:txBody>
                  <a:tcPr marL="68580" marR="68580" marT="0" marB="0"/>
                </a:tc>
                <a:tc>
                  <a:txBody>
                    <a:bodyPr/>
                    <a:lstStyle/>
                    <a:p>
                      <a:pPr algn="ctr">
                        <a:lnSpc>
                          <a:spcPts val="1600"/>
                        </a:lnSpc>
                        <a:spcAft>
                          <a:spcPts val="0"/>
                        </a:spcAft>
                      </a:pPr>
                      <a:r>
                        <a:rPr lang="en-US" sz="1800" b="1" dirty="0">
                          <a:latin typeface="Verdana" panose="020B0604030504040204"/>
                          <a:ea typeface="Times New Roman" panose="02020603050405020304"/>
                          <a:cs typeface="Times New Roman" panose="02020603050405020304"/>
                        </a:rPr>
                        <a:t>4</a:t>
                      </a:r>
                      <a:endParaRPr lang="en-IN" sz="1800" b="1" dirty="0">
                        <a:latin typeface="Verdana" panose="020B0604030504040204"/>
                        <a:ea typeface="Times New Roman" panose="02020603050405020304"/>
                        <a:cs typeface="Times New Roman" panose="02020603050405020304"/>
                      </a:endParaRPr>
                    </a:p>
                  </a:txBody>
                  <a:tcPr marL="68580" marR="68580" marT="0" marB="0"/>
                </a:tc>
              </a:tr>
              <a:tr h="370840">
                <a:tc>
                  <a:txBody>
                    <a:bodyPr/>
                    <a:lstStyle/>
                    <a:p>
                      <a:pPr algn="ctr">
                        <a:lnSpc>
                          <a:spcPts val="1600"/>
                        </a:lnSpc>
                        <a:spcAft>
                          <a:spcPts val="0"/>
                        </a:spcAft>
                      </a:pPr>
                      <a:r>
                        <a:rPr lang="en-US" sz="1800" b="1" dirty="0">
                          <a:latin typeface="Verdana" panose="020B0604030504040204"/>
                          <a:ea typeface="Times New Roman" panose="02020603050405020304"/>
                          <a:cs typeface="Times New Roman" panose="02020603050405020304"/>
                        </a:rPr>
                        <a:t>2</a:t>
                      </a:r>
                      <a:endParaRPr lang="en-IN" sz="1800" b="1" dirty="0">
                        <a:latin typeface="Verdana" panose="020B0604030504040204"/>
                        <a:ea typeface="Times New Roman" panose="02020603050405020304"/>
                        <a:cs typeface="Times New Roman" panose="02020603050405020304"/>
                      </a:endParaRPr>
                    </a:p>
                  </a:txBody>
                  <a:tcPr marL="68580" marR="68580" marT="0" marB="0"/>
                </a:tc>
                <a:tc>
                  <a:txBody>
                    <a:bodyPr/>
                    <a:lstStyle/>
                    <a:p>
                      <a:pPr algn="ctr">
                        <a:lnSpc>
                          <a:spcPts val="1600"/>
                        </a:lnSpc>
                        <a:spcAft>
                          <a:spcPts val="0"/>
                        </a:spcAft>
                      </a:pPr>
                      <a:r>
                        <a:rPr lang="en-US" sz="1800" b="1" dirty="0">
                          <a:latin typeface="Verdana" panose="020B0604030504040204"/>
                          <a:ea typeface="Times New Roman" panose="02020603050405020304"/>
                          <a:cs typeface="Times New Roman" panose="02020603050405020304"/>
                        </a:rPr>
                        <a:t>5</a:t>
                      </a:r>
                      <a:endParaRPr lang="en-IN" sz="1800" b="1" dirty="0">
                        <a:latin typeface="Verdana" panose="020B0604030504040204"/>
                        <a:ea typeface="Times New Roman" panose="02020603050405020304"/>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457200" y="1643063"/>
            <a:ext cx="8229600" cy="4757737"/>
          </a:xfrm>
        </p:spPr>
        <p:txBody>
          <a:bodyPr/>
          <a:lstStyle/>
          <a:p>
            <a:pPr marL="438150" indent="-319405" eaLnBrk="1" hangingPunct="1">
              <a:spcBef>
                <a:spcPct val="0"/>
              </a:spcBef>
              <a:buFont typeface="Wingdings 2" panose="05020102010507070707" pitchFamily="18" charset="2"/>
              <a:buChar char=""/>
            </a:pPr>
            <a:r>
              <a:rPr lang="en-US" smtClean="0"/>
              <a:t>When the price falls from Rs. 10 to 8 quantity demand increases from 1 to 2. In the same way as price falls, quantity demand increases on the basis of the demand schedule we can draw the demand curve.</a:t>
            </a:r>
            <a:endParaRPr lang="en-US" smtClean="0"/>
          </a:p>
          <a:p>
            <a:pPr marL="438150" indent="-319405" eaLnBrk="1" hangingPunct="1">
              <a:spcBef>
                <a:spcPct val="0"/>
              </a:spcBef>
              <a:buFont typeface="Wingdings 2" panose="05020102010507070707" pitchFamily="18" charset="2"/>
              <a:buNone/>
            </a:pPr>
            <a:endParaRPr lang="en-IN" smtClean="0"/>
          </a:p>
          <a:p>
            <a:pPr marL="438150" indent="-319405" eaLnBrk="1" hangingPunct="1">
              <a:spcBef>
                <a:spcPct val="0"/>
              </a:spcBef>
              <a:buFont typeface="Wingdings 2" panose="05020102010507070707" pitchFamily="18" charset="2"/>
              <a:buChar char=""/>
            </a:pPr>
            <a:r>
              <a:rPr lang="en-US" smtClean="0"/>
              <a:t> The demand curve DD shows the inverse relation between price and quantity demand of apple. It is downward sloping.</a:t>
            </a:r>
            <a:endParaRPr lang="en-IN" smtClean="0"/>
          </a:p>
          <a:p>
            <a:pPr marL="438150" indent="-319405" eaLnBrk="1" hangingPunct="1">
              <a:spcBef>
                <a:spcPct val="0"/>
              </a:spcBef>
              <a:buFont typeface="Wingdings 2" panose="05020102010507070707" pitchFamily="18" charset="2"/>
              <a:buNone/>
            </a:pPr>
            <a:r>
              <a:rPr lang="en-US" smtClean="0"/>
              <a:t> </a:t>
            </a:r>
            <a:endParaRPr lang="en-IN" smtClean="0"/>
          </a:p>
          <a:p>
            <a:pPr marL="438150" indent="-319405" eaLnBrk="1" hangingPunct="1">
              <a:spcBef>
                <a:spcPct val="0"/>
              </a:spcBef>
              <a:buFont typeface="Wingdings 2" panose="05020102010507070707" pitchFamily="18" charset="2"/>
              <a:buChar char=""/>
            </a:pPr>
            <a:endParaRPr lang="en-IN" smtClean="0"/>
          </a:p>
          <a:p>
            <a:pPr marL="438150" indent="-319405" eaLnBrk="1" hangingPunct="1">
              <a:spcBef>
                <a:spcPct val="0"/>
              </a:spcBef>
              <a:buFont typeface="Wingdings 2" panose="05020102010507070707" pitchFamily="18" charset="2"/>
              <a:buChar char=""/>
            </a:pPr>
            <a:endParaRPr lang="en-IN"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descr="fig-1"/>
          <p:cNvPicPr>
            <a:picLocks noChangeAspect="1" noChangeArrowheads="1"/>
          </p:cNvPicPr>
          <p:nvPr/>
        </p:nvPicPr>
        <p:blipFill>
          <a:blip r:embed="rId1"/>
          <a:srcRect/>
          <a:stretch>
            <a:fillRect/>
          </a:stretch>
        </p:blipFill>
        <p:spPr bwMode="auto">
          <a:xfrm>
            <a:off x="1606550" y="608330"/>
            <a:ext cx="6108065" cy="54019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4000" i="1" dirty="0" smtClean="0">
                <a:solidFill>
                  <a:schemeClr val="accent1">
                    <a:satMod val="150000"/>
                  </a:schemeClr>
                </a:solidFill>
              </a:rPr>
              <a:t>Assumptions of  </a:t>
            </a:r>
            <a:r>
              <a:rPr lang="en-US" sz="4000" dirty="0" smtClean="0">
                <a:solidFill>
                  <a:schemeClr val="accent1">
                    <a:satMod val="150000"/>
                  </a:schemeClr>
                </a:solidFill>
              </a:rPr>
              <a:t>LAW of Demand</a:t>
            </a:r>
            <a:br>
              <a:rPr lang="en-IN" sz="4000" dirty="0" smtClean="0">
                <a:solidFill>
                  <a:schemeClr val="accent1">
                    <a:satMod val="150000"/>
                  </a:schemeClr>
                </a:solidFill>
              </a:rPr>
            </a:br>
            <a:br>
              <a:rPr lang="en-IN" dirty="0" smtClean="0">
                <a:solidFill>
                  <a:schemeClr val="accent1">
                    <a:satMod val="150000"/>
                  </a:schemeClr>
                </a:solidFill>
              </a:rPr>
            </a:br>
            <a:endParaRPr lang="en-IN" dirty="0">
              <a:solidFill>
                <a:schemeClr val="accent1">
                  <a:satMod val="150000"/>
                </a:schemeClr>
              </a:solidFill>
            </a:endParaRPr>
          </a:p>
        </p:txBody>
      </p:sp>
      <p:sp>
        <p:nvSpPr>
          <p:cNvPr id="3" name="Content Placeholder 2"/>
          <p:cNvSpPr>
            <a:spLocks noGrp="1"/>
          </p:cNvSpPr>
          <p:nvPr>
            <p:ph idx="1"/>
          </p:nvPr>
        </p:nvSpPr>
        <p:spPr/>
        <p:txBody>
          <a:bodyPr rtlCol="0">
            <a:normAutofit fontScale="85000" lnSpcReduction="10000"/>
          </a:bodyPr>
          <a:lstStyle/>
          <a:p>
            <a:pPr marL="438785" indent="-320040" eaLnBrk="1" fontAlgn="auto" hangingPunct="1">
              <a:spcBef>
                <a:spcPts val="0"/>
              </a:spcBef>
              <a:spcAft>
                <a:spcPts val="0"/>
              </a:spcAft>
              <a:buFont typeface="Wingdings 2" panose="05020102010507070707"/>
              <a:buNone/>
              <a:defRPr/>
            </a:pPr>
            <a:r>
              <a:rPr lang="en-US" dirty="0" smtClean="0"/>
              <a:t> </a:t>
            </a:r>
            <a:endParaRPr lang="en-IN" dirty="0" smtClean="0"/>
          </a:p>
          <a:p>
            <a:pPr marL="438785" indent="-320040" eaLnBrk="1" fontAlgn="auto" hangingPunct="1">
              <a:spcBef>
                <a:spcPts val="0"/>
              </a:spcBef>
              <a:spcAft>
                <a:spcPts val="0"/>
              </a:spcAft>
              <a:buFont typeface="Wingdings 2" panose="05020102010507070707"/>
              <a:buChar char=""/>
              <a:defRPr/>
            </a:pPr>
            <a:r>
              <a:rPr lang="en-US" dirty="0" smtClean="0"/>
              <a:t>Law of demand is based on certain assumptions:</a:t>
            </a:r>
            <a:endParaRPr lang="en-IN" dirty="0" smtClean="0"/>
          </a:p>
          <a:p>
            <a:pPr marL="438785" indent="-320040" eaLnBrk="1" fontAlgn="auto" hangingPunct="1">
              <a:spcBef>
                <a:spcPts val="0"/>
              </a:spcBef>
              <a:spcAft>
                <a:spcPts val="0"/>
              </a:spcAft>
              <a:buFont typeface="Wingdings 2" panose="05020102010507070707"/>
              <a:buNone/>
              <a:defRPr/>
            </a:pPr>
            <a:r>
              <a:rPr lang="en-US" dirty="0" smtClean="0"/>
              <a:t> </a:t>
            </a:r>
            <a:endParaRPr lang="en-IN" dirty="0" smtClean="0"/>
          </a:p>
          <a:p>
            <a:pPr marL="633095" indent="-514350" eaLnBrk="1" fontAlgn="auto" hangingPunct="1">
              <a:spcBef>
                <a:spcPts val="0"/>
              </a:spcBef>
              <a:spcAft>
                <a:spcPts val="0"/>
              </a:spcAft>
              <a:buFont typeface="+mj-lt"/>
              <a:buAutoNum type="arabicPeriod"/>
              <a:defRPr/>
            </a:pPr>
            <a:r>
              <a:rPr lang="en-US" dirty="0" smtClean="0"/>
              <a:t>This is no change in consumers taste and preferences.</a:t>
            </a:r>
            <a:endParaRPr lang="en-IN" dirty="0" smtClean="0"/>
          </a:p>
          <a:p>
            <a:pPr marL="633095" indent="-514350" eaLnBrk="1" fontAlgn="auto" hangingPunct="1">
              <a:spcBef>
                <a:spcPts val="0"/>
              </a:spcBef>
              <a:spcAft>
                <a:spcPts val="0"/>
              </a:spcAft>
              <a:buFont typeface="+mj-lt"/>
              <a:buAutoNum type="arabicPeriod"/>
              <a:defRPr/>
            </a:pPr>
            <a:r>
              <a:rPr lang="en-US" dirty="0" smtClean="0"/>
              <a:t>Income should remain constant.</a:t>
            </a:r>
            <a:endParaRPr lang="en-IN" dirty="0" smtClean="0"/>
          </a:p>
          <a:p>
            <a:pPr marL="633095" indent="-514350" eaLnBrk="1" fontAlgn="auto" hangingPunct="1">
              <a:spcBef>
                <a:spcPts val="0"/>
              </a:spcBef>
              <a:spcAft>
                <a:spcPts val="0"/>
              </a:spcAft>
              <a:buFont typeface="+mj-lt"/>
              <a:buAutoNum type="arabicPeriod"/>
              <a:defRPr/>
            </a:pPr>
            <a:r>
              <a:rPr lang="en-US" dirty="0" smtClean="0"/>
              <a:t>Prices of other goods should not change.</a:t>
            </a:r>
            <a:endParaRPr lang="en-IN" dirty="0" smtClean="0"/>
          </a:p>
          <a:p>
            <a:pPr marL="633095" indent="-514350" eaLnBrk="1" fontAlgn="auto" hangingPunct="1">
              <a:spcBef>
                <a:spcPts val="0"/>
              </a:spcBef>
              <a:spcAft>
                <a:spcPts val="0"/>
              </a:spcAft>
              <a:buFont typeface="+mj-lt"/>
              <a:buAutoNum type="arabicPeriod"/>
              <a:defRPr/>
            </a:pPr>
            <a:r>
              <a:rPr lang="en-US" dirty="0" smtClean="0"/>
              <a:t>There should be no substitute for the commodity </a:t>
            </a:r>
            <a:endParaRPr lang="en-IN" dirty="0" smtClean="0"/>
          </a:p>
          <a:p>
            <a:pPr marL="633095" indent="-514350" eaLnBrk="1" fontAlgn="auto" hangingPunct="1">
              <a:spcBef>
                <a:spcPts val="0"/>
              </a:spcBef>
              <a:spcAft>
                <a:spcPts val="0"/>
              </a:spcAft>
              <a:buFont typeface="+mj-lt"/>
              <a:buAutoNum type="arabicPeriod"/>
              <a:defRPr/>
            </a:pPr>
            <a:r>
              <a:rPr lang="en-US" dirty="0" smtClean="0"/>
              <a:t>The commodity should not confer at any distinction</a:t>
            </a:r>
            <a:endParaRPr lang="en-IN" dirty="0" smtClean="0"/>
          </a:p>
          <a:p>
            <a:pPr marL="633095" indent="-514350" eaLnBrk="1" fontAlgn="auto" hangingPunct="1">
              <a:spcBef>
                <a:spcPts val="0"/>
              </a:spcBef>
              <a:spcAft>
                <a:spcPts val="0"/>
              </a:spcAft>
              <a:buFont typeface="+mj-lt"/>
              <a:buAutoNum type="arabicPeriod"/>
              <a:defRPr/>
            </a:pPr>
            <a:r>
              <a:rPr lang="en-US" dirty="0" smtClean="0"/>
              <a:t>The demand for the commodity should be continuous</a:t>
            </a:r>
            <a:endParaRPr lang="en-IN" dirty="0" smtClean="0"/>
          </a:p>
          <a:p>
            <a:pPr marL="633095" indent="-514350" eaLnBrk="1" fontAlgn="auto" hangingPunct="1">
              <a:spcBef>
                <a:spcPts val="0"/>
              </a:spcBef>
              <a:spcAft>
                <a:spcPts val="0"/>
              </a:spcAft>
              <a:buFont typeface="+mj-lt"/>
              <a:buAutoNum type="arabicPeriod"/>
              <a:defRPr/>
            </a:pPr>
            <a:r>
              <a:rPr lang="en-US" dirty="0" smtClean="0"/>
              <a:t>People should not expect any change in the price of the commodity</a:t>
            </a:r>
            <a:r>
              <a:rPr lang="en-IN" dirty="0" smtClean="0"/>
              <a:t>.</a:t>
            </a:r>
            <a:r>
              <a:rPr lang="en-US" dirty="0" smtClean="0"/>
              <a:t> </a:t>
            </a:r>
            <a:endParaRPr lang="en-IN" dirty="0" smtClean="0"/>
          </a:p>
          <a:p>
            <a:pPr marL="438785" indent="-320040" eaLnBrk="1" fontAlgn="auto" hangingPunct="1">
              <a:spcBef>
                <a:spcPts val="0"/>
              </a:spcBef>
              <a:spcAft>
                <a:spcPts val="0"/>
              </a:spcAft>
              <a:buFont typeface="Wingdings 2" panose="05020102010507070707"/>
              <a:buChar char=""/>
              <a:defRPr/>
            </a:pP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EXCEPTIONS TO LAW OF DEMAND</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defRPr/>
            </a:pPr>
            <a:r>
              <a:rPr lang="en-US" sz="2800" i="1" smtClean="0"/>
              <a:t>Veblen goods or luxury goods</a:t>
            </a:r>
            <a:br>
              <a:rPr lang="en-IN" sz="2800" smtClean="0"/>
            </a:br>
            <a:endParaRPr lang="en-IN" sz="2800" smtClean="0"/>
          </a:p>
        </p:txBody>
      </p:sp>
      <p:sp>
        <p:nvSpPr>
          <p:cNvPr id="57347" name="Content Placeholder 2"/>
          <p:cNvSpPr>
            <a:spLocks noGrp="1"/>
          </p:cNvSpPr>
          <p:nvPr>
            <p:ph idx="1"/>
          </p:nvPr>
        </p:nvSpPr>
        <p:spPr/>
        <p:txBody>
          <a:bodyPr/>
          <a:lstStyle/>
          <a:p>
            <a:pPr eaLnBrk="1" hangingPunct="1">
              <a:buFont typeface="Wingdings 2" panose="05020102010507070707" pitchFamily="18" charset="2"/>
              <a:buNone/>
            </a:pPr>
            <a:r>
              <a:rPr lang="en-US" smtClean="0"/>
              <a:t> </a:t>
            </a:r>
            <a:r>
              <a:rPr lang="en-IN" smtClean="0"/>
              <a:t>  </a:t>
            </a:r>
            <a:r>
              <a:rPr lang="en-US" u="sng" smtClean="0"/>
              <a:t>‘</a:t>
            </a:r>
            <a:r>
              <a:rPr lang="en-US" smtClean="0"/>
              <a:t>Veblan’ has explained the exceptional demand curve through his doctrine of conspicuous consumption. Rich people buy certain good because it gives social distinction or prestige for example diamonds are bought by the richer class for the prestige it possess. It the price of diamonds falls poor also will buy is hence they will not give prestige. Therefore, rich people may stop buying this commodity.</a:t>
            </a:r>
            <a:endParaRPr lang="en-IN" smtClean="0"/>
          </a:p>
          <a:p>
            <a:pPr eaLnBrk="1" hangingPunct="1"/>
            <a:endParaRPr lang="en-IN"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i="1" smtClean="0"/>
              <a:t> Ignorance</a:t>
            </a:r>
            <a:endParaRPr lang="en-IN" smtClean="0"/>
          </a:p>
        </p:txBody>
      </p:sp>
      <p:sp>
        <p:nvSpPr>
          <p:cNvPr id="58371" name="Content Placeholder 2"/>
          <p:cNvSpPr>
            <a:spLocks noGrp="1"/>
          </p:cNvSpPr>
          <p:nvPr>
            <p:ph idx="1"/>
          </p:nvPr>
        </p:nvSpPr>
        <p:spPr/>
        <p:txBody>
          <a:bodyPr/>
          <a:lstStyle/>
          <a:p>
            <a:pPr eaLnBrk="1" hangingPunct="1">
              <a:buFont typeface="Wingdings 2" panose="05020102010507070707" pitchFamily="18" charset="2"/>
              <a:buNone/>
            </a:pPr>
            <a:endParaRPr lang="en-IN" smtClean="0"/>
          </a:p>
          <a:p>
            <a:pPr eaLnBrk="1" hangingPunct="1"/>
            <a:r>
              <a:rPr lang="en-US" smtClean="0"/>
              <a:t>Sometimes, the quality of the commodity is Judge by its price. Consumers think that the product is superior if the price is high. As such they buy more at a higher price.</a:t>
            </a:r>
            <a:endParaRPr lang="en-IN" smtClean="0"/>
          </a:p>
          <a:p>
            <a:pPr eaLnBrk="1" hangingPunct="1"/>
            <a:endParaRPr lang="en-IN"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i="1" smtClean="0"/>
              <a:t>Speculative effect</a:t>
            </a:r>
            <a:endParaRPr lang="en-IN" smtClean="0"/>
          </a:p>
        </p:txBody>
      </p:sp>
      <p:sp>
        <p:nvSpPr>
          <p:cNvPr id="59395" name="Content Placeholder 2"/>
          <p:cNvSpPr>
            <a:spLocks noGrp="1"/>
          </p:cNvSpPr>
          <p:nvPr>
            <p:ph idx="1"/>
          </p:nvPr>
        </p:nvSpPr>
        <p:spPr/>
        <p:txBody>
          <a:bodyPr/>
          <a:lstStyle/>
          <a:p>
            <a:pPr eaLnBrk="1" hangingPunct="1">
              <a:buFont typeface="Wingdings 2" panose="05020102010507070707" pitchFamily="18" charset="2"/>
              <a:buNone/>
            </a:pPr>
            <a:endParaRPr lang="en-IN" smtClean="0"/>
          </a:p>
          <a:p>
            <a:pPr eaLnBrk="1" hangingPunct="1"/>
            <a:r>
              <a:rPr lang="en-US" smtClean="0"/>
              <a:t>If the price of the commodity is increasing the consumers will buy more of it because of the fear that it increase still further, Thus, an increase in price may not be accomplished by a decrease in demand. </a:t>
            </a:r>
            <a:endParaRPr lang="en-IN" smtClean="0"/>
          </a:p>
          <a:p>
            <a:pPr eaLnBrk="1" hangingPunct="1"/>
            <a:endParaRPr lang="en-I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a:bodyPr>
          <a:lstStyle/>
          <a:p>
            <a:pPr>
              <a:defRPr/>
            </a:pPr>
            <a:endParaRPr lang="en-US" dirty="0" smtClean="0"/>
          </a:p>
          <a:p>
            <a:pPr>
              <a:lnSpc>
                <a:spcPct val="150000"/>
              </a:lnSpc>
              <a:defRPr/>
            </a:pPr>
            <a:r>
              <a:rPr lang="en-US" dirty="0" smtClean="0"/>
              <a:t>Adam Smith the father of Economics defined Economics as </a:t>
            </a:r>
            <a:endParaRPr lang="en-US" dirty="0" smtClean="0"/>
          </a:p>
          <a:p>
            <a:pPr>
              <a:lnSpc>
                <a:spcPct val="150000"/>
              </a:lnSpc>
              <a:buFont typeface="Wingdings 3" panose="05040102010807070707" pitchFamily="18" charset="2"/>
              <a:buNone/>
              <a:defRPr/>
            </a:pPr>
            <a:r>
              <a:rPr lang="en-US" dirty="0" smtClean="0"/>
              <a:t>“</a:t>
            </a:r>
            <a:r>
              <a:rPr lang="en-US" dirty="0" smtClean="0">
                <a:latin typeface="Matura MT Script Capitals" panose="03020802060602070202" pitchFamily="66" charset="0"/>
              </a:rPr>
              <a:t>The study of the nature &amp; uses of national wealth”.  </a:t>
            </a:r>
            <a:endParaRPr lang="en-US" dirty="0" smtClean="0">
              <a:latin typeface="Matura MT Script Capitals" panose="03020802060602070202" pitchFamily="66" charset="0"/>
            </a:endParaRPr>
          </a:p>
          <a:p>
            <a:pPr>
              <a:lnSpc>
                <a:spcPct val="150000"/>
              </a:lnSpc>
              <a:defRPr/>
            </a:pPr>
            <a:r>
              <a:rPr lang="en-US" dirty="0" smtClean="0">
                <a:latin typeface="+mj-lt"/>
              </a:rPr>
              <a:t>There are two branches in Economics                   </a:t>
            </a:r>
            <a:r>
              <a:rPr lang="en-US" dirty="0" smtClean="0">
                <a:latin typeface="Magneto" panose="04030805050802020D02" pitchFamily="82" charset="0"/>
              </a:rPr>
              <a:t>Micro Economics &amp; Macro Economics.</a:t>
            </a:r>
            <a:endParaRPr lang="en-US" dirty="0" smtClean="0">
              <a:latin typeface="Magneto" panose="04030805050802020D02" pitchFamily="82" charset="0"/>
            </a:endParaRPr>
          </a:p>
          <a:p>
            <a:pPr>
              <a:lnSpc>
                <a:spcPct val="150000"/>
              </a:lnSpc>
              <a:defRPr/>
            </a:pPr>
            <a:r>
              <a:rPr lang="en-US" dirty="0" smtClean="0">
                <a:latin typeface="+mj-lt"/>
              </a:rPr>
              <a:t>The study of individual firm is </a:t>
            </a:r>
            <a:r>
              <a:rPr lang="en-US" dirty="0" smtClean="0"/>
              <a:t>Micro Economics also called theory of firm</a:t>
            </a:r>
            <a:endParaRPr lang="en-US" dirty="0" smtClean="0"/>
          </a:p>
          <a:p>
            <a:pPr>
              <a:lnSpc>
                <a:spcPct val="150000"/>
              </a:lnSpc>
              <a:defRPr/>
            </a:pPr>
            <a:r>
              <a:rPr lang="en-US" dirty="0" smtClean="0"/>
              <a:t>The study of total level of economic activity in a country is called </a:t>
            </a:r>
            <a:r>
              <a:rPr lang="en-US" dirty="0"/>
              <a:t>Macro Economics.</a:t>
            </a:r>
            <a:endParaRPr lang="en-US" dirty="0" smtClean="0"/>
          </a:p>
          <a:p>
            <a:pPr>
              <a:defRPr/>
            </a:pPr>
            <a:endParaRPr lang="en-US" dirty="0" smtClean="0"/>
          </a:p>
          <a:p>
            <a:pPr>
              <a:buFont typeface="Wingdings 3" panose="05040102010807070707" pitchFamily="18" charset="2"/>
              <a:buNone/>
              <a:defRPr/>
            </a:pPr>
            <a:endParaRPr lang="en-US" dirty="0">
              <a:latin typeface="+mj-l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i="1" smtClean="0"/>
              <a:t>Fear of shortage</a:t>
            </a:r>
            <a:endParaRPr lang="en-IN" smtClean="0"/>
          </a:p>
        </p:txBody>
      </p:sp>
      <p:sp>
        <p:nvSpPr>
          <p:cNvPr id="60419" name="Content Placeholder 2"/>
          <p:cNvSpPr>
            <a:spLocks noGrp="1"/>
          </p:cNvSpPr>
          <p:nvPr>
            <p:ph idx="1"/>
          </p:nvPr>
        </p:nvSpPr>
        <p:spPr/>
        <p:txBody>
          <a:bodyPr/>
          <a:lstStyle/>
          <a:p>
            <a:pPr eaLnBrk="1" hangingPunct="1">
              <a:buFont typeface="Wingdings 2" panose="05020102010507070707" pitchFamily="18" charset="2"/>
              <a:buNone/>
            </a:pPr>
            <a:r>
              <a:rPr lang="en-US" smtClean="0"/>
              <a:t> </a:t>
            </a:r>
            <a:endParaRPr lang="en-IN" smtClean="0"/>
          </a:p>
          <a:p>
            <a:pPr eaLnBrk="1" hangingPunct="1"/>
            <a:r>
              <a:rPr lang="en-US" smtClean="0"/>
              <a:t>During the times of emergency of war People may expect shortage of a commodity. At that time, they may buy more at a higher price to keep stocks for the future.</a:t>
            </a:r>
            <a:endParaRPr lang="en-IN" smtClean="0"/>
          </a:p>
          <a:p>
            <a:pPr eaLnBrk="1" hangingPunct="1">
              <a:buFont typeface="Wingdings 2" panose="05020102010507070707" pitchFamily="18" charset="2"/>
              <a:buNone/>
            </a:pPr>
            <a:endParaRPr lang="en-IN" smtClean="0"/>
          </a:p>
          <a:p>
            <a:pPr eaLnBrk="1" hangingPunct="1"/>
            <a:endParaRPr lang="en-IN"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i="1" dirty="0" smtClean="0"/>
              <a:t>Necessaries:</a:t>
            </a:r>
            <a:br>
              <a:rPr lang="en-IN" dirty="0" smtClean="0"/>
            </a:br>
            <a:endParaRPr lang="en-IN" dirty="0"/>
          </a:p>
        </p:txBody>
      </p:sp>
      <p:sp>
        <p:nvSpPr>
          <p:cNvPr id="61443" name="Content Placeholder 2"/>
          <p:cNvSpPr>
            <a:spLocks noGrp="1"/>
          </p:cNvSpPr>
          <p:nvPr>
            <p:ph idx="1"/>
          </p:nvPr>
        </p:nvSpPr>
        <p:spPr/>
        <p:txBody>
          <a:bodyPr/>
          <a:lstStyle/>
          <a:p>
            <a:pPr eaLnBrk="1" hangingPunct="1">
              <a:buFont typeface="Wingdings 2" panose="05020102010507070707" pitchFamily="18" charset="2"/>
              <a:buNone/>
            </a:pPr>
            <a:endParaRPr lang="en-IN" smtClean="0"/>
          </a:p>
          <a:p>
            <a:pPr eaLnBrk="1" hangingPunct="1"/>
            <a:r>
              <a:rPr lang="en-US" smtClean="0"/>
              <a:t>In the case of necessaries like rice, vegetables etc. people buy more even at a higher price.</a:t>
            </a:r>
            <a:endParaRPr lang="en-IN" smtClean="0"/>
          </a:p>
          <a:p>
            <a:pPr eaLnBrk="1" hangingPunct="1">
              <a:buFont typeface="Wingdings 2" panose="05020102010507070707" pitchFamily="18" charset="2"/>
              <a:buNone/>
            </a:pPr>
            <a:r>
              <a:rPr lang="en-US" smtClean="0"/>
              <a:t> </a:t>
            </a:r>
            <a:endParaRPr lang="en-IN" smtClean="0"/>
          </a:p>
          <a:p>
            <a:pPr eaLnBrk="1" hangingPunct="1"/>
            <a:endParaRPr lang="en-IN"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i="1" dirty="0" smtClean="0"/>
              <a:t> </a:t>
            </a:r>
            <a:r>
              <a:rPr lang="en-US" i="1" dirty="0" err="1" smtClean="0"/>
              <a:t>Giffen</a:t>
            </a:r>
            <a:r>
              <a:rPr lang="en-US" i="1" dirty="0" smtClean="0"/>
              <a:t> paradox:</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marL="274320" indent="-274320" eaLnBrk="1" fontAlgn="auto" hangingPunct="1">
              <a:spcAft>
                <a:spcPts val="0"/>
              </a:spcAft>
              <a:buClr>
                <a:schemeClr val="accent3"/>
              </a:buClr>
              <a:buFont typeface="Wingdings 2" panose="05020102010507070707"/>
              <a:buNone/>
              <a:defRPr/>
            </a:pPr>
            <a:r>
              <a:rPr lang="en-US" dirty="0"/>
              <a:t> </a:t>
            </a:r>
            <a:endParaRPr lang="en-IN" dirty="0"/>
          </a:p>
          <a:p>
            <a:pPr marL="274320" indent="-274320" eaLnBrk="1" fontAlgn="auto" hangingPunct="1">
              <a:spcAft>
                <a:spcPts val="0"/>
              </a:spcAft>
              <a:buClr>
                <a:schemeClr val="accent3"/>
              </a:buClr>
              <a:buFont typeface="Wingdings 2" panose="05020102010507070707"/>
              <a:buChar char=""/>
              <a:defRPr/>
            </a:pPr>
            <a:r>
              <a:rPr lang="en-US" dirty="0"/>
              <a:t>The </a:t>
            </a:r>
            <a:r>
              <a:rPr lang="en-US" dirty="0" err="1"/>
              <a:t>Giffen</a:t>
            </a:r>
            <a:r>
              <a:rPr lang="en-US" dirty="0"/>
              <a:t> good or inferior good is an exception to the law of demand. When the price of an inferior good falls, the poor will buy less and vice versa. For example, when the price of maize falls, the poor are willing to spend more on superior goods than on maize if the price of maize increases, he has to increase the quantity of money spent on it. Otherwise he will have to face starvation. Thus a fall in price is followed by reduction in quantity demanded and vice versa. “</a:t>
            </a:r>
            <a:r>
              <a:rPr lang="en-US" dirty="0" err="1"/>
              <a:t>Giffen</a:t>
            </a:r>
            <a:r>
              <a:rPr lang="en-US" dirty="0"/>
              <a:t>” first explained this and therefore it is called as </a:t>
            </a:r>
            <a:r>
              <a:rPr lang="en-US" dirty="0" err="1"/>
              <a:t>Giffen’s</a:t>
            </a:r>
            <a:r>
              <a:rPr lang="en-US" dirty="0"/>
              <a:t> paradox.</a:t>
            </a:r>
            <a:endParaRPr lang="en-IN" dirty="0"/>
          </a:p>
          <a:p>
            <a:pPr marL="274320" indent="-274320" eaLnBrk="1" fontAlgn="auto" hangingPunct="1">
              <a:spcAft>
                <a:spcPts val="0"/>
              </a:spcAft>
              <a:buClr>
                <a:schemeClr val="accent3"/>
              </a:buClr>
              <a:buFont typeface="Wingdings 2" panose="05020102010507070707"/>
              <a:buNone/>
              <a:defRPr/>
            </a:pPr>
            <a:endParaRPr lang="en-IN" dirty="0"/>
          </a:p>
          <a:p>
            <a:pPr marL="274320" indent="-274320" eaLnBrk="1" fontAlgn="auto" hangingPunct="1">
              <a:spcAft>
                <a:spcPts val="0"/>
              </a:spcAft>
              <a:buClr>
                <a:schemeClr val="accent3"/>
              </a:buClr>
              <a:buFont typeface="Wingdings 2" panose="05020102010507070707"/>
              <a:buChar char=""/>
              <a:defRPr/>
            </a:pP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u="sng" smtClean="0"/>
              <a:t>ELASTICITY OF DEMAND</a:t>
            </a:r>
            <a:endParaRPr lang="en-US" u="sng" smtClean="0"/>
          </a:p>
        </p:txBody>
      </p:sp>
      <p:sp>
        <p:nvSpPr>
          <p:cNvPr id="4" name="Subtitle 3"/>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u="sng" smtClean="0"/>
              <a:t>Introduction</a:t>
            </a:r>
            <a:endParaRPr lang="en-US" u="sng" smtClean="0"/>
          </a:p>
        </p:txBody>
      </p:sp>
      <p:sp>
        <p:nvSpPr>
          <p:cNvPr id="68611" name="Rectangle 3"/>
          <p:cNvSpPr>
            <a:spLocks noGrp="1" noChangeArrowheads="1"/>
          </p:cNvSpPr>
          <p:nvPr>
            <p:ph type="body" idx="1"/>
          </p:nvPr>
        </p:nvSpPr>
        <p:spPr>
          <a:xfrm>
            <a:off x="457200" y="1371600"/>
            <a:ext cx="8229600" cy="5105400"/>
          </a:xfrm>
        </p:spPr>
        <p:txBody>
          <a:bodyPr/>
          <a:lstStyle/>
          <a:p>
            <a:pPr marL="609600" indent="-609600" eaLnBrk="1" hangingPunct="1">
              <a:defRPr/>
            </a:pPr>
            <a:r>
              <a:rPr lang="en-US" smtClean="0"/>
              <a:t>The law of demand explains the direction of change in the quantity demanded, due to the changes in the price in case of normal goods.</a:t>
            </a:r>
            <a:endParaRPr lang="en-US" smtClean="0"/>
          </a:p>
          <a:p>
            <a:pPr marL="609600" indent="-609600" eaLnBrk="1" hangingPunct="1">
              <a:defRPr/>
            </a:pPr>
            <a:r>
              <a:rPr lang="en-US" smtClean="0"/>
              <a:t>Law of demand explains only the direction but not magnitude of change i.e.,</a:t>
            </a:r>
            <a:endParaRPr lang="en-US" smtClean="0"/>
          </a:p>
          <a:p>
            <a:pPr marL="609600" indent="-609600" eaLnBrk="1" hangingPunct="1">
              <a:defRPr/>
            </a:pPr>
            <a:r>
              <a:rPr lang="en-US" smtClean="0"/>
              <a:t>Law of demand does not explain how much quantity demanded will change, in response to change in the price, the concept of ELASTICITY OF DEMAND explain this.</a:t>
            </a:r>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457200" y="533400"/>
            <a:ext cx="8229600" cy="5943600"/>
          </a:xfrm>
        </p:spPr>
        <p:txBody>
          <a:bodyPr/>
          <a:lstStyle/>
          <a:p>
            <a:pPr marL="609600" indent="-609600" eaLnBrk="1" hangingPunct="1">
              <a:defRPr/>
            </a:pPr>
            <a:r>
              <a:rPr lang="en-US" smtClean="0"/>
              <a:t>The concept of ELASTICITY OF DEMAND is very important to the Economic theory as it explains the extent to which the demand changes when the price changes.</a:t>
            </a:r>
            <a:endParaRPr lang="en-US" smtClean="0"/>
          </a:p>
          <a:p>
            <a:pPr marL="609600" indent="-609600" eaLnBrk="1" hangingPunct="1">
              <a:defRPr/>
            </a:pPr>
            <a:r>
              <a:rPr lang="en-US" smtClean="0"/>
              <a:t>ELASTICITY OF DEMAND in general it refers to PRICE ELASTICITY OF DEMAND.</a:t>
            </a:r>
            <a:endParaRPr lang="en-US" smtClean="0"/>
          </a:p>
          <a:p>
            <a:pPr marL="609600" indent="-609600" eaLnBrk="1" hangingPunct="1">
              <a:defRPr/>
            </a:pPr>
            <a:r>
              <a:rPr lang="en-US" smtClean="0"/>
              <a:t>ELASTICITY OF DEMAND is always negative (-) for NORMAL GOODS. This is due to inverse relationship between PRICE &amp; DEMAND.</a:t>
            </a:r>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457200" y="457200"/>
            <a:ext cx="8229600" cy="6019800"/>
          </a:xfrm>
        </p:spPr>
        <p:txBody>
          <a:bodyPr/>
          <a:lstStyle/>
          <a:p>
            <a:pPr eaLnBrk="1" hangingPunct="1">
              <a:buFont typeface="Wingdings" panose="05000000000000000000" pitchFamily="2" charset="2"/>
              <a:buNone/>
              <a:defRPr/>
            </a:pPr>
            <a:r>
              <a:rPr lang="en-US" b="1" u="sng" smtClean="0"/>
              <a:t>   Definition of</a:t>
            </a:r>
            <a:r>
              <a:rPr lang="en-US" smtClean="0"/>
              <a:t> PRICE ELASTICITY OF DEMAND</a:t>
            </a:r>
            <a:endParaRPr lang="en-US" smtClean="0"/>
          </a:p>
          <a:p>
            <a:pPr eaLnBrk="1" hangingPunct="1">
              <a:buFont typeface="Wingdings" panose="05000000000000000000" pitchFamily="2" charset="2"/>
              <a:buNone/>
              <a:defRPr/>
            </a:pPr>
            <a:endParaRPr lang="en-US" smtClean="0"/>
          </a:p>
          <a:p>
            <a:pPr eaLnBrk="1" hangingPunct="1">
              <a:defRPr/>
            </a:pPr>
            <a:r>
              <a:rPr lang="en-US" smtClean="0"/>
              <a:t>Degree to which quantity demanded responds to a change in price is known as PRICE ELASTICITY OF DEMAND.</a:t>
            </a:r>
            <a:endParaRPr lang="en-US" smtClean="0"/>
          </a:p>
          <a:p>
            <a:pPr eaLnBrk="1" hangingPunct="1">
              <a:buFont typeface="Wingdings" panose="05000000000000000000" pitchFamily="2" charset="2"/>
              <a:buNone/>
              <a:defRPr/>
            </a:pPr>
            <a:endParaRPr lang="en-US" smtClean="0"/>
          </a:p>
          <a:p>
            <a:pPr eaLnBrk="1" hangingPunct="1">
              <a:defRPr/>
            </a:pPr>
            <a:r>
              <a:rPr lang="en-US" smtClean="0"/>
              <a:t>In other words, the PRICE ELASTICITY OF DEMAND is the ratio of percentage change in quantity demanded, to percentage change in price.</a:t>
            </a:r>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457200" y="381000"/>
            <a:ext cx="8229600" cy="6172200"/>
          </a:xfrm>
        </p:spPr>
        <p:txBody>
          <a:bodyPr/>
          <a:lstStyle/>
          <a:p>
            <a:pPr eaLnBrk="1" hangingPunct="1">
              <a:buFont typeface="Wingdings" panose="05000000000000000000" pitchFamily="2" charset="2"/>
              <a:buNone/>
              <a:defRPr/>
            </a:pPr>
            <a:r>
              <a:rPr lang="en-US" b="1" smtClean="0"/>
              <a:t>Mathematically it can be expressed as follows</a:t>
            </a:r>
            <a:endParaRPr lang="en-US" u="sng" smtClean="0"/>
          </a:p>
          <a:p>
            <a:pPr eaLnBrk="1" hangingPunct="1">
              <a:defRPr/>
            </a:pPr>
            <a:r>
              <a:rPr lang="en-US" u="sng" smtClean="0"/>
              <a:t>PRICE ELASTICITY OF DEMAND (Ep)</a:t>
            </a:r>
            <a:r>
              <a:rPr lang="en-US" smtClean="0"/>
              <a:t> =</a:t>
            </a:r>
            <a:endParaRPr lang="en-US" smtClean="0"/>
          </a:p>
          <a:p>
            <a:pPr eaLnBrk="1" hangingPunct="1">
              <a:buFont typeface="Wingdings" panose="05000000000000000000" pitchFamily="2" charset="2"/>
              <a:buNone/>
              <a:defRPr/>
            </a:pPr>
            <a:r>
              <a:rPr lang="en-US" smtClean="0"/>
              <a:t> Percentage change in quantity demanded </a:t>
            </a:r>
            <a:r>
              <a:rPr lang="en-US" b="1" smtClean="0"/>
              <a:t>/</a:t>
            </a:r>
            <a:r>
              <a:rPr lang="en-US" smtClean="0"/>
              <a:t>Percentage change in price.</a:t>
            </a:r>
            <a:endParaRPr lang="en-US" smtClean="0"/>
          </a:p>
          <a:p>
            <a:pPr eaLnBrk="1" hangingPunct="1">
              <a:buFont typeface="Wingdings" panose="05000000000000000000" pitchFamily="2" charset="2"/>
              <a:buNone/>
              <a:defRPr/>
            </a:pPr>
            <a:r>
              <a:rPr lang="en-US" smtClean="0"/>
              <a:t>                                   OR</a:t>
            </a:r>
            <a:endParaRPr lang="en-US" smtClean="0"/>
          </a:p>
          <a:p>
            <a:pPr eaLnBrk="1" hangingPunct="1">
              <a:defRPr/>
            </a:pPr>
            <a:r>
              <a:rPr lang="en-US" smtClean="0"/>
              <a:t>(Ep) = Proportionate change in quantity demanded </a:t>
            </a:r>
            <a:r>
              <a:rPr lang="en-US" b="1" smtClean="0"/>
              <a:t>/</a:t>
            </a:r>
            <a:r>
              <a:rPr lang="en-US" smtClean="0"/>
              <a:t> Proportionate change in price.</a:t>
            </a:r>
            <a:endParaRPr lang="en-US" smtClean="0"/>
          </a:p>
          <a:p>
            <a:pPr eaLnBrk="1" hangingPunct="1">
              <a:defRPr/>
            </a:pPr>
            <a:r>
              <a:rPr lang="en-US" smtClean="0"/>
              <a:t>Proportionate change in quantity demanded =change in demand </a:t>
            </a:r>
            <a:r>
              <a:rPr lang="en-US" b="1" smtClean="0"/>
              <a:t>/</a:t>
            </a:r>
            <a:r>
              <a:rPr lang="en-US" smtClean="0"/>
              <a:t> initial demand</a:t>
            </a:r>
            <a:endParaRPr lang="en-US" smtClean="0"/>
          </a:p>
          <a:p>
            <a:pPr eaLnBrk="1" hangingPunct="1">
              <a:defRPr/>
            </a:pPr>
            <a:r>
              <a:rPr lang="en-US" smtClean="0"/>
              <a:t>Proportionate change in price = change in price </a:t>
            </a:r>
            <a:r>
              <a:rPr lang="en-US" b="1" smtClean="0"/>
              <a:t>/</a:t>
            </a:r>
            <a:r>
              <a:rPr lang="en-US" smtClean="0"/>
              <a:t> initial price</a:t>
            </a:r>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defRPr/>
            </a:pPr>
            <a:r>
              <a:rPr lang="en-US" sz="4000" u="sng" smtClean="0"/>
              <a:t>TYPES OF ELASTICITY OF DEAMAND</a:t>
            </a:r>
            <a:endParaRPr lang="en-US" sz="4000" u="sng" smtClean="0"/>
          </a:p>
        </p:txBody>
      </p:sp>
      <p:sp>
        <p:nvSpPr>
          <p:cNvPr id="72707" name="Rectangle 3"/>
          <p:cNvSpPr>
            <a:spLocks noGrp="1" noChangeArrowheads="1"/>
          </p:cNvSpPr>
          <p:nvPr>
            <p:ph type="body" idx="1"/>
          </p:nvPr>
        </p:nvSpPr>
        <p:spPr/>
        <p:txBody>
          <a:bodyPr/>
          <a:lstStyle/>
          <a:p>
            <a:pPr marL="609600" indent="-609600" eaLnBrk="1" hangingPunct="1">
              <a:defRPr/>
            </a:pPr>
            <a:r>
              <a:rPr lang="en-US" smtClean="0"/>
              <a:t>The following are various types of ELASTICITY OF DEAMAND </a:t>
            </a:r>
            <a:endParaRPr lang="en-US" smtClean="0"/>
          </a:p>
          <a:p>
            <a:pPr marL="609600" indent="-609600" eaLnBrk="1" hangingPunct="1">
              <a:buFont typeface="Wingdings" panose="05000000000000000000" pitchFamily="2" charset="2"/>
              <a:buNone/>
              <a:defRPr/>
            </a:pPr>
            <a:endParaRPr lang="en-US" smtClean="0"/>
          </a:p>
          <a:p>
            <a:pPr marL="609600" indent="-609600" eaLnBrk="1" hangingPunct="1">
              <a:buFont typeface="Wingdings" panose="05000000000000000000" pitchFamily="2" charset="2"/>
              <a:buAutoNum type="arabicPeriod"/>
              <a:defRPr/>
            </a:pPr>
            <a:r>
              <a:rPr lang="en-US" smtClean="0"/>
              <a:t>PRICE ELASTICITY OF DEMAND</a:t>
            </a:r>
            <a:endParaRPr lang="en-US" smtClean="0"/>
          </a:p>
          <a:p>
            <a:pPr marL="609600" indent="-609600" eaLnBrk="1" hangingPunct="1">
              <a:buFont typeface="Wingdings" panose="05000000000000000000" pitchFamily="2" charset="2"/>
              <a:buAutoNum type="arabicPeriod"/>
              <a:defRPr/>
            </a:pPr>
            <a:r>
              <a:rPr lang="en-US" smtClean="0"/>
              <a:t>INCOME ELASTICITY OF DEMAND</a:t>
            </a:r>
            <a:endParaRPr lang="en-US" smtClean="0"/>
          </a:p>
          <a:p>
            <a:pPr marL="609600" indent="-609600" eaLnBrk="1" hangingPunct="1">
              <a:buFont typeface="Wingdings" panose="05000000000000000000" pitchFamily="2" charset="2"/>
              <a:buAutoNum type="arabicPeriod"/>
              <a:defRPr/>
            </a:pPr>
            <a:r>
              <a:rPr lang="en-US" smtClean="0"/>
              <a:t>CROSS ELASTICITY OF DEMAND</a:t>
            </a:r>
            <a:endParaRPr lang="en-US" smtClean="0"/>
          </a:p>
          <a:p>
            <a:pPr marL="609600" indent="-609600" eaLnBrk="1" hangingPunct="1">
              <a:buFont typeface="Wingdings" panose="05000000000000000000" pitchFamily="2" charset="2"/>
              <a:buAutoNum type="arabicPeriod"/>
              <a:defRPr/>
            </a:pPr>
            <a:r>
              <a:rPr lang="en-US" smtClean="0"/>
              <a:t>ADVERTISEMENT ELASTICITY OF DEMAND</a:t>
            </a:r>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457200" y="533400"/>
            <a:ext cx="8229600" cy="5597525"/>
          </a:xfrm>
        </p:spPr>
        <p:txBody>
          <a:bodyPr/>
          <a:lstStyle/>
          <a:p>
            <a:pPr marL="609600" indent="-609600" eaLnBrk="1" hangingPunct="1">
              <a:defRPr/>
            </a:pPr>
            <a:r>
              <a:rPr lang="en-US" smtClean="0"/>
              <a:t>PRICE ELASTICITY OF DEMAND: it refers to the responsiveness of quantity demanded to changes in prices.</a:t>
            </a:r>
            <a:endParaRPr lang="en-US" smtClean="0"/>
          </a:p>
          <a:p>
            <a:pPr marL="609600" indent="-609600" eaLnBrk="1" hangingPunct="1">
              <a:defRPr/>
            </a:pPr>
            <a:endParaRPr lang="en-US" smtClean="0"/>
          </a:p>
          <a:p>
            <a:pPr marL="609600" indent="-609600" eaLnBrk="1" hangingPunct="1">
              <a:buFont typeface="Wingdings" panose="05000000000000000000" pitchFamily="2" charset="2"/>
              <a:buNone/>
              <a:defRPr/>
            </a:pPr>
            <a:r>
              <a:rPr lang="en-US" b="1" u="sng" smtClean="0"/>
              <a:t>MEASUREMENT</a:t>
            </a:r>
            <a:r>
              <a:rPr lang="en-US" smtClean="0"/>
              <a:t> </a:t>
            </a:r>
            <a:endParaRPr lang="en-US" smtClean="0"/>
          </a:p>
          <a:p>
            <a:pPr marL="609600" indent="-609600" eaLnBrk="1" hangingPunct="1">
              <a:buFont typeface="Wingdings" panose="05000000000000000000" pitchFamily="2" charset="2"/>
              <a:buNone/>
              <a:defRPr/>
            </a:pPr>
            <a:r>
              <a:rPr lang="en-US" u="sng" smtClean="0"/>
              <a:t>PRICE ELASTICITY OF DEMAND </a:t>
            </a:r>
            <a:r>
              <a:rPr lang="en-US" b="1" u="sng" smtClean="0"/>
              <a:t>(Ep)</a:t>
            </a:r>
            <a:r>
              <a:rPr lang="en-US" smtClean="0"/>
              <a:t>:</a:t>
            </a:r>
            <a:endParaRPr lang="en-US" smtClean="0"/>
          </a:p>
          <a:p>
            <a:pPr marL="609600" indent="-609600" eaLnBrk="1" hangingPunct="1">
              <a:buFont typeface="Wingdings" panose="05000000000000000000" pitchFamily="2" charset="2"/>
              <a:buNone/>
              <a:defRPr/>
            </a:pPr>
            <a:endParaRPr lang="en-US" b="1" smtClean="0"/>
          </a:p>
          <a:p>
            <a:pPr marL="609600" indent="-609600" eaLnBrk="1" hangingPunct="1">
              <a:defRPr/>
            </a:pPr>
            <a:r>
              <a:rPr lang="en-US" b="1" smtClean="0"/>
              <a:t>(Ep</a:t>
            </a:r>
            <a:r>
              <a:rPr lang="en-US" smtClean="0"/>
              <a:t>) = Proportionate change in quantity demanded </a:t>
            </a:r>
            <a:r>
              <a:rPr lang="en-US" b="1" smtClean="0"/>
              <a:t>/</a:t>
            </a:r>
            <a:r>
              <a:rPr lang="en-US" smtClean="0"/>
              <a:t> Proportionate change in price.</a:t>
            </a: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10000"/>
          </a:bodyPr>
          <a:lstStyle/>
          <a:p>
            <a:pPr>
              <a:lnSpc>
                <a:spcPct val="160000"/>
              </a:lnSpc>
              <a:defRPr/>
            </a:pPr>
            <a:r>
              <a:rPr lang="en-US" b="1" dirty="0" smtClean="0">
                <a:latin typeface="Magneto" panose="04030805050802020D02" pitchFamily="82" charset="0"/>
              </a:rPr>
              <a:t>Management </a:t>
            </a:r>
            <a:r>
              <a:rPr lang="en-US" dirty="0" smtClean="0"/>
              <a:t>is the science &amp; art of getting things done through others.</a:t>
            </a:r>
            <a:endParaRPr lang="en-US" dirty="0" smtClean="0"/>
          </a:p>
          <a:p>
            <a:pPr>
              <a:lnSpc>
                <a:spcPct val="160000"/>
              </a:lnSpc>
              <a:defRPr/>
            </a:pPr>
            <a:r>
              <a:rPr lang="en-US" dirty="0" smtClean="0"/>
              <a:t>Management includes several functions such as:</a:t>
            </a:r>
            <a:endParaRPr lang="en-US" dirty="0" smtClean="0"/>
          </a:p>
          <a:p>
            <a:pPr>
              <a:lnSpc>
                <a:spcPct val="160000"/>
              </a:lnSpc>
              <a:buFont typeface="Wingdings 3" panose="05040102010807070707" pitchFamily="18" charset="2"/>
              <a:buNone/>
              <a:defRPr/>
            </a:pPr>
            <a:r>
              <a:rPr lang="en-US" b="1" dirty="0" smtClean="0">
                <a:latin typeface="Chiller" panose="04020404031007020602" pitchFamily="82" charset="0"/>
              </a:rPr>
              <a:t>Planning</a:t>
            </a:r>
            <a:endParaRPr lang="en-US" b="1" dirty="0" smtClean="0">
              <a:latin typeface="Chiller" panose="04020404031007020602" pitchFamily="82" charset="0"/>
            </a:endParaRPr>
          </a:p>
          <a:p>
            <a:pPr>
              <a:lnSpc>
                <a:spcPct val="160000"/>
              </a:lnSpc>
              <a:buFont typeface="Wingdings 3" panose="05040102010807070707" pitchFamily="18" charset="2"/>
              <a:buNone/>
              <a:defRPr/>
            </a:pPr>
            <a:r>
              <a:rPr lang="en-US" b="1" dirty="0" smtClean="0">
                <a:latin typeface="Chiller" panose="04020404031007020602" pitchFamily="82" charset="0"/>
              </a:rPr>
              <a:t>Organizing</a:t>
            </a:r>
            <a:endParaRPr lang="en-US" b="1" dirty="0" smtClean="0">
              <a:latin typeface="Chiller" panose="04020404031007020602" pitchFamily="82" charset="0"/>
            </a:endParaRPr>
          </a:p>
          <a:p>
            <a:pPr>
              <a:lnSpc>
                <a:spcPct val="160000"/>
              </a:lnSpc>
              <a:buFont typeface="Wingdings 3" panose="05040102010807070707" pitchFamily="18" charset="2"/>
              <a:buNone/>
              <a:defRPr/>
            </a:pPr>
            <a:r>
              <a:rPr lang="en-US" b="1" dirty="0" smtClean="0">
                <a:latin typeface="Chiller" panose="04020404031007020602" pitchFamily="82" charset="0"/>
              </a:rPr>
              <a:t>Staffing</a:t>
            </a:r>
            <a:endParaRPr lang="en-US" b="1" dirty="0" smtClean="0">
              <a:latin typeface="Chiller" panose="04020404031007020602" pitchFamily="82" charset="0"/>
            </a:endParaRPr>
          </a:p>
          <a:p>
            <a:pPr>
              <a:lnSpc>
                <a:spcPct val="160000"/>
              </a:lnSpc>
              <a:buFont typeface="Wingdings 3" panose="05040102010807070707" pitchFamily="18" charset="2"/>
              <a:buNone/>
              <a:defRPr/>
            </a:pPr>
            <a:r>
              <a:rPr lang="en-US" b="1" dirty="0" smtClean="0">
                <a:latin typeface="Chiller" panose="04020404031007020602" pitchFamily="82" charset="0"/>
              </a:rPr>
              <a:t>Directing</a:t>
            </a:r>
            <a:endParaRPr lang="en-US" b="1" dirty="0" smtClean="0">
              <a:latin typeface="Chiller" panose="04020404031007020602" pitchFamily="82" charset="0"/>
            </a:endParaRPr>
          </a:p>
          <a:p>
            <a:pPr>
              <a:lnSpc>
                <a:spcPct val="160000"/>
              </a:lnSpc>
              <a:buFont typeface="Wingdings 3" panose="05040102010807070707" pitchFamily="18" charset="2"/>
              <a:buNone/>
              <a:defRPr/>
            </a:pPr>
            <a:r>
              <a:rPr lang="en-US" b="1" dirty="0" smtClean="0">
                <a:latin typeface="Chiller" panose="04020404031007020602" pitchFamily="82" charset="0"/>
              </a:rPr>
              <a:t>Coordinating</a:t>
            </a:r>
            <a:endParaRPr lang="en-US" b="1" dirty="0" smtClean="0">
              <a:latin typeface="Chiller" panose="04020404031007020602" pitchFamily="82" charset="0"/>
            </a:endParaRPr>
          </a:p>
          <a:p>
            <a:pPr>
              <a:lnSpc>
                <a:spcPct val="160000"/>
              </a:lnSpc>
              <a:buFont typeface="Wingdings 3" panose="05040102010807070707" pitchFamily="18" charset="2"/>
              <a:buNone/>
              <a:defRPr/>
            </a:pPr>
            <a:r>
              <a:rPr lang="en-US" b="1" dirty="0" smtClean="0">
                <a:latin typeface="Chiller" panose="04020404031007020602" pitchFamily="82" charset="0"/>
              </a:rPr>
              <a:t>Regulating</a:t>
            </a:r>
            <a:endParaRPr lang="en-US" b="1" dirty="0" smtClean="0">
              <a:latin typeface="Chiller" panose="04020404031007020602" pitchFamily="82" charset="0"/>
            </a:endParaRPr>
          </a:p>
          <a:p>
            <a:pPr>
              <a:lnSpc>
                <a:spcPct val="160000"/>
              </a:lnSpc>
              <a:buFont typeface="Wingdings 3" panose="05040102010807070707" pitchFamily="18" charset="2"/>
              <a:buNone/>
              <a:defRPr/>
            </a:pPr>
            <a:r>
              <a:rPr lang="en-US" b="1" dirty="0" smtClean="0">
                <a:latin typeface="Chiller" panose="04020404031007020602" pitchFamily="82" charset="0"/>
              </a:rPr>
              <a:t>Budgeting &amp; Motivating ….etc</a:t>
            </a:r>
            <a:endParaRPr lang="en-US" b="1" dirty="0" smtClean="0">
              <a:latin typeface="Chiller" panose="04020404031007020602" pitchFamily="82" charset="0"/>
            </a:endParaRPr>
          </a:p>
          <a:p>
            <a:pPr>
              <a:buFont typeface="Wingdings 3" panose="05040102010807070707" pitchFamily="18" charset="2"/>
              <a:buNone/>
              <a:defRPr/>
            </a:pPr>
            <a:endParaRPr lang="en-US" dirty="0" smtClean="0"/>
          </a:p>
          <a:p>
            <a:pPr>
              <a:buFont typeface="Wingdings 3" panose="05040102010807070707" pitchFamily="18" charset="2"/>
              <a:buNone/>
              <a:defRPr/>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457200" y="533400"/>
            <a:ext cx="8229600" cy="5597525"/>
          </a:xfrm>
        </p:spPr>
        <p:txBody>
          <a:bodyPr/>
          <a:lstStyle/>
          <a:p>
            <a:pPr marL="609600" indent="-609600" eaLnBrk="1" hangingPunct="1">
              <a:defRPr/>
            </a:pPr>
            <a:r>
              <a:rPr lang="en-US" smtClean="0"/>
              <a:t>INCOME ELASTICITY OF DEMAND: it refers to the responsiveness of quantity demanded to changes in the incomes of the consumers.</a:t>
            </a:r>
            <a:endParaRPr lang="en-US" smtClean="0"/>
          </a:p>
          <a:p>
            <a:pPr marL="609600" indent="-609600" eaLnBrk="1" hangingPunct="1">
              <a:buFont typeface="Wingdings" panose="05000000000000000000" pitchFamily="2" charset="2"/>
              <a:buNone/>
              <a:defRPr/>
            </a:pPr>
            <a:r>
              <a:rPr lang="en-US" b="1" u="sng" smtClean="0"/>
              <a:t>MEASUREMENT</a:t>
            </a:r>
            <a:r>
              <a:rPr lang="en-US" smtClean="0"/>
              <a:t> </a:t>
            </a:r>
            <a:endParaRPr lang="en-US" smtClean="0"/>
          </a:p>
          <a:p>
            <a:pPr marL="609600" indent="-609600" eaLnBrk="1" hangingPunct="1">
              <a:defRPr/>
            </a:pPr>
            <a:r>
              <a:rPr lang="en-US" smtClean="0"/>
              <a:t> </a:t>
            </a:r>
            <a:r>
              <a:rPr lang="en-US" u="sng" smtClean="0"/>
              <a:t>INCOME ELASTICITY OF DEMAND </a:t>
            </a:r>
            <a:endParaRPr lang="en-US" u="sng" smtClean="0"/>
          </a:p>
          <a:p>
            <a:pPr marL="609600" indent="-609600" eaLnBrk="1" hangingPunct="1">
              <a:buFont typeface="Wingdings" panose="05000000000000000000" pitchFamily="2" charset="2"/>
              <a:buNone/>
              <a:defRPr/>
            </a:pPr>
            <a:endParaRPr lang="en-US" b="1" smtClean="0"/>
          </a:p>
          <a:p>
            <a:pPr marL="609600" indent="-609600" eaLnBrk="1" hangingPunct="1">
              <a:buFont typeface="Wingdings" panose="05000000000000000000" pitchFamily="2" charset="2"/>
              <a:buNone/>
              <a:defRPr/>
            </a:pPr>
            <a:r>
              <a:rPr lang="en-US" b="1" smtClean="0"/>
              <a:t>      (Ei)</a:t>
            </a:r>
            <a:r>
              <a:rPr lang="en-US" smtClean="0"/>
              <a:t> = Proportionate change in quantity demanded </a:t>
            </a:r>
            <a:r>
              <a:rPr lang="en-US" b="1" smtClean="0"/>
              <a:t>/</a:t>
            </a:r>
            <a:r>
              <a:rPr lang="en-US" smtClean="0"/>
              <a:t> Proportionate change in income</a:t>
            </a:r>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457200" y="304800"/>
            <a:ext cx="8229600" cy="6172200"/>
          </a:xfrm>
        </p:spPr>
        <p:txBody>
          <a:bodyPr/>
          <a:lstStyle/>
          <a:p>
            <a:pPr marL="609600" indent="-609600" eaLnBrk="1" hangingPunct="1">
              <a:defRPr/>
            </a:pPr>
            <a:r>
              <a:rPr lang="en-US" smtClean="0"/>
              <a:t>CROSS ELASTICITY OF DEMAND: it refers to the responsiveness of quantity demanded to changes in the prices of the related goods, say which may be substitute goods.</a:t>
            </a:r>
            <a:endParaRPr lang="en-US" smtClean="0"/>
          </a:p>
          <a:p>
            <a:pPr marL="609600" indent="-609600" eaLnBrk="1" hangingPunct="1">
              <a:buFont typeface="Wingdings" panose="05000000000000000000" pitchFamily="2" charset="2"/>
              <a:buNone/>
              <a:defRPr/>
            </a:pPr>
            <a:r>
              <a:rPr lang="en-US" b="1" u="sng" smtClean="0"/>
              <a:t>MEASUREMENT</a:t>
            </a:r>
            <a:r>
              <a:rPr lang="en-US" smtClean="0"/>
              <a:t> </a:t>
            </a:r>
            <a:endParaRPr lang="en-US" smtClean="0"/>
          </a:p>
          <a:p>
            <a:pPr marL="609600" indent="-609600" eaLnBrk="1" hangingPunct="1">
              <a:buFont typeface="Wingdings" panose="05000000000000000000" pitchFamily="2" charset="2"/>
              <a:buNone/>
              <a:defRPr/>
            </a:pPr>
            <a:r>
              <a:rPr lang="en-US" u="sng" smtClean="0"/>
              <a:t>CROSS ELASTICITY OF DEMAND </a:t>
            </a:r>
            <a:r>
              <a:rPr lang="en-US" b="1" u="sng" smtClean="0"/>
              <a:t>(Ec):</a:t>
            </a:r>
            <a:endParaRPr lang="en-US" b="1" u="sng" smtClean="0"/>
          </a:p>
          <a:p>
            <a:pPr marL="609600" indent="-609600" eaLnBrk="1" hangingPunct="1">
              <a:buFont typeface="Wingdings" panose="05000000000000000000" pitchFamily="2" charset="2"/>
              <a:buNone/>
              <a:defRPr/>
            </a:pPr>
            <a:endParaRPr lang="en-US" b="1" smtClean="0"/>
          </a:p>
          <a:p>
            <a:pPr marL="609600" indent="-609600" eaLnBrk="1" hangingPunct="1">
              <a:buFont typeface="Wingdings" panose="05000000000000000000" pitchFamily="2" charset="2"/>
              <a:buNone/>
              <a:defRPr/>
            </a:pPr>
            <a:r>
              <a:rPr lang="en-US" b="1" smtClean="0"/>
              <a:t>      (Ec)</a:t>
            </a:r>
            <a:r>
              <a:rPr lang="en-US" smtClean="0"/>
              <a:t> = Proportionate change in quantity demanded </a:t>
            </a:r>
            <a:r>
              <a:rPr lang="en-US" b="1" smtClean="0"/>
              <a:t>/</a:t>
            </a:r>
            <a:r>
              <a:rPr lang="en-US" smtClean="0"/>
              <a:t> Proportionate change in prices of related goods.</a:t>
            </a:r>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457200" y="381000"/>
            <a:ext cx="8229600" cy="5749925"/>
          </a:xfrm>
        </p:spPr>
        <p:txBody>
          <a:bodyPr/>
          <a:lstStyle/>
          <a:p>
            <a:pPr marL="609600" indent="-609600" eaLnBrk="1" hangingPunct="1">
              <a:lnSpc>
                <a:spcPct val="90000"/>
              </a:lnSpc>
              <a:defRPr/>
            </a:pPr>
            <a:r>
              <a:rPr lang="en-US" smtClean="0"/>
              <a:t>ADVERTISEMENT ELASTICITY OF DEMAND: it refers to the responsiveness of quantity demanded to changes in the advertisement efforts &amp; expenditure.</a:t>
            </a:r>
            <a:endParaRPr lang="en-US" smtClean="0"/>
          </a:p>
          <a:p>
            <a:pPr marL="609600" indent="-609600" eaLnBrk="1" hangingPunct="1">
              <a:lnSpc>
                <a:spcPct val="90000"/>
              </a:lnSpc>
              <a:buFont typeface="Wingdings" panose="05000000000000000000" pitchFamily="2" charset="2"/>
              <a:buNone/>
              <a:defRPr/>
            </a:pPr>
            <a:r>
              <a:rPr lang="en-US" b="1" u="sng" smtClean="0"/>
              <a:t>MEASUREMENT</a:t>
            </a:r>
            <a:r>
              <a:rPr lang="en-US" smtClean="0"/>
              <a:t> </a:t>
            </a:r>
            <a:endParaRPr lang="en-US" smtClean="0"/>
          </a:p>
          <a:p>
            <a:pPr marL="609600" indent="-609600" eaLnBrk="1" hangingPunct="1">
              <a:lnSpc>
                <a:spcPct val="90000"/>
              </a:lnSpc>
              <a:defRPr/>
            </a:pPr>
            <a:r>
              <a:rPr lang="en-US" u="sng" smtClean="0"/>
              <a:t>ADVERTISEMENT ELASTICITY OF DEMAND </a:t>
            </a:r>
            <a:r>
              <a:rPr lang="en-US" b="1" u="sng" smtClean="0"/>
              <a:t>(Ea):</a:t>
            </a:r>
            <a:endParaRPr lang="en-US" b="1" u="sng" smtClean="0"/>
          </a:p>
          <a:p>
            <a:pPr marL="609600" indent="-609600" eaLnBrk="1" hangingPunct="1">
              <a:lnSpc>
                <a:spcPct val="90000"/>
              </a:lnSpc>
              <a:buFont typeface="Wingdings" panose="05000000000000000000" pitchFamily="2" charset="2"/>
              <a:buNone/>
              <a:defRPr/>
            </a:pPr>
            <a:endParaRPr lang="en-US" b="1" smtClean="0"/>
          </a:p>
          <a:p>
            <a:pPr marL="609600" indent="-609600" eaLnBrk="1" hangingPunct="1">
              <a:lnSpc>
                <a:spcPct val="90000"/>
              </a:lnSpc>
              <a:buFont typeface="Wingdings" panose="05000000000000000000" pitchFamily="2" charset="2"/>
              <a:buNone/>
              <a:defRPr/>
            </a:pPr>
            <a:r>
              <a:rPr lang="en-US" b="1" smtClean="0"/>
              <a:t>      (Ea)</a:t>
            </a:r>
            <a:r>
              <a:rPr lang="en-US" smtClean="0"/>
              <a:t> = Proportionate change in quantity demanded </a:t>
            </a:r>
            <a:r>
              <a:rPr lang="en-US" b="1" smtClean="0"/>
              <a:t>/</a:t>
            </a:r>
            <a:r>
              <a:rPr lang="en-US" smtClean="0"/>
              <a:t> Proportionate change in advertisement efforts or cost.</a:t>
            </a:r>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idx="4294967295"/>
          </p:nvPr>
        </p:nvSpPr>
        <p:spPr>
          <a:xfrm>
            <a:off x="685800" y="2130425"/>
            <a:ext cx="7772400" cy="1470025"/>
          </a:xfrm>
        </p:spPr>
        <p:txBody>
          <a:bodyPr>
            <a:normAutofit fontScale="90000"/>
          </a:bodyPr>
          <a:lstStyle/>
          <a:p>
            <a:pPr eaLnBrk="1" hangingPunct="1">
              <a:defRPr/>
            </a:pPr>
            <a:r>
              <a:rPr lang="en-US" sz="5400" smtClean="0"/>
              <a:t>TYPES OF PRICE ELASTICITY OF DEMAND</a:t>
            </a:r>
            <a:endParaRPr lang="en-IN" sz="54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00063"/>
            <a:ext cx="8229600" cy="5626100"/>
          </a:xfrm>
        </p:spPr>
        <p:txBody>
          <a:bodyPr>
            <a:normAutofit/>
          </a:bodyPr>
          <a:lstStyle/>
          <a:p>
            <a:pPr eaLnBrk="1" hangingPunct="1">
              <a:defRPr/>
            </a:pPr>
            <a:r>
              <a:rPr lang="en-US" smtClean="0"/>
              <a:t>Based on numerical values price elasticity of demand can be of five (5) types.</a:t>
            </a:r>
            <a:endParaRPr lang="en-US" smtClean="0"/>
          </a:p>
          <a:p>
            <a:pPr eaLnBrk="1" hangingPunct="1">
              <a:buFont typeface="Wingdings" panose="05000000000000000000" pitchFamily="2" charset="2"/>
              <a:buNone/>
              <a:defRPr/>
            </a:pPr>
            <a:endParaRPr lang="en-US" smtClean="0"/>
          </a:p>
          <a:p>
            <a:pPr eaLnBrk="1" hangingPunct="1">
              <a:buFont typeface="Calibri" panose="020F0502020204030204" charset="0"/>
              <a:buAutoNum type="arabicParenR"/>
              <a:defRPr/>
            </a:pPr>
            <a:r>
              <a:rPr lang="en-US" smtClean="0"/>
              <a:t> Perfectly elastic demand (Ep = </a:t>
            </a:r>
            <a:r>
              <a:rPr lang="el-GR" smtClean="0"/>
              <a:t>α</a:t>
            </a:r>
            <a:r>
              <a:rPr lang="en-US" smtClean="0"/>
              <a:t>)</a:t>
            </a:r>
            <a:endParaRPr lang="en-US" smtClean="0"/>
          </a:p>
          <a:p>
            <a:pPr eaLnBrk="1" hangingPunct="1">
              <a:buFont typeface="Calibri" panose="020F0502020204030204" charset="0"/>
              <a:buAutoNum type="arabicParenR"/>
              <a:defRPr/>
            </a:pPr>
            <a:r>
              <a:rPr lang="en-US" smtClean="0"/>
              <a:t>Perfectly inelastic demand (Ep = 0)</a:t>
            </a:r>
            <a:endParaRPr lang="en-US" smtClean="0"/>
          </a:p>
          <a:p>
            <a:pPr eaLnBrk="1" hangingPunct="1">
              <a:buFont typeface="Calibri" panose="020F0502020204030204" charset="0"/>
              <a:buAutoNum type="arabicParenR"/>
              <a:defRPr/>
            </a:pPr>
            <a:r>
              <a:rPr lang="en-US" smtClean="0"/>
              <a:t>Unit elastic demand (Ep = 1)</a:t>
            </a:r>
            <a:endParaRPr lang="en-US" smtClean="0"/>
          </a:p>
          <a:p>
            <a:pPr eaLnBrk="1" hangingPunct="1">
              <a:buFont typeface="Calibri" panose="020F0502020204030204" charset="0"/>
              <a:buAutoNum type="arabicParenR"/>
              <a:defRPr/>
            </a:pPr>
            <a:r>
              <a:rPr lang="en-US" smtClean="0"/>
              <a:t>Relatively elastic (Ep = &gt; 1)</a:t>
            </a:r>
            <a:endParaRPr lang="en-US" smtClean="0"/>
          </a:p>
          <a:p>
            <a:pPr eaLnBrk="1" hangingPunct="1">
              <a:buFont typeface="Calibri" panose="020F0502020204030204" charset="0"/>
              <a:buAutoNum type="arabicParenR"/>
              <a:defRPr/>
            </a:pPr>
            <a:r>
              <a:rPr lang="en-US" smtClean="0"/>
              <a:t>Relatively inelastic (Ep = &lt; 1)</a:t>
            </a:r>
            <a:endParaRPr lang="en-IN"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pPr eaLnBrk="1" hangingPunct="1">
              <a:defRPr/>
            </a:pPr>
            <a:r>
              <a:rPr lang="en-US" smtClean="0"/>
              <a:t> Perfectly elastic demand </a:t>
            </a:r>
            <a:endParaRPr lang="en-IN" smtClean="0"/>
          </a:p>
        </p:txBody>
      </p:sp>
      <p:sp>
        <p:nvSpPr>
          <p:cNvPr id="4099" name="Content Placeholder 8"/>
          <p:cNvSpPr>
            <a:spLocks noGrp="1"/>
          </p:cNvSpPr>
          <p:nvPr>
            <p:ph idx="4294967295"/>
          </p:nvPr>
        </p:nvSpPr>
        <p:spPr>
          <a:xfrm>
            <a:off x="457200" y="1357313"/>
            <a:ext cx="8229600" cy="4768850"/>
          </a:xfrm>
        </p:spPr>
        <p:txBody>
          <a:bodyPr/>
          <a:lstStyle/>
          <a:p>
            <a:pPr eaLnBrk="1" hangingPunct="1">
              <a:defRPr/>
            </a:pPr>
            <a:r>
              <a:rPr lang="en-US" smtClean="0"/>
              <a:t>Perfectly elastic demand is also called as infinitely elastic demand.</a:t>
            </a:r>
            <a:endParaRPr lang="en-US" smtClean="0"/>
          </a:p>
          <a:p>
            <a:pPr eaLnBrk="1" hangingPunct="1">
              <a:defRPr/>
            </a:pPr>
            <a:r>
              <a:rPr lang="en-US" smtClean="0"/>
              <a:t>It means small change in price leads to an infinite expansion in demand.</a:t>
            </a:r>
            <a:endParaRPr lang="en-US" smtClean="0"/>
          </a:p>
          <a:p>
            <a:pPr eaLnBrk="1" hangingPunct="1">
              <a:defRPr/>
            </a:pPr>
            <a:r>
              <a:rPr lang="en-US" smtClean="0"/>
              <a:t>Even if the price remain same the quantity demanded increases.</a:t>
            </a:r>
            <a:endParaRPr lang="en-IN" smtClean="0"/>
          </a:p>
          <a:p>
            <a:pPr eaLnBrk="1" hangingPunct="1">
              <a:defRPr/>
            </a:pPr>
            <a:r>
              <a:rPr lang="en-US" smtClean="0"/>
              <a:t>Perfectly elastic demand curve is horizontal straight line to X axis</a:t>
            </a:r>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5"/>
          <p:cNvSpPr>
            <a:spLocks noChangeShapeType="1"/>
          </p:cNvSpPr>
          <p:nvPr/>
        </p:nvSpPr>
        <p:spPr bwMode="auto">
          <a:xfrm>
            <a:off x="1116013" y="188913"/>
            <a:ext cx="0" cy="2447925"/>
          </a:xfrm>
          <a:prstGeom prst="line">
            <a:avLst/>
          </a:prstGeom>
          <a:noFill/>
          <a:ln w="38100">
            <a:solidFill>
              <a:srgbClr val="0000FF"/>
            </a:solidFill>
            <a:round/>
          </a:ln>
        </p:spPr>
        <p:txBody>
          <a:bodyPr/>
          <a:lstStyle/>
          <a:p>
            <a:endParaRPr lang="en-US"/>
          </a:p>
        </p:txBody>
      </p:sp>
      <p:sp>
        <p:nvSpPr>
          <p:cNvPr id="16387" name="Line 6"/>
          <p:cNvSpPr>
            <a:spLocks noChangeShapeType="1"/>
          </p:cNvSpPr>
          <p:nvPr/>
        </p:nvSpPr>
        <p:spPr bwMode="auto">
          <a:xfrm flipH="1" flipV="1">
            <a:off x="1116013" y="2636838"/>
            <a:ext cx="3024187" cy="0"/>
          </a:xfrm>
          <a:prstGeom prst="line">
            <a:avLst/>
          </a:prstGeom>
          <a:noFill/>
          <a:ln w="38100">
            <a:solidFill>
              <a:srgbClr val="0000FF"/>
            </a:solidFill>
            <a:round/>
          </a:ln>
        </p:spPr>
        <p:txBody>
          <a:bodyPr/>
          <a:lstStyle/>
          <a:p>
            <a:endParaRPr lang="en-US"/>
          </a:p>
        </p:txBody>
      </p:sp>
      <p:sp>
        <p:nvSpPr>
          <p:cNvPr id="16388" name="Line 7"/>
          <p:cNvSpPr>
            <a:spLocks noChangeShapeType="1"/>
          </p:cNvSpPr>
          <p:nvPr/>
        </p:nvSpPr>
        <p:spPr bwMode="auto">
          <a:xfrm flipH="1" flipV="1">
            <a:off x="1116013" y="1412875"/>
            <a:ext cx="3024187" cy="0"/>
          </a:xfrm>
          <a:prstGeom prst="line">
            <a:avLst/>
          </a:prstGeom>
          <a:noFill/>
          <a:ln w="50800">
            <a:solidFill>
              <a:srgbClr val="0000FF"/>
            </a:solidFill>
            <a:round/>
          </a:ln>
        </p:spPr>
        <p:txBody>
          <a:bodyPr/>
          <a:lstStyle/>
          <a:p>
            <a:endParaRPr lang="en-US"/>
          </a:p>
        </p:txBody>
      </p:sp>
      <p:sp>
        <p:nvSpPr>
          <p:cNvPr id="16389" name="Line 8"/>
          <p:cNvSpPr>
            <a:spLocks noChangeShapeType="1"/>
          </p:cNvSpPr>
          <p:nvPr/>
        </p:nvSpPr>
        <p:spPr bwMode="auto">
          <a:xfrm>
            <a:off x="2339975" y="1412875"/>
            <a:ext cx="0" cy="1223963"/>
          </a:xfrm>
          <a:prstGeom prst="line">
            <a:avLst/>
          </a:prstGeom>
          <a:noFill/>
          <a:ln w="38100">
            <a:solidFill>
              <a:srgbClr val="0000FF"/>
            </a:solidFill>
            <a:round/>
          </a:ln>
        </p:spPr>
        <p:txBody>
          <a:bodyPr/>
          <a:lstStyle/>
          <a:p>
            <a:endParaRPr lang="en-US"/>
          </a:p>
        </p:txBody>
      </p:sp>
      <p:sp>
        <p:nvSpPr>
          <p:cNvPr id="16390" name="Line 9"/>
          <p:cNvSpPr>
            <a:spLocks noChangeShapeType="1"/>
          </p:cNvSpPr>
          <p:nvPr/>
        </p:nvSpPr>
        <p:spPr bwMode="auto">
          <a:xfrm>
            <a:off x="3203575" y="1412875"/>
            <a:ext cx="0" cy="1223963"/>
          </a:xfrm>
          <a:prstGeom prst="line">
            <a:avLst/>
          </a:prstGeom>
          <a:noFill/>
          <a:ln w="38100">
            <a:solidFill>
              <a:srgbClr val="0000FF"/>
            </a:solidFill>
            <a:round/>
          </a:ln>
        </p:spPr>
        <p:txBody>
          <a:bodyPr/>
          <a:lstStyle/>
          <a:p>
            <a:endParaRPr lang="en-US"/>
          </a:p>
        </p:txBody>
      </p:sp>
      <p:sp>
        <p:nvSpPr>
          <p:cNvPr id="23562" name="Title 1"/>
          <p:cNvSpPr/>
          <p:nvPr/>
        </p:nvSpPr>
        <p:spPr bwMode="auto">
          <a:xfrm>
            <a:off x="539750" y="1270000"/>
            <a:ext cx="369888" cy="346075"/>
          </a:xfrm>
          <a:prstGeom prst="rect">
            <a:avLst/>
          </a:prstGeom>
          <a:noFill/>
          <a:ln w="9525">
            <a:noFill/>
            <a:miter lim="800000"/>
          </a:ln>
        </p:spPr>
        <p:txBody>
          <a:bodyPr anchor="ctr"/>
          <a:lstStyle/>
          <a:p>
            <a:pPr algn="ctr" eaLnBrk="1" hangingPunct="1">
              <a:defRPr/>
            </a:pPr>
            <a:r>
              <a:rPr lang="en-US" sz="2400">
                <a:solidFill>
                  <a:schemeClr val="tx2"/>
                </a:solidFill>
                <a:effectLst>
                  <a:outerShdw blurRad="38100" dist="38100" dir="2700000" algn="tl">
                    <a:srgbClr val="000000"/>
                  </a:outerShdw>
                </a:effectLst>
              </a:rPr>
              <a:t>P</a:t>
            </a:r>
            <a:endParaRPr lang="en-IN" sz="2400">
              <a:solidFill>
                <a:schemeClr val="tx2"/>
              </a:solidFill>
              <a:effectLst>
                <a:outerShdw blurRad="38100" dist="38100" dir="2700000" algn="tl">
                  <a:srgbClr val="000000"/>
                </a:outerShdw>
              </a:effectLst>
            </a:endParaRPr>
          </a:p>
        </p:txBody>
      </p:sp>
      <p:sp>
        <p:nvSpPr>
          <p:cNvPr id="23563" name="Title 1"/>
          <p:cNvSpPr/>
          <p:nvPr/>
        </p:nvSpPr>
        <p:spPr bwMode="auto">
          <a:xfrm>
            <a:off x="890588" y="2724150"/>
            <a:ext cx="369887" cy="346075"/>
          </a:xfrm>
          <a:prstGeom prst="rect">
            <a:avLst/>
          </a:prstGeom>
          <a:noFill/>
          <a:ln w="9525">
            <a:noFill/>
            <a:miter lim="800000"/>
          </a:ln>
        </p:spPr>
        <p:txBody>
          <a:bodyPr anchor="ctr"/>
          <a:lstStyle/>
          <a:p>
            <a:pPr algn="ctr" eaLnBrk="1" hangingPunct="1">
              <a:defRPr/>
            </a:pPr>
            <a:r>
              <a:rPr lang="en-US" sz="2000">
                <a:solidFill>
                  <a:schemeClr val="tx2"/>
                </a:solidFill>
                <a:effectLst>
                  <a:outerShdw blurRad="38100" dist="38100" dir="2700000" algn="tl">
                    <a:srgbClr val="000000"/>
                  </a:outerShdw>
                </a:effectLst>
              </a:rPr>
              <a:t>O</a:t>
            </a:r>
            <a:endParaRPr lang="en-IN" sz="2000">
              <a:solidFill>
                <a:schemeClr val="tx2"/>
              </a:solidFill>
              <a:effectLst>
                <a:outerShdw blurRad="38100" dist="38100" dir="2700000" algn="tl">
                  <a:srgbClr val="000000"/>
                </a:outerShdw>
              </a:effectLst>
            </a:endParaRPr>
          </a:p>
        </p:txBody>
      </p:sp>
      <p:sp>
        <p:nvSpPr>
          <p:cNvPr id="23564" name="Title 1"/>
          <p:cNvSpPr/>
          <p:nvPr/>
        </p:nvSpPr>
        <p:spPr bwMode="auto">
          <a:xfrm>
            <a:off x="1979613" y="2867025"/>
            <a:ext cx="585787" cy="346075"/>
          </a:xfrm>
          <a:prstGeom prst="rect">
            <a:avLst/>
          </a:prstGeom>
          <a:noFill/>
          <a:ln w="9525">
            <a:noFill/>
            <a:miter lim="800000"/>
          </a:ln>
        </p:spPr>
        <p:txBody>
          <a:bodyPr anchor="ctr"/>
          <a:lstStyle/>
          <a:p>
            <a:pPr algn="ctr" eaLnBrk="1" hangingPunct="1">
              <a:defRPr/>
            </a:pPr>
            <a:r>
              <a:rPr lang="en-US" sz="2000">
                <a:solidFill>
                  <a:schemeClr val="tx2"/>
                </a:solidFill>
                <a:effectLst>
                  <a:outerShdw blurRad="38100" dist="38100" dir="2700000" algn="tl">
                    <a:srgbClr val="000000"/>
                  </a:outerShdw>
                </a:effectLst>
              </a:rPr>
              <a:t>Q1</a:t>
            </a:r>
            <a:endParaRPr lang="en-IN" sz="2000">
              <a:solidFill>
                <a:schemeClr val="tx2"/>
              </a:solidFill>
              <a:effectLst>
                <a:outerShdw blurRad="38100" dist="38100" dir="2700000" algn="tl">
                  <a:srgbClr val="000000"/>
                </a:outerShdw>
              </a:effectLst>
            </a:endParaRPr>
          </a:p>
        </p:txBody>
      </p:sp>
      <p:sp>
        <p:nvSpPr>
          <p:cNvPr id="23565" name="Title 1"/>
          <p:cNvSpPr/>
          <p:nvPr/>
        </p:nvSpPr>
        <p:spPr bwMode="auto">
          <a:xfrm>
            <a:off x="2906713" y="2867025"/>
            <a:ext cx="585787" cy="346075"/>
          </a:xfrm>
          <a:prstGeom prst="rect">
            <a:avLst/>
          </a:prstGeom>
          <a:noFill/>
          <a:ln w="9525">
            <a:noFill/>
            <a:miter lim="800000"/>
          </a:ln>
        </p:spPr>
        <p:txBody>
          <a:bodyPr anchor="ctr"/>
          <a:lstStyle/>
          <a:p>
            <a:pPr algn="ctr" eaLnBrk="1" hangingPunct="1">
              <a:defRPr/>
            </a:pPr>
            <a:r>
              <a:rPr lang="en-US" sz="2000">
                <a:solidFill>
                  <a:schemeClr val="tx2"/>
                </a:solidFill>
                <a:effectLst>
                  <a:outerShdw blurRad="38100" dist="38100" dir="2700000" algn="tl">
                    <a:srgbClr val="000000"/>
                  </a:outerShdw>
                </a:effectLst>
              </a:rPr>
              <a:t>Q2</a:t>
            </a:r>
            <a:endParaRPr lang="en-IN" sz="2000">
              <a:solidFill>
                <a:schemeClr val="tx2"/>
              </a:solidFill>
              <a:effectLst>
                <a:outerShdw blurRad="38100" dist="38100" dir="2700000" algn="tl">
                  <a:srgbClr val="000000"/>
                </a:outerShdw>
              </a:effectLst>
            </a:endParaRPr>
          </a:p>
        </p:txBody>
      </p:sp>
      <p:sp>
        <p:nvSpPr>
          <p:cNvPr id="23566" name="Title 1"/>
          <p:cNvSpPr/>
          <p:nvPr/>
        </p:nvSpPr>
        <p:spPr bwMode="auto">
          <a:xfrm>
            <a:off x="0" y="404813"/>
            <a:ext cx="1196975" cy="287337"/>
          </a:xfrm>
          <a:prstGeom prst="rect">
            <a:avLst/>
          </a:prstGeom>
          <a:noFill/>
          <a:ln w="9525">
            <a:noFill/>
            <a:miter lim="800000"/>
          </a:ln>
        </p:spPr>
        <p:txBody>
          <a:bodyPr anchor="ctr"/>
          <a:lstStyle/>
          <a:p>
            <a:pPr algn="ctr" eaLnBrk="1" hangingPunct="1">
              <a:defRPr/>
            </a:pPr>
            <a:r>
              <a:rPr lang="en-US" sz="2400">
                <a:solidFill>
                  <a:schemeClr val="tx2"/>
                </a:solidFill>
                <a:effectLst>
                  <a:outerShdw blurRad="38100" dist="38100" dir="2700000" algn="tl">
                    <a:srgbClr val="000000"/>
                  </a:outerShdw>
                </a:effectLst>
              </a:rPr>
              <a:t>Price</a:t>
            </a:r>
            <a:endParaRPr lang="en-IN" sz="2400">
              <a:solidFill>
                <a:schemeClr val="tx2"/>
              </a:solidFill>
              <a:effectLst>
                <a:outerShdw blurRad="38100" dist="38100" dir="2700000" algn="tl">
                  <a:srgbClr val="000000"/>
                </a:outerShdw>
              </a:effectLst>
            </a:endParaRPr>
          </a:p>
        </p:txBody>
      </p:sp>
      <p:sp>
        <p:nvSpPr>
          <p:cNvPr id="23567" name="Title 1"/>
          <p:cNvSpPr/>
          <p:nvPr/>
        </p:nvSpPr>
        <p:spPr bwMode="auto">
          <a:xfrm>
            <a:off x="1763713" y="3429000"/>
            <a:ext cx="1593850" cy="346075"/>
          </a:xfrm>
          <a:prstGeom prst="rect">
            <a:avLst/>
          </a:prstGeom>
          <a:noFill/>
          <a:ln w="9525">
            <a:noFill/>
            <a:miter lim="800000"/>
          </a:ln>
        </p:spPr>
        <p:txBody>
          <a:bodyPr anchor="ctr"/>
          <a:lstStyle/>
          <a:p>
            <a:pPr algn="ctr" eaLnBrk="1" hangingPunct="1">
              <a:defRPr/>
            </a:pPr>
            <a:r>
              <a:rPr lang="en-US" sz="2400">
                <a:solidFill>
                  <a:schemeClr val="tx2"/>
                </a:solidFill>
                <a:effectLst>
                  <a:outerShdw blurRad="38100" dist="38100" dir="2700000" algn="tl">
                    <a:srgbClr val="000000"/>
                  </a:outerShdw>
                </a:effectLst>
              </a:rPr>
              <a:t>Demand</a:t>
            </a:r>
            <a:endParaRPr lang="en-IN" sz="2400">
              <a:solidFill>
                <a:schemeClr val="tx2"/>
              </a:solidFill>
              <a:effectLst>
                <a:outerShdw blurRad="38100" dist="38100" dir="2700000" algn="tl">
                  <a:srgbClr val="000000"/>
                </a:outerShdw>
              </a:effectLst>
            </a:endParaRPr>
          </a:p>
        </p:txBody>
      </p:sp>
      <p:sp>
        <p:nvSpPr>
          <p:cNvPr id="16397" name="Rectangle 17"/>
          <p:cNvSpPr>
            <a:spLocks noChangeArrowheads="1"/>
          </p:cNvSpPr>
          <p:nvPr/>
        </p:nvSpPr>
        <p:spPr bwMode="auto">
          <a:xfrm>
            <a:off x="684213" y="4437063"/>
            <a:ext cx="7921625" cy="366712"/>
          </a:xfrm>
          <a:prstGeom prst="rect">
            <a:avLst/>
          </a:prstGeom>
          <a:noFill/>
          <a:ln w="9525">
            <a:noFill/>
            <a:miter lim="800000"/>
          </a:ln>
        </p:spPr>
        <p:txBody>
          <a:bodyPr>
            <a:spAutoFit/>
          </a:bodyPr>
          <a:lstStyle/>
          <a:p>
            <a:pPr eaLnBrk="1" hangingPunct="1">
              <a:spcBef>
                <a:spcPct val="20000"/>
              </a:spcBef>
              <a:buFont typeface="Arial" panose="020B0604020202020204" pitchFamily="34" charset="0"/>
              <a:buChar char="•"/>
            </a:pPr>
            <a:r>
              <a:rPr lang="en-US" b="1" i="1">
                <a:latin typeface="Arial" panose="020B0604020202020204" pitchFamily="34" charset="0"/>
                <a:cs typeface="Arial" panose="020B0604020202020204" pitchFamily="34" charset="0"/>
              </a:rPr>
              <a:t>Perfectly elastic demand curve is horizontal straight line to X axis</a:t>
            </a:r>
            <a:endParaRPr lang="en-US" b="1" i="1">
              <a:latin typeface="Arial" panose="020B0604020202020204" pitchFamily="34" charset="0"/>
              <a:cs typeface="Arial" panose="020B0604020202020204" pitchFamily="34" charset="0"/>
            </a:endParaRPr>
          </a:p>
        </p:txBody>
      </p:sp>
      <p:sp>
        <p:nvSpPr>
          <p:cNvPr id="16398" name="Rectangle 18"/>
          <p:cNvSpPr>
            <a:spLocks noChangeArrowheads="1"/>
          </p:cNvSpPr>
          <p:nvPr/>
        </p:nvSpPr>
        <p:spPr bwMode="auto">
          <a:xfrm flipV="1">
            <a:off x="755650" y="5368925"/>
            <a:ext cx="6900863" cy="366713"/>
          </a:xfrm>
          <a:prstGeom prst="rect">
            <a:avLst/>
          </a:prstGeom>
          <a:noFill/>
          <a:ln w="9525">
            <a:noFill/>
            <a:miter lim="800000"/>
          </a:ln>
        </p:spPr>
        <p:txBody>
          <a:bodyPr>
            <a:spAutoFit/>
          </a:bodyPr>
          <a:lstStyle/>
          <a:p>
            <a:pPr eaLnBrk="1" hangingPunct="1">
              <a:spcBef>
                <a:spcPct val="20000"/>
              </a:spcBef>
              <a:buFont typeface="Arial" panose="020B0604020202020204" pitchFamily="34" charset="0"/>
              <a:buChar char="•"/>
            </a:pPr>
            <a:endParaRPr lang="en-US">
              <a:latin typeface="Arial" panose="020B0604020202020204" pitchFamily="34" charset="0"/>
              <a:cs typeface="Arial" panose="020B0604020202020204" pitchFamily="34" charset="0"/>
            </a:endParaRPr>
          </a:p>
        </p:txBody>
      </p:sp>
      <p:sp>
        <p:nvSpPr>
          <p:cNvPr id="16399" name="Rectangle 19"/>
          <p:cNvSpPr>
            <a:spLocks noChangeArrowheads="1"/>
          </p:cNvSpPr>
          <p:nvPr/>
        </p:nvSpPr>
        <p:spPr bwMode="auto">
          <a:xfrm>
            <a:off x="684213" y="5157788"/>
            <a:ext cx="7775575" cy="366712"/>
          </a:xfrm>
          <a:prstGeom prst="rect">
            <a:avLst/>
          </a:prstGeom>
          <a:noFill/>
          <a:ln w="9525">
            <a:noFill/>
            <a:miter lim="800000"/>
          </a:ln>
        </p:spPr>
        <p:txBody>
          <a:bodyPr>
            <a:spAutoFit/>
          </a:bodyPr>
          <a:lstStyle/>
          <a:p>
            <a:pPr eaLnBrk="1" hangingPunct="1">
              <a:spcBef>
                <a:spcPct val="20000"/>
              </a:spcBef>
              <a:buFont typeface="Arial" panose="020B0604020202020204" pitchFamily="34" charset="0"/>
              <a:buChar char="•"/>
            </a:pPr>
            <a:r>
              <a:rPr lang="en-US" b="1">
                <a:latin typeface="Arial" panose="020B0604020202020204" pitchFamily="34" charset="0"/>
                <a:cs typeface="Arial" panose="020B0604020202020204" pitchFamily="34" charset="0"/>
              </a:rPr>
              <a:t>Even if the price remain same the quantity demanded increases.</a:t>
            </a:r>
            <a:endParaRPr lang="en-IN" b="1">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p:txBody>
          <a:bodyPr/>
          <a:lstStyle/>
          <a:p>
            <a:pPr eaLnBrk="1" hangingPunct="1">
              <a:defRPr/>
            </a:pPr>
            <a:r>
              <a:rPr lang="en-US" smtClean="0"/>
              <a:t>Perfectly inelastic demand</a:t>
            </a:r>
            <a:endParaRPr lang="en-IN" smtClean="0"/>
          </a:p>
        </p:txBody>
      </p:sp>
      <p:sp>
        <p:nvSpPr>
          <p:cNvPr id="5123" name="Content Placeholder 2"/>
          <p:cNvSpPr>
            <a:spLocks noGrp="1"/>
          </p:cNvSpPr>
          <p:nvPr>
            <p:ph idx="4294967295"/>
          </p:nvPr>
        </p:nvSpPr>
        <p:spPr>
          <a:xfrm>
            <a:off x="468313" y="1628775"/>
            <a:ext cx="8229600" cy="4525963"/>
          </a:xfrm>
        </p:spPr>
        <p:txBody>
          <a:bodyPr/>
          <a:lstStyle/>
          <a:p>
            <a:pPr eaLnBrk="1" hangingPunct="1">
              <a:defRPr/>
            </a:pPr>
            <a:r>
              <a:rPr lang="en-IN" smtClean="0"/>
              <a:t>In perfectly inelastic demand even with a great fall or rise in the price the quantity demanded of the product does not change.</a:t>
            </a:r>
            <a:endParaRPr lang="en-IN" smtClean="0"/>
          </a:p>
          <a:p>
            <a:pPr eaLnBrk="1" hangingPunct="1">
              <a:defRPr/>
            </a:pPr>
            <a:r>
              <a:rPr lang="en-IN" smtClean="0"/>
              <a:t>perfectly inelastic demand curve is vertical straight line parallel to Y axis</a:t>
            </a:r>
            <a:endParaRPr lang="en-IN"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188" y="838200"/>
            <a:ext cx="433387" cy="360363"/>
          </a:xfrm>
        </p:spPr>
        <p:txBody>
          <a:bodyPr>
            <a:normAutofit fontScale="90000"/>
          </a:bodyPr>
          <a:lstStyle/>
          <a:p>
            <a:pPr eaLnBrk="1" hangingPunct="1">
              <a:defRPr/>
            </a:pPr>
            <a:r>
              <a:rPr lang="en-US" sz="4000" smtClean="0"/>
              <a:t>p</a:t>
            </a:r>
            <a:endParaRPr lang="en-US" sz="4000" smtClean="0"/>
          </a:p>
        </p:txBody>
      </p:sp>
      <p:sp>
        <p:nvSpPr>
          <p:cNvPr id="24579" name="Rectangle 3"/>
          <p:cNvSpPr>
            <a:spLocks noGrp="1" noChangeArrowheads="1"/>
          </p:cNvSpPr>
          <p:nvPr>
            <p:ph type="body" idx="1"/>
          </p:nvPr>
        </p:nvSpPr>
        <p:spPr>
          <a:xfrm>
            <a:off x="457200" y="3430588"/>
            <a:ext cx="8229600" cy="2700337"/>
          </a:xfrm>
        </p:spPr>
        <p:txBody>
          <a:bodyPr/>
          <a:lstStyle/>
          <a:p>
            <a:pPr eaLnBrk="1" hangingPunct="1">
              <a:defRPr/>
            </a:pPr>
            <a:r>
              <a:rPr lang="en-IN" smtClean="0"/>
              <a:t>perfectly inelastic demand curve is vertical straight line parallel to Y axis</a:t>
            </a:r>
            <a:endParaRPr lang="en-IN" smtClean="0"/>
          </a:p>
          <a:p>
            <a:pPr eaLnBrk="1" hangingPunct="1">
              <a:defRPr/>
            </a:pPr>
            <a:r>
              <a:rPr lang="en-US" smtClean="0"/>
              <a:t>What ever may be the change in the price high or low the quantity demanded is the same.</a:t>
            </a:r>
            <a:endParaRPr lang="en-US" smtClean="0"/>
          </a:p>
        </p:txBody>
      </p:sp>
      <p:sp>
        <p:nvSpPr>
          <p:cNvPr id="18436" name="Line 4"/>
          <p:cNvSpPr>
            <a:spLocks noChangeShapeType="1"/>
          </p:cNvSpPr>
          <p:nvPr/>
        </p:nvSpPr>
        <p:spPr bwMode="auto">
          <a:xfrm>
            <a:off x="1116013" y="476250"/>
            <a:ext cx="0" cy="2303463"/>
          </a:xfrm>
          <a:prstGeom prst="line">
            <a:avLst/>
          </a:prstGeom>
          <a:noFill/>
          <a:ln w="34925">
            <a:solidFill>
              <a:schemeClr val="tx2"/>
            </a:solidFill>
            <a:round/>
          </a:ln>
        </p:spPr>
        <p:txBody>
          <a:bodyPr/>
          <a:lstStyle/>
          <a:p>
            <a:endParaRPr lang="en-US"/>
          </a:p>
        </p:txBody>
      </p:sp>
      <p:sp>
        <p:nvSpPr>
          <p:cNvPr id="18437" name="Line 5"/>
          <p:cNvSpPr>
            <a:spLocks noChangeShapeType="1"/>
          </p:cNvSpPr>
          <p:nvPr/>
        </p:nvSpPr>
        <p:spPr bwMode="auto">
          <a:xfrm>
            <a:off x="2484438" y="476250"/>
            <a:ext cx="0" cy="2303463"/>
          </a:xfrm>
          <a:prstGeom prst="line">
            <a:avLst/>
          </a:prstGeom>
          <a:noFill/>
          <a:ln w="50800">
            <a:solidFill>
              <a:srgbClr val="0000FF"/>
            </a:solidFill>
            <a:round/>
          </a:ln>
        </p:spPr>
        <p:txBody>
          <a:bodyPr/>
          <a:lstStyle/>
          <a:p>
            <a:endParaRPr lang="en-US"/>
          </a:p>
        </p:txBody>
      </p:sp>
      <p:sp>
        <p:nvSpPr>
          <p:cNvPr id="18438" name="Line 6"/>
          <p:cNvSpPr>
            <a:spLocks noChangeShapeType="1"/>
          </p:cNvSpPr>
          <p:nvPr/>
        </p:nvSpPr>
        <p:spPr bwMode="auto">
          <a:xfrm>
            <a:off x="1116013" y="2779713"/>
            <a:ext cx="3384550" cy="0"/>
          </a:xfrm>
          <a:prstGeom prst="line">
            <a:avLst/>
          </a:prstGeom>
          <a:noFill/>
          <a:ln w="38100">
            <a:solidFill>
              <a:schemeClr val="tx2"/>
            </a:solidFill>
            <a:round/>
          </a:ln>
        </p:spPr>
        <p:txBody>
          <a:bodyPr/>
          <a:lstStyle/>
          <a:p>
            <a:endParaRPr lang="en-US"/>
          </a:p>
        </p:txBody>
      </p:sp>
      <p:sp>
        <p:nvSpPr>
          <p:cNvPr id="18439" name="Line 7"/>
          <p:cNvSpPr>
            <a:spLocks noChangeShapeType="1"/>
          </p:cNvSpPr>
          <p:nvPr/>
        </p:nvSpPr>
        <p:spPr bwMode="auto">
          <a:xfrm>
            <a:off x="1116013" y="979488"/>
            <a:ext cx="1368425" cy="0"/>
          </a:xfrm>
          <a:prstGeom prst="line">
            <a:avLst/>
          </a:prstGeom>
          <a:noFill/>
          <a:ln w="34925">
            <a:solidFill>
              <a:srgbClr val="FF6600"/>
            </a:solidFill>
            <a:round/>
          </a:ln>
        </p:spPr>
        <p:txBody>
          <a:bodyPr/>
          <a:lstStyle/>
          <a:p>
            <a:endParaRPr lang="en-US"/>
          </a:p>
        </p:txBody>
      </p:sp>
      <p:sp>
        <p:nvSpPr>
          <p:cNvPr id="18440" name="Line 8"/>
          <p:cNvSpPr>
            <a:spLocks noChangeShapeType="1"/>
          </p:cNvSpPr>
          <p:nvPr/>
        </p:nvSpPr>
        <p:spPr bwMode="auto">
          <a:xfrm flipV="1">
            <a:off x="1116013" y="1555750"/>
            <a:ext cx="1368425" cy="0"/>
          </a:xfrm>
          <a:prstGeom prst="line">
            <a:avLst/>
          </a:prstGeom>
          <a:noFill/>
          <a:ln w="31750">
            <a:solidFill>
              <a:srgbClr val="FF6600"/>
            </a:solidFill>
            <a:round/>
          </a:ln>
        </p:spPr>
        <p:txBody>
          <a:bodyPr/>
          <a:lstStyle/>
          <a:p>
            <a:endParaRPr lang="en-US"/>
          </a:p>
        </p:txBody>
      </p:sp>
      <p:sp>
        <p:nvSpPr>
          <p:cNvPr id="24585" name="Rectangle 9"/>
          <p:cNvSpPr/>
          <p:nvPr/>
        </p:nvSpPr>
        <p:spPr bwMode="auto">
          <a:xfrm>
            <a:off x="252413" y="1411288"/>
            <a:ext cx="1079500" cy="576262"/>
          </a:xfrm>
          <a:prstGeom prst="rect">
            <a:avLst/>
          </a:prstGeom>
          <a:noFill/>
          <a:ln w="9525">
            <a:noFill/>
            <a:miter lim="800000"/>
          </a:ln>
        </p:spPr>
        <p:txBody>
          <a:bodyPr anchor="ctr"/>
          <a:lstStyle/>
          <a:p>
            <a:pPr algn="ctr" eaLnBrk="1" hangingPunct="1">
              <a:defRPr/>
            </a:pPr>
            <a:r>
              <a:rPr lang="en-US" sz="4000" b="1">
                <a:solidFill>
                  <a:schemeClr val="tx2"/>
                </a:solidFill>
                <a:effectLst>
                  <a:outerShdw blurRad="38100" dist="38100" dir="2700000" algn="tl">
                    <a:srgbClr val="000000"/>
                  </a:outerShdw>
                </a:effectLst>
              </a:rPr>
              <a:t>p1</a:t>
            </a:r>
            <a:endParaRPr lang="en-US" sz="4000" b="1">
              <a:solidFill>
                <a:schemeClr val="tx2"/>
              </a:solidFill>
              <a:effectLst>
                <a:outerShdw blurRad="38100" dist="38100" dir="2700000" algn="tl">
                  <a:srgbClr val="000000"/>
                </a:outerShdw>
              </a:effectLst>
            </a:endParaRPr>
          </a:p>
        </p:txBody>
      </p:sp>
      <p:sp>
        <p:nvSpPr>
          <p:cNvPr id="24586" name="Rectangle 10"/>
          <p:cNvSpPr/>
          <p:nvPr/>
        </p:nvSpPr>
        <p:spPr bwMode="auto">
          <a:xfrm>
            <a:off x="2555875" y="1484313"/>
            <a:ext cx="433388" cy="360362"/>
          </a:xfrm>
          <a:prstGeom prst="rect">
            <a:avLst/>
          </a:prstGeom>
          <a:noFill/>
          <a:ln w="9525">
            <a:noFill/>
            <a:miter lim="800000"/>
          </a:ln>
        </p:spPr>
        <p:txBody>
          <a:bodyPr anchor="ctr"/>
          <a:lstStyle/>
          <a:p>
            <a:pPr algn="ctr" eaLnBrk="1" hangingPunct="1">
              <a:defRPr/>
            </a:pPr>
            <a:endParaRPr lang="en-US" sz="4000" b="1">
              <a:solidFill>
                <a:schemeClr val="tx2"/>
              </a:solidFill>
              <a:effectLst>
                <a:outerShdw blurRad="38100" dist="38100" dir="2700000" algn="tl">
                  <a:srgbClr val="000000"/>
                </a:outerShdw>
              </a:effectLst>
            </a:endParaRPr>
          </a:p>
        </p:txBody>
      </p:sp>
      <p:sp>
        <p:nvSpPr>
          <p:cNvPr id="24587" name="Rectangle 11"/>
          <p:cNvSpPr/>
          <p:nvPr/>
        </p:nvSpPr>
        <p:spPr bwMode="auto">
          <a:xfrm>
            <a:off x="755650" y="2851150"/>
            <a:ext cx="433388" cy="360363"/>
          </a:xfrm>
          <a:prstGeom prst="rect">
            <a:avLst/>
          </a:prstGeom>
          <a:noFill/>
          <a:ln w="9525">
            <a:noFill/>
            <a:miter lim="800000"/>
          </a:ln>
        </p:spPr>
        <p:txBody>
          <a:bodyPr anchor="ctr"/>
          <a:lstStyle/>
          <a:p>
            <a:pPr algn="ctr" eaLnBrk="1" hangingPunct="1">
              <a:defRPr/>
            </a:pPr>
            <a:r>
              <a:rPr lang="en-US" sz="4000" b="1">
                <a:solidFill>
                  <a:schemeClr val="tx2"/>
                </a:solidFill>
                <a:effectLst>
                  <a:outerShdw blurRad="38100" dist="38100" dir="2700000" algn="tl">
                    <a:srgbClr val="000000"/>
                  </a:outerShdw>
                </a:effectLst>
              </a:rPr>
              <a:t>o</a:t>
            </a:r>
            <a:endParaRPr lang="en-US" sz="4000" b="1">
              <a:solidFill>
                <a:schemeClr val="tx2"/>
              </a:solidFill>
              <a:effectLst>
                <a:outerShdw blurRad="38100" dist="38100" dir="2700000" algn="tl">
                  <a:srgbClr val="000000"/>
                </a:outerShdw>
              </a:effectLst>
            </a:endParaRPr>
          </a:p>
        </p:txBody>
      </p:sp>
      <p:sp>
        <p:nvSpPr>
          <p:cNvPr id="24588" name="Rectangle 12"/>
          <p:cNvSpPr/>
          <p:nvPr/>
        </p:nvSpPr>
        <p:spPr bwMode="auto">
          <a:xfrm>
            <a:off x="2268538" y="2779713"/>
            <a:ext cx="576262" cy="431800"/>
          </a:xfrm>
          <a:prstGeom prst="rect">
            <a:avLst/>
          </a:prstGeom>
          <a:noFill/>
          <a:ln w="9525">
            <a:noFill/>
            <a:miter lim="800000"/>
          </a:ln>
        </p:spPr>
        <p:txBody>
          <a:bodyPr anchor="ctr"/>
          <a:lstStyle/>
          <a:p>
            <a:pPr algn="ctr" eaLnBrk="1" hangingPunct="1">
              <a:defRPr/>
            </a:pPr>
            <a:r>
              <a:rPr lang="en-US" sz="4000" b="1">
                <a:solidFill>
                  <a:schemeClr val="tx2"/>
                </a:solidFill>
                <a:effectLst>
                  <a:outerShdw blurRad="38100" dist="38100" dir="2700000" algn="tl">
                    <a:srgbClr val="000000"/>
                  </a:outerShdw>
                </a:effectLst>
              </a:rPr>
              <a:t>m</a:t>
            </a:r>
            <a:endParaRPr lang="en-US" sz="4000" b="1">
              <a:solidFill>
                <a:schemeClr val="tx2"/>
              </a:solidFill>
              <a:effectLst>
                <a:outerShdw blurRad="38100" dist="38100" dir="2700000" algn="tl">
                  <a:srgbClr val="000000"/>
                </a:outerShdw>
              </a:effectLst>
            </a:endParaRPr>
          </a:p>
        </p:txBody>
      </p:sp>
      <p:sp>
        <p:nvSpPr>
          <p:cNvPr id="24589" name="Rectangle 13"/>
          <p:cNvSpPr/>
          <p:nvPr/>
        </p:nvSpPr>
        <p:spPr bwMode="auto">
          <a:xfrm>
            <a:off x="2555875" y="908050"/>
            <a:ext cx="433388" cy="360363"/>
          </a:xfrm>
          <a:prstGeom prst="rect">
            <a:avLst/>
          </a:prstGeom>
          <a:noFill/>
          <a:ln w="9525">
            <a:noFill/>
            <a:miter lim="800000"/>
          </a:ln>
        </p:spPr>
        <p:txBody>
          <a:bodyPr anchor="ctr"/>
          <a:lstStyle/>
          <a:p>
            <a:pPr algn="ctr" eaLnBrk="1" hangingPunct="1">
              <a:defRPr/>
            </a:pPr>
            <a:endParaRPr lang="en-US" sz="4000" b="1">
              <a:solidFill>
                <a:schemeClr val="tx2"/>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p:txBody>
          <a:bodyPr/>
          <a:lstStyle/>
          <a:p>
            <a:pPr eaLnBrk="1" hangingPunct="1">
              <a:defRPr/>
            </a:pPr>
            <a:r>
              <a:rPr lang="en-US" smtClean="0"/>
              <a:t>Unit elastic demand</a:t>
            </a:r>
            <a:endParaRPr lang="en-IN" smtClean="0"/>
          </a:p>
        </p:txBody>
      </p:sp>
      <p:sp>
        <p:nvSpPr>
          <p:cNvPr id="6147" name="Content Placeholder 2"/>
          <p:cNvSpPr>
            <a:spLocks noGrp="1"/>
          </p:cNvSpPr>
          <p:nvPr>
            <p:ph idx="4294967295"/>
          </p:nvPr>
        </p:nvSpPr>
        <p:spPr/>
        <p:txBody>
          <a:bodyPr/>
          <a:lstStyle/>
          <a:p>
            <a:pPr eaLnBrk="1" hangingPunct="1">
              <a:defRPr/>
            </a:pPr>
            <a:r>
              <a:rPr lang="en-IN" smtClean="0"/>
              <a:t>Proportionate change in price leads to a proportionate change in quantity demand is called unit elastic demand.</a:t>
            </a:r>
            <a:endParaRPr lang="en-IN" smtClean="0"/>
          </a:p>
          <a:p>
            <a:pPr eaLnBrk="1" hangingPunct="1">
              <a:defRPr/>
            </a:pPr>
            <a:r>
              <a:rPr lang="en-IN" smtClean="0"/>
              <a:t>If demand increases by 1% for a 1% fall in the price, the elasticity of demand is equal to 1.</a:t>
            </a:r>
            <a:endParaRPr lang="en-IN" smtClean="0"/>
          </a:p>
          <a:p>
            <a:pPr eaLnBrk="1" hangingPunct="1">
              <a:defRPr/>
            </a:pPr>
            <a:r>
              <a:rPr lang="en-IN" smtClean="0"/>
              <a:t>When the change in demand is equal to change in price is called unit elasticity demand.</a:t>
            </a:r>
            <a:endParaRPr lang="en-I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Magneto" panose="04030805050802020D02" pitchFamily="82" charset="0"/>
              </a:rPr>
              <a:t>Definition of Managerial Economics</a:t>
            </a:r>
            <a:endParaRPr lang="en-US" dirty="0">
              <a:latin typeface="Magneto" panose="04030805050802020D02" pitchFamily="82" charset="0"/>
            </a:endParaRPr>
          </a:p>
        </p:txBody>
      </p:sp>
      <p:sp>
        <p:nvSpPr>
          <p:cNvPr id="3" name="Content Placeholder 2"/>
          <p:cNvSpPr>
            <a:spLocks noGrp="1"/>
          </p:cNvSpPr>
          <p:nvPr>
            <p:ph idx="1"/>
          </p:nvPr>
        </p:nvSpPr>
        <p:spPr>
          <a:xfrm>
            <a:off x="457200" y="1600200"/>
            <a:ext cx="8229600" cy="4876800"/>
          </a:xfrm>
        </p:spPr>
        <p:txBody>
          <a:bodyPr>
            <a:normAutofit lnSpcReduction="10000"/>
          </a:bodyPr>
          <a:lstStyle/>
          <a:p>
            <a:pPr>
              <a:lnSpc>
                <a:spcPct val="150000"/>
              </a:lnSpc>
              <a:defRPr/>
            </a:pPr>
            <a:r>
              <a:rPr lang="en-US" dirty="0" smtClean="0">
                <a:latin typeface="Brush Script MT" panose="03060802040406070304" pitchFamily="66" charset="0"/>
              </a:rPr>
              <a:t>“The integration of economic theory with the business practice for the purpose of facilitating decision making &amp; foreword planning by management”.          </a:t>
            </a:r>
            <a:r>
              <a:rPr lang="en-US" dirty="0" smtClean="0">
                <a:latin typeface="Magneto" panose="04030805050802020D02" pitchFamily="82" charset="0"/>
              </a:rPr>
              <a:t>Spencer &amp; Siegel man</a:t>
            </a:r>
            <a:endParaRPr lang="en-US" dirty="0" smtClean="0">
              <a:latin typeface="Magneto" panose="04030805050802020D02" pitchFamily="82" charset="0"/>
            </a:endParaRPr>
          </a:p>
          <a:p>
            <a:pPr>
              <a:lnSpc>
                <a:spcPct val="150000"/>
              </a:lnSpc>
              <a:buFont typeface="Wingdings 3" panose="05040102010807070707" pitchFamily="18" charset="2"/>
              <a:buNone/>
              <a:defRPr/>
            </a:pPr>
            <a:r>
              <a:rPr lang="en-US" u="sng" dirty="0" smtClean="0">
                <a:latin typeface="+mj-lt"/>
              </a:rPr>
              <a:t>Supplement notes</a:t>
            </a:r>
            <a:endParaRPr lang="en-US" u="sng" dirty="0" smtClean="0">
              <a:latin typeface="+mj-lt"/>
            </a:endParaRPr>
          </a:p>
          <a:p>
            <a:pPr>
              <a:lnSpc>
                <a:spcPct val="150000"/>
              </a:lnSpc>
              <a:defRPr/>
            </a:pPr>
            <a:r>
              <a:rPr lang="en-US" dirty="0" smtClean="0">
                <a:latin typeface="+mj-lt"/>
              </a:rPr>
              <a:t>Managerial economics refers to application of principles of Economics to solve the managerial problems such as Minimizing the cost or Maximizing profit.</a:t>
            </a:r>
            <a:endParaRPr lang="en-US" dirty="0" smtClean="0">
              <a:latin typeface="+mj-lt"/>
            </a:endParaRPr>
          </a:p>
          <a:p>
            <a:pPr>
              <a:buFont typeface="Wingdings 3" panose="05040102010807070707" pitchFamily="18" charset="2"/>
              <a:buNone/>
              <a:defRPr/>
            </a:pPr>
            <a:endParaRPr lang="en-US" u="sng" dirty="0">
              <a:latin typeface="+mj-l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Grp="1" noChangeAspect="1" noChangeArrowheads="1"/>
          </p:cNvPicPr>
          <p:nvPr>
            <p:ph type="body" idx="1"/>
          </p:nvPr>
        </p:nvPicPr>
        <p:blipFill>
          <a:blip r:embed="rId1"/>
          <a:srcRect/>
          <a:stretch>
            <a:fillRect/>
          </a:stretch>
        </p:blipFill>
        <p:spPr>
          <a:xfrm>
            <a:off x="539750" y="333375"/>
            <a:ext cx="8208963" cy="6048375"/>
          </a:xfr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a:lstStyle/>
          <a:p>
            <a:pPr eaLnBrk="1" hangingPunct="1">
              <a:defRPr/>
            </a:pPr>
            <a:r>
              <a:rPr lang="en-US" smtClean="0"/>
              <a:t>Relatively elastic</a:t>
            </a:r>
            <a:endParaRPr lang="en-IN" smtClean="0"/>
          </a:p>
        </p:txBody>
      </p:sp>
      <p:sp>
        <p:nvSpPr>
          <p:cNvPr id="7171" name="Content Placeholder 2"/>
          <p:cNvSpPr>
            <a:spLocks noGrp="1"/>
          </p:cNvSpPr>
          <p:nvPr>
            <p:ph idx="4294967295"/>
          </p:nvPr>
        </p:nvSpPr>
        <p:spPr/>
        <p:txBody>
          <a:bodyPr/>
          <a:lstStyle/>
          <a:p>
            <a:pPr eaLnBrk="1" hangingPunct="1">
              <a:defRPr/>
            </a:pPr>
            <a:r>
              <a:rPr lang="en-IN" smtClean="0"/>
              <a:t>It means Proportionate change in price leads to more than  proportionate change in quantity demanded is called Relative elastic  demand.</a:t>
            </a:r>
            <a:endParaRPr lang="en-IN" smtClean="0"/>
          </a:p>
          <a:p>
            <a:pPr eaLnBrk="1" hangingPunct="1">
              <a:defRPr/>
            </a:pPr>
            <a:r>
              <a:rPr lang="en-IN" smtClean="0"/>
              <a:t>If demand increases by more than 1% for a 1% fall in the price, the elasticity of demand is said  to be Relative elastic  demand.</a:t>
            </a:r>
            <a:endParaRPr lang="en-IN" smtClean="0"/>
          </a:p>
          <a:p>
            <a:pPr eaLnBrk="1" hangingPunct="1">
              <a:buFont typeface="Wingdings" panose="05000000000000000000" pitchFamily="2" charset="2"/>
              <a:buNone/>
              <a:defRPr/>
            </a:pPr>
            <a:endParaRPr lang="en-IN" smtClean="0"/>
          </a:p>
          <a:p>
            <a:pPr eaLnBrk="1" hangingPunct="1">
              <a:defRPr/>
            </a:pPr>
            <a:endParaRPr lang="en-IN"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p:cNvPicPr>
            <a:picLocks noGrp="1" noChangeAspect="1" noChangeArrowheads="1"/>
          </p:cNvPicPr>
          <p:nvPr>
            <p:ph type="body" idx="1"/>
          </p:nvPr>
        </p:nvPicPr>
        <p:blipFill>
          <a:blip r:embed="rId1"/>
          <a:srcRect/>
          <a:stretch>
            <a:fillRect/>
          </a:stretch>
        </p:blipFill>
        <p:spPr>
          <a:xfrm>
            <a:off x="395288" y="333375"/>
            <a:ext cx="8424862" cy="6119813"/>
          </a:xfr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a:lstStyle/>
          <a:p>
            <a:pPr eaLnBrk="1" hangingPunct="1">
              <a:defRPr/>
            </a:pPr>
            <a:r>
              <a:rPr lang="en-US" smtClean="0"/>
              <a:t>Relatively inelastic</a:t>
            </a:r>
            <a:endParaRPr lang="en-IN" smtClean="0"/>
          </a:p>
        </p:txBody>
      </p:sp>
      <p:sp>
        <p:nvSpPr>
          <p:cNvPr id="8195" name="Content Placeholder 2"/>
          <p:cNvSpPr>
            <a:spLocks noGrp="1"/>
          </p:cNvSpPr>
          <p:nvPr>
            <p:ph idx="4294967295"/>
          </p:nvPr>
        </p:nvSpPr>
        <p:spPr/>
        <p:txBody>
          <a:bodyPr/>
          <a:lstStyle/>
          <a:p>
            <a:pPr eaLnBrk="1" hangingPunct="1">
              <a:defRPr/>
            </a:pPr>
            <a:r>
              <a:rPr lang="en-IN" smtClean="0"/>
              <a:t>It means Proportionate change in price leads to less than  proportionate change in quantity demanded is called Relative inelastic  demand.</a:t>
            </a:r>
            <a:endParaRPr lang="en-IN" smtClean="0"/>
          </a:p>
          <a:p>
            <a:pPr eaLnBrk="1" hangingPunct="1">
              <a:defRPr/>
            </a:pPr>
            <a:r>
              <a:rPr lang="en-IN" smtClean="0"/>
              <a:t>If demand increases by less than 1% for a 1% fall in the price, the elasticity of demand is said  to be Relative inelastic  demand.</a:t>
            </a:r>
            <a:endParaRPr lang="en-IN" smtClean="0"/>
          </a:p>
          <a:p>
            <a:pPr eaLnBrk="1" hangingPunct="1">
              <a:buFont typeface="Wingdings" panose="05000000000000000000" pitchFamily="2" charset="2"/>
              <a:buNone/>
              <a:defRPr/>
            </a:pPr>
            <a:endParaRPr lang="en-IN" smtClean="0"/>
          </a:p>
          <a:p>
            <a:pPr eaLnBrk="1" hangingPunct="1">
              <a:defRPr/>
            </a:pPr>
            <a:endParaRPr lang="en-IN"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Grp="1" noChangeAspect="1" noChangeArrowheads="1"/>
          </p:cNvPicPr>
          <p:nvPr>
            <p:ph type="body" idx="1"/>
          </p:nvPr>
        </p:nvPicPr>
        <p:blipFill>
          <a:blip r:embed="rId1"/>
          <a:srcRect/>
          <a:stretch>
            <a:fillRect/>
          </a:stretch>
        </p:blipFill>
        <p:spPr>
          <a:xfrm>
            <a:off x="395288" y="333375"/>
            <a:ext cx="8424862" cy="6264275"/>
          </a:xfr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u="sng" smtClean="0"/>
              <a:t>Importance of Elasticity of Demand:</a:t>
            </a:r>
            <a:endParaRPr lang="en-US" u="sng"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685800"/>
            <a:ext cx="8229600" cy="5745163"/>
          </a:xfrm>
        </p:spPr>
        <p:txBody>
          <a:bodyPr/>
          <a:lstStyle/>
          <a:p>
            <a:pPr eaLnBrk="1" hangingPunct="1">
              <a:defRPr/>
            </a:pPr>
            <a:r>
              <a:rPr lang="en-US" smtClean="0"/>
              <a:t>The concept of elasticity of demand is very useful to the Producers and the Policy makers.</a:t>
            </a:r>
            <a:endParaRPr lang="en-US" smtClean="0"/>
          </a:p>
          <a:p>
            <a:pPr eaLnBrk="1" hangingPunct="1">
              <a:defRPr/>
            </a:pPr>
            <a:r>
              <a:rPr lang="en-US" smtClean="0"/>
              <a:t>It is used to fix prices of goods.</a:t>
            </a:r>
            <a:endParaRPr lang="en-US" smtClean="0"/>
          </a:p>
          <a:p>
            <a:pPr eaLnBrk="1" hangingPunct="1">
              <a:defRPr/>
            </a:pPr>
            <a:r>
              <a:rPr lang="en-US" smtClean="0"/>
              <a:t>To fix prices (rewards) of Factors of production.</a:t>
            </a:r>
            <a:endParaRPr lang="en-US" smtClean="0"/>
          </a:p>
          <a:p>
            <a:pPr eaLnBrk="1" hangingPunct="1">
              <a:defRPr/>
            </a:pPr>
            <a:r>
              <a:rPr lang="en-US" smtClean="0"/>
              <a:t>To forecast demand. (income elasticity man be used to forecast demand for the product)</a:t>
            </a:r>
            <a:endParaRPr lang="en-US" smtClean="0"/>
          </a:p>
          <a:p>
            <a:pPr eaLnBrk="1" hangingPunct="1">
              <a:defRPr/>
            </a:pPr>
            <a:r>
              <a:rPr lang="en-US" smtClean="0"/>
              <a:t>To plan the level of output &amp; price.</a:t>
            </a:r>
            <a:endParaRPr lang="en-US" smtClean="0"/>
          </a:p>
          <a:p>
            <a:pPr eaLnBrk="1" hangingPunct="1">
              <a:defRPr/>
            </a:pPr>
            <a:endParaRPr lang="en-US"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i="1" smtClean="0"/>
              <a:t>1. Price fixation:</a:t>
            </a:r>
            <a:endParaRPr lang="en-US" i="1" smtClean="0"/>
          </a:p>
        </p:txBody>
      </p:sp>
      <p:sp>
        <p:nvSpPr>
          <p:cNvPr id="3075" name="Rectangle 3"/>
          <p:cNvSpPr>
            <a:spLocks noGrp="1" noChangeArrowheads="1"/>
          </p:cNvSpPr>
          <p:nvPr>
            <p:ph type="body" idx="1"/>
          </p:nvPr>
        </p:nvSpPr>
        <p:spPr/>
        <p:txBody>
          <a:bodyPr/>
          <a:lstStyle/>
          <a:p>
            <a:pPr eaLnBrk="1" hangingPunct="1">
              <a:defRPr/>
            </a:pPr>
            <a:r>
              <a:rPr lang="en-US" smtClean="0"/>
              <a:t>Each seller has to take into account elasticity of demand, while fixing the price for his product. If the demand for the product is inelastic, he can fix a higher price.</a:t>
            </a:r>
            <a:endParaRPr lang="en-US"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defRPr/>
            </a:pPr>
            <a:r>
              <a:rPr lang="en-US" sz="3800" i="1" smtClean="0"/>
              <a:t>2.To fix prices of factors of production</a:t>
            </a:r>
            <a:endParaRPr lang="en-US" sz="3800" i="1" smtClean="0"/>
          </a:p>
        </p:txBody>
      </p:sp>
      <p:sp>
        <p:nvSpPr>
          <p:cNvPr id="5123" name="Rectangle 3"/>
          <p:cNvSpPr>
            <a:spLocks noGrp="1" noChangeArrowheads="1"/>
          </p:cNvSpPr>
          <p:nvPr>
            <p:ph type="body" idx="1"/>
          </p:nvPr>
        </p:nvSpPr>
        <p:spPr/>
        <p:txBody>
          <a:bodyPr/>
          <a:lstStyle/>
          <a:p>
            <a:pPr eaLnBrk="1" hangingPunct="1">
              <a:defRPr/>
            </a:pPr>
            <a:r>
              <a:rPr lang="en-US" smtClean="0"/>
              <a:t>Elasticity of demand also helps in the determination of rewards for factors of production. For example, if the demand for labour is inelastic, trade unions will be successful in raising wages. It is applicable to other factors of production.</a:t>
            </a:r>
            <a:endParaRPr lang="en-US"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i="1" smtClean="0"/>
              <a:t>3. Production:</a:t>
            </a:r>
            <a:endParaRPr lang="en-US" smtClean="0"/>
          </a:p>
        </p:txBody>
      </p:sp>
      <p:sp>
        <p:nvSpPr>
          <p:cNvPr id="4099" name="Rectangle 3"/>
          <p:cNvSpPr>
            <a:spLocks noGrp="1" noChangeArrowheads="1"/>
          </p:cNvSpPr>
          <p:nvPr>
            <p:ph type="body" idx="1"/>
          </p:nvPr>
        </p:nvSpPr>
        <p:spPr/>
        <p:txBody>
          <a:bodyPr/>
          <a:lstStyle/>
          <a:p>
            <a:pPr eaLnBrk="1" hangingPunct="1">
              <a:defRPr/>
            </a:pPr>
            <a:r>
              <a:rPr lang="en-US" smtClean="0"/>
              <a:t>Producers generally decide their production level on the basis of demand for the product. Hence elasticity of demand helps the producers to take correct decision regarding the level of out put to be produced.</a:t>
            </a:r>
            <a:endParaRPr 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943600"/>
          </a:xfrm>
        </p:spPr>
        <p:txBody>
          <a:bodyPr>
            <a:normAutofit fontScale="92500"/>
          </a:bodyPr>
          <a:lstStyle/>
          <a:p>
            <a:pPr>
              <a:lnSpc>
                <a:spcPct val="150000"/>
              </a:lnSpc>
              <a:defRPr/>
            </a:pPr>
            <a:r>
              <a:rPr lang="en-US" dirty="0" smtClean="0"/>
              <a:t>Managerial economics directs the utilization of scarce resources in a goal oriented manner.</a:t>
            </a:r>
            <a:endParaRPr lang="en-US" dirty="0" smtClean="0"/>
          </a:p>
          <a:p>
            <a:pPr>
              <a:lnSpc>
                <a:spcPct val="150000"/>
              </a:lnSpc>
              <a:defRPr/>
            </a:pPr>
            <a:r>
              <a:rPr lang="en-US" dirty="0" smtClean="0"/>
              <a:t>Seeks to understand &amp; analyze the problems of business decision making.</a:t>
            </a:r>
            <a:endParaRPr lang="en-US" dirty="0" smtClean="0"/>
          </a:p>
          <a:p>
            <a:pPr>
              <a:lnSpc>
                <a:spcPct val="150000"/>
              </a:lnSpc>
              <a:defRPr/>
            </a:pPr>
            <a:r>
              <a:rPr lang="en-US" dirty="0" smtClean="0"/>
              <a:t>Facilitates foreword planning.</a:t>
            </a:r>
            <a:endParaRPr lang="en-US" dirty="0" smtClean="0"/>
          </a:p>
          <a:p>
            <a:pPr>
              <a:lnSpc>
                <a:spcPct val="150000"/>
              </a:lnSpc>
              <a:defRPr/>
            </a:pPr>
            <a:r>
              <a:rPr lang="en-US" dirty="0" smtClean="0"/>
              <a:t>Examines how an organization can achieve its objectives in most effectively.</a:t>
            </a:r>
            <a:endParaRPr lang="en-US" dirty="0" smtClean="0"/>
          </a:p>
          <a:p>
            <a:pPr>
              <a:lnSpc>
                <a:spcPct val="150000"/>
              </a:lnSpc>
              <a:defRPr/>
            </a:pPr>
            <a:r>
              <a:rPr lang="en-US" dirty="0" smtClean="0"/>
              <a:t>Focuses on Minimizing the cost &amp; Maximizing the profit.</a:t>
            </a:r>
            <a:endParaRPr lang="en-US" dirty="0" smtClean="0"/>
          </a:p>
          <a:p>
            <a:pPr>
              <a:defRPr/>
            </a:pPr>
            <a:endParaRPr lang="en-US" dirty="0" smtClean="0"/>
          </a:p>
          <a:p>
            <a:pPr>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i="1" smtClean="0"/>
              <a:t>4. Public Finance:</a:t>
            </a:r>
            <a:endParaRPr lang="en-US" smtClean="0"/>
          </a:p>
        </p:txBody>
      </p:sp>
      <p:sp>
        <p:nvSpPr>
          <p:cNvPr id="6147" name="Rectangle 3"/>
          <p:cNvSpPr>
            <a:spLocks noGrp="1" noChangeArrowheads="1"/>
          </p:cNvSpPr>
          <p:nvPr>
            <p:ph type="body" idx="1"/>
          </p:nvPr>
        </p:nvSpPr>
        <p:spPr/>
        <p:txBody>
          <a:bodyPr/>
          <a:lstStyle/>
          <a:p>
            <a:pPr eaLnBrk="1" hangingPunct="1">
              <a:defRPr/>
            </a:pPr>
            <a:r>
              <a:rPr lang="en-US" smtClean="0"/>
              <a:t>Elasticity of demand helps the government in formulating tax policies. </a:t>
            </a:r>
            <a:endParaRPr lang="en-US" smtClean="0"/>
          </a:p>
          <a:p>
            <a:pPr eaLnBrk="1" hangingPunct="1">
              <a:defRPr/>
            </a:pPr>
            <a:r>
              <a:rPr lang="en-US" smtClean="0"/>
              <a:t>For example, for imposing tax on a commodity, the Finance Minister has to take into account the elasticity of demand.</a:t>
            </a:r>
            <a:endParaRPr lang="en-US" smtClean="0"/>
          </a:p>
          <a:p>
            <a:pPr eaLnBrk="1" hangingPunct="1">
              <a:defRPr/>
            </a:pPr>
            <a:r>
              <a:rPr lang="en-US" smtClean="0"/>
              <a:t> If a commodity has inelastic demand  increase in the tax on such commodity will generate revenue for the government.</a:t>
            </a:r>
            <a:endParaRPr lang="en-US"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i="1" smtClean="0"/>
              <a:t>5. International Trade:</a:t>
            </a:r>
            <a:endParaRPr lang="en-US" i="1" smtClean="0"/>
          </a:p>
        </p:txBody>
      </p:sp>
      <p:sp>
        <p:nvSpPr>
          <p:cNvPr id="7171" name="Rectangle 3"/>
          <p:cNvSpPr>
            <a:spLocks noGrp="1" noChangeArrowheads="1"/>
          </p:cNvSpPr>
          <p:nvPr>
            <p:ph type="body" idx="1"/>
          </p:nvPr>
        </p:nvSpPr>
        <p:spPr/>
        <p:txBody>
          <a:bodyPr/>
          <a:lstStyle/>
          <a:p>
            <a:pPr eaLnBrk="1" hangingPunct="1">
              <a:defRPr/>
            </a:pPr>
            <a:r>
              <a:rPr lang="en-US" smtClean="0"/>
              <a:t>The concept of elasticity of demand plays significant role in the international trade.</a:t>
            </a:r>
            <a:endParaRPr lang="en-US" smtClean="0"/>
          </a:p>
          <a:p>
            <a:pPr eaLnBrk="1" hangingPunct="1">
              <a:defRPr/>
            </a:pPr>
            <a:r>
              <a:rPr lang="en-US" smtClean="0"/>
              <a:t>Much foreign exchange can be earned by exporting goods which has elastic demand.</a:t>
            </a:r>
            <a:endParaRPr lang="en-US" smtClean="0"/>
          </a:p>
          <a:p>
            <a:pPr eaLnBrk="1" hangingPunct="1">
              <a:defRPr/>
            </a:pPr>
            <a:r>
              <a:rPr lang="en-US" smtClean="0"/>
              <a:t>Small reduction in price of goods result in good amount of foreign exchange.</a:t>
            </a:r>
            <a:endParaRPr lang="en-US"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mtClean="0"/>
              <a:t>DEMAND  FORECASTING METHODS</a:t>
            </a:r>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smtClean="0"/>
              <a:t>WHY TO FORECAST DEMAND ?</a:t>
            </a:r>
            <a:endParaRPr lang="en-US" smtClean="0"/>
          </a:p>
        </p:txBody>
      </p:sp>
      <p:sp>
        <p:nvSpPr>
          <p:cNvPr id="3075" name="Rectangle 3"/>
          <p:cNvSpPr>
            <a:spLocks noGrp="1" noChangeArrowheads="1"/>
          </p:cNvSpPr>
          <p:nvPr>
            <p:ph type="body" idx="1"/>
          </p:nvPr>
        </p:nvSpPr>
        <p:spPr>
          <a:xfrm>
            <a:off x="457200" y="1676400"/>
            <a:ext cx="8229600" cy="3557588"/>
          </a:xfrm>
        </p:spPr>
        <p:txBody>
          <a:bodyPr/>
          <a:lstStyle/>
          <a:p>
            <a:pPr marL="609600" indent="-609600" eaLnBrk="1" hangingPunct="1">
              <a:buFontTx/>
              <a:buAutoNum type="arabicPeriod"/>
              <a:defRPr/>
            </a:pPr>
            <a:r>
              <a:rPr lang="en-US" smtClean="0"/>
              <a:t>To assess the likely demand.</a:t>
            </a:r>
            <a:endParaRPr lang="en-US" smtClean="0"/>
          </a:p>
          <a:p>
            <a:pPr marL="609600" indent="-609600" eaLnBrk="1" hangingPunct="1">
              <a:buFontTx/>
              <a:buAutoNum type="arabicPeriod"/>
              <a:defRPr/>
            </a:pPr>
            <a:r>
              <a:rPr lang="en-US" smtClean="0"/>
              <a:t>To plan the production accordingly.</a:t>
            </a:r>
            <a:endParaRPr lang="en-US" smtClean="0"/>
          </a:p>
          <a:p>
            <a:pPr marL="609600" indent="-609600" eaLnBrk="1" hangingPunct="1">
              <a:buFontTx/>
              <a:buAutoNum type="arabicPeriod"/>
              <a:defRPr/>
            </a:pPr>
            <a:r>
              <a:rPr lang="en-US" smtClean="0"/>
              <a:t>To plan the INPUTS (factors of productions) Manpower (labour), Raw material, and Capital.</a:t>
            </a:r>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5"/>
          <p:cNvSpPr>
            <a:spLocks noChangeShapeType="1"/>
          </p:cNvSpPr>
          <p:nvPr/>
        </p:nvSpPr>
        <p:spPr bwMode="auto">
          <a:xfrm>
            <a:off x="533400" y="609600"/>
            <a:ext cx="8077200" cy="0"/>
          </a:xfrm>
          <a:prstGeom prst="line">
            <a:avLst/>
          </a:prstGeom>
          <a:noFill/>
          <a:ln w="9525">
            <a:solidFill>
              <a:schemeClr val="tx1"/>
            </a:solidFill>
            <a:round/>
          </a:ln>
        </p:spPr>
        <p:txBody>
          <a:bodyPr/>
          <a:lstStyle/>
          <a:p>
            <a:endParaRPr lang="en-US"/>
          </a:p>
        </p:txBody>
      </p:sp>
      <p:sp>
        <p:nvSpPr>
          <p:cNvPr id="44035" name="Line 7"/>
          <p:cNvSpPr>
            <a:spLocks noChangeShapeType="1"/>
          </p:cNvSpPr>
          <p:nvPr/>
        </p:nvSpPr>
        <p:spPr bwMode="auto">
          <a:xfrm>
            <a:off x="1600200" y="609600"/>
            <a:ext cx="0" cy="990600"/>
          </a:xfrm>
          <a:prstGeom prst="line">
            <a:avLst/>
          </a:prstGeom>
          <a:noFill/>
          <a:ln w="9525">
            <a:solidFill>
              <a:schemeClr val="tx1"/>
            </a:solidFill>
            <a:round/>
          </a:ln>
        </p:spPr>
        <p:txBody>
          <a:bodyPr/>
          <a:lstStyle/>
          <a:p>
            <a:endParaRPr lang="en-US"/>
          </a:p>
        </p:txBody>
      </p:sp>
      <p:sp>
        <p:nvSpPr>
          <p:cNvPr id="44036" name="Line 8"/>
          <p:cNvSpPr>
            <a:spLocks noChangeShapeType="1"/>
          </p:cNvSpPr>
          <p:nvPr/>
        </p:nvSpPr>
        <p:spPr bwMode="auto">
          <a:xfrm>
            <a:off x="4648200" y="609600"/>
            <a:ext cx="0" cy="990600"/>
          </a:xfrm>
          <a:prstGeom prst="line">
            <a:avLst/>
          </a:prstGeom>
          <a:noFill/>
          <a:ln w="9525">
            <a:solidFill>
              <a:schemeClr val="tx1"/>
            </a:solidFill>
            <a:round/>
          </a:ln>
        </p:spPr>
        <p:txBody>
          <a:bodyPr/>
          <a:lstStyle/>
          <a:p>
            <a:endParaRPr lang="en-US"/>
          </a:p>
        </p:txBody>
      </p:sp>
      <p:sp>
        <p:nvSpPr>
          <p:cNvPr id="44037" name="Line 9"/>
          <p:cNvSpPr>
            <a:spLocks noChangeShapeType="1"/>
          </p:cNvSpPr>
          <p:nvPr/>
        </p:nvSpPr>
        <p:spPr bwMode="auto">
          <a:xfrm>
            <a:off x="7620000" y="609600"/>
            <a:ext cx="0" cy="990600"/>
          </a:xfrm>
          <a:prstGeom prst="line">
            <a:avLst/>
          </a:prstGeom>
          <a:noFill/>
          <a:ln w="9525">
            <a:solidFill>
              <a:schemeClr val="tx1"/>
            </a:solidFill>
            <a:round/>
          </a:ln>
        </p:spPr>
        <p:txBody>
          <a:bodyPr/>
          <a:lstStyle/>
          <a:p>
            <a:endParaRPr lang="en-US"/>
          </a:p>
        </p:txBody>
      </p:sp>
      <p:sp>
        <p:nvSpPr>
          <p:cNvPr id="44038" name="Rectangle 13"/>
          <p:cNvSpPr>
            <a:spLocks noChangeArrowheads="1"/>
          </p:cNvSpPr>
          <p:nvPr/>
        </p:nvSpPr>
        <p:spPr bwMode="auto">
          <a:xfrm>
            <a:off x="533400" y="1600200"/>
            <a:ext cx="2133600" cy="457200"/>
          </a:xfrm>
          <a:prstGeom prst="rect">
            <a:avLst/>
          </a:prstGeom>
          <a:solidFill>
            <a:srgbClr val="FFFF00"/>
          </a:solidFill>
          <a:ln w="9525">
            <a:solidFill>
              <a:schemeClr val="tx1"/>
            </a:solidFill>
            <a:miter lim="800000"/>
          </a:ln>
        </p:spPr>
        <p:txBody>
          <a:bodyPr wrap="none" anchor="ctr"/>
          <a:lstStyle/>
          <a:p>
            <a:pPr algn="ctr"/>
            <a:endParaRPr lang="en-US"/>
          </a:p>
        </p:txBody>
      </p:sp>
      <p:sp>
        <p:nvSpPr>
          <p:cNvPr id="44039" name="Rectangle 16"/>
          <p:cNvSpPr>
            <a:spLocks noChangeArrowheads="1"/>
          </p:cNvSpPr>
          <p:nvPr/>
        </p:nvSpPr>
        <p:spPr bwMode="auto">
          <a:xfrm>
            <a:off x="3352800" y="1371600"/>
            <a:ext cx="2667000" cy="685800"/>
          </a:xfrm>
          <a:prstGeom prst="rect">
            <a:avLst/>
          </a:prstGeom>
          <a:solidFill>
            <a:srgbClr val="FFFF00"/>
          </a:solidFill>
          <a:ln w="9525">
            <a:solidFill>
              <a:schemeClr val="tx1"/>
            </a:solidFill>
            <a:miter lim="800000"/>
          </a:ln>
        </p:spPr>
        <p:txBody>
          <a:bodyPr wrap="none" anchor="ctr"/>
          <a:lstStyle/>
          <a:p>
            <a:endParaRPr lang="en-IN"/>
          </a:p>
        </p:txBody>
      </p:sp>
      <p:sp>
        <p:nvSpPr>
          <p:cNvPr id="44040" name="Rectangle 17"/>
          <p:cNvSpPr>
            <a:spLocks noChangeArrowheads="1"/>
          </p:cNvSpPr>
          <p:nvPr/>
        </p:nvSpPr>
        <p:spPr bwMode="auto">
          <a:xfrm>
            <a:off x="6553200" y="1447800"/>
            <a:ext cx="2057400" cy="609600"/>
          </a:xfrm>
          <a:prstGeom prst="rect">
            <a:avLst/>
          </a:prstGeom>
          <a:solidFill>
            <a:srgbClr val="FFFF00"/>
          </a:solidFill>
          <a:ln w="9525">
            <a:solidFill>
              <a:schemeClr val="tx1"/>
            </a:solidFill>
            <a:miter lim="800000"/>
          </a:ln>
        </p:spPr>
        <p:txBody>
          <a:bodyPr wrap="none" anchor="ctr"/>
          <a:lstStyle/>
          <a:p>
            <a:endParaRPr lang="en-IN"/>
          </a:p>
        </p:txBody>
      </p:sp>
      <p:sp>
        <p:nvSpPr>
          <p:cNvPr id="44041" name="Line 20"/>
          <p:cNvSpPr>
            <a:spLocks noChangeShapeType="1"/>
          </p:cNvSpPr>
          <p:nvPr/>
        </p:nvSpPr>
        <p:spPr bwMode="auto">
          <a:xfrm>
            <a:off x="533400" y="2057400"/>
            <a:ext cx="0" cy="4724400"/>
          </a:xfrm>
          <a:prstGeom prst="line">
            <a:avLst/>
          </a:prstGeom>
          <a:noFill/>
          <a:ln w="9525">
            <a:solidFill>
              <a:schemeClr val="tx1"/>
            </a:solidFill>
            <a:round/>
          </a:ln>
        </p:spPr>
        <p:txBody>
          <a:bodyPr/>
          <a:lstStyle/>
          <a:p>
            <a:endParaRPr lang="en-US"/>
          </a:p>
        </p:txBody>
      </p:sp>
      <p:sp>
        <p:nvSpPr>
          <p:cNvPr id="44042" name="Line 22"/>
          <p:cNvSpPr>
            <a:spLocks noChangeShapeType="1"/>
          </p:cNvSpPr>
          <p:nvPr/>
        </p:nvSpPr>
        <p:spPr bwMode="auto">
          <a:xfrm>
            <a:off x="3505200" y="1981200"/>
            <a:ext cx="76200" cy="4724400"/>
          </a:xfrm>
          <a:prstGeom prst="line">
            <a:avLst/>
          </a:prstGeom>
          <a:noFill/>
          <a:ln w="9525">
            <a:solidFill>
              <a:schemeClr val="tx1"/>
            </a:solidFill>
            <a:round/>
          </a:ln>
        </p:spPr>
        <p:txBody>
          <a:bodyPr/>
          <a:lstStyle/>
          <a:p>
            <a:endParaRPr lang="en-US"/>
          </a:p>
        </p:txBody>
      </p:sp>
      <p:sp>
        <p:nvSpPr>
          <p:cNvPr id="44043" name="Line 23"/>
          <p:cNvSpPr>
            <a:spLocks noChangeShapeType="1"/>
          </p:cNvSpPr>
          <p:nvPr/>
        </p:nvSpPr>
        <p:spPr bwMode="auto">
          <a:xfrm>
            <a:off x="6553200" y="2057400"/>
            <a:ext cx="0" cy="4648200"/>
          </a:xfrm>
          <a:prstGeom prst="line">
            <a:avLst/>
          </a:prstGeom>
          <a:noFill/>
          <a:ln w="9525">
            <a:solidFill>
              <a:schemeClr val="tx1"/>
            </a:solidFill>
            <a:round/>
          </a:ln>
        </p:spPr>
        <p:txBody>
          <a:bodyPr/>
          <a:lstStyle/>
          <a:p>
            <a:endParaRPr lang="en-US"/>
          </a:p>
        </p:txBody>
      </p:sp>
      <p:sp>
        <p:nvSpPr>
          <p:cNvPr id="44044" name="Oval 26"/>
          <p:cNvSpPr>
            <a:spLocks noChangeArrowheads="1"/>
          </p:cNvSpPr>
          <p:nvPr/>
        </p:nvSpPr>
        <p:spPr bwMode="auto">
          <a:xfrm>
            <a:off x="533400" y="2514600"/>
            <a:ext cx="2362200" cy="914400"/>
          </a:xfrm>
          <a:prstGeom prst="ellipse">
            <a:avLst/>
          </a:prstGeom>
          <a:solidFill>
            <a:srgbClr val="92D050"/>
          </a:solidFill>
          <a:ln w="9525" cap="rnd">
            <a:solidFill>
              <a:schemeClr val="tx1"/>
            </a:solidFill>
            <a:prstDash val="sysDot"/>
            <a:round/>
          </a:ln>
        </p:spPr>
        <p:txBody>
          <a:bodyPr wrap="none" anchor="ctr"/>
          <a:lstStyle/>
          <a:p>
            <a:pPr algn="ctr"/>
            <a:r>
              <a:rPr lang="en-US" b="1" dirty="0"/>
              <a:t>Survey of buyer</a:t>
            </a:r>
            <a:endParaRPr lang="en-US" b="1" dirty="0"/>
          </a:p>
          <a:p>
            <a:pPr algn="ctr"/>
            <a:r>
              <a:rPr lang="en-US" b="1" dirty="0"/>
              <a:t> intentions</a:t>
            </a:r>
            <a:endParaRPr lang="en-US" b="1" dirty="0"/>
          </a:p>
        </p:txBody>
      </p:sp>
      <p:sp>
        <p:nvSpPr>
          <p:cNvPr id="44045" name="Oval 29"/>
          <p:cNvSpPr>
            <a:spLocks noChangeArrowheads="1"/>
          </p:cNvSpPr>
          <p:nvPr/>
        </p:nvSpPr>
        <p:spPr bwMode="auto">
          <a:xfrm>
            <a:off x="533400" y="3657600"/>
            <a:ext cx="2362200" cy="838200"/>
          </a:xfrm>
          <a:prstGeom prst="ellipse">
            <a:avLst/>
          </a:prstGeom>
          <a:solidFill>
            <a:srgbClr val="FFFF00"/>
          </a:solidFill>
          <a:ln w="9525">
            <a:solidFill>
              <a:schemeClr val="tx1"/>
            </a:solidFill>
            <a:round/>
          </a:ln>
        </p:spPr>
        <p:txBody>
          <a:bodyPr wrap="none" anchor="ctr"/>
          <a:lstStyle/>
          <a:p>
            <a:pPr algn="ctr"/>
            <a:r>
              <a:rPr lang="en-US" b="1"/>
              <a:t>Sales force opinion</a:t>
            </a:r>
            <a:r>
              <a:rPr lang="en-US"/>
              <a:t> </a:t>
            </a:r>
            <a:endParaRPr lang="en-US"/>
          </a:p>
        </p:txBody>
      </p:sp>
      <p:sp>
        <p:nvSpPr>
          <p:cNvPr id="44046" name="Oval 30"/>
          <p:cNvSpPr>
            <a:spLocks noChangeArrowheads="1"/>
          </p:cNvSpPr>
          <p:nvPr/>
        </p:nvSpPr>
        <p:spPr bwMode="auto">
          <a:xfrm>
            <a:off x="533400" y="4800600"/>
            <a:ext cx="2362200" cy="838200"/>
          </a:xfrm>
          <a:prstGeom prst="ellipse">
            <a:avLst/>
          </a:prstGeom>
          <a:solidFill>
            <a:schemeClr val="accent2"/>
          </a:solidFill>
          <a:ln w="9525">
            <a:solidFill>
              <a:schemeClr val="tx1"/>
            </a:solidFill>
            <a:round/>
          </a:ln>
        </p:spPr>
        <p:txBody>
          <a:bodyPr wrap="none" anchor="ctr"/>
          <a:lstStyle/>
          <a:p>
            <a:pPr algn="ctr"/>
            <a:r>
              <a:rPr lang="en-US" b="1"/>
              <a:t>Delphi method</a:t>
            </a:r>
            <a:endParaRPr lang="en-US" b="1"/>
          </a:p>
        </p:txBody>
      </p:sp>
      <p:sp>
        <p:nvSpPr>
          <p:cNvPr id="44047" name="Oval 39"/>
          <p:cNvSpPr>
            <a:spLocks noChangeArrowheads="1"/>
          </p:cNvSpPr>
          <p:nvPr/>
        </p:nvSpPr>
        <p:spPr bwMode="auto">
          <a:xfrm>
            <a:off x="3505200" y="2362200"/>
            <a:ext cx="2362200" cy="990600"/>
          </a:xfrm>
          <a:prstGeom prst="ellipse">
            <a:avLst/>
          </a:prstGeom>
          <a:solidFill>
            <a:srgbClr val="969696"/>
          </a:solidFill>
          <a:ln w="9525">
            <a:solidFill>
              <a:schemeClr val="tx1"/>
            </a:solidFill>
            <a:round/>
          </a:ln>
        </p:spPr>
        <p:txBody>
          <a:bodyPr wrap="none" anchor="ctr"/>
          <a:lstStyle/>
          <a:p>
            <a:pPr algn="ctr"/>
            <a:r>
              <a:rPr lang="en-US" b="1">
                <a:solidFill>
                  <a:srgbClr val="000000"/>
                </a:solidFill>
              </a:rPr>
              <a:t>Trend projection </a:t>
            </a:r>
            <a:endParaRPr lang="en-US" b="1">
              <a:solidFill>
                <a:srgbClr val="000000"/>
              </a:solidFill>
            </a:endParaRPr>
          </a:p>
          <a:p>
            <a:pPr algn="ctr"/>
            <a:r>
              <a:rPr lang="en-US" b="1">
                <a:solidFill>
                  <a:srgbClr val="000000"/>
                </a:solidFill>
              </a:rPr>
              <a:t>methods</a:t>
            </a:r>
            <a:endParaRPr lang="en-US" b="1">
              <a:solidFill>
                <a:srgbClr val="000000"/>
              </a:solidFill>
            </a:endParaRPr>
          </a:p>
        </p:txBody>
      </p:sp>
      <p:sp>
        <p:nvSpPr>
          <p:cNvPr id="44048" name="Oval 40"/>
          <p:cNvSpPr>
            <a:spLocks noChangeArrowheads="1"/>
          </p:cNvSpPr>
          <p:nvPr/>
        </p:nvSpPr>
        <p:spPr bwMode="auto">
          <a:xfrm>
            <a:off x="3581400" y="3581400"/>
            <a:ext cx="2362200" cy="914400"/>
          </a:xfrm>
          <a:prstGeom prst="ellipse">
            <a:avLst/>
          </a:prstGeom>
          <a:solidFill>
            <a:srgbClr val="FF0000"/>
          </a:solidFill>
          <a:ln w="9525">
            <a:solidFill>
              <a:schemeClr val="tx1"/>
            </a:solidFill>
            <a:round/>
          </a:ln>
        </p:spPr>
        <p:txBody>
          <a:bodyPr wrap="none" anchor="ctr"/>
          <a:lstStyle/>
          <a:p>
            <a:pPr algn="ctr"/>
            <a:r>
              <a:rPr lang="en-US" b="1" dirty="0">
                <a:solidFill>
                  <a:srgbClr val="000000"/>
                </a:solidFill>
              </a:rPr>
              <a:t>Barometric</a:t>
            </a:r>
            <a:endParaRPr lang="en-US" b="1" dirty="0">
              <a:solidFill>
                <a:srgbClr val="000000"/>
              </a:solidFill>
            </a:endParaRPr>
          </a:p>
        </p:txBody>
      </p:sp>
      <p:sp>
        <p:nvSpPr>
          <p:cNvPr id="44049" name="Oval 41"/>
          <p:cNvSpPr>
            <a:spLocks noChangeArrowheads="1"/>
          </p:cNvSpPr>
          <p:nvPr/>
        </p:nvSpPr>
        <p:spPr bwMode="auto">
          <a:xfrm>
            <a:off x="3581400" y="4648200"/>
            <a:ext cx="2362200" cy="990600"/>
          </a:xfrm>
          <a:prstGeom prst="ellipse">
            <a:avLst/>
          </a:prstGeom>
          <a:solidFill>
            <a:srgbClr val="FFFF00"/>
          </a:solidFill>
          <a:ln w="9525">
            <a:solidFill>
              <a:schemeClr val="tx1"/>
            </a:solidFill>
            <a:round/>
          </a:ln>
        </p:spPr>
        <p:txBody>
          <a:bodyPr wrap="none" anchor="ctr"/>
          <a:lstStyle/>
          <a:p>
            <a:pPr algn="ctr"/>
            <a:r>
              <a:rPr lang="en-US" b="1" dirty="0">
                <a:solidFill>
                  <a:srgbClr val="000000"/>
                </a:solidFill>
              </a:rPr>
              <a:t>Correlation</a:t>
            </a:r>
            <a:endParaRPr lang="en-US" b="1" dirty="0">
              <a:solidFill>
                <a:srgbClr val="000000"/>
              </a:solidFill>
            </a:endParaRPr>
          </a:p>
        </p:txBody>
      </p:sp>
      <p:sp>
        <p:nvSpPr>
          <p:cNvPr id="44050" name="Oval 42"/>
          <p:cNvSpPr>
            <a:spLocks noChangeArrowheads="1"/>
          </p:cNvSpPr>
          <p:nvPr/>
        </p:nvSpPr>
        <p:spPr bwMode="auto">
          <a:xfrm>
            <a:off x="6553200" y="2514600"/>
            <a:ext cx="2362200" cy="838200"/>
          </a:xfrm>
          <a:prstGeom prst="ellipse">
            <a:avLst/>
          </a:prstGeom>
          <a:solidFill>
            <a:srgbClr val="C00000"/>
          </a:solidFill>
          <a:ln w="9525">
            <a:solidFill>
              <a:schemeClr val="tx1"/>
            </a:solidFill>
            <a:round/>
          </a:ln>
        </p:spPr>
        <p:txBody>
          <a:bodyPr wrap="none" anchor="ctr"/>
          <a:lstStyle/>
          <a:p>
            <a:pPr algn="ctr"/>
            <a:r>
              <a:rPr lang="en-US" b="1" dirty="0">
                <a:solidFill>
                  <a:srgbClr val="000000"/>
                </a:solidFill>
              </a:rPr>
              <a:t>Expert opinion</a:t>
            </a:r>
            <a:endParaRPr lang="en-US" b="1" dirty="0">
              <a:solidFill>
                <a:srgbClr val="000000"/>
              </a:solidFill>
            </a:endParaRPr>
          </a:p>
        </p:txBody>
      </p:sp>
      <p:sp>
        <p:nvSpPr>
          <p:cNvPr id="44051" name="Oval 43"/>
          <p:cNvSpPr>
            <a:spLocks noChangeArrowheads="1"/>
          </p:cNvSpPr>
          <p:nvPr/>
        </p:nvSpPr>
        <p:spPr bwMode="auto">
          <a:xfrm>
            <a:off x="6553200" y="3657600"/>
            <a:ext cx="2362200" cy="838200"/>
          </a:xfrm>
          <a:prstGeom prst="ellipse">
            <a:avLst/>
          </a:prstGeom>
          <a:solidFill>
            <a:srgbClr val="FFC000"/>
          </a:solidFill>
          <a:ln w="9525">
            <a:solidFill>
              <a:schemeClr val="accent1"/>
            </a:solidFill>
            <a:round/>
          </a:ln>
        </p:spPr>
        <p:txBody>
          <a:bodyPr wrap="none" anchor="ctr"/>
          <a:lstStyle/>
          <a:p>
            <a:pPr algn="ctr"/>
            <a:r>
              <a:rPr lang="en-US" b="1" dirty="0"/>
              <a:t>Test marketing</a:t>
            </a:r>
            <a:endParaRPr lang="en-US" b="1" dirty="0"/>
          </a:p>
        </p:txBody>
      </p:sp>
      <p:sp>
        <p:nvSpPr>
          <p:cNvPr id="44052" name="Oval 44"/>
          <p:cNvSpPr>
            <a:spLocks noChangeArrowheads="1"/>
          </p:cNvSpPr>
          <p:nvPr/>
        </p:nvSpPr>
        <p:spPr bwMode="auto">
          <a:xfrm>
            <a:off x="6553200" y="4800600"/>
            <a:ext cx="2362200" cy="838200"/>
          </a:xfrm>
          <a:prstGeom prst="ellipse">
            <a:avLst/>
          </a:prstGeom>
          <a:solidFill>
            <a:srgbClr val="CC99FF"/>
          </a:solidFill>
          <a:ln w="9525">
            <a:solidFill>
              <a:schemeClr val="tx1"/>
            </a:solidFill>
            <a:round/>
          </a:ln>
        </p:spPr>
        <p:txBody>
          <a:bodyPr wrap="none" anchor="ctr"/>
          <a:lstStyle/>
          <a:p>
            <a:pPr algn="ctr"/>
            <a:r>
              <a:rPr lang="en-US" b="1">
                <a:solidFill>
                  <a:srgbClr val="000000"/>
                </a:solidFill>
              </a:rPr>
              <a:t>Controlled</a:t>
            </a:r>
            <a:endParaRPr lang="en-US" b="1">
              <a:solidFill>
                <a:srgbClr val="000000"/>
              </a:solidFill>
            </a:endParaRPr>
          </a:p>
          <a:p>
            <a:pPr algn="ctr"/>
            <a:r>
              <a:rPr lang="en-US" b="1">
                <a:solidFill>
                  <a:srgbClr val="000000"/>
                </a:solidFill>
              </a:rPr>
              <a:t>experiments</a:t>
            </a:r>
            <a:endParaRPr lang="en-US" b="1">
              <a:solidFill>
                <a:srgbClr val="000000"/>
              </a:solidFill>
            </a:endParaRPr>
          </a:p>
        </p:txBody>
      </p:sp>
      <p:sp>
        <p:nvSpPr>
          <p:cNvPr id="44053" name="Oval 45"/>
          <p:cNvSpPr>
            <a:spLocks noChangeArrowheads="1"/>
          </p:cNvSpPr>
          <p:nvPr/>
        </p:nvSpPr>
        <p:spPr bwMode="auto">
          <a:xfrm>
            <a:off x="3581400" y="5791200"/>
            <a:ext cx="2362200" cy="990600"/>
          </a:xfrm>
          <a:prstGeom prst="ellipse">
            <a:avLst/>
          </a:prstGeom>
          <a:solidFill>
            <a:srgbClr val="969696"/>
          </a:solidFill>
          <a:ln w="9525">
            <a:solidFill>
              <a:schemeClr val="tx1"/>
            </a:solidFill>
            <a:round/>
          </a:ln>
        </p:spPr>
        <p:txBody>
          <a:bodyPr wrap="none" anchor="ctr"/>
          <a:lstStyle/>
          <a:p>
            <a:pPr algn="ctr"/>
            <a:r>
              <a:rPr lang="en-US" b="1">
                <a:solidFill>
                  <a:srgbClr val="000000"/>
                </a:solidFill>
              </a:rPr>
              <a:t>Regression</a:t>
            </a:r>
            <a:endParaRPr lang="en-US" b="1">
              <a:solidFill>
                <a:srgbClr val="000000"/>
              </a:solidFill>
            </a:endParaRPr>
          </a:p>
        </p:txBody>
      </p:sp>
      <p:sp>
        <p:nvSpPr>
          <p:cNvPr id="44054" name="Oval 46"/>
          <p:cNvSpPr>
            <a:spLocks noChangeArrowheads="1"/>
          </p:cNvSpPr>
          <p:nvPr/>
        </p:nvSpPr>
        <p:spPr bwMode="auto">
          <a:xfrm>
            <a:off x="6553200" y="5943600"/>
            <a:ext cx="2362200" cy="838200"/>
          </a:xfrm>
          <a:prstGeom prst="ellipse">
            <a:avLst/>
          </a:prstGeom>
          <a:solidFill>
            <a:srgbClr val="FFFF00"/>
          </a:solidFill>
          <a:ln w="9525">
            <a:solidFill>
              <a:schemeClr val="tx1"/>
            </a:solidFill>
            <a:round/>
          </a:ln>
        </p:spPr>
        <p:txBody>
          <a:bodyPr wrap="none" anchor="ctr"/>
          <a:lstStyle/>
          <a:p>
            <a:pPr algn="ctr"/>
            <a:r>
              <a:rPr lang="en-US" b="1" dirty="0">
                <a:solidFill>
                  <a:srgbClr val="000000"/>
                </a:solidFill>
              </a:rPr>
              <a:t>Self judgment</a:t>
            </a:r>
            <a:endParaRPr lang="en-US" b="1" dirty="0">
              <a:solidFill>
                <a:srgbClr val="000000"/>
              </a:solidFill>
            </a:endParaRPr>
          </a:p>
          <a:p>
            <a:pPr algn="ctr"/>
            <a:r>
              <a:rPr lang="en-US" b="1" dirty="0">
                <a:solidFill>
                  <a:srgbClr val="000000"/>
                </a:solidFill>
              </a:rPr>
              <a:t>method </a:t>
            </a:r>
            <a:endParaRPr lang="en-US" b="1" dirty="0">
              <a:solidFill>
                <a:srgbClr val="000000"/>
              </a:solidFill>
            </a:endParaRPr>
          </a:p>
        </p:txBody>
      </p:sp>
      <p:sp>
        <p:nvSpPr>
          <p:cNvPr id="44055" name="WordArt 48"/>
          <p:cNvSpPr>
            <a:spLocks noChangeArrowheads="1" noChangeShapeType="1" noTextEdit="1"/>
          </p:cNvSpPr>
          <p:nvPr/>
        </p:nvSpPr>
        <p:spPr bwMode="auto">
          <a:xfrm>
            <a:off x="3810000" y="1600200"/>
            <a:ext cx="1676400" cy="914400"/>
          </a:xfrm>
          <a:prstGeom prst="rect">
            <a:avLst/>
          </a:prstGeom>
        </p:spPr>
        <p:txBody>
          <a:bodyPr spcFirstLastPara="1" wrap="none" fromWordArt="1">
            <a:prstTxWarp prst="textArchUp">
              <a:avLst>
                <a:gd name="adj" fmla="val 10800004"/>
              </a:avLst>
            </a:prstTxWarp>
          </a:bodyPr>
          <a:lstStyle/>
          <a:p>
            <a:pPr algn="ctr"/>
            <a:r>
              <a:rPr lang="en-US" sz="1600" kern="10">
                <a:ln w="9525">
                  <a:solidFill>
                    <a:srgbClr val="000000"/>
                  </a:solidFill>
                  <a:round/>
                </a:ln>
                <a:solidFill>
                  <a:srgbClr val="000000"/>
                </a:solidFill>
                <a:latin typeface="Arial Black" panose="020B0A04020102020204"/>
              </a:rPr>
              <a:t>Statistical</a:t>
            </a:r>
            <a:endParaRPr lang="en-US" sz="1600" kern="10">
              <a:ln w="9525">
                <a:solidFill>
                  <a:srgbClr val="000000"/>
                </a:solidFill>
                <a:round/>
              </a:ln>
              <a:solidFill>
                <a:srgbClr val="000000"/>
              </a:solidFill>
              <a:latin typeface="Arial Black" panose="020B0A04020102020204"/>
            </a:endParaRPr>
          </a:p>
        </p:txBody>
      </p:sp>
      <p:sp>
        <p:nvSpPr>
          <p:cNvPr id="44056" name="WordArt 49"/>
          <p:cNvSpPr>
            <a:spLocks noChangeArrowheads="1" noChangeShapeType="1" noTextEdit="1"/>
          </p:cNvSpPr>
          <p:nvPr/>
        </p:nvSpPr>
        <p:spPr bwMode="auto">
          <a:xfrm>
            <a:off x="762000" y="1828800"/>
            <a:ext cx="1676400" cy="228600"/>
          </a:xfrm>
          <a:prstGeom prst="rect">
            <a:avLst/>
          </a:prstGeom>
        </p:spPr>
        <p:txBody>
          <a:bodyPr spcFirstLastPara="1" wrap="none" fromWordArt="1">
            <a:prstTxWarp prst="textArchUp">
              <a:avLst>
                <a:gd name="adj" fmla="val 10800004"/>
              </a:avLst>
            </a:prstTxWarp>
          </a:bodyPr>
          <a:lstStyle/>
          <a:p>
            <a:pPr algn="ctr"/>
            <a:r>
              <a:rPr lang="en-US" kern="10" dirty="0">
                <a:ln w="9525">
                  <a:solidFill>
                    <a:srgbClr val="000000"/>
                  </a:solidFill>
                  <a:round/>
                </a:ln>
                <a:solidFill>
                  <a:srgbClr val="000000"/>
                </a:solidFill>
                <a:latin typeface="Arial Black" panose="020B0A04020102020204"/>
              </a:rPr>
              <a:t>survey</a:t>
            </a:r>
            <a:endParaRPr lang="en-US" kern="10" dirty="0">
              <a:ln w="9525">
                <a:solidFill>
                  <a:srgbClr val="000000"/>
                </a:solidFill>
                <a:round/>
              </a:ln>
              <a:solidFill>
                <a:srgbClr val="000000"/>
              </a:solidFill>
              <a:latin typeface="Arial Black" panose="020B0A04020102020204"/>
            </a:endParaRPr>
          </a:p>
        </p:txBody>
      </p:sp>
      <p:sp>
        <p:nvSpPr>
          <p:cNvPr id="44057" name="WordArt 51"/>
          <p:cNvSpPr>
            <a:spLocks noChangeArrowheads="1" noChangeShapeType="1" noTextEdit="1"/>
          </p:cNvSpPr>
          <p:nvPr/>
        </p:nvSpPr>
        <p:spPr bwMode="auto">
          <a:xfrm>
            <a:off x="6858000" y="1752600"/>
            <a:ext cx="1371600" cy="304800"/>
          </a:xfrm>
          <a:prstGeom prst="rect">
            <a:avLst/>
          </a:prstGeom>
        </p:spPr>
        <p:txBody>
          <a:bodyPr spcFirstLastPara="1" wrap="none" fromWordArt="1">
            <a:prstTxWarp prst="textArchUp">
              <a:avLst>
                <a:gd name="adj" fmla="val 10743508"/>
              </a:avLst>
            </a:prstTxWarp>
          </a:bodyPr>
          <a:lstStyle/>
          <a:p>
            <a:pPr algn="ctr"/>
            <a:r>
              <a:rPr lang="en-US" kern="10">
                <a:ln w="9525">
                  <a:solidFill>
                    <a:srgbClr val="000000"/>
                  </a:solidFill>
                  <a:round/>
                </a:ln>
                <a:solidFill>
                  <a:srgbClr val="000000"/>
                </a:solidFill>
                <a:latin typeface="Arial Black" panose="020B0A04020102020204"/>
              </a:rPr>
              <a:t>other</a:t>
            </a:r>
            <a:endParaRPr lang="en-US" kern="10">
              <a:ln w="9525">
                <a:solidFill>
                  <a:srgbClr val="000000"/>
                </a:solidFill>
                <a:round/>
              </a:ln>
              <a:solidFill>
                <a:srgbClr val="000000"/>
              </a:solidFill>
              <a:latin typeface="Arial Black" panose="020B0A04020102020204"/>
            </a:endParaRPr>
          </a:p>
        </p:txBody>
      </p:sp>
      <p:sp>
        <p:nvSpPr>
          <p:cNvPr id="44058" name="WordArt 52"/>
          <p:cNvSpPr>
            <a:spLocks noChangeArrowheads="1" noChangeShapeType="1" noTextEdit="1"/>
          </p:cNvSpPr>
          <p:nvPr/>
        </p:nvSpPr>
        <p:spPr bwMode="auto">
          <a:xfrm>
            <a:off x="2057400" y="304800"/>
            <a:ext cx="4724400" cy="990600"/>
          </a:xfrm>
          <a:prstGeom prst="rect">
            <a:avLst/>
          </a:prstGeom>
        </p:spPr>
        <p:txBody>
          <a:bodyPr spcFirstLastPara="1" wrap="none" fromWordArt="1">
            <a:prstTxWarp prst="textArchUp">
              <a:avLst>
                <a:gd name="adj" fmla="val 10800004"/>
              </a:avLst>
            </a:prstTxWarp>
          </a:bodyPr>
          <a:lstStyle/>
          <a:p>
            <a:pPr algn="ctr"/>
            <a:r>
              <a:rPr lang="en-US" kern="10">
                <a:ln w="9525">
                  <a:solidFill>
                    <a:srgbClr val="000000"/>
                  </a:solidFill>
                  <a:round/>
                </a:ln>
                <a:solidFill>
                  <a:srgbClr val="000000"/>
                </a:solidFill>
                <a:latin typeface="Arial Black" panose="020B0A04020102020204"/>
              </a:rPr>
              <a:t>Demand Forecasting Methods</a:t>
            </a:r>
            <a:endParaRPr lang="en-US" kern="10">
              <a:ln w="9525">
                <a:solidFill>
                  <a:srgbClr val="000000"/>
                </a:solidFill>
                <a:round/>
              </a:ln>
              <a:solidFill>
                <a:srgbClr val="000000"/>
              </a:solidFill>
              <a:latin typeface="Arial Black" panose="020B0A04020102020204"/>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defRPr/>
            </a:pPr>
            <a:r>
              <a:rPr lang="en-US" sz="4000" smtClean="0"/>
              <a:t>DEMAND  FORECASTING METHODS</a:t>
            </a:r>
            <a:endParaRPr lang="en-US" sz="4000" smtClean="0"/>
          </a:p>
        </p:txBody>
      </p:sp>
      <p:sp>
        <p:nvSpPr>
          <p:cNvPr id="4099" name="Rectangle 3"/>
          <p:cNvSpPr>
            <a:spLocks noGrp="1" noChangeArrowheads="1"/>
          </p:cNvSpPr>
          <p:nvPr>
            <p:ph type="body" idx="1"/>
          </p:nvPr>
        </p:nvSpPr>
        <p:spPr/>
        <p:txBody>
          <a:bodyPr/>
          <a:lstStyle/>
          <a:p>
            <a:pPr marL="609600" indent="-609600" eaLnBrk="1" hangingPunct="1">
              <a:defRPr/>
            </a:pPr>
            <a:r>
              <a:rPr lang="en-US" smtClean="0"/>
              <a:t>DEMAND  FORECASTING METHODS are classified into </a:t>
            </a:r>
            <a:endParaRPr lang="en-US" smtClean="0"/>
          </a:p>
          <a:p>
            <a:pPr marL="609600" indent="-609600" eaLnBrk="1" hangingPunct="1">
              <a:buFontTx/>
              <a:buAutoNum type="arabicPeriod"/>
              <a:defRPr/>
            </a:pPr>
            <a:r>
              <a:rPr lang="en-US" smtClean="0"/>
              <a:t>Survey methods</a:t>
            </a:r>
            <a:endParaRPr lang="en-US" smtClean="0"/>
          </a:p>
          <a:p>
            <a:pPr marL="609600" indent="-609600" eaLnBrk="1" hangingPunct="1">
              <a:buFontTx/>
              <a:buAutoNum type="arabicPeriod"/>
              <a:defRPr/>
            </a:pPr>
            <a:r>
              <a:rPr lang="en-US" smtClean="0"/>
              <a:t>Statistical methods</a:t>
            </a:r>
            <a:endParaRPr lang="en-US" smtClean="0"/>
          </a:p>
          <a:p>
            <a:pPr marL="609600" indent="-609600" eaLnBrk="1" hangingPunct="1">
              <a:buFontTx/>
              <a:buAutoNum type="arabicPeriod"/>
              <a:defRPr/>
            </a:pPr>
            <a:r>
              <a:rPr lang="en-US" smtClean="0"/>
              <a:t>Other methods</a:t>
            </a:r>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smtClean="0"/>
              <a:t>Survey methods</a:t>
            </a:r>
            <a:endParaRPr lang="en-US" smtClean="0"/>
          </a:p>
        </p:txBody>
      </p:sp>
      <p:sp>
        <p:nvSpPr>
          <p:cNvPr id="5123" name="Rectangle 3"/>
          <p:cNvSpPr>
            <a:spLocks noGrp="1" noChangeArrowheads="1"/>
          </p:cNvSpPr>
          <p:nvPr>
            <p:ph type="body" idx="1"/>
          </p:nvPr>
        </p:nvSpPr>
        <p:spPr>
          <a:xfrm>
            <a:off x="381000" y="1219200"/>
            <a:ext cx="8229600" cy="5105400"/>
          </a:xfrm>
        </p:spPr>
        <p:txBody>
          <a:bodyPr/>
          <a:lstStyle/>
          <a:p>
            <a:pPr marL="609600" indent="-609600" eaLnBrk="1" hangingPunct="1">
              <a:buFontTx/>
              <a:buNone/>
              <a:defRPr/>
            </a:pPr>
            <a:r>
              <a:rPr lang="en-US" smtClean="0"/>
              <a:t>Survey of buyer intentions</a:t>
            </a:r>
            <a:endParaRPr lang="en-US" smtClean="0"/>
          </a:p>
          <a:p>
            <a:pPr marL="609600" indent="-609600" eaLnBrk="1" hangingPunct="1">
              <a:defRPr/>
            </a:pPr>
            <a:r>
              <a:rPr lang="en-US" smtClean="0"/>
              <a:t>Census method</a:t>
            </a:r>
            <a:endParaRPr lang="en-US" smtClean="0"/>
          </a:p>
          <a:p>
            <a:pPr marL="609600" indent="-609600" eaLnBrk="1" hangingPunct="1">
              <a:defRPr/>
            </a:pPr>
            <a:r>
              <a:rPr lang="en-US" smtClean="0"/>
              <a:t>Sample method</a:t>
            </a:r>
            <a:endParaRPr lang="en-US" smtClean="0"/>
          </a:p>
          <a:p>
            <a:pPr marL="609600" indent="-609600" eaLnBrk="1" hangingPunct="1">
              <a:buFont typeface="Wingdings" panose="05000000000000000000" pitchFamily="2" charset="2"/>
              <a:buNone/>
              <a:defRPr/>
            </a:pPr>
            <a:endParaRPr lang="en-US" smtClean="0"/>
          </a:p>
          <a:p>
            <a:pPr marL="609600" indent="-609600" eaLnBrk="1" hangingPunct="1">
              <a:buFont typeface="Wingdings" panose="05000000000000000000" pitchFamily="2" charset="2"/>
              <a:buNone/>
              <a:defRPr/>
            </a:pPr>
            <a:r>
              <a:rPr lang="en-US" smtClean="0"/>
              <a:t>Sales force opinion method</a:t>
            </a:r>
            <a:endParaRPr lang="en-US" smtClean="0"/>
          </a:p>
          <a:p>
            <a:pPr marL="609600" indent="-609600" eaLnBrk="1" hangingPunct="1">
              <a:buFont typeface="Wingdings" panose="05000000000000000000" pitchFamily="2" charset="2"/>
              <a:buNone/>
              <a:defRPr/>
            </a:pPr>
            <a:endParaRPr lang="en-US" smtClean="0"/>
          </a:p>
          <a:p>
            <a:pPr marL="609600" indent="-609600" eaLnBrk="1" hangingPunct="1">
              <a:buFont typeface="Wingdings" panose="05000000000000000000" pitchFamily="2" charset="2"/>
              <a:buNone/>
              <a:defRPr/>
            </a:pPr>
            <a:r>
              <a:rPr lang="en-US" sz="2800" smtClean="0"/>
              <a:t>Delphi Method</a:t>
            </a:r>
            <a:endParaRPr lang="en-US" sz="2800" smtClean="0"/>
          </a:p>
          <a:p>
            <a:pPr marL="609600" indent="-609600" eaLnBrk="1" hangingPunct="1">
              <a:buFont typeface="Wingdings" panose="05000000000000000000" pitchFamily="2" charset="2"/>
              <a:buNone/>
              <a:defRPr/>
            </a:pPr>
            <a:endParaRPr lang="en-US" sz="2800" smtClean="0"/>
          </a:p>
          <a:p>
            <a:pPr marL="609600" indent="-609600" eaLnBrk="1" hangingPunct="1">
              <a:buFont typeface="Wingdings" panose="05000000000000000000" pitchFamily="2" charset="2"/>
              <a:buNone/>
              <a:defRPr/>
            </a:pPr>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Statistical methods</a:t>
            </a:r>
            <a:endParaRPr lang="en-US" smtClean="0"/>
          </a:p>
        </p:txBody>
      </p:sp>
      <p:sp>
        <p:nvSpPr>
          <p:cNvPr id="6147" name="Rectangle 3"/>
          <p:cNvSpPr>
            <a:spLocks noGrp="1" noChangeArrowheads="1"/>
          </p:cNvSpPr>
          <p:nvPr>
            <p:ph type="body" idx="1"/>
          </p:nvPr>
        </p:nvSpPr>
        <p:spPr/>
        <p:txBody>
          <a:bodyPr/>
          <a:lstStyle/>
          <a:p>
            <a:pPr marL="609600" indent="-609600" eaLnBrk="1" hangingPunct="1">
              <a:buFontTx/>
              <a:buAutoNum type="arabicPeriod"/>
              <a:defRPr/>
            </a:pPr>
            <a:r>
              <a:rPr lang="en-US" smtClean="0"/>
              <a:t>Trend projection methods</a:t>
            </a:r>
            <a:endParaRPr lang="en-US" smtClean="0"/>
          </a:p>
          <a:p>
            <a:pPr marL="609600" indent="-609600" eaLnBrk="1" hangingPunct="1">
              <a:buFontTx/>
              <a:buAutoNum type="arabicPeriod"/>
              <a:defRPr/>
            </a:pPr>
            <a:r>
              <a:rPr lang="en-US" smtClean="0"/>
              <a:t>Barometric techniques</a:t>
            </a:r>
            <a:endParaRPr lang="en-US" smtClean="0"/>
          </a:p>
          <a:p>
            <a:pPr marL="609600" indent="-609600" eaLnBrk="1" hangingPunct="1">
              <a:buFontTx/>
              <a:buAutoNum type="arabicPeriod"/>
              <a:defRPr/>
            </a:pPr>
            <a:r>
              <a:rPr lang="en-US" smtClean="0"/>
              <a:t>Simultaneous equation method</a:t>
            </a:r>
            <a:endParaRPr lang="en-US" smtClean="0"/>
          </a:p>
          <a:p>
            <a:pPr marL="609600" indent="-609600" eaLnBrk="1" hangingPunct="1">
              <a:buFontTx/>
              <a:buAutoNum type="arabicPeriod"/>
              <a:defRPr/>
            </a:pPr>
            <a:r>
              <a:rPr lang="en-US" smtClean="0"/>
              <a:t>Regression &amp; correlation methods</a:t>
            </a:r>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smtClean="0"/>
              <a:t>Other methods</a:t>
            </a:r>
            <a:endParaRPr lang="en-US" smtClean="0"/>
          </a:p>
        </p:txBody>
      </p:sp>
      <p:sp>
        <p:nvSpPr>
          <p:cNvPr id="7171" name="Rectangle 3"/>
          <p:cNvSpPr>
            <a:spLocks noGrp="1" noChangeArrowheads="1"/>
          </p:cNvSpPr>
          <p:nvPr>
            <p:ph type="body" idx="1"/>
          </p:nvPr>
        </p:nvSpPr>
        <p:spPr/>
        <p:txBody>
          <a:bodyPr/>
          <a:lstStyle/>
          <a:p>
            <a:pPr marL="609600" indent="-609600" eaLnBrk="1" hangingPunct="1">
              <a:buFontTx/>
              <a:buAutoNum type="arabicPeriod"/>
              <a:defRPr/>
            </a:pPr>
            <a:r>
              <a:rPr lang="en-US" smtClean="0"/>
              <a:t>Expert opinion method</a:t>
            </a:r>
            <a:endParaRPr lang="en-US" smtClean="0"/>
          </a:p>
          <a:p>
            <a:pPr marL="609600" indent="-609600" eaLnBrk="1" hangingPunct="1">
              <a:buFontTx/>
              <a:buAutoNum type="arabicPeriod"/>
              <a:defRPr/>
            </a:pPr>
            <a:r>
              <a:rPr lang="en-US" smtClean="0"/>
              <a:t>Test marketing</a:t>
            </a:r>
            <a:endParaRPr lang="en-US" smtClean="0"/>
          </a:p>
          <a:p>
            <a:pPr marL="609600" indent="-609600" eaLnBrk="1" hangingPunct="1">
              <a:buFontTx/>
              <a:buAutoNum type="arabicPeriod"/>
              <a:defRPr/>
            </a:pPr>
            <a:r>
              <a:rPr lang="en-US" smtClean="0"/>
              <a:t>Controlled experiments</a:t>
            </a:r>
            <a:endParaRPr lang="en-US" smtClean="0"/>
          </a:p>
          <a:p>
            <a:pPr marL="609600" indent="-609600" eaLnBrk="1" hangingPunct="1">
              <a:buFontTx/>
              <a:buAutoNum type="arabicPeriod"/>
              <a:defRPr/>
            </a:pPr>
            <a:r>
              <a:rPr lang="en-US" smtClean="0"/>
              <a:t>Judgmental approach</a:t>
            </a:r>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0" y="0"/>
            <a:ext cx="9144000" cy="6553200"/>
          </a:xfrm>
        </p:spPr>
        <p:txBody>
          <a:bodyPr/>
          <a:lstStyle/>
          <a:p>
            <a:pPr marL="609600" indent="-609600" eaLnBrk="1" hangingPunct="1">
              <a:buFontTx/>
              <a:buNone/>
              <a:defRPr/>
            </a:pPr>
            <a:endParaRPr lang="en-US" i="1" u="sng" smtClean="0"/>
          </a:p>
          <a:p>
            <a:pPr marL="609600" indent="-609600" eaLnBrk="1" hangingPunct="1">
              <a:buFontTx/>
              <a:buAutoNum type="arabicPeriod"/>
              <a:defRPr/>
            </a:pPr>
            <a:r>
              <a:rPr lang="en-US" i="1" u="sng" smtClean="0"/>
              <a:t>Survey of buyer intentions</a:t>
            </a:r>
            <a:r>
              <a:rPr lang="en-US" smtClean="0"/>
              <a:t>: in this method information is drawn from the buyer to estimate demand.</a:t>
            </a:r>
            <a:endParaRPr lang="en-US" smtClean="0"/>
          </a:p>
          <a:p>
            <a:pPr marL="609600" indent="-609600" eaLnBrk="1" hangingPunct="1">
              <a:buFontTx/>
              <a:buChar char="•"/>
              <a:defRPr/>
            </a:pPr>
            <a:r>
              <a:rPr lang="en-US" smtClean="0"/>
              <a:t>In this method each potential buyer is asked how much does he plan to buy, of the given product at a given point of time under particular condition.</a:t>
            </a:r>
            <a:endParaRPr lang="en-US" smtClean="0"/>
          </a:p>
          <a:p>
            <a:pPr marL="609600" indent="-609600" eaLnBrk="1" hangingPunct="1">
              <a:buFontTx/>
              <a:buChar char="•"/>
              <a:defRPr/>
            </a:pPr>
            <a:r>
              <a:rPr lang="en-US" smtClean="0"/>
              <a:t>This is the most effective method because the buyer is the ultimate decision maker, &amp; we are collecting the information from the potential buyer.</a:t>
            </a:r>
            <a:endParaRPr lang="en-US" smtClean="0"/>
          </a:p>
          <a:p>
            <a:pPr marL="609600" indent="-609600" eaLnBrk="1" hangingPunct="1">
              <a:buFontTx/>
              <a:buChar char="•"/>
              <a:defRPr/>
            </a:pPr>
            <a:endParaRPr lang="en-US" smtClean="0"/>
          </a:p>
          <a:p>
            <a:pPr marL="609600" indent="-609600" eaLnBrk="1" hangingPunct="1">
              <a:defRPr/>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C00000"/>
                </a:solidFill>
                <a:latin typeface="Matura MT Script Capitals" panose="03020802060602070202" pitchFamily="66" charset="0"/>
              </a:rPr>
              <a:t>Nature of Managerial economics </a:t>
            </a:r>
            <a:endParaRPr lang="en-US" dirty="0">
              <a:solidFill>
                <a:srgbClr val="C00000"/>
              </a:solidFill>
              <a:latin typeface="Matura MT Script Capitals" panose="03020802060602070202" pitchFamily="66" charset="0"/>
            </a:endParaRPr>
          </a:p>
        </p:txBody>
      </p:sp>
      <p:sp>
        <p:nvSpPr>
          <p:cNvPr id="3" name="Content Placeholder 2"/>
          <p:cNvSpPr>
            <a:spLocks noGrp="1"/>
          </p:cNvSpPr>
          <p:nvPr>
            <p:ph idx="1"/>
          </p:nvPr>
        </p:nvSpPr>
        <p:spPr>
          <a:xfrm>
            <a:off x="457200" y="1295400"/>
            <a:ext cx="8229600" cy="5257800"/>
          </a:xfrm>
        </p:spPr>
        <p:txBody>
          <a:bodyPr>
            <a:normAutofit fontScale="85000" lnSpcReduction="10000"/>
          </a:bodyPr>
          <a:lstStyle/>
          <a:p>
            <a:pPr>
              <a:lnSpc>
                <a:spcPct val="160000"/>
              </a:lnSpc>
              <a:defRPr/>
            </a:pPr>
            <a:r>
              <a:rPr lang="en-US" b="1" dirty="0" smtClean="0"/>
              <a:t>Close</a:t>
            </a:r>
            <a:r>
              <a:rPr lang="en-US" dirty="0" smtClean="0"/>
              <a:t> </a:t>
            </a:r>
            <a:r>
              <a:rPr lang="en-US" b="1" dirty="0" smtClean="0"/>
              <a:t>to Micro economics: </a:t>
            </a:r>
            <a:r>
              <a:rPr lang="en-US" dirty="0" smtClean="0"/>
              <a:t>Managerial economics is concerned with the finding solutions for different managerial problems of a particular firm, thus it is more close to Micro economics.</a:t>
            </a:r>
            <a:endParaRPr lang="en-US" dirty="0" smtClean="0"/>
          </a:p>
          <a:p>
            <a:pPr>
              <a:lnSpc>
                <a:spcPct val="160000"/>
              </a:lnSpc>
              <a:defRPr/>
            </a:pPr>
            <a:r>
              <a:rPr lang="en-US" b="1" dirty="0" smtClean="0"/>
              <a:t>Operates against the backdrop of  Macro economics</a:t>
            </a:r>
            <a:r>
              <a:rPr lang="en-US" dirty="0" smtClean="0"/>
              <a:t>: Manager  of a firm has to be aware of the limits set by the economic conditions such as government industrial policies, monetary policy, fiscal policy, foreign trade policy inflation and so on.</a:t>
            </a:r>
            <a:endParaRPr lang="en-US" dirty="0" smtClean="0"/>
          </a:p>
          <a:p>
            <a:pPr>
              <a:buFont typeface="Wingdings 3" panose="05040102010807070707" pitchFamily="18" charset="2"/>
              <a:buNone/>
              <a:defRPr/>
            </a:pP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0" y="457200"/>
            <a:ext cx="9144000" cy="6858000"/>
          </a:xfrm>
        </p:spPr>
        <p:txBody>
          <a:bodyPr/>
          <a:lstStyle/>
          <a:p>
            <a:pPr eaLnBrk="1" hangingPunct="1">
              <a:defRPr/>
            </a:pPr>
            <a:r>
              <a:rPr lang="en-US" smtClean="0"/>
              <a:t>Survey can be conducted by considering either whole population or by selecting a small group of potential buyers.</a:t>
            </a:r>
            <a:endParaRPr lang="en-US" smtClean="0"/>
          </a:p>
          <a:p>
            <a:pPr eaLnBrk="1" hangingPunct="1">
              <a:defRPr/>
            </a:pPr>
            <a:r>
              <a:rPr lang="en-US" smtClean="0"/>
              <a:t>If survey is conducted by considering the whole population it is called </a:t>
            </a:r>
            <a:r>
              <a:rPr lang="en-US" u="sng" smtClean="0"/>
              <a:t>CENSUS method</a:t>
            </a:r>
            <a:r>
              <a:rPr lang="en-US" smtClean="0"/>
              <a:t>. CENSUS method is also called as </a:t>
            </a:r>
            <a:r>
              <a:rPr lang="en-US" u="sng" smtClean="0"/>
              <a:t>TOTAL ENUMERATION method</a:t>
            </a:r>
            <a:r>
              <a:rPr lang="en-US" smtClean="0"/>
              <a:t>.</a:t>
            </a:r>
            <a:endParaRPr lang="en-US" smtClean="0"/>
          </a:p>
          <a:p>
            <a:pPr eaLnBrk="1" hangingPunct="1">
              <a:defRPr/>
            </a:pPr>
            <a:r>
              <a:rPr lang="en-US" smtClean="0"/>
              <a:t>If survey is conducted by considering the small group of potential buyers who can represent the whole population, it is called </a:t>
            </a:r>
            <a:r>
              <a:rPr lang="en-US" u="sng" smtClean="0"/>
              <a:t>SAMPLE method. </a:t>
            </a:r>
            <a:endParaRPr lang="en-US" u="sng"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0" y="914400"/>
            <a:ext cx="9144000" cy="5486400"/>
          </a:xfrm>
        </p:spPr>
        <p:txBody>
          <a:bodyPr/>
          <a:lstStyle/>
          <a:p>
            <a:pPr eaLnBrk="1" hangingPunct="1">
              <a:buFont typeface="Wingdings" panose="05000000000000000000" pitchFamily="2" charset="2"/>
              <a:buNone/>
              <a:defRPr/>
            </a:pPr>
            <a:r>
              <a:rPr lang="en-US" i="1" u="sng" smtClean="0"/>
              <a:t>2. Sales force opinion method</a:t>
            </a:r>
            <a:r>
              <a:rPr lang="en-US" smtClean="0"/>
              <a:t>: Sales people are in constant touch with the large number of buyers of a particular market. </a:t>
            </a:r>
            <a:endParaRPr lang="en-US" smtClean="0"/>
          </a:p>
          <a:p>
            <a:pPr eaLnBrk="1" hangingPunct="1">
              <a:defRPr/>
            </a:pPr>
            <a:r>
              <a:rPr lang="en-US" smtClean="0"/>
              <a:t>Sales force constitute valid source of information about the likely sales of a product</a:t>
            </a:r>
            <a:endParaRPr lang="en-US" smtClean="0"/>
          </a:p>
          <a:p>
            <a:pPr eaLnBrk="1" hangingPunct="1">
              <a:defRPr/>
            </a:pPr>
            <a:r>
              <a:rPr lang="en-US" smtClean="0"/>
              <a:t>Sales force is capable of assessing the likely reaction of the customers of their territories quickly, given the companies marketing strategy.</a:t>
            </a:r>
            <a:endParaRPr lang="en-US" smtClean="0"/>
          </a:p>
          <a:p>
            <a:pPr eaLnBrk="1" hangingPunct="1">
              <a:defRPr/>
            </a:pPr>
            <a:endParaRPr lang="en-US" i="1" u="sng"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00800"/>
          </a:xfrm>
        </p:spPr>
        <p:txBody>
          <a:bodyPr/>
          <a:lstStyle/>
          <a:p>
            <a:pPr eaLnBrk="1" hangingPunct="1">
              <a:buFont typeface="Wingdings" panose="05000000000000000000" pitchFamily="2" charset="2"/>
              <a:buNone/>
              <a:defRPr/>
            </a:pPr>
            <a:r>
              <a:rPr lang="en-US" sz="2800" b="1" i="1" smtClean="0"/>
              <a:t>   3.Delphi Method:</a:t>
            </a:r>
            <a:r>
              <a:rPr lang="en-IN" sz="2800" b="1" i="1" smtClean="0"/>
              <a:t> </a:t>
            </a:r>
            <a:r>
              <a:rPr lang="en-US" sz="2800" smtClean="0"/>
              <a:t>A variant of the survey method is Delphi method. It is a sophisticated method to arrive at a consensus. Under this method, a panel is selected to give suggestions to solve the problems in hand. Both internal and external experts can be the members of the panel. Panel members one kept apart from each other and express their views in an anonymous manner. There is also a coordinator who acts as an intermediary among the panelists. He prepares the questionnaire and sends it to the panelist. At the end of each round, he prepares a summary report. On the basis of the summary report the panel members have to give suggestions. </a:t>
            </a:r>
            <a:endParaRPr lang="en-IN" sz="280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6324600"/>
          </a:xfrm>
        </p:spPr>
        <p:txBody>
          <a:bodyPr/>
          <a:lstStyle/>
          <a:p>
            <a:pPr eaLnBrk="1" hangingPunct="1">
              <a:buFont typeface="Wingdings" panose="05000000000000000000" pitchFamily="2" charset="2"/>
              <a:buNone/>
              <a:defRPr/>
            </a:pPr>
            <a:r>
              <a:rPr lang="en-US" sz="2800" b="1" i="1" smtClean="0"/>
              <a:t> 1.Trend projection methods:</a:t>
            </a:r>
            <a:endParaRPr lang="en-IN" sz="2800" smtClean="0"/>
          </a:p>
          <a:p>
            <a:pPr eaLnBrk="1" hangingPunct="1">
              <a:buFont typeface="Wingdings" panose="05000000000000000000" pitchFamily="2" charset="2"/>
              <a:buNone/>
              <a:defRPr/>
            </a:pPr>
            <a:r>
              <a:rPr lang="en-US" sz="1600" smtClean="0"/>
              <a:t> </a:t>
            </a:r>
            <a:endParaRPr lang="en-IN" sz="1600" smtClean="0"/>
          </a:p>
          <a:p>
            <a:pPr eaLnBrk="1" hangingPunct="1">
              <a:defRPr/>
            </a:pPr>
            <a:r>
              <a:rPr lang="en-US" sz="2800" smtClean="0"/>
              <a:t>A well-established firm will have accumulated data. These data is analyzed to determine the nature of existing trend. Then, this trend is projected in to the future and the results are used as the basis for forecast.</a:t>
            </a:r>
            <a:endParaRPr lang="en-US" sz="2800" smtClean="0"/>
          </a:p>
          <a:p>
            <a:pPr eaLnBrk="1" hangingPunct="1">
              <a:buFont typeface="Wingdings" panose="05000000000000000000" pitchFamily="2" charset="2"/>
              <a:buNone/>
              <a:defRPr/>
            </a:pPr>
            <a:r>
              <a:rPr lang="en-US" sz="2800" i="1" u="sng" smtClean="0"/>
              <a:t>There are five main techniques</a:t>
            </a:r>
            <a:endParaRPr lang="en-US" sz="2800" i="1" u="sng" smtClean="0"/>
          </a:p>
          <a:p>
            <a:pPr eaLnBrk="1" hangingPunct="1">
              <a:buFont typeface="Tahoma" panose="020B0604030504040204" pitchFamily="34" charset="0"/>
              <a:buAutoNum type="romanUcPeriod"/>
              <a:defRPr/>
            </a:pPr>
            <a:r>
              <a:rPr lang="en-US" sz="2800" smtClean="0"/>
              <a:t>Trend line by observation</a:t>
            </a:r>
            <a:endParaRPr lang="en-US" sz="2800" smtClean="0"/>
          </a:p>
          <a:p>
            <a:pPr eaLnBrk="1" hangingPunct="1">
              <a:buFont typeface="Tahoma" panose="020B0604030504040204" pitchFamily="34" charset="0"/>
              <a:buAutoNum type="romanUcPeriod"/>
              <a:defRPr/>
            </a:pPr>
            <a:r>
              <a:rPr lang="en-US" sz="2800" smtClean="0"/>
              <a:t>Least square method</a:t>
            </a:r>
            <a:endParaRPr lang="en-US" sz="2800" smtClean="0"/>
          </a:p>
          <a:p>
            <a:pPr eaLnBrk="1" hangingPunct="1">
              <a:buFont typeface="Tahoma" panose="020B0604030504040204" pitchFamily="34" charset="0"/>
              <a:buAutoNum type="romanUcPeriod"/>
              <a:defRPr/>
            </a:pPr>
            <a:r>
              <a:rPr lang="en-US" sz="2800" smtClean="0"/>
              <a:t>Time series analysis</a:t>
            </a:r>
            <a:endParaRPr lang="en-US" sz="2800" smtClean="0"/>
          </a:p>
          <a:p>
            <a:pPr eaLnBrk="1" hangingPunct="1">
              <a:buFont typeface="Tahoma" panose="020B0604030504040204" pitchFamily="34" charset="0"/>
              <a:buAutoNum type="romanUcPeriod"/>
              <a:defRPr/>
            </a:pPr>
            <a:r>
              <a:rPr lang="en-US" sz="2800" smtClean="0"/>
              <a:t>Moving averages method</a:t>
            </a:r>
            <a:endParaRPr lang="en-US" sz="2800" smtClean="0"/>
          </a:p>
          <a:p>
            <a:pPr eaLnBrk="1" hangingPunct="1">
              <a:buFont typeface="Tahoma" panose="020B0604030504040204" pitchFamily="34" charset="0"/>
              <a:buAutoNum type="romanUcPeriod"/>
              <a:defRPr/>
            </a:pPr>
            <a:r>
              <a:rPr lang="en-US" sz="2800" smtClean="0"/>
              <a:t>Exponential smoothing</a:t>
            </a:r>
            <a:endParaRPr lang="en-IN" sz="280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57200" y="762000"/>
            <a:ext cx="8229600" cy="5334000"/>
          </a:xfrm>
        </p:spPr>
        <p:txBody>
          <a:bodyPr/>
          <a:lstStyle/>
          <a:p>
            <a:pPr eaLnBrk="1" hangingPunct="1">
              <a:lnSpc>
                <a:spcPct val="90000"/>
              </a:lnSpc>
              <a:defRPr/>
            </a:pPr>
            <a:r>
              <a:rPr lang="en-US" i="1" u="sng" smtClean="0"/>
              <a:t>2.Barometric technique</a:t>
            </a:r>
            <a:r>
              <a:rPr lang="en-US" smtClean="0"/>
              <a:t>: under this technique one set of data is used to predict another set.</a:t>
            </a:r>
            <a:endParaRPr lang="en-US" smtClean="0"/>
          </a:p>
          <a:p>
            <a:pPr eaLnBrk="1" hangingPunct="1">
              <a:lnSpc>
                <a:spcPct val="90000"/>
              </a:lnSpc>
              <a:defRPr/>
            </a:pPr>
            <a:r>
              <a:rPr lang="en-US" smtClean="0"/>
              <a:t>In other words to forecast demand for a product , some other relevant indicator, which is known as BAROMETER is used to forecast the future demand.</a:t>
            </a:r>
            <a:endParaRPr lang="en-US" smtClean="0"/>
          </a:p>
          <a:p>
            <a:pPr eaLnBrk="1" hangingPunct="1">
              <a:lnSpc>
                <a:spcPct val="90000"/>
              </a:lnSpc>
              <a:defRPr/>
            </a:pPr>
            <a:r>
              <a:rPr lang="en-US" smtClean="0"/>
              <a:t>E.g..  To forecast demand for cement the relevant indicator number of new construction projects, are taken into consideration for forecasting demand.</a:t>
            </a:r>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457200" y="457200"/>
            <a:ext cx="8229600" cy="5791200"/>
          </a:xfrm>
          <a:noFill/>
        </p:spPr>
        <p:txBody>
          <a:bodyPr/>
          <a:lstStyle/>
          <a:p>
            <a:pPr eaLnBrk="1" hangingPunct="1">
              <a:lnSpc>
                <a:spcPct val="90000"/>
              </a:lnSpc>
            </a:pPr>
            <a:r>
              <a:rPr lang="en-US" smtClean="0">
                <a:effectLst/>
              </a:rPr>
              <a:t>3.Correlation describes the degree of association between two variables such as sales and advertisement expenditure.</a:t>
            </a:r>
            <a:endParaRPr lang="en-US" smtClean="0">
              <a:effectLst/>
            </a:endParaRPr>
          </a:p>
          <a:p>
            <a:pPr eaLnBrk="1" hangingPunct="1">
              <a:lnSpc>
                <a:spcPct val="90000"/>
              </a:lnSpc>
            </a:pPr>
            <a:r>
              <a:rPr lang="en-US" smtClean="0">
                <a:effectLst/>
              </a:rPr>
              <a:t>When two variables tend to change together then they are said to be correlated.</a:t>
            </a:r>
            <a:endParaRPr lang="en-US" smtClean="0">
              <a:effectLst/>
            </a:endParaRPr>
          </a:p>
          <a:p>
            <a:pPr eaLnBrk="1" hangingPunct="1">
              <a:lnSpc>
                <a:spcPct val="90000"/>
              </a:lnSpc>
            </a:pPr>
            <a:r>
              <a:rPr lang="en-US" smtClean="0">
                <a:effectLst/>
              </a:rPr>
              <a:t>The extent to which they are correlated is measured by correlation coefficient.</a:t>
            </a:r>
            <a:endParaRPr lang="en-US" smtClean="0">
              <a:effectLst/>
            </a:endParaRPr>
          </a:p>
          <a:p>
            <a:pPr eaLnBrk="1" hangingPunct="1">
              <a:lnSpc>
                <a:spcPct val="90000"/>
              </a:lnSpc>
            </a:pPr>
            <a:r>
              <a:rPr lang="en-US" smtClean="0">
                <a:effectLst/>
              </a:rPr>
              <a:t>For example if sales have gone up as a result of increase in advertisement expenditure we can say that sales and advertisement are positively correlated.</a:t>
            </a:r>
            <a:endParaRPr lang="en-US" smtClean="0">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304800" y="381000"/>
            <a:ext cx="8610600" cy="6096000"/>
          </a:xfrm>
          <a:noFill/>
        </p:spPr>
        <p:txBody>
          <a:bodyPr/>
          <a:lstStyle/>
          <a:p>
            <a:pPr eaLnBrk="1" hangingPunct="1">
              <a:lnSpc>
                <a:spcPct val="90000"/>
              </a:lnSpc>
            </a:pPr>
            <a:r>
              <a:rPr lang="en-US" smtClean="0">
                <a:effectLst/>
              </a:rPr>
              <a:t>4.Regression analysis:</a:t>
            </a:r>
            <a:r>
              <a:rPr lang="en-US" b="1" smtClean="0">
                <a:effectLst/>
              </a:rPr>
              <a:t> </a:t>
            </a:r>
            <a:r>
              <a:rPr lang="en-US" smtClean="0">
                <a:effectLst/>
              </a:rPr>
              <a:t>A statistical measure that attempts to determine the strength of the relationship between one dependent variable (usually denoted by Y) and a series of other changing variables (known as independent variables).  </a:t>
            </a:r>
            <a:endParaRPr lang="en-US" smtClean="0">
              <a:effectLst/>
            </a:endParaRPr>
          </a:p>
          <a:p>
            <a:pPr eaLnBrk="1" hangingPunct="1">
              <a:lnSpc>
                <a:spcPct val="90000"/>
              </a:lnSpc>
            </a:pPr>
            <a:r>
              <a:rPr lang="en-US" smtClean="0">
                <a:effectLst/>
              </a:rPr>
              <a:t>The two basic types of regressions are linear regression and multiple regression. Linear regression uses one independent variable to explain and/or predict the outcome of Y, while multiple regression uses two or more independent variables to predict the outcome. </a:t>
            </a:r>
            <a:endParaRPr lang="en-US" smtClean="0">
              <a:effectLs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457200" y="381000"/>
            <a:ext cx="8229600" cy="6172200"/>
          </a:xfrm>
          <a:noFill/>
        </p:spPr>
        <p:txBody>
          <a:bodyPr/>
          <a:lstStyle/>
          <a:p>
            <a:pPr eaLnBrk="1" hangingPunct="1"/>
            <a:r>
              <a:rPr lang="en-US" sz="2800" smtClean="0">
                <a:effectLst/>
              </a:rPr>
              <a:t>The general form of each type of regression is: </a:t>
            </a:r>
            <a:br>
              <a:rPr lang="en-US" sz="2800" smtClean="0">
                <a:effectLst/>
              </a:rPr>
            </a:br>
            <a:br>
              <a:rPr lang="en-US" sz="2800" smtClean="0">
                <a:effectLst/>
              </a:rPr>
            </a:br>
            <a:r>
              <a:rPr lang="en-US" sz="2800" smtClean="0">
                <a:effectLst/>
              </a:rPr>
              <a:t>Linear Regression: Y = a + bX + u </a:t>
            </a:r>
            <a:br>
              <a:rPr lang="en-US" sz="2800" smtClean="0">
                <a:effectLst/>
              </a:rPr>
            </a:br>
            <a:r>
              <a:rPr lang="en-US" sz="2800" smtClean="0">
                <a:effectLst/>
              </a:rPr>
              <a:t>Multiple Regression: Y = a + b1X1 +  b2X2 + B3X3 + ... + BtXt + u</a:t>
            </a:r>
            <a:br>
              <a:rPr lang="en-US" sz="2800" smtClean="0">
                <a:effectLst/>
              </a:rPr>
            </a:br>
            <a:br>
              <a:rPr lang="en-US" sz="2800" smtClean="0">
                <a:effectLst/>
              </a:rPr>
            </a:br>
            <a:r>
              <a:rPr lang="en-US" sz="2800" smtClean="0">
                <a:effectLst/>
              </a:rPr>
              <a:t>Where:</a:t>
            </a:r>
            <a:br>
              <a:rPr lang="en-US" sz="2800" smtClean="0">
                <a:effectLst/>
              </a:rPr>
            </a:br>
            <a:r>
              <a:rPr lang="en-US" sz="2800" smtClean="0">
                <a:effectLst/>
              </a:rPr>
              <a:t>Y= the variable that we are trying to predict</a:t>
            </a:r>
            <a:br>
              <a:rPr lang="en-US" sz="2800" smtClean="0">
                <a:effectLst/>
              </a:rPr>
            </a:br>
            <a:r>
              <a:rPr lang="en-US" sz="2800" smtClean="0">
                <a:effectLst/>
              </a:rPr>
              <a:t>X= the variable that we are using to predict Y </a:t>
            </a:r>
            <a:br>
              <a:rPr lang="en-US" sz="2800" smtClean="0">
                <a:effectLst/>
              </a:rPr>
            </a:br>
            <a:r>
              <a:rPr lang="en-US" sz="2800" smtClean="0">
                <a:effectLst/>
              </a:rPr>
              <a:t>a= the intercept </a:t>
            </a:r>
            <a:br>
              <a:rPr lang="en-US" sz="2800" smtClean="0">
                <a:effectLst/>
              </a:rPr>
            </a:br>
            <a:r>
              <a:rPr lang="en-US" sz="2800" smtClean="0">
                <a:effectLst/>
              </a:rPr>
              <a:t>b= the slope </a:t>
            </a:r>
            <a:br>
              <a:rPr lang="en-US" sz="2800" smtClean="0">
                <a:effectLst/>
              </a:rPr>
            </a:br>
            <a:r>
              <a:rPr lang="en-US" sz="2800" smtClean="0">
                <a:effectLst/>
              </a:rPr>
              <a:t>u= the regression residual. </a:t>
            </a:r>
            <a:br>
              <a:rPr lang="en-US" sz="2800" smtClean="0">
                <a:effectLst/>
              </a:rPr>
            </a:br>
            <a:br>
              <a:rPr lang="en-US" sz="2800" smtClean="0">
                <a:effectLst/>
              </a:rPr>
            </a:br>
            <a:endParaRPr lang="en-US" sz="2800" smtClean="0">
              <a:effectLst/>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0" y="228600"/>
            <a:ext cx="9144000" cy="6629400"/>
          </a:xfrm>
        </p:spPr>
        <p:txBody>
          <a:bodyPr/>
          <a:lstStyle/>
          <a:p>
            <a:pPr eaLnBrk="1" hangingPunct="1">
              <a:defRPr/>
            </a:pPr>
            <a:r>
              <a:rPr lang="en-US" smtClean="0"/>
              <a:t>1.Expert opinion method: an expert is good at forecasting and analyzing the future trends for a given product or service at a given level of technology.</a:t>
            </a:r>
            <a:endParaRPr lang="en-US" smtClean="0"/>
          </a:p>
          <a:p>
            <a:pPr eaLnBrk="1" hangingPunct="1">
              <a:buFont typeface="Wingdings" panose="05000000000000000000" pitchFamily="2" charset="2"/>
              <a:buNone/>
              <a:defRPr/>
            </a:pPr>
            <a:endParaRPr lang="en-US" smtClean="0"/>
          </a:p>
          <a:p>
            <a:pPr eaLnBrk="1" hangingPunct="1">
              <a:defRPr/>
            </a:pPr>
            <a:r>
              <a:rPr lang="en-US" smtClean="0"/>
              <a:t>Apart from salesmen, consumers &amp;  distributors, outside experts may also used for forecasting. In the United States of America, the automobile companies get sales estimates directly from their dealers.   Firms in advanced countries make use of outside experts for estimating future demand. </a:t>
            </a:r>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0" y="1066800"/>
            <a:ext cx="9144000" cy="4724400"/>
          </a:xfrm>
        </p:spPr>
        <p:txBody>
          <a:bodyPr/>
          <a:lstStyle/>
          <a:p>
            <a:pPr eaLnBrk="1" hangingPunct="1">
              <a:defRPr/>
            </a:pPr>
            <a:r>
              <a:rPr lang="en-US" smtClean="0"/>
              <a:t>2.Test marketing: in test marketing the entire product and marketing program is carried for the first time in a small number of well chosen and authentic sales environment.</a:t>
            </a:r>
            <a:endParaRPr lang="en-US" smtClean="0"/>
          </a:p>
          <a:p>
            <a:pPr eaLnBrk="1" hangingPunct="1">
              <a:buFont typeface="Wingdings" panose="05000000000000000000" pitchFamily="2" charset="2"/>
              <a:buNone/>
              <a:defRPr/>
            </a:pPr>
            <a:endParaRPr lang="en-US" smtClean="0"/>
          </a:p>
          <a:p>
            <a:pPr eaLnBrk="1" hangingPunct="1">
              <a:defRPr/>
            </a:pPr>
            <a:r>
              <a:rPr lang="en-US" smtClean="0"/>
              <a:t>The primary objective of test marketing is to know whether the customer will accept the product in the present form or not</a:t>
            </a:r>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t 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unit 1</Template>
  <TotalTime>0</TotalTime>
  <Words>27969</Words>
  <Application>WPS Presentation</Application>
  <PresentationFormat>On-screen Show (4:3)</PresentationFormat>
  <Paragraphs>706</Paragraphs>
  <Slides>101</Slides>
  <Notes>1</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101</vt:i4>
      </vt:variant>
    </vt:vector>
  </HeadingPairs>
  <TitlesOfParts>
    <vt:vector size="125" baseType="lpstr">
      <vt:lpstr>Arial</vt:lpstr>
      <vt:lpstr>SimSun</vt:lpstr>
      <vt:lpstr>Wingdings</vt:lpstr>
      <vt:lpstr>Lucida Sans Unicode</vt:lpstr>
      <vt:lpstr>Wingdings 3</vt:lpstr>
      <vt:lpstr>Verdana</vt:lpstr>
      <vt:lpstr>Wingdings 2</vt:lpstr>
      <vt:lpstr>Wingdings 2</vt:lpstr>
      <vt:lpstr>Magneto</vt:lpstr>
      <vt:lpstr>Times New Roman</vt:lpstr>
      <vt:lpstr>Matura MT Script Capitals</vt:lpstr>
      <vt:lpstr>Chiller</vt:lpstr>
      <vt:lpstr>Brush Script MT</vt:lpstr>
      <vt:lpstr>Microsoft YaHei</vt:lpstr>
      <vt:lpstr>Arial Unicode MS</vt:lpstr>
      <vt:lpstr>Calibri</vt:lpstr>
      <vt:lpstr>Wingdings 3</vt:lpstr>
      <vt:lpstr>Constantia</vt:lpstr>
      <vt:lpstr>Gill Sans MT</vt:lpstr>
      <vt:lpstr>Verdana</vt:lpstr>
      <vt:lpstr>Times New Roman</vt:lpstr>
      <vt:lpstr>Arial Black</vt:lpstr>
      <vt:lpstr>Tahoma</vt:lpstr>
      <vt:lpstr>unit 1</vt:lpstr>
      <vt:lpstr>Introduction to </vt:lpstr>
      <vt:lpstr>PowerPoint 演示文稿</vt:lpstr>
      <vt:lpstr>PowerPoint 演示文稿</vt:lpstr>
      <vt:lpstr>PowerPoint 演示文稿</vt:lpstr>
      <vt:lpstr>PowerPoint 演示文稿</vt:lpstr>
      <vt:lpstr>PowerPoint 演示文稿</vt:lpstr>
      <vt:lpstr>Definition of Managerial Economics</vt:lpstr>
      <vt:lpstr>PowerPoint 演示文稿</vt:lpstr>
      <vt:lpstr>Nature of Managerial economics </vt:lpstr>
      <vt:lpstr>PowerPoint 演示文稿</vt:lpstr>
      <vt:lpstr>Scope of Managerial Economics:</vt:lpstr>
      <vt:lpstr>PowerPoint 演示文稿</vt:lpstr>
      <vt:lpstr>PowerPoint 演示文稿</vt:lpstr>
      <vt:lpstr>Operational or Internal issues </vt:lpstr>
      <vt:lpstr>1. Demand Analysis and Forecasting: </vt:lpstr>
      <vt:lpstr>2. Pricing and competitive strategy: </vt:lpstr>
      <vt:lpstr>3. Production and cost analysis: </vt:lpstr>
      <vt:lpstr>4. Resource Allocation: </vt:lpstr>
      <vt:lpstr>5. Profit analysis: </vt:lpstr>
      <vt:lpstr>. Capital or investment analyses:</vt:lpstr>
      <vt:lpstr>7. Strategic planning:   </vt:lpstr>
      <vt:lpstr>B. Environmental or External Issues: </vt:lpstr>
      <vt:lpstr>summary</vt:lpstr>
      <vt:lpstr>Managerial economics relationship with other disciplines: </vt:lpstr>
      <vt:lpstr>PowerPoint 演示文稿</vt:lpstr>
      <vt:lpstr>Relationship with economics: </vt:lpstr>
      <vt:lpstr>Managerial Economics and mathematics:</vt:lpstr>
      <vt:lpstr> Managerial Economics and Statistics: </vt:lpstr>
      <vt:lpstr>M.E and Operations Research </vt:lpstr>
      <vt:lpstr>Relationship with Accountancy </vt:lpstr>
      <vt:lpstr>Relationship with Psychology </vt:lpstr>
      <vt:lpstr>Relationship with Organizational behavior  </vt:lpstr>
      <vt:lpstr>summary</vt:lpstr>
      <vt:lpstr>DEMAND ANALYSIS</vt:lpstr>
      <vt:lpstr>What is Demand ?</vt:lpstr>
      <vt:lpstr>FACTORS DETERMINING DEMAND</vt:lpstr>
      <vt:lpstr>PowerPoint 演示文稿</vt:lpstr>
      <vt:lpstr>DEMAND FUNCTION</vt:lpstr>
      <vt:lpstr>DEMAND SCHEDULE</vt:lpstr>
      <vt:lpstr>LAW of Demand </vt:lpstr>
      <vt:lpstr>introduction</vt:lpstr>
      <vt:lpstr>PowerPoint 演示文稿</vt:lpstr>
      <vt:lpstr>PowerPoint 演示文稿</vt:lpstr>
      <vt:lpstr>PowerPoint 演示文稿</vt:lpstr>
      <vt:lpstr>Assumptions of  LAW of Demand  </vt:lpstr>
      <vt:lpstr>EXCEPTIONS TO LAW OF DEMAND</vt:lpstr>
      <vt:lpstr>Veblen goods or luxury goods </vt:lpstr>
      <vt:lpstr> Ignorance</vt:lpstr>
      <vt:lpstr>Speculative effect</vt:lpstr>
      <vt:lpstr>Fear of shortage</vt:lpstr>
      <vt:lpstr>Necessaries: </vt:lpstr>
      <vt:lpstr> Giffen paradox: </vt:lpstr>
      <vt:lpstr>ELASTICITY OF DEMAND</vt:lpstr>
      <vt:lpstr>Introduction</vt:lpstr>
      <vt:lpstr>PowerPoint 演示文稿</vt:lpstr>
      <vt:lpstr>PowerPoint 演示文稿</vt:lpstr>
      <vt:lpstr>PowerPoint 演示文稿</vt:lpstr>
      <vt:lpstr>TYPES OF ELASTICITY OF DEAMAND</vt:lpstr>
      <vt:lpstr>PowerPoint 演示文稿</vt:lpstr>
      <vt:lpstr>PowerPoint 演示文稿</vt:lpstr>
      <vt:lpstr>PowerPoint 演示文稿</vt:lpstr>
      <vt:lpstr>PowerPoint 演示文稿</vt:lpstr>
      <vt:lpstr>TYPES OF PRICE ELASTICITY OF DEMAND</vt:lpstr>
      <vt:lpstr>PowerPoint 演示文稿</vt:lpstr>
      <vt:lpstr> Perfectly elastic demand </vt:lpstr>
      <vt:lpstr>PowerPoint 演示文稿</vt:lpstr>
      <vt:lpstr>Perfectly inelastic demand</vt:lpstr>
      <vt:lpstr>p</vt:lpstr>
      <vt:lpstr>Unit elastic demand</vt:lpstr>
      <vt:lpstr>PowerPoint 演示文稿</vt:lpstr>
      <vt:lpstr>Relatively elastic</vt:lpstr>
      <vt:lpstr>PowerPoint 演示文稿</vt:lpstr>
      <vt:lpstr>Relatively inelastic</vt:lpstr>
      <vt:lpstr>PowerPoint 演示文稿</vt:lpstr>
      <vt:lpstr>Importance of Elasticity of Demand:</vt:lpstr>
      <vt:lpstr>PowerPoint 演示文稿</vt:lpstr>
      <vt:lpstr>1. Price fixation:</vt:lpstr>
      <vt:lpstr>2.To fix prices of factors of production</vt:lpstr>
      <vt:lpstr>3. Production:</vt:lpstr>
      <vt:lpstr>4. Public Finance:</vt:lpstr>
      <vt:lpstr>5. International Trade:</vt:lpstr>
      <vt:lpstr>DEMAND  FORECASTING METHODS</vt:lpstr>
      <vt:lpstr>WHY TO FORECAST DEMAND ?</vt:lpstr>
      <vt:lpstr>PowerPoint 演示文稿</vt:lpstr>
      <vt:lpstr>DEMAND  FORECASTING METHODS</vt:lpstr>
      <vt:lpstr>Survey methods</vt:lpstr>
      <vt:lpstr>Statistical methods</vt:lpstr>
      <vt:lpstr>Other methods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title>
  <dc:creator>snist</dc:creator>
  <cp:lastModifiedBy>Katukams</cp:lastModifiedBy>
  <cp:revision>8</cp:revision>
  <dcterms:created xsi:type="dcterms:W3CDTF">2012-02-21T09:16:00Z</dcterms:created>
  <dcterms:modified xsi:type="dcterms:W3CDTF">2019-05-19T05:13:59Z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