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361" r:id="rId7"/>
    <p:sldId id="362" r:id="rId8"/>
    <p:sldId id="261" r:id="rId9"/>
    <p:sldId id="262" r:id="rId10"/>
    <p:sldId id="368" r:id="rId11"/>
    <p:sldId id="369" r:id="rId12"/>
    <p:sldId id="370" r:id="rId13"/>
    <p:sldId id="263" r:id="rId14"/>
    <p:sldId id="264" r:id="rId15"/>
    <p:sldId id="266" r:id="rId16"/>
    <p:sldId id="269" r:id="rId17"/>
    <p:sldId id="273" r:id="rId18"/>
    <p:sldId id="274" r:id="rId19"/>
    <p:sldId id="275" r:id="rId20"/>
    <p:sldId id="280" r:id="rId21"/>
    <p:sldId id="276" r:id="rId22"/>
    <p:sldId id="281" r:id="rId23"/>
    <p:sldId id="277" r:id="rId24"/>
    <p:sldId id="371" r:id="rId25"/>
    <p:sldId id="372" r:id="rId26"/>
    <p:sldId id="373" r:id="rId27"/>
    <p:sldId id="374" r:id="rId28"/>
    <p:sldId id="375" r:id="rId29"/>
    <p:sldId id="376" r:id="rId30"/>
    <p:sldId id="377" r:id="rId31"/>
    <p:sldId id="378" r:id="rId32"/>
    <p:sldId id="405" r:id="rId33"/>
    <p:sldId id="380" r:id="rId34"/>
    <p:sldId id="381" r:id="rId35"/>
    <p:sldId id="382" r:id="rId36"/>
    <p:sldId id="383" r:id="rId37"/>
    <p:sldId id="384" r:id="rId38"/>
    <p:sldId id="385" r:id="rId39"/>
    <p:sldId id="387" r:id="rId40"/>
    <p:sldId id="389" r:id="rId41"/>
    <p:sldId id="391" r:id="rId42"/>
    <p:sldId id="393" r:id="rId43"/>
    <p:sldId id="395" r:id="rId44"/>
    <p:sldId id="397" r:id="rId45"/>
    <p:sldId id="399" r:id="rId46"/>
    <p:sldId id="404" r:id="rId47"/>
    <p:sldId id="401" r:id="rId48"/>
    <p:sldId id="403" r:id="rId49"/>
    <p:sldId id="282" r:id="rId50"/>
    <p:sldId id="283" r:id="rId51"/>
    <p:sldId id="284" r:id="rId52"/>
    <p:sldId id="285" r:id="rId53"/>
    <p:sldId id="364" r:id="rId54"/>
    <p:sldId id="365" r:id="rId55"/>
    <p:sldId id="366"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99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582"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A365CF6-5CBE-4F8C-8178-779089D13FB4}" type="datetimeFigureOut">
              <a:rPr lang="en-US"/>
              <a:pPr>
                <a:defRPr/>
              </a:pPr>
              <a:t>9/19/2018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7D50863-910A-432E-BE93-A23493B2915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94D6590-891A-445E-B993-10B80F496066}" type="slidenum">
              <a:rPr lang="en-US" smtClean="0"/>
              <a:pPr/>
              <a:t>45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6DF053-AE58-4279-BAAA-91D6858931A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362E01-35C3-4CDA-B48B-719B600C43B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6C965D-291C-4D59-A015-44EAC96307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C9C2241-4206-4200-9B1B-2AFB46A59D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671C72-8F44-493F-8677-C65B599B436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5E64F3-7196-4736-922D-EB5FD2ABBDC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B67D909-3B76-4D83-960F-2E920A7CE38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83874C9-7DB0-4C08-A069-111E5AA594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D0BEBDF-BED6-4310-8291-DEE45D1C4EF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1849E55-C6FD-455C-AF23-A8CE77D156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FC1879-C407-455E-B78A-569A17ECBE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7182F"/>
            </a:gs>
            <a:gs pos="100000">
              <a:srgbClr val="993366"/>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1C555E4-0A6D-45E3-99CE-1B4DE2492C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066800"/>
            <a:ext cx="7772400" cy="1470025"/>
          </a:xfrm>
        </p:spPr>
        <p:txBody>
          <a:bodyPr/>
          <a:lstStyle/>
          <a:p>
            <a:pPr eaLnBrk="1" hangingPunct="1"/>
            <a:r>
              <a:rPr lang="en-US" sz="4000" smtClean="0">
                <a:solidFill>
                  <a:schemeClr val="bg1"/>
                </a:solidFill>
                <a:latin typeface="Castellar" pitchFamily="18" charset="0"/>
              </a:rPr>
              <a:t>UNIT VI</a:t>
            </a:r>
          </a:p>
        </p:txBody>
      </p:sp>
      <p:sp>
        <p:nvSpPr>
          <p:cNvPr id="3075" name="Rectangle 3"/>
          <p:cNvSpPr>
            <a:spLocks noGrp="1" noChangeArrowheads="1"/>
          </p:cNvSpPr>
          <p:nvPr>
            <p:ph type="subTitle" idx="1"/>
          </p:nvPr>
        </p:nvSpPr>
        <p:spPr>
          <a:xfrm>
            <a:off x="1447800" y="2209800"/>
            <a:ext cx="6400800" cy="1524000"/>
          </a:xfrm>
        </p:spPr>
        <p:txBody>
          <a:bodyPr/>
          <a:lstStyle/>
          <a:p>
            <a:pPr eaLnBrk="1" hangingPunct="1"/>
            <a:r>
              <a:rPr lang="en-US" smtClean="0">
                <a:solidFill>
                  <a:schemeClr val="bg1"/>
                </a:solidFill>
                <a:latin typeface="Castellar" pitchFamily="18" charset="0"/>
              </a:rPr>
              <a:t>STRATEGIC MANAGEMENT</a:t>
            </a:r>
          </a:p>
        </p:txBody>
      </p:sp>
      <p:pic>
        <p:nvPicPr>
          <p:cNvPr id="3076" name="Picture 4" descr="leadership-versus-management-2"/>
          <p:cNvPicPr>
            <a:picLocks noChangeAspect="1" noChangeArrowheads="1"/>
          </p:cNvPicPr>
          <p:nvPr/>
        </p:nvPicPr>
        <p:blipFill>
          <a:blip r:embed="rId2" cstate="print"/>
          <a:srcRect/>
          <a:stretch>
            <a:fillRect/>
          </a:stretch>
        </p:blipFill>
        <p:spPr bwMode="auto">
          <a:xfrm>
            <a:off x="1828800" y="3124200"/>
            <a:ext cx="57150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Types of Goals</a:t>
            </a:r>
            <a:endParaRPr lang="en-US" dirty="0">
              <a:solidFill>
                <a:schemeClr val="bg1"/>
              </a:solidFill>
            </a:endParaRPr>
          </a:p>
        </p:txBody>
      </p:sp>
      <p:sp>
        <p:nvSpPr>
          <p:cNvPr id="4" name="Rectangle 3"/>
          <p:cNvSpPr>
            <a:spLocks noGrp="1" noChangeArrowheads="1"/>
          </p:cNvSpPr>
          <p:nvPr>
            <p:ph idx="1"/>
          </p:nvPr>
        </p:nvSpPr>
        <p:spPr/>
        <p:txBody>
          <a:bodyPr/>
          <a:lstStyle/>
          <a:p>
            <a:pPr eaLnBrk="1" hangingPunct="1">
              <a:defRPr/>
            </a:pPr>
            <a:r>
              <a:rPr lang="en-US" b="1" dirty="0" smtClean="0">
                <a:solidFill>
                  <a:schemeClr val="bg1"/>
                </a:solidFill>
              </a:rPr>
              <a:t>Long Term Goals:</a:t>
            </a:r>
            <a:r>
              <a:rPr lang="en-US" dirty="0" smtClean="0">
                <a:solidFill>
                  <a:schemeClr val="bg1"/>
                </a:solidFill>
              </a:rPr>
              <a:t/>
            </a:r>
            <a:br>
              <a:rPr lang="en-US" dirty="0" smtClean="0">
                <a:solidFill>
                  <a:schemeClr val="bg1"/>
                </a:solidFill>
              </a:rPr>
            </a:br>
            <a:r>
              <a:rPr lang="en-US" dirty="0" smtClean="0">
                <a:solidFill>
                  <a:schemeClr val="bg1"/>
                </a:solidFill>
              </a:rPr>
              <a:t>10-year, 5-year and 1-year goals </a:t>
            </a:r>
          </a:p>
          <a:p>
            <a:pPr eaLnBrk="1" hangingPunct="1">
              <a:defRPr/>
            </a:pPr>
            <a:r>
              <a:rPr lang="en-US" b="1" dirty="0" smtClean="0">
                <a:solidFill>
                  <a:schemeClr val="bg1"/>
                </a:solidFill>
              </a:rPr>
              <a:t>Short Term Goals:</a:t>
            </a:r>
            <a:r>
              <a:rPr lang="en-US" dirty="0" smtClean="0">
                <a:solidFill>
                  <a:schemeClr val="bg1"/>
                </a:solidFill>
              </a:rPr>
              <a:t/>
            </a:r>
            <a:br>
              <a:rPr lang="en-US" dirty="0" smtClean="0">
                <a:solidFill>
                  <a:schemeClr val="bg1"/>
                </a:solidFill>
              </a:rPr>
            </a:br>
            <a:r>
              <a:rPr lang="en-US" dirty="0" smtClean="0">
                <a:solidFill>
                  <a:schemeClr val="bg1"/>
                </a:solidFill>
              </a:rPr>
              <a:t>goals for the next 9 months, 6 months and 3 months </a:t>
            </a:r>
          </a:p>
          <a:p>
            <a:pPr eaLnBrk="1" hangingPunct="1">
              <a:defRPr/>
            </a:pPr>
            <a:r>
              <a:rPr lang="en-US" b="1" dirty="0" smtClean="0">
                <a:solidFill>
                  <a:schemeClr val="bg1"/>
                </a:solidFill>
              </a:rPr>
              <a:t>Immediate Goals:</a:t>
            </a:r>
            <a:r>
              <a:rPr lang="en-US" dirty="0" smtClean="0">
                <a:solidFill>
                  <a:schemeClr val="bg1"/>
                </a:solidFill>
              </a:rPr>
              <a:t/>
            </a:r>
            <a:br>
              <a:rPr lang="en-US" dirty="0" smtClean="0">
                <a:solidFill>
                  <a:schemeClr val="bg1"/>
                </a:solidFill>
              </a:rPr>
            </a:br>
            <a:r>
              <a:rPr lang="en-US" dirty="0" smtClean="0">
                <a:solidFill>
                  <a:schemeClr val="bg1"/>
                </a:solidFill>
              </a:rPr>
              <a:t>1-30 days from now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5 Qualities of Effective Goals</a:t>
            </a:r>
            <a:br>
              <a:rPr lang="en-US" b="1" dirty="0" smtClean="0">
                <a:solidFill>
                  <a:schemeClr val="bg1"/>
                </a:solidFill>
              </a:rPr>
            </a:br>
            <a:r>
              <a:rPr lang="en-US" b="1" dirty="0" smtClean="0">
                <a:solidFill>
                  <a:schemeClr val="bg1"/>
                </a:solidFill>
              </a:rPr>
              <a:t>S.M.A.R.T.</a:t>
            </a:r>
            <a:endParaRPr lang="en-US" dirty="0">
              <a:solidFill>
                <a:schemeClr val="bg1"/>
              </a:solidFill>
            </a:endParaRPr>
          </a:p>
        </p:txBody>
      </p:sp>
      <p:sp>
        <p:nvSpPr>
          <p:cNvPr id="3" name="Content Placeholder 2"/>
          <p:cNvSpPr>
            <a:spLocks noGrp="1"/>
          </p:cNvSpPr>
          <p:nvPr>
            <p:ph idx="1"/>
          </p:nvPr>
        </p:nvSpPr>
        <p:spPr>
          <a:xfrm>
            <a:off x="457200" y="1524000"/>
            <a:ext cx="8229600" cy="4602163"/>
          </a:xfrm>
        </p:spPr>
        <p:txBody>
          <a:bodyPr/>
          <a:lstStyle/>
          <a:p>
            <a:pPr eaLnBrk="1" hangingPunct="1">
              <a:defRPr/>
            </a:pPr>
            <a:r>
              <a:rPr lang="en-US" dirty="0" smtClean="0">
                <a:solidFill>
                  <a:schemeClr val="bg1"/>
                </a:solidFill>
              </a:rPr>
              <a:t>The Goal should be </a:t>
            </a:r>
            <a:r>
              <a:rPr lang="en-US" b="1" dirty="0" smtClean="0">
                <a:solidFill>
                  <a:schemeClr val="bg1"/>
                </a:solidFill>
              </a:rPr>
              <a:t>SPECIFIC</a:t>
            </a:r>
            <a:r>
              <a:rPr lang="en-US" dirty="0" smtClean="0">
                <a:solidFill>
                  <a:schemeClr val="bg1"/>
                </a:solidFill>
              </a:rPr>
              <a:t> enough so that we know exactly for what we are striving. </a:t>
            </a:r>
          </a:p>
          <a:p>
            <a:pPr eaLnBrk="1" hangingPunct="1">
              <a:defRPr/>
            </a:pPr>
            <a:r>
              <a:rPr lang="en-US" b="1" dirty="0" smtClean="0">
                <a:solidFill>
                  <a:schemeClr val="bg1"/>
                </a:solidFill>
              </a:rPr>
              <a:t>MEASURABLE </a:t>
            </a:r>
            <a:r>
              <a:rPr lang="en-US" dirty="0" smtClean="0">
                <a:solidFill>
                  <a:schemeClr val="bg1"/>
                </a:solidFill>
              </a:rPr>
              <a:t>A goal must be </a:t>
            </a:r>
            <a:r>
              <a:rPr lang="en-US" b="1" dirty="0" smtClean="0">
                <a:solidFill>
                  <a:schemeClr val="bg1"/>
                </a:solidFill>
              </a:rPr>
              <a:t>MEASURABLE</a:t>
            </a:r>
            <a:r>
              <a:rPr lang="en-US" dirty="0" smtClean="0">
                <a:solidFill>
                  <a:schemeClr val="bg1"/>
                </a:solidFill>
              </a:rPr>
              <a:t>. It should have concrete facts. You should be able to answer very specifically, when and how you will know you attained your goal. </a:t>
            </a:r>
          </a:p>
          <a:p>
            <a:pPr eaLnBrk="1" hangingPunct="1">
              <a:defRPr/>
            </a:pPr>
            <a:r>
              <a:rPr lang="en-US" b="1" dirty="0" smtClean="0">
                <a:solidFill>
                  <a:schemeClr val="bg1"/>
                </a:solidFill>
              </a:rPr>
              <a:t>ACTION ORIENTED, </a:t>
            </a:r>
            <a:r>
              <a:rPr lang="en-US" dirty="0" smtClean="0">
                <a:solidFill>
                  <a:schemeClr val="bg1"/>
                </a:solidFill>
              </a:rPr>
              <a:t>declaring positive activity that will produce results.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defRPr/>
            </a:pPr>
            <a:r>
              <a:rPr lang="en-US" b="1" dirty="0" smtClean="0">
                <a:solidFill>
                  <a:schemeClr val="bg1"/>
                </a:solidFill>
              </a:rPr>
              <a:t>REALISTIC</a:t>
            </a:r>
            <a:r>
              <a:rPr lang="en-US" dirty="0" smtClean="0">
                <a:solidFill>
                  <a:schemeClr val="bg1"/>
                </a:solidFill>
              </a:rPr>
              <a:t> A goal must be </a:t>
            </a:r>
            <a:r>
              <a:rPr lang="en-US" b="1" dirty="0" smtClean="0">
                <a:solidFill>
                  <a:schemeClr val="bg1"/>
                </a:solidFill>
              </a:rPr>
              <a:t>REALISTIC. </a:t>
            </a:r>
            <a:r>
              <a:rPr lang="en-US" dirty="0" smtClean="0">
                <a:solidFill>
                  <a:schemeClr val="bg1"/>
                </a:solidFill>
              </a:rPr>
              <a:t>Challenging yourself is an important part of goal setting. You want to aim high; however, you also need to be realistic. </a:t>
            </a:r>
          </a:p>
          <a:p>
            <a:pPr eaLnBrk="1" hangingPunct="1">
              <a:defRPr/>
            </a:pPr>
            <a:r>
              <a:rPr lang="en-US" b="1" dirty="0" smtClean="0">
                <a:solidFill>
                  <a:schemeClr val="bg1"/>
                </a:solidFill>
              </a:rPr>
              <a:t>TANGIBLE</a:t>
            </a:r>
            <a:r>
              <a:rPr lang="en-US" dirty="0" smtClean="0">
                <a:solidFill>
                  <a:schemeClr val="bg1"/>
                </a:solidFill>
              </a:rPr>
              <a:t> meaning concrete and not vague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solidFill>
                  <a:schemeClr val="bg1"/>
                </a:solidFill>
                <a:latin typeface="Castellar" pitchFamily="18" charset="0"/>
              </a:rPr>
              <a:t>SIGNIFICANCE</a:t>
            </a:r>
          </a:p>
        </p:txBody>
      </p:sp>
      <p:sp>
        <p:nvSpPr>
          <p:cNvPr id="12291" name="Rectangle 3"/>
          <p:cNvSpPr>
            <a:spLocks noGrp="1" noChangeArrowheads="1"/>
          </p:cNvSpPr>
          <p:nvPr>
            <p:ph type="body" idx="1"/>
          </p:nvPr>
        </p:nvSpPr>
        <p:spPr/>
        <p:txBody>
          <a:bodyPr/>
          <a:lstStyle/>
          <a:p>
            <a:pPr eaLnBrk="1" hangingPunct="1">
              <a:lnSpc>
                <a:spcPct val="90000"/>
              </a:lnSpc>
            </a:pPr>
            <a:r>
              <a:rPr lang="en-US" smtClean="0">
                <a:solidFill>
                  <a:schemeClr val="bg1"/>
                </a:solidFill>
                <a:latin typeface="Book Antiqua" pitchFamily="18" charset="0"/>
              </a:rPr>
              <a:t>It helps to define the organization in its environment</a:t>
            </a:r>
          </a:p>
          <a:p>
            <a:pPr eaLnBrk="1" hangingPunct="1">
              <a:lnSpc>
                <a:spcPct val="90000"/>
              </a:lnSpc>
              <a:buFontTx/>
              <a:buNone/>
            </a:pPr>
            <a:endParaRPr lang="en-US" smtClean="0">
              <a:solidFill>
                <a:schemeClr val="bg1"/>
              </a:solidFill>
              <a:latin typeface="Book Antiqua" pitchFamily="18" charset="0"/>
            </a:endParaRPr>
          </a:p>
          <a:p>
            <a:pPr eaLnBrk="1" hangingPunct="1">
              <a:lnSpc>
                <a:spcPct val="90000"/>
              </a:lnSpc>
            </a:pPr>
            <a:r>
              <a:rPr lang="en-US" smtClean="0">
                <a:solidFill>
                  <a:schemeClr val="bg1"/>
                </a:solidFill>
                <a:latin typeface="Book Antiqua" pitchFamily="18" charset="0"/>
              </a:rPr>
              <a:t>It helps in coordinating decisions</a:t>
            </a:r>
          </a:p>
          <a:p>
            <a:pPr eaLnBrk="1" hangingPunct="1">
              <a:lnSpc>
                <a:spcPct val="90000"/>
              </a:lnSpc>
              <a:buFontTx/>
              <a:buNone/>
            </a:pPr>
            <a:endParaRPr lang="en-US" smtClean="0">
              <a:solidFill>
                <a:schemeClr val="bg1"/>
              </a:solidFill>
              <a:latin typeface="Book Antiqua" pitchFamily="18" charset="0"/>
            </a:endParaRPr>
          </a:p>
          <a:p>
            <a:pPr eaLnBrk="1" hangingPunct="1">
              <a:lnSpc>
                <a:spcPct val="90000"/>
              </a:lnSpc>
            </a:pPr>
            <a:r>
              <a:rPr lang="en-US" smtClean="0">
                <a:solidFill>
                  <a:schemeClr val="bg1"/>
                </a:solidFill>
                <a:latin typeface="Book Antiqua" pitchFamily="18" charset="0"/>
              </a:rPr>
              <a:t>Goals are more tangible targets</a:t>
            </a:r>
          </a:p>
          <a:p>
            <a:pPr eaLnBrk="1" hangingPunct="1">
              <a:lnSpc>
                <a:spcPct val="90000"/>
              </a:lnSpc>
              <a:buFontTx/>
              <a:buNone/>
            </a:pPr>
            <a:endParaRPr lang="en-US" smtClean="0">
              <a:solidFill>
                <a:schemeClr val="bg1"/>
              </a:solidFill>
              <a:latin typeface="Book Antiqua" pitchFamily="18" charset="0"/>
            </a:endParaRPr>
          </a:p>
          <a:p>
            <a:pPr eaLnBrk="1" hangingPunct="1">
              <a:lnSpc>
                <a:spcPct val="90000"/>
              </a:lnSpc>
            </a:pPr>
            <a:r>
              <a:rPr lang="en-US" smtClean="0">
                <a:solidFill>
                  <a:schemeClr val="bg1"/>
                </a:solidFill>
                <a:latin typeface="Book Antiqua" pitchFamily="18" charset="0"/>
              </a:rPr>
              <a:t>It facilitates performance appraisal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solidFill>
                  <a:schemeClr val="bg1"/>
                </a:solidFill>
                <a:latin typeface="Castellar" pitchFamily="18" charset="0"/>
              </a:rPr>
              <a:t>OBJECTIVES</a:t>
            </a:r>
          </a:p>
        </p:txBody>
      </p:sp>
      <p:sp>
        <p:nvSpPr>
          <p:cNvPr id="13315" name="Rectangle 3"/>
          <p:cNvSpPr>
            <a:spLocks noGrp="1" noChangeArrowheads="1"/>
          </p:cNvSpPr>
          <p:nvPr>
            <p:ph type="body" idx="1"/>
          </p:nvPr>
        </p:nvSpPr>
        <p:spPr/>
        <p:txBody>
          <a:bodyPr/>
          <a:lstStyle/>
          <a:p>
            <a:pPr algn="just" eaLnBrk="1" hangingPunct="1">
              <a:buFontTx/>
              <a:buNone/>
            </a:pPr>
            <a:r>
              <a:rPr lang="en-US" smtClean="0"/>
              <a:t>		</a:t>
            </a:r>
            <a:r>
              <a:rPr lang="en-US" sz="2400" smtClean="0">
                <a:solidFill>
                  <a:schemeClr val="bg1"/>
                </a:solidFill>
                <a:latin typeface="Book Antiqua" pitchFamily="18" charset="0"/>
              </a:rPr>
              <a:t>Once the mission is clear, goals are fixed for individual departments, the next stage is to break down the goal into objectives for every level in the organization. Objectives are more precise and used to specify the end results which an organization wants to achieve.</a:t>
            </a:r>
          </a:p>
          <a:p>
            <a:pPr eaLnBrk="1" hangingPunct="1">
              <a:buFontTx/>
              <a:buNone/>
            </a:pPr>
            <a:endParaRPr lang="en-US" sz="2400" smtClean="0">
              <a:solidFill>
                <a:schemeClr val="bg1"/>
              </a:solidFill>
              <a:latin typeface="Book Antiqua" pitchFamily="18" charset="0"/>
            </a:endParaRPr>
          </a:p>
          <a:p>
            <a:pPr algn="just" eaLnBrk="1" hangingPunct="1">
              <a:buFontTx/>
              <a:buNone/>
            </a:pPr>
            <a:r>
              <a:rPr lang="en-US" sz="2800" i="1" smtClean="0">
                <a:solidFill>
                  <a:schemeClr val="bg1"/>
                </a:solidFill>
                <a:latin typeface="Book Antiqua" pitchFamily="18" charset="0"/>
              </a:rPr>
              <a:t>		A management objective is the intended goal that prescribes definite scope and suggests direction to the planning efforts of a manager.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solidFill>
                  <a:schemeClr val="bg1"/>
                </a:solidFill>
                <a:latin typeface="Castellar" pitchFamily="18" charset="0"/>
              </a:rPr>
              <a:t>STRATEGY</a:t>
            </a:r>
          </a:p>
        </p:txBody>
      </p:sp>
      <p:sp>
        <p:nvSpPr>
          <p:cNvPr id="14339" name="Rectangle 3"/>
          <p:cNvSpPr>
            <a:spLocks noGrp="1" noChangeArrowheads="1"/>
          </p:cNvSpPr>
          <p:nvPr>
            <p:ph type="body" idx="1"/>
          </p:nvPr>
        </p:nvSpPr>
        <p:spPr/>
        <p:txBody>
          <a:bodyPr/>
          <a:lstStyle/>
          <a:p>
            <a:pPr algn="just" eaLnBrk="1" hangingPunct="1">
              <a:buFontTx/>
              <a:buNone/>
            </a:pPr>
            <a:r>
              <a:rPr lang="en-US" smtClean="0"/>
              <a:t>		</a:t>
            </a:r>
            <a:r>
              <a:rPr lang="en-US" smtClean="0">
                <a:solidFill>
                  <a:schemeClr val="bg1"/>
                </a:solidFill>
                <a:latin typeface="Book Antiqua" pitchFamily="18" charset="0"/>
              </a:rPr>
              <a:t>Strategies give direction for the achievement of objectives necessary through the deployment of resources.</a:t>
            </a:r>
          </a:p>
          <a:p>
            <a:pPr eaLnBrk="1" hangingPunct="1">
              <a:buFontTx/>
              <a:buNone/>
            </a:pPr>
            <a:endParaRPr lang="en-US" smtClean="0">
              <a:solidFill>
                <a:schemeClr val="bg1"/>
              </a:solidFill>
              <a:latin typeface="Book Antiqua" pitchFamily="18" charset="0"/>
            </a:endParaRPr>
          </a:p>
          <a:p>
            <a:pPr algn="just" eaLnBrk="1" hangingPunct="1">
              <a:buFontTx/>
              <a:buNone/>
            </a:pPr>
            <a:r>
              <a:rPr lang="en-US" smtClean="0">
                <a:solidFill>
                  <a:schemeClr val="bg1"/>
                </a:solidFill>
                <a:latin typeface="Book Antiqua" pitchFamily="18" charset="0"/>
              </a:rPr>
              <a:t>		A strategy is an operational tool to achieve the goals.</a:t>
            </a: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solidFill>
                  <a:schemeClr val="bg1"/>
                </a:solidFill>
                <a:latin typeface="Castellar" pitchFamily="18" charset="0"/>
              </a:rPr>
              <a:t>ENVIRONMENTAL SCANNING</a:t>
            </a:r>
          </a:p>
        </p:txBody>
      </p:sp>
      <p:sp>
        <p:nvSpPr>
          <p:cNvPr id="15363" name="Rectangle 3"/>
          <p:cNvSpPr>
            <a:spLocks noGrp="1" noChangeArrowheads="1"/>
          </p:cNvSpPr>
          <p:nvPr>
            <p:ph type="body" idx="1"/>
          </p:nvPr>
        </p:nvSpPr>
        <p:spPr>
          <a:xfrm>
            <a:off x="457200" y="1905000"/>
            <a:ext cx="8229600" cy="4525963"/>
          </a:xfrm>
        </p:spPr>
        <p:txBody>
          <a:bodyPr/>
          <a:lstStyle/>
          <a:p>
            <a:pPr algn="just" eaLnBrk="1" hangingPunct="1">
              <a:buFontTx/>
              <a:buNone/>
            </a:pPr>
            <a:r>
              <a:rPr lang="en-US" smtClean="0">
                <a:solidFill>
                  <a:schemeClr val="bg1"/>
                </a:solidFill>
                <a:latin typeface="Book Antiqua" pitchFamily="18" charset="0"/>
              </a:rPr>
              <a:t>			Environmental scanning is a vital part of the corporate planning process. </a:t>
            </a:r>
          </a:p>
          <a:p>
            <a:pPr eaLnBrk="1" hangingPunct="1">
              <a:buFontTx/>
              <a:buNone/>
            </a:pPr>
            <a:endParaRPr lang="en-US" smtClean="0">
              <a:solidFill>
                <a:schemeClr val="bg1"/>
              </a:solidFill>
              <a:latin typeface="Book Antiqua" pitchFamily="18" charset="0"/>
            </a:endParaRPr>
          </a:p>
          <a:p>
            <a:pPr algn="just" eaLnBrk="1" hangingPunct="1">
              <a:buFontTx/>
              <a:buNone/>
            </a:pPr>
            <a:r>
              <a:rPr lang="en-US" smtClean="0">
                <a:solidFill>
                  <a:schemeClr val="bg1"/>
                </a:solidFill>
                <a:latin typeface="Book Antiqua" pitchFamily="18" charset="0"/>
              </a:rPr>
              <a:t>		Effective planners try to anticipate what is likely to happen or attempt to influence the environment in favorable directions.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1143000"/>
            <a:ext cx="8077200" cy="5334000"/>
          </a:xfrm>
        </p:spPr>
        <p:txBody>
          <a:bodyPr/>
          <a:lstStyle/>
          <a:p>
            <a:pPr algn="ctr" eaLnBrk="1" hangingPunct="1">
              <a:buFontTx/>
              <a:buNone/>
            </a:pPr>
            <a:r>
              <a:rPr lang="en-US" smtClean="0">
                <a:solidFill>
                  <a:schemeClr val="bg1"/>
                </a:solidFill>
                <a:latin typeface="Castellar" pitchFamily="18" charset="0"/>
              </a:rPr>
              <a:t>External </a:t>
            </a:r>
          </a:p>
          <a:p>
            <a:pPr algn="ctr" eaLnBrk="1" hangingPunct="1">
              <a:buFontTx/>
              <a:buNone/>
            </a:pPr>
            <a:r>
              <a:rPr lang="en-US" smtClean="0">
                <a:solidFill>
                  <a:schemeClr val="bg1"/>
                </a:solidFill>
                <a:latin typeface="Castellar" pitchFamily="18" charset="0"/>
              </a:rPr>
              <a:t>Environment Analysis</a:t>
            </a:r>
          </a:p>
          <a:p>
            <a:pPr eaLnBrk="1" hangingPunct="1">
              <a:buFontTx/>
              <a:buNone/>
            </a:pPr>
            <a:endParaRPr lang="en-US" smtClean="0">
              <a:solidFill>
                <a:schemeClr val="bg1"/>
              </a:solidFill>
              <a:latin typeface="Castellar" pitchFamily="18" charset="0"/>
            </a:endParaRPr>
          </a:p>
          <a:p>
            <a:pPr lvl="2" eaLnBrk="1" hangingPunct="1"/>
            <a:r>
              <a:rPr lang="en-US" sz="3200" smtClean="0">
                <a:solidFill>
                  <a:schemeClr val="bg1"/>
                </a:solidFill>
              </a:rPr>
              <a:t>General Environment</a:t>
            </a:r>
          </a:p>
          <a:p>
            <a:pPr lvl="2" eaLnBrk="1" hangingPunct="1"/>
            <a:r>
              <a:rPr lang="en-US" sz="3200" smtClean="0">
                <a:solidFill>
                  <a:schemeClr val="bg1"/>
                </a:solidFill>
              </a:rPr>
              <a:t>Industry Environment</a:t>
            </a:r>
          </a:p>
          <a:p>
            <a:pPr lvl="2" eaLnBrk="1" hangingPunct="1"/>
            <a:r>
              <a:rPr lang="en-US" sz="3200" smtClean="0">
                <a:solidFill>
                  <a:schemeClr val="bg1"/>
                </a:solidFill>
              </a:rPr>
              <a:t>International Environment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219200"/>
            <a:ext cx="9144000" cy="838200"/>
          </a:xfrm>
        </p:spPr>
        <p:txBody>
          <a:bodyPr/>
          <a:lstStyle/>
          <a:p>
            <a:pPr eaLnBrk="1" hangingPunct="1"/>
            <a:r>
              <a:rPr lang="en-US" sz="2800" b="1" smtClean="0">
                <a:solidFill>
                  <a:schemeClr val="bg1"/>
                </a:solidFill>
                <a:latin typeface="Castellar" pitchFamily="18" charset="0"/>
              </a:rPr>
              <a:t>Internal Environment: Analysis &amp; Diagnosis</a:t>
            </a:r>
          </a:p>
        </p:txBody>
      </p:sp>
      <p:sp>
        <p:nvSpPr>
          <p:cNvPr id="17411" name="Rectangle 3"/>
          <p:cNvSpPr>
            <a:spLocks noGrp="1" noChangeArrowheads="1"/>
          </p:cNvSpPr>
          <p:nvPr>
            <p:ph type="body" idx="1"/>
          </p:nvPr>
        </p:nvSpPr>
        <p:spPr>
          <a:xfrm>
            <a:off x="304800" y="2743200"/>
            <a:ext cx="8458200" cy="2057400"/>
          </a:xfrm>
        </p:spPr>
        <p:txBody>
          <a:bodyPr/>
          <a:lstStyle/>
          <a:p>
            <a:pPr algn="just" eaLnBrk="1" hangingPunct="1">
              <a:buFontTx/>
              <a:buNone/>
            </a:pPr>
            <a:r>
              <a:rPr lang="en-US" sz="2800" smtClean="0">
                <a:solidFill>
                  <a:schemeClr val="bg1"/>
                </a:solidFill>
                <a:latin typeface="Comic Sans MS" pitchFamily="66" charset="0"/>
              </a:rPr>
              <a:t>	</a:t>
            </a:r>
            <a:r>
              <a:rPr lang="en-US" sz="2800" smtClean="0">
                <a:solidFill>
                  <a:schemeClr val="bg1"/>
                </a:solidFill>
                <a:latin typeface="Book Antiqua" pitchFamily="18" charset="0"/>
              </a:rPr>
              <a:t>	Internal analysis and diagnosis is a process of analyzing and diagnosing the firm’s internal strengths and weaknesses.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304800"/>
            <a:ext cx="7162800" cy="838200"/>
          </a:xfrm>
        </p:spPr>
        <p:txBody>
          <a:bodyPr/>
          <a:lstStyle/>
          <a:p>
            <a:pPr eaLnBrk="1" hangingPunct="1"/>
            <a:r>
              <a:rPr lang="en-US" sz="3600" b="1" smtClean="0">
                <a:solidFill>
                  <a:schemeClr val="bg1"/>
                </a:solidFill>
                <a:latin typeface="Castellar" pitchFamily="18" charset="0"/>
              </a:rPr>
              <a:t>SWOT ANALYSIS</a:t>
            </a:r>
          </a:p>
        </p:txBody>
      </p:sp>
      <p:sp>
        <p:nvSpPr>
          <p:cNvPr id="18435" name="Rectangle 3"/>
          <p:cNvSpPr>
            <a:spLocks noGrp="1" noChangeArrowheads="1"/>
          </p:cNvSpPr>
          <p:nvPr>
            <p:ph type="body" idx="1"/>
          </p:nvPr>
        </p:nvSpPr>
        <p:spPr>
          <a:xfrm>
            <a:off x="762000" y="1524000"/>
            <a:ext cx="7467600" cy="4953000"/>
          </a:xfrm>
        </p:spPr>
        <p:txBody>
          <a:bodyPr/>
          <a:lstStyle/>
          <a:p>
            <a:pPr eaLnBrk="1" hangingPunct="1">
              <a:buFontTx/>
              <a:buNone/>
            </a:pPr>
            <a:r>
              <a:rPr lang="en-US" sz="2800" b="1" smtClean="0">
                <a:solidFill>
                  <a:schemeClr val="bg1"/>
                </a:solidFill>
                <a:latin typeface="Castellar" pitchFamily="18" charset="0"/>
              </a:rPr>
              <a:t>Strengths (S):</a:t>
            </a:r>
          </a:p>
          <a:p>
            <a:pPr eaLnBrk="1" hangingPunct="1">
              <a:buFontTx/>
              <a:buNone/>
            </a:pPr>
            <a:endParaRPr lang="en-US" sz="2800" b="1" smtClean="0">
              <a:solidFill>
                <a:schemeClr val="bg1"/>
              </a:solidFill>
              <a:latin typeface="Castellar" pitchFamily="18" charset="0"/>
            </a:endParaRPr>
          </a:p>
          <a:p>
            <a:pPr eaLnBrk="1" hangingPunct="1"/>
            <a:r>
              <a:rPr lang="en-US" sz="2800" smtClean="0">
                <a:solidFill>
                  <a:schemeClr val="bg1"/>
                </a:solidFill>
                <a:latin typeface="Book Antiqua" pitchFamily="18" charset="0"/>
              </a:rPr>
              <a:t>Strong presence in the local market</a:t>
            </a:r>
          </a:p>
          <a:p>
            <a:pPr eaLnBrk="1" hangingPunct="1"/>
            <a:r>
              <a:rPr lang="en-US" sz="2800" smtClean="0">
                <a:solidFill>
                  <a:schemeClr val="bg1"/>
                </a:solidFill>
                <a:latin typeface="Book Antiqua" pitchFamily="18" charset="0"/>
              </a:rPr>
              <a:t>Well established customer base</a:t>
            </a:r>
          </a:p>
          <a:p>
            <a:pPr eaLnBrk="1" hangingPunct="1"/>
            <a:r>
              <a:rPr lang="en-US" sz="2800" smtClean="0">
                <a:solidFill>
                  <a:schemeClr val="bg1"/>
                </a:solidFill>
                <a:latin typeface="Book Antiqua" pitchFamily="18" charset="0"/>
              </a:rPr>
              <a:t>Good financial performance</a:t>
            </a:r>
          </a:p>
          <a:p>
            <a:pPr eaLnBrk="1" hangingPunct="1"/>
            <a:r>
              <a:rPr lang="en-US" sz="2800" smtClean="0">
                <a:solidFill>
                  <a:schemeClr val="bg1"/>
                </a:solidFill>
                <a:latin typeface="Book Antiqua" pitchFamily="18" charset="0"/>
              </a:rPr>
              <a:t>Availability of skilled workforce</a:t>
            </a:r>
          </a:p>
          <a:p>
            <a:pPr eaLnBrk="1" hangingPunct="1"/>
            <a:r>
              <a:rPr lang="en-US" sz="2800" smtClean="0">
                <a:solidFill>
                  <a:schemeClr val="bg1"/>
                </a:solidFill>
                <a:latin typeface="Book Antiqua" pitchFamily="18" charset="0"/>
              </a:rPr>
              <a:t>Backing from financial institutions</a:t>
            </a:r>
          </a:p>
          <a:p>
            <a:pPr eaLnBrk="1" hangingPunct="1">
              <a:buFontTx/>
              <a:buNone/>
            </a:pPr>
            <a:endParaRPr lang="en-US" sz="2800" smtClean="0">
              <a:solidFill>
                <a:schemeClr val="bg1"/>
              </a:solidFill>
              <a:latin typeface="Book Antiqua" pitchFamily="18" charset="0"/>
            </a:endParaRPr>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81000"/>
            <a:ext cx="7772400" cy="1295400"/>
          </a:xfrm>
        </p:spPr>
        <p:txBody>
          <a:bodyPr/>
          <a:lstStyle/>
          <a:p>
            <a:pPr eaLnBrk="1" hangingPunct="1"/>
            <a:r>
              <a:rPr lang="en-US" smtClean="0">
                <a:solidFill>
                  <a:schemeClr val="bg1"/>
                </a:solidFill>
                <a:latin typeface="Castellar" pitchFamily="18" charset="0"/>
              </a:rPr>
              <a:t>INTRODUCTION</a:t>
            </a:r>
          </a:p>
        </p:txBody>
      </p:sp>
      <p:sp>
        <p:nvSpPr>
          <p:cNvPr id="4099" name="Rectangle 3"/>
          <p:cNvSpPr>
            <a:spLocks noGrp="1" noChangeArrowheads="1"/>
          </p:cNvSpPr>
          <p:nvPr>
            <p:ph type="subTitle" idx="1"/>
          </p:nvPr>
        </p:nvSpPr>
        <p:spPr>
          <a:xfrm>
            <a:off x="381000" y="1828800"/>
            <a:ext cx="8458200" cy="4114800"/>
          </a:xfrm>
        </p:spPr>
        <p:txBody>
          <a:bodyPr/>
          <a:lstStyle/>
          <a:p>
            <a:pPr algn="just" eaLnBrk="1" hangingPunct="1"/>
            <a:r>
              <a:rPr lang="en-US" sz="2800" smtClean="0"/>
              <a:t>	</a:t>
            </a:r>
            <a:r>
              <a:rPr lang="en-US" sz="2800" smtClean="0">
                <a:solidFill>
                  <a:schemeClr val="bg1"/>
                </a:solidFill>
                <a:latin typeface="Book Antiqua" pitchFamily="18" charset="0"/>
              </a:rPr>
              <a:t>Management functions viz., planning, organizing, staffing, directing and controlling are required to achieve organizational objectives.</a:t>
            </a:r>
          </a:p>
          <a:p>
            <a:pPr algn="just" eaLnBrk="1" hangingPunct="1"/>
            <a:endParaRPr lang="en-US" sz="2800" smtClean="0">
              <a:solidFill>
                <a:schemeClr val="bg1"/>
              </a:solidFill>
              <a:latin typeface="Book Antiqua" pitchFamily="18" charset="0"/>
            </a:endParaRPr>
          </a:p>
          <a:p>
            <a:pPr algn="just" eaLnBrk="1" hangingPunct="1"/>
            <a:r>
              <a:rPr lang="en-US" sz="2800" smtClean="0">
                <a:solidFill>
                  <a:schemeClr val="bg1"/>
                </a:solidFill>
                <a:latin typeface="Book Antiqua" pitchFamily="18" charset="0"/>
              </a:rPr>
              <a:t>	Without setting an objective, there is nothing to organize, direct or control. Hence, every organization needs to specify what it wants to achieve.</a:t>
            </a:r>
            <a:endParaRPr lang="en-US"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p:txBody>
          <a:bodyPr/>
          <a:lstStyle/>
          <a:p>
            <a:pPr eaLnBrk="1" hangingPunct="1">
              <a:buFontTx/>
              <a:buNone/>
            </a:pPr>
            <a:r>
              <a:rPr lang="en-US" sz="2800" b="1" smtClean="0">
                <a:solidFill>
                  <a:schemeClr val="bg1"/>
                </a:solidFill>
                <a:latin typeface="Castellar" pitchFamily="18" charset="0"/>
              </a:rPr>
              <a:t>Weaknesses (W):</a:t>
            </a:r>
          </a:p>
          <a:p>
            <a:pPr eaLnBrk="1" hangingPunct="1">
              <a:buFontTx/>
              <a:buNone/>
            </a:pPr>
            <a:endParaRPr lang="en-US" sz="2800" b="1" smtClean="0">
              <a:solidFill>
                <a:schemeClr val="bg1"/>
              </a:solidFill>
              <a:latin typeface="Castellar" pitchFamily="18" charset="0"/>
            </a:endParaRPr>
          </a:p>
          <a:p>
            <a:pPr eaLnBrk="1" hangingPunct="1"/>
            <a:r>
              <a:rPr lang="en-US" sz="2800" smtClean="0">
                <a:solidFill>
                  <a:schemeClr val="bg1"/>
                </a:solidFill>
                <a:latin typeface="Book Antiqua" pitchFamily="18" charset="0"/>
              </a:rPr>
              <a:t>Insular and inflexible organisational culture</a:t>
            </a:r>
          </a:p>
          <a:p>
            <a:pPr eaLnBrk="1" hangingPunct="1"/>
            <a:r>
              <a:rPr lang="en-US" sz="2800" smtClean="0">
                <a:solidFill>
                  <a:schemeClr val="bg1"/>
                </a:solidFill>
                <a:latin typeface="Book Antiqua" pitchFamily="18" charset="0"/>
              </a:rPr>
              <a:t>Worn-out plant and equipment</a:t>
            </a:r>
          </a:p>
          <a:p>
            <a:pPr eaLnBrk="1" hangingPunct="1"/>
            <a:r>
              <a:rPr lang="en-US" sz="2800" smtClean="0">
                <a:solidFill>
                  <a:schemeClr val="bg1"/>
                </a:solidFill>
                <a:latin typeface="Book Antiqua" pitchFamily="18" charset="0"/>
              </a:rPr>
              <a:t>Inadequate systems and controls</a:t>
            </a:r>
          </a:p>
          <a:p>
            <a:pPr eaLnBrk="1" hangingPunct="1"/>
            <a:r>
              <a:rPr lang="en-US" sz="2800" smtClean="0">
                <a:solidFill>
                  <a:schemeClr val="bg1"/>
                </a:solidFill>
                <a:latin typeface="Book Antiqua" pitchFamily="18" charset="0"/>
              </a:rPr>
              <a:t>Dependence on automotive end-users</a:t>
            </a:r>
          </a:p>
          <a:p>
            <a:pPr eaLnBrk="1" hangingPunct="1"/>
            <a:r>
              <a:rPr lang="en-US" sz="2800" smtClean="0">
                <a:solidFill>
                  <a:schemeClr val="bg1"/>
                </a:solidFill>
                <a:latin typeface="Book Antiqua" pitchFamily="18" charset="0"/>
              </a:rPr>
              <a:t>Inadequate knowledge of appropriate technology</a:t>
            </a:r>
            <a:endParaRPr lang="en-US"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533400" y="914400"/>
            <a:ext cx="8382000" cy="5257800"/>
          </a:xfrm>
        </p:spPr>
        <p:txBody>
          <a:bodyPr/>
          <a:lstStyle/>
          <a:p>
            <a:pPr eaLnBrk="1" hangingPunct="1">
              <a:buFontTx/>
              <a:buNone/>
            </a:pPr>
            <a:r>
              <a:rPr lang="en-US" sz="2800" b="1" smtClean="0">
                <a:solidFill>
                  <a:schemeClr val="bg1"/>
                </a:solidFill>
                <a:latin typeface="Castellar" pitchFamily="18" charset="0"/>
              </a:rPr>
              <a:t>Opportunities (O):</a:t>
            </a:r>
          </a:p>
          <a:p>
            <a:pPr eaLnBrk="1" hangingPunct="1">
              <a:buFontTx/>
              <a:buNone/>
            </a:pPr>
            <a:endParaRPr lang="en-US" sz="2800" b="1" smtClean="0">
              <a:solidFill>
                <a:schemeClr val="bg1"/>
              </a:solidFill>
              <a:latin typeface="Castellar" pitchFamily="18" charset="0"/>
            </a:endParaRPr>
          </a:p>
          <a:p>
            <a:pPr eaLnBrk="1" hangingPunct="1"/>
            <a:r>
              <a:rPr lang="en-US" sz="2800" smtClean="0">
                <a:solidFill>
                  <a:schemeClr val="bg1"/>
                </a:solidFill>
                <a:latin typeface="Book Antiqua" pitchFamily="18" charset="0"/>
              </a:rPr>
              <a:t>Large potential for exports</a:t>
            </a:r>
          </a:p>
          <a:p>
            <a:pPr eaLnBrk="1" hangingPunct="1"/>
            <a:r>
              <a:rPr lang="en-US" sz="2800" smtClean="0">
                <a:solidFill>
                  <a:schemeClr val="bg1"/>
                </a:solidFill>
                <a:latin typeface="Book Antiqua" pitchFamily="18" charset="0"/>
              </a:rPr>
              <a:t>India’s emergence as a source-base</a:t>
            </a:r>
          </a:p>
          <a:p>
            <a:pPr eaLnBrk="1" hangingPunct="1"/>
            <a:r>
              <a:rPr lang="en-US" sz="2800" smtClean="0">
                <a:solidFill>
                  <a:schemeClr val="bg1"/>
                </a:solidFill>
                <a:latin typeface="Book Antiqua" pitchFamily="18" charset="0"/>
              </a:rPr>
              <a:t>Access to new manufacturing process and technology</a:t>
            </a:r>
          </a:p>
          <a:p>
            <a:pPr eaLnBrk="1" hangingPunct="1"/>
            <a:r>
              <a:rPr lang="en-US" sz="2800" smtClean="0">
                <a:solidFill>
                  <a:schemeClr val="bg1"/>
                </a:solidFill>
                <a:latin typeface="Book Antiqua" pitchFamily="18" charset="0"/>
              </a:rPr>
              <a:t>Realignment in the auto-supplier industry</a:t>
            </a:r>
          </a:p>
          <a:p>
            <a:pPr eaLnBrk="1" hangingPunct="1"/>
            <a:r>
              <a:rPr lang="en-US" sz="2800" smtClean="0">
                <a:solidFill>
                  <a:schemeClr val="bg1"/>
                </a:solidFill>
                <a:latin typeface="Book Antiqua" pitchFamily="18" charset="0"/>
              </a:rPr>
              <a:t>Encouragement from the government in terms of subsidies, lower taxes and others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685800" y="1295400"/>
            <a:ext cx="8077200" cy="4525963"/>
          </a:xfrm>
        </p:spPr>
        <p:txBody>
          <a:bodyPr/>
          <a:lstStyle/>
          <a:p>
            <a:pPr eaLnBrk="1" hangingPunct="1">
              <a:buFontTx/>
              <a:buNone/>
            </a:pPr>
            <a:r>
              <a:rPr lang="en-US" sz="2800" b="1" smtClean="0">
                <a:solidFill>
                  <a:schemeClr val="bg1"/>
                </a:solidFill>
                <a:latin typeface="Castellar" pitchFamily="18" charset="0"/>
              </a:rPr>
              <a:t>Threats (T):</a:t>
            </a:r>
          </a:p>
          <a:p>
            <a:pPr eaLnBrk="1" hangingPunct="1">
              <a:buFontTx/>
              <a:buNone/>
            </a:pPr>
            <a:endParaRPr lang="en-US" sz="2800" b="1" smtClean="0">
              <a:solidFill>
                <a:schemeClr val="bg1"/>
              </a:solidFill>
              <a:latin typeface="Castellar" pitchFamily="18" charset="0"/>
            </a:endParaRPr>
          </a:p>
          <a:p>
            <a:pPr eaLnBrk="1" hangingPunct="1"/>
            <a:r>
              <a:rPr lang="en-US" sz="2800" smtClean="0">
                <a:solidFill>
                  <a:schemeClr val="bg1"/>
                </a:solidFill>
                <a:latin typeface="Book Antiqua" pitchFamily="18" charset="0"/>
              </a:rPr>
              <a:t>Dominance of the small sector</a:t>
            </a:r>
          </a:p>
          <a:p>
            <a:pPr eaLnBrk="1" hangingPunct="1"/>
            <a:r>
              <a:rPr lang="en-US" sz="2800" smtClean="0">
                <a:solidFill>
                  <a:schemeClr val="bg1"/>
                </a:solidFill>
                <a:latin typeface="Book Antiqua" pitchFamily="18" charset="0"/>
              </a:rPr>
              <a:t>Customer’s emphasis on just-in-time delivery</a:t>
            </a:r>
          </a:p>
          <a:p>
            <a:pPr eaLnBrk="1" hangingPunct="1"/>
            <a:r>
              <a:rPr lang="en-US" sz="2800" smtClean="0">
                <a:solidFill>
                  <a:schemeClr val="bg1"/>
                </a:solidFill>
                <a:latin typeface="Book Antiqua" pitchFamily="18" charset="0"/>
              </a:rPr>
              <a:t>Absence of entry barriers into industry</a:t>
            </a:r>
          </a:p>
          <a:p>
            <a:pPr eaLnBrk="1" hangingPunct="1"/>
            <a:r>
              <a:rPr lang="en-US" sz="2800" smtClean="0">
                <a:solidFill>
                  <a:schemeClr val="bg1"/>
                </a:solidFill>
                <a:latin typeface="Book Antiqua" pitchFamily="18" charset="0"/>
              </a:rPr>
              <a:t>Demand fluctuations in the domestic market</a:t>
            </a:r>
          </a:p>
          <a:p>
            <a:pPr eaLnBrk="1" hangingPunct="1"/>
            <a:r>
              <a:rPr lang="en-US" sz="2800" smtClean="0">
                <a:solidFill>
                  <a:schemeClr val="bg1"/>
                </a:solidFill>
                <a:latin typeface="Book Antiqua" pitchFamily="18" charset="0"/>
              </a:rPr>
              <a:t>High rate of labour turnover</a:t>
            </a:r>
          </a:p>
          <a:p>
            <a:pPr eaLnBrk="1" hangingPunct="1">
              <a:buFontTx/>
              <a:buNone/>
            </a:pPr>
            <a:endParaRPr lang="en-US" sz="2800" smtClean="0">
              <a:latin typeface="Book Antiqu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81000"/>
            <a:ext cx="8458200" cy="685800"/>
          </a:xfrm>
        </p:spPr>
        <p:txBody>
          <a:bodyPr/>
          <a:lstStyle/>
          <a:p>
            <a:pPr eaLnBrk="1" hangingPunct="1"/>
            <a:r>
              <a:rPr lang="en-US" sz="3600" b="1" smtClean="0">
                <a:solidFill>
                  <a:schemeClr val="bg1"/>
                </a:solidFill>
                <a:latin typeface="Castellar" pitchFamily="18" charset="0"/>
              </a:rPr>
              <a:t>SWOT ANALYSIS: Significance</a:t>
            </a:r>
          </a:p>
        </p:txBody>
      </p:sp>
      <p:sp>
        <p:nvSpPr>
          <p:cNvPr id="22531" name="Rectangle 3"/>
          <p:cNvSpPr>
            <a:spLocks noGrp="1" noChangeArrowheads="1"/>
          </p:cNvSpPr>
          <p:nvPr>
            <p:ph type="body" idx="1"/>
          </p:nvPr>
        </p:nvSpPr>
        <p:spPr>
          <a:xfrm>
            <a:off x="381000" y="1524000"/>
            <a:ext cx="8534400" cy="5181600"/>
          </a:xfrm>
        </p:spPr>
        <p:txBody>
          <a:bodyPr/>
          <a:lstStyle/>
          <a:p>
            <a:pPr eaLnBrk="1" hangingPunct="1">
              <a:buFontTx/>
              <a:buNone/>
            </a:pPr>
            <a:r>
              <a:rPr lang="en-US" smtClean="0">
                <a:solidFill>
                  <a:schemeClr val="bg1"/>
                </a:solidFill>
                <a:latin typeface="Book Antiqua" pitchFamily="18" charset="0"/>
              </a:rPr>
              <a:t>		SWOT analysis provides four alternative strategies to deal with the factors in the external and the internal environment.</a:t>
            </a:r>
          </a:p>
          <a:p>
            <a:pPr eaLnBrk="1" hangingPunct="1">
              <a:buFontTx/>
              <a:buNone/>
            </a:pPr>
            <a:r>
              <a:rPr lang="en-US" smtClean="0">
                <a:solidFill>
                  <a:schemeClr val="bg1"/>
                </a:solidFill>
                <a:latin typeface="Book Antiqua" pitchFamily="18" charset="0"/>
              </a:rPr>
              <a:t>They are:</a:t>
            </a:r>
          </a:p>
          <a:p>
            <a:pPr eaLnBrk="1" hangingPunct="1">
              <a:buFontTx/>
              <a:buNone/>
            </a:pPr>
            <a:endParaRPr lang="en-US" smtClean="0">
              <a:solidFill>
                <a:schemeClr val="bg1"/>
              </a:solidFill>
              <a:latin typeface="Book Antiqua" pitchFamily="18" charset="0"/>
            </a:endParaRPr>
          </a:p>
          <a:p>
            <a:pPr lvl="2" eaLnBrk="1" hangingPunct="1"/>
            <a:r>
              <a:rPr lang="en-US" smtClean="0">
                <a:solidFill>
                  <a:schemeClr val="bg1"/>
                </a:solidFill>
                <a:latin typeface="Book Antiqua" pitchFamily="18" charset="0"/>
              </a:rPr>
              <a:t>The Threat-Weakness (TW) strategy</a:t>
            </a:r>
          </a:p>
          <a:p>
            <a:pPr lvl="2" eaLnBrk="1" hangingPunct="1"/>
            <a:r>
              <a:rPr lang="en-US" smtClean="0">
                <a:solidFill>
                  <a:schemeClr val="bg1"/>
                </a:solidFill>
                <a:latin typeface="Book Antiqua" pitchFamily="18" charset="0"/>
              </a:rPr>
              <a:t>The Opportunity-Weakness (OW) strategy</a:t>
            </a:r>
          </a:p>
          <a:p>
            <a:pPr lvl="2" eaLnBrk="1" hangingPunct="1"/>
            <a:r>
              <a:rPr lang="en-US" smtClean="0">
                <a:solidFill>
                  <a:schemeClr val="bg1"/>
                </a:solidFill>
                <a:latin typeface="Book Antiqua" pitchFamily="18" charset="0"/>
              </a:rPr>
              <a:t>The Strength-Threat (ST) strategy</a:t>
            </a:r>
          </a:p>
          <a:p>
            <a:pPr lvl="2" eaLnBrk="1" hangingPunct="1"/>
            <a:r>
              <a:rPr lang="en-US" smtClean="0">
                <a:solidFill>
                  <a:schemeClr val="bg1"/>
                </a:solidFill>
                <a:latin typeface="Book Antiqua" pitchFamily="18" charset="0"/>
              </a:rPr>
              <a:t>The Strength-Opportunity (SO) strategy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solidFill>
                  <a:schemeClr val="bg1"/>
                </a:solidFill>
              </a:rPr>
              <a:t>PESTAL FRAMEWORK</a:t>
            </a:r>
            <a:endParaRPr lang="en-US" dirty="0">
              <a:solidFill>
                <a:schemeClr val="bg1"/>
              </a:solidFill>
            </a:endParaRPr>
          </a:p>
        </p:txBody>
      </p:sp>
      <p:sp>
        <p:nvSpPr>
          <p:cNvPr id="3" name="Content Placeholder 2"/>
          <p:cNvSpPr>
            <a:spLocks noGrp="1"/>
          </p:cNvSpPr>
          <p:nvPr>
            <p:ph idx="1"/>
          </p:nvPr>
        </p:nvSpPr>
        <p:spPr>
          <a:xfrm>
            <a:off x="457200" y="1066800"/>
            <a:ext cx="4267200" cy="4876800"/>
          </a:xfrm>
        </p:spPr>
        <p:txBody>
          <a:bodyPr/>
          <a:lstStyle/>
          <a:p>
            <a:r>
              <a:rPr lang="en-US" sz="2800" dirty="0" smtClean="0">
                <a:solidFill>
                  <a:schemeClr val="bg1"/>
                </a:solidFill>
              </a:rPr>
              <a:t>There are many factors in the macro-environment that will effect the decisions of the managers of any organization.</a:t>
            </a:r>
          </a:p>
          <a:p>
            <a:r>
              <a:rPr lang="en-US" sz="2800" dirty="0" smtClean="0">
                <a:solidFill>
                  <a:schemeClr val="bg1"/>
                </a:solidFill>
              </a:rPr>
              <a:t>To help analyze these factors managers can categorize them using the PESTEL model.</a:t>
            </a:r>
            <a:endParaRPr lang="en-US" sz="2800" dirty="0">
              <a:solidFill>
                <a:schemeClr val="bg1"/>
              </a:solidFill>
            </a:endParaRPr>
          </a:p>
        </p:txBody>
      </p:sp>
      <p:pic>
        <p:nvPicPr>
          <p:cNvPr id="4" name="Picture 3" descr="pestel analyss.jpg"/>
          <p:cNvPicPr>
            <a:picLocks noChangeAspect="1"/>
          </p:cNvPicPr>
          <p:nvPr/>
        </p:nvPicPr>
        <p:blipFill>
          <a:blip r:embed="rId2" cstate="print"/>
          <a:stretch>
            <a:fillRect/>
          </a:stretch>
        </p:blipFill>
        <p:spPr>
          <a:xfrm>
            <a:off x="4800600" y="1219200"/>
            <a:ext cx="3962400" cy="5181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Political factors</a:t>
            </a:r>
            <a:endParaRPr lang="en-US" dirty="0">
              <a:solidFill>
                <a:schemeClr val="bg1"/>
              </a:solidFill>
            </a:endParaRPr>
          </a:p>
        </p:txBody>
      </p:sp>
      <p:sp>
        <p:nvSpPr>
          <p:cNvPr id="3" name="Content Placeholder 2"/>
          <p:cNvSpPr>
            <a:spLocks noGrp="1"/>
          </p:cNvSpPr>
          <p:nvPr>
            <p:ph idx="1"/>
          </p:nvPr>
        </p:nvSpPr>
        <p:spPr/>
        <p:txBody>
          <a:bodyPr/>
          <a:lstStyle/>
          <a:p>
            <a:pPr marL="514350" indent="-514350">
              <a:buNone/>
            </a:pPr>
            <a:r>
              <a:rPr lang="en-US" dirty="0" smtClean="0">
                <a:solidFill>
                  <a:schemeClr val="bg1"/>
                </a:solidFill>
              </a:rPr>
              <a:t>These refer to government policy such as the degree of intervention in the economy </a:t>
            </a:r>
          </a:p>
          <a:p>
            <a:pPr marL="514350" indent="-514350">
              <a:buFont typeface="+mj-lt"/>
              <a:buAutoNum type="arabicPeriod"/>
            </a:pPr>
            <a:r>
              <a:rPr lang="en-US" dirty="0" smtClean="0">
                <a:solidFill>
                  <a:schemeClr val="bg1"/>
                </a:solidFill>
              </a:rPr>
              <a:t>What goods and services does a government want to provide? </a:t>
            </a:r>
          </a:p>
          <a:p>
            <a:pPr marL="514350" indent="-514350">
              <a:buFont typeface="+mj-lt"/>
              <a:buAutoNum type="arabicPeriod"/>
            </a:pPr>
            <a:r>
              <a:rPr lang="en-US" dirty="0" smtClean="0">
                <a:solidFill>
                  <a:schemeClr val="bg1"/>
                </a:solidFill>
              </a:rPr>
              <a:t>To what extent does it believe in subsidizing firms? </a:t>
            </a:r>
          </a:p>
          <a:p>
            <a:pPr marL="514350" indent="-514350">
              <a:buFont typeface="+mj-lt"/>
              <a:buAutoNum type="arabicPeriod"/>
            </a:pPr>
            <a:r>
              <a:rPr lang="en-US" dirty="0" smtClean="0">
                <a:solidFill>
                  <a:schemeClr val="bg1"/>
                </a:solidFill>
              </a:rPr>
              <a:t>What are its priorities in terms of business support?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solidFill>
                  <a:schemeClr val="bg1"/>
                </a:solidFill>
              </a:rPr>
              <a:t>Economic factors</a:t>
            </a:r>
            <a:endParaRPr lang="en-US" dirty="0">
              <a:solidFill>
                <a:schemeClr val="bg1"/>
              </a:solidFill>
            </a:endParaRPr>
          </a:p>
        </p:txBody>
      </p:sp>
      <p:sp>
        <p:nvSpPr>
          <p:cNvPr id="3" name="Content Placeholder 2"/>
          <p:cNvSpPr>
            <a:spLocks noGrp="1"/>
          </p:cNvSpPr>
          <p:nvPr>
            <p:ph idx="1"/>
          </p:nvPr>
        </p:nvSpPr>
        <p:spPr>
          <a:xfrm>
            <a:off x="457200" y="1447800"/>
            <a:ext cx="8229600" cy="5410200"/>
          </a:xfrm>
        </p:spPr>
        <p:txBody>
          <a:bodyPr/>
          <a:lstStyle/>
          <a:p>
            <a:r>
              <a:rPr lang="en-US" dirty="0" smtClean="0">
                <a:solidFill>
                  <a:schemeClr val="bg1"/>
                </a:solidFill>
              </a:rPr>
              <a:t>These include interest rates, taxation changes, economic growth, inflation and exchange rates </a:t>
            </a:r>
          </a:p>
          <a:p>
            <a:pPr marL="514350" indent="-514350">
              <a:buFont typeface="+mj-lt"/>
              <a:buAutoNum type="arabicPeriod"/>
            </a:pPr>
            <a:r>
              <a:rPr lang="en-US" dirty="0" smtClean="0">
                <a:solidFill>
                  <a:schemeClr val="bg1"/>
                </a:solidFill>
              </a:rPr>
              <a:t> higher interest rates may deter investment because it costs more to borrow </a:t>
            </a:r>
          </a:p>
          <a:p>
            <a:pPr marL="514350" indent="-514350">
              <a:buFont typeface="+mj-lt"/>
              <a:buAutoNum type="arabicPeriod"/>
            </a:pPr>
            <a:r>
              <a:rPr lang="en-US" dirty="0" smtClean="0">
                <a:solidFill>
                  <a:schemeClr val="bg1"/>
                </a:solidFill>
              </a:rPr>
              <a:t> a strong currency may make exporting more difficult because it may raise the price in terms of foreign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Social factors</a:t>
            </a:r>
            <a:endParaRPr lang="en-US" dirty="0">
              <a:solidFill>
                <a:schemeClr val="bg1"/>
              </a:solidFill>
            </a:endParaRPr>
          </a:p>
        </p:txBody>
      </p:sp>
      <p:sp>
        <p:nvSpPr>
          <p:cNvPr id="3" name="Content Placeholder 2"/>
          <p:cNvSpPr>
            <a:spLocks noGrp="1"/>
          </p:cNvSpPr>
          <p:nvPr>
            <p:ph idx="1"/>
          </p:nvPr>
        </p:nvSpPr>
        <p:spPr>
          <a:xfrm>
            <a:off x="457200" y="1600200"/>
            <a:ext cx="8229600" cy="5257800"/>
          </a:xfrm>
        </p:spPr>
        <p:txBody>
          <a:bodyPr/>
          <a:lstStyle/>
          <a:p>
            <a:r>
              <a:rPr lang="en-US" dirty="0" smtClean="0">
                <a:solidFill>
                  <a:schemeClr val="bg1"/>
                </a:solidFill>
              </a:rPr>
              <a:t> Changes in social trends can impact on the demand for a firms products and the availability and willingness of individuals to work </a:t>
            </a:r>
          </a:p>
          <a:p>
            <a:r>
              <a:rPr lang="en-US" dirty="0" smtClean="0">
                <a:solidFill>
                  <a:schemeClr val="bg1"/>
                </a:solidFill>
              </a:rPr>
              <a:t>In the UK, for example, the population has been ageing. This has increased the costs for firms who are committed to pension payments for their employees because their staff are living longer.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lstStyle/>
          <a:p>
            <a:r>
              <a:rPr lang="en-US" dirty="0" smtClean="0">
                <a:solidFill>
                  <a:schemeClr val="bg1"/>
                </a:solidFill>
              </a:rPr>
              <a:t>Technological factors</a:t>
            </a:r>
            <a:endParaRPr lang="en-US" dirty="0">
              <a:solidFill>
                <a:schemeClr val="bg1"/>
              </a:solidFill>
            </a:endParaRPr>
          </a:p>
        </p:txBody>
      </p:sp>
      <p:sp>
        <p:nvSpPr>
          <p:cNvPr id="3" name="Content Placeholder 2"/>
          <p:cNvSpPr>
            <a:spLocks noGrp="1"/>
          </p:cNvSpPr>
          <p:nvPr>
            <p:ph idx="1"/>
          </p:nvPr>
        </p:nvSpPr>
        <p:spPr>
          <a:xfrm>
            <a:off x="381000" y="762000"/>
            <a:ext cx="8305800" cy="5364163"/>
          </a:xfrm>
        </p:spPr>
        <p:txBody>
          <a:bodyPr/>
          <a:lstStyle/>
          <a:p>
            <a:r>
              <a:rPr lang="en-US" dirty="0" smtClean="0">
                <a:solidFill>
                  <a:schemeClr val="bg1"/>
                </a:solidFill>
              </a:rPr>
              <a:t> New technologies create new products and new processes</a:t>
            </a:r>
          </a:p>
          <a:p>
            <a:r>
              <a:rPr lang="en-US" dirty="0" smtClean="0">
                <a:solidFill>
                  <a:schemeClr val="bg1"/>
                </a:solidFill>
              </a:rPr>
              <a:t> MP3 players, computer games, online gambling and high definition TVs are all new markets created by technological advances</a:t>
            </a:r>
          </a:p>
          <a:p>
            <a:r>
              <a:rPr lang="en-US" dirty="0" smtClean="0">
                <a:solidFill>
                  <a:schemeClr val="bg1"/>
                </a:solidFill>
              </a:rPr>
              <a:t>Technology can reduce costs, improve quality and lead to innovation products.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Environmental factors</a:t>
            </a:r>
            <a:endParaRPr lang="en-US" dirty="0">
              <a:solidFill>
                <a:schemeClr val="bg1"/>
              </a:solidFill>
            </a:endParaRPr>
          </a:p>
        </p:txBody>
      </p:sp>
      <p:sp>
        <p:nvSpPr>
          <p:cNvPr id="3" name="Content Placeholder 2"/>
          <p:cNvSpPr>
            <a:spLocks noGrp="1"/>
          </p:cNvSpPr>
          <p:nvPr>
            <p:ph idx="1"/>
          </p:nvPr>
        </p:nvSpPr>
        <p:spPr>
          <a:xfrm>
            <a:off x="457200" y="1219200"/>
            <a:ext cx="8229600" cy="4906963"/>
          </a:xfrm>
        </p:spPr>
        <p:txBody>
          <a:bodyPr/>
          <a:lstStyle/>
          <a:p>
            <a:r>
              <a:rPr lang="en-US" dirty="0" smtClean="0">
                <a:solidFill>
                  <a:schemeClr val="bg1"/>
                </a:solidFill>
              </a:rPr>
              <a:t>Environmental factors include the weather and climate change</a:t>
            </a:r>
          </a:p>
          <a:p>
            <a:pPr marL="514350" indent="-514350">
              <a:buFont typeface="+mj-lt"/>
              <a:buAutoNum type="arabicPeriod"/>
            </a:pPr>
            <a:r>
              <a:rPr lang="en-US" dirty="0" smtClean="0">
                <a:solidFill>
                  <a:schemeClr val="bg1"/>
                </a:solidFill>
              </a:rPr>
              <a:t> Changes in temperature can impact on many industries including farming, tourism and insurance</a:t>
            </a:r>
          </a:p>
          <a:p>
            <a:pPr marL="514350" indent="-514350">
              <a:buFont typeface="+mj-lt"/>
              <a:buAutoNum type="arabicPeriod"/>
            </a:pPr>
            <a:r>
              <a:rPr lang="en-US" dirty="0" smtClean="0">
                <a:solidFill>
                  <a:schemeClr val="bg1"/>
                </a:solidFill>
              </a:rPr>
              <a:t> With major climate changes occurring due to global warming and with greater environmental awareness this external factor is becoming a significant issue for firms to consider</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solidFill>
                  <a:schemeClr val="bg1"/>
                </a:solidFill>
                <a:latin typeface="Castellar" pitchFamily="18" charset="0"/>
              </a:rPr>
              <a:t>CORPORATE PLANNING</a:t>
            </a:r>
          </a:p>
        </p:txBody>
      </p:sp>
      <p:sp>
        <p:nvSpPr>
          <p:cNvPr id="5123" name="Rectangle 3"/>
          <p:cNvSpPr>
            <a:spLocks noGrp="1" noChangeArrowheads="1"/>
          </p:cNvSpPr>
          <p:nvPr>
            <p:ph type="body" idx="1"/>
          </p:nvPr>
        </p:nvSpPr>
        <p:spPr/>
        <p:txBody>
          <a:bodyPr/>
          <a:lstStyle/>
          <a:p>
            <a:pPr algn="just" eaLnBrk="1" hangingPunct="1">
              <a:buFontTx/>
              <a:buNone/>
            </a:pPr>
            <a:r>
              <a:rPr lang="en-US" smtClean="0"/>
              <a:t>	</a:t>
            </a:r>
            <a:r>
              <a:rPr lang="en-US" smtClean="0">
                <a:solidFill>
                  <a:schemeClr val="bg1"/>
                </a:solidFill>
                <a:latin typeface="Book Antiqua" pitchFamily="18" charset="0"/>
              </a:rPr>
              <a:t>Plan is a commitment to a particular course of action believed necessary to achieve results.</a:t>
            </a:r>
          </a:p>
          <a:p>
            <a:pPr algn="just" eaLnBrk="1" hangingPunct="1">
              <a:buFontTx/>
              <a:buNone/>
            </a:pPr>
            <a:r>
              <a:rPr lang="en-US" smtClean="0">
                <a:solidFill>
                  <a:schemeClr val="bg1"/>
                </a:solidFill>
                <a:latin typeface="Book Antiqua" pitchFamily="18" charset="0"/>
              </a:rPr>
              <a:t>	</a:t>
            </a:r>
          </a:p>
          <a:p>
            <a:pPr algn="just" eaLnBrk="1" hangingPunct="1">
              <a:buFontTx/>
              <a:buNone/>
            </a:pPr>
            <a:r>
              <a:rPr lang="en-US" i="1" smtClean="0">
                <a:solidFill>
                  <a:schemeClr val="bg1"/>
                </a:solidFill>
                <a:latin typeface="Book Antiqua" pitchFamily="18" charset="0"/>
              </a:rPr>
              <a:t>	</a:t>
            </a:r>
            <a:r>
              <a:rPr lang="en-US" b="1" i="1" smtClean="0">
                <a:solidFill>
                  <a:schemeClr val="bg1"/>
                </a:solidFill>
                <a:latin typeface="Book Antiqua" pitchFamily="18" charset="0"/>
              </a:rPr>
              <a:t>Corporate planning</a:t>
            </a:r>
            <a:r>
              <a:rPr lang="en-US" i="1" smtClean="0">
                <a:solidFill>
                  <a:schemeClr val="bg1"/>
                </a:solidFill>
                <a:latin typeface="Book Antiqua" pitchFamily="18" charset="0"/>
              </a:rPr>
              <a:t> refers to the process of planning undertaken by the management to achieve their organizational goals.</a:t>
            </a:r>
            <a:endParaRPr lang="en-US" i="1"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Legal factors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These are related to the legal environment in which firms operate.</a:t>
            </a:r>
          </a:p>
          <a:p>
            <a:pPr marL="514350" indent="-514350">
              <a:buFont typeface="+mj-lt"/>
              <a:buAutoNum type="arabicPeriod"/>
            </a:pPr>
            <a:r>
              <a:rPr lang="en-US" dirty="0" smtClean="0">
                <a:solidFill>
                  <a:schemeClr val="bg1"/>
                </a:solidFill>
              </a:rPr>
              <a:t> Legal changes can affect a firms costs (e.g. if new systems and procedures have to be developed) and demand (e.g. if the law affects the likelihood of customers buying the good or using the service) </a:t>
            </a:r>
          </a:p>
          <a:p>
            <a:pPr marL="514350" indent="-514350">
              <a:buFont typeface="+mj-lt"/>
              <a:buAutoNum type="arabicPeriod"/>
            </a:pPr>
            <a:r>
              <a:rPr lang="en-US" dirty="0" smtClean="0">
                <a:solidFill>
                  <a:schemeClr val="bg1"/>
                </a:solidFill>
              </a:rPr>
              <a:t> Interest on saving bank a/c</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solidFill>
                  <a:schemeClr val="bg1"/>
                </a:solidFill>
                <a:latin typeface="Times New Roman" pitchFamily="18" charset="0"/>
                <a:cs typeface="Times New Roman" pitchFamily="18" charset="0"/>
              </a:rPr>
              <a:t>Michael Porter 5 Force Model</a:t>
            </a:r>
            <a:r>
              <a:rPr lang="fr-FR" dirty="0" smtClean="0"/>
              <a:t/>
            </a:r>
            <a:br>
              <a:rPr lang="fr-FR" dirty="0" smtClean="0"/>
            </a:br>
            <a:endParaRPr lang="en-US" dirty="0"/>
          </a:p>
        </p:txBody>
      </p:sp>
      <p:pic>
        <p:nvPicPr>
          <p:cNvPr id="4" name="Content Placeholder 3" descr="michaeal porter.jpg"/>
          <p:cNvPicPr>
            <a:picLocks noGrp="1" noChangeAspect="1"/>
          </p:cNvPicPr>
          <p:nvPr>
            <p:ph idx="1"/>
          </p:nvPr>
        </p:nvPicPr>
        <p:blipFill>
          <a:blip r:embed="rId2" cstate="print"/>
          <a:stretch>
            <a:fillRect/>
          </a:stretch>
        </p:blipFill>
        <p:spPr>
          <a:xfrm>
            <a:off x="685800" y="1828800"/>
            <a:ext cx="3048000" cy="2971800"/>
          </a:xfrm>
        </p:spPr>
      </p:pic>
      <p:sp>
        <p:nvSpPr>
          <p:cNvPr id="5" name="Rectangle 4"/>
          <p:cNvSpPr/>
          <p:nvPr/>
        </p:nvSpPr>
        <p:spPr>
          <a:xfrm>
            <a:off x="4267200" y="1600200"/>
            <a:ext cx="4572000" cy="3046988"/>
          </a:xfrm>
          <a:prstGeom prst="rect">
            <a:avLst/>
          </a:prstGeom>
        </p:spPr>
        <p:txBody>
          <a:bodyPr wrap="square">
            <a:spAutoFit/>
          </a:bodyPr>
          <a:lstStyle/>
          <a:p>
            <a:r>
              <a:rPr lang="en-US" sz="3200" dirty="0" smtClean="0">
                <a:solidFill>
                  <a:schemeClr val="bg1"/>
                </a:solidFill>
              </a:rPr>
              <a:t>“An industry’s profit potential is largely determined by the intensity of competitive rivalry within that industry</a:t>
            </a:r>
            <a:r>
              <a:rPr lang="en-US" dirty="0" smtClean="0">
                <a:solidFill>
                  <a:schemeClr val="bg1"/>
                </a:solidFill>
              </a:rPr>
              <a:t>”</a:t>
            </a:r>
            <a:endParaRPr lang="en-US" dirty="0">
              <a:solidFill>
                <a:schemeClr val="bg1"/>
              </a:solidFill>
            </a:endParaRPr>
          </a:p>
        </p:txBody>
      </p:sp>
      <p:sp>
        <p:nvSpPr>
          <p:cNvPr id="6" name="Rectangle 5"/>
          <p:cNvSpPr/>
          <p:nvPr/>
        </p:nvSpPr>
        <p:spPr>
          <a:xfrm>
            <a:off x="685800" y="4953000"/>
            <a:ext cx="7772400" cy="1569660"/>
          </a:xfrm>
          <a:prstGeom prst="rect">
            <a:avLst/>
          </a:prstGeom>
        </p:spPr>
        <p:txBody>
          <a:bodyPr wrap="square">
            <a:spAutoFit/>
          </a:bodyPr>
          <a:lstStyle/>
          <a:p>
            <a:r>
              <a:rPr lang="en-US" sz="2400" dirty="0" smtClean="0">
                <a:solidFill>
                  <a:schemeClr val="bg1"/>
                </a:solidFill>
              </a:rPr>
              <a:t>The model of the Five Competitive Forces was developed by Michael E. Porter determine the intensity of competition and hence the profitability and attractiveness of an industry</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orters-five-forces.jpg"/>
          <p:cNvPicPr>
            <a:picLocks noGrp="1" noChangeAspect="1"/>
          </p:cNvPicPr>
          <p:nvPr>
            <p:ph idx="1"/>
          </p:nvPr>
        </p:nvPicPr>
        <p:blipFill>
          <a:blip r:embed="rId2" cstate="print"/>
          <a:stretch>
            <a:fillRect/>
          </a:stretch>
        </p:blipFill>
        <p:spPr>
          <a:xfrm>
            <a:off x="228600" y="0"/>
            <a:ext cx="8610600"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bg1"/>
                </a:solidFill>
              </a:rPr>
              <a:t>Bargaining Power of Suppliers</a:t>
            </a:r>
            <a:endParaRPr lang="en-US" dirty="0"/>
          </a:p>
        </p:txBody>
      </p:sp>
      <p:sp>
        <p:nvSpPr>
          <p:cNvPr id="7" name="Content Placeholder 6"/>
          <p:cNvSpPr>
            <a:spLocks noGrp="1"/>
          </p:cNvSpPr>
          <p:nvPr>
            <p:ph idx="1"/>
          </p:nvPr>
        </p:nvSpPr>
        <p:spPr>
          <a:xfrm>
            <a:off x="457200" y="914400"/>
            <a:ext cx="8229600" cy="5638800"/>
          </a:xfrm>
        </p:spPr>
        <p:txBody>
          <a:bodyPr/>
          <a:lstStyle/>
          <a:p>
            <a:r>
              <a:rPr lang="en-US" dirty="0" smtClean="0">
                <a:solidFill>
                  <a:schemeClr val="bg1"/>
                </a:solidFill>
              </a:rPr>
              <a:t>The term suppliers comprises all sources for inputs power of that are needed in order to provide goods or Supplier services Supplier bargaining power is likely to be high when:- </a:t>
            </a:r>
          </a:p>
          <a:p>
            <a:r>
              <a:rPr lang="en-US" dirty="0" smtClean="0">
                <a:solidFill>
                  <a:schemeClr val="bg1"/>
                </a:solidFill>
              </a:rPr>
              <a:t> The market is dominated by a few large suppliers rather than a fragmented source of supply </a:t>
            </a:r>
          </a:p>
          <a:p>
            <a:r>
              <a:rPr lang="en-US" dirty="0" smtClean="0">
                <a:solidFill>
                  <a:schemeClr val="bg1"/>
                </a:solidFill>
              </a:rPr>
              <a:t> There are no substitutes for the particular input </a:t>
            </a:r>
          </a:p>
          <a:p>
            <a:r>
              <a:rPr lang="en-US" dirty="0" smtClean="0">
                <a:solidFill>
                  <a:schemeClr val="bg1"/>
                </a:solidFill>
              </a:rPr>
              <a:t> Employee solidarity</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solidFill>
                  <a:schemeClr val="bg1"/>
                </a:solidFill>
              </a:rPr>
              <a:t>Bargaining Power of Buyers</a:t>
            </a:r>
            <a:endParaRPr lang="en-US" dirty="0"/>
          </a:p>
        </p:txBody>
      </p:sp>
      <p:sp>
        <p:nvSpPr>
          <p:cNvPr id="3" name="Content Placeholder 2"/>
          <p:cNvSpPr>
            <a:spLocks noGrp="1"/>
          </p:cNvSpPr>
          <p:nvPr>
            <p:ph idx="1"/>
          </p:nvPr>
        </p:nvSpPr>
        <p:spPr>
          <a:xfrm>
            <a:off x="457200" y="1066800"/>
            <a:ext cx="8229600" cy="5059363"/>
          </a:xfrm>
        </p:spPr>
        <p:txBody>
          <a:bodyPr/>
          <a:lstStyle/>
          <a:p>
            <a:r>
              <a:rPr lang="en-US" sz="2800" dirty="0" smtClean="0">
                <a:solidFill>
                  <a:schemeClr val="bg1"/>
                </a:solidFill>
              </a:rPr>
              <a:t> Determines how much customers can bargaining impose pressure on margins and volumes. power of  Monospony buyer’s </a:t>
            </a:r>
          </a:p>
          <a:p>
            <a:r>
              <a:rPr lang="en-US" sz="2800" dirty="0" smtClean="0">
                <a:solidFill>
                  <a:schemeClr val="bg1"/>
                </a:solidFill>
              </a:rPr>
              <a:t> Customers bargaining power is likely to be high when </a:t>
            </a:r>
          </a:p>
          <a:p>
            <a:r>
              <a:rPr lang="en-US" sz="2800" dirty="0" smtClean="0">
                <a:solidFill>
                  <a:schemeClr val="bg1"/>
                </a:solidFill>
              </a:rPr>
              <a:t> Buyer’s are concentrated </a:t>
            </a:r>
          </a:p>
          <a:p>
            <a:r>
              <a:rPr lang="en-US" sz="2800" dirty="0" smtClean="0">
                <a:solidFill>
                  <a:schemeClr val="bg1"/>
                </a:solidFill>
              </a:rPr>
              <a:t> Buyer’s purchase significant proportion of production </a:t>
            </a:r>
          </a:p>
          <a:p>
            <a:r>
              <a:rPr lang="en-US" sz="2800" dirty="0" smtClean="0">
                <a:solidFill>
                  <a:schemeClr val="bg1"/>
                </a:solidFill>
              </a:rPr>
              <a:t>The customer knows about the production costs of the product </a:t>
            </a:r>
          </a:p>
          <a:p>
            <a:r>
              <a:rPr lang="en-US" sz="2800" dirty="0" smtClean="0">
                <a:solidFill>
                  <a:schemeClr val="bg1"/>
                </a:solidFill>
              </a:rPr>
              <a:t>Low when Producer supply critical of buyer’s input</a:t>
            </a:r>
            <a:endParaRPr lang="en-US" sz="28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chemeClr val="bg1"/>
                </a:solidFill>
              </a:rPr>
              <a:t>Threat Of New Entries</a:t>
            </a:r>
            <a:endParaRPr lang="en-US" dirty="0">
              <a:solidFill>
                <a:schemeClr val="bg1"/>
              </a:solidFill>
            </a:endParaRPr>
          </a:p>
        </p:txBody>
      </p:sp>
      <p:sp>
        <p:nvSpPr>
          <p:cNvPr id="3" name="Content Placeholder 2"/>
          <p:cNvSpPr>
            <a:spLocks noGrp="1"/>
          </p:cNvSpPr>
          <p:nvPr>
            <p:ph idx="1"/>
          </p:nvPr>
        </p:nvSpPr>
        <p:spPr>
          <a:xfrm>
            <a:off x="457200" y="1219200"/>
            <a:ext cx="8229600" cy="5257800"/>
          </a:xfrm>
        </p:spPr>
        <p:txBody>
          <a:bodyPr/>
          <a:lstStyle/>
          <a:p>
            <a:r>
              <a:rPr lang="en-US" dirty="0" smtClean="0">
                <a:solidFill>
                  <a:schemeClr val="bg1"/>
                </a:solidFill>
              </a:rPr>
              <a:t>The threat of new entries will depend</a:t>
            </a:r>
          </a:p>
          <a:p>
            <a:r>
              <a:rPr lang="en-US" dirty="0" smtClean="0">
                <a:solidFill>
                  <a:schemeClr val="bg1"/>
                </a:solidFill>
              </a:rPr>
              <a:t>Threat of on the extent to which there are New Entrants barriers to entry . These are, </a:t>
            </a:r>
          </a:p>
          <a:p>
            <a:r>
              <a:rPr lang="en-US" dirty="0" smtClean="0">
                <a:solidFill>
                  <a:schemeClr val="bg1"/>
                </a:solidFill>
              </a:rPr>
              <a:t> High initial investments and fixed costs </a:t>
            </a:r>
          </a:p>
          <a:p>
            <a:r>
              <a:rPr lang="en-US" dirty="0" smtClean="0">
                <a:solidFill>
                  <a:schemeClr val="bg1"/>
                </a:solidFill>
              </a:rPr>
              <a:t> Brand loyalty of customers </a:t>
            </a:r>
          </a:p>
          <a:p>
            <a:r>
              <a:rPr lang="en-US" dirty="0" smtClean="0">
                <a:solidFill>
                  <a:schemeClr val="bg1"/>
                </a:solidFill>
              </a:rPr>
              <a:t> Scarcity of important resources, e.g. qualified expert staff </a:t>
            </a:r>
          </a:p>
          <a:p>
            <a:r>
              <a:rPr lang="en-US" dirty="0" smtClean="0">
                <a:solidFill>
                  <a:schemeClr val="bg1"/>
                </a:solidFill>
              </a:rPr>
              <a:t> Existing players have close customer relations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dirty="0" smtClean="0">
                <a:solidFill>
                  <a:schemeClr val="bg1"/>
                </a:solidFill>
              </a:rPr>
              <a:t>Threat From Substitutes</a:t>
            </a:r>
            <a:endParaRPr lang="en-US" dirty="0">
              <a:solidFill>
                <a:schemeClr val="bg1"/>
              </a:solidFill>
            </a:endParaRPr>
          </a:p>
        </p:txBody>
      </p:sp>
      <p:sp>
        <p:nvSpPr>
          <p:cNvPr id="3" name="Content Placeholder 2"/>
          <p:cNvSpPr>
            <a:spLocks noGrp="1"/>
          </p:cNvSpPr>
          <p:nvPr>
            <p:ph idx="1"/>
          </p:nvPr>
        </p:nvSpPr>
        <p:spPr>
          <a:xfrm>
            <a:off x="457200" y="990600"/>
            <a:ext cx="8229600" cy="5562600"/>
          </a:xfrm>
        </p:spPr>
        <p:txBody>
          <a:bodyPr/>
          <a:lstStyle/>
          <a:p>
            <a:r>
              <a:rPr lang="en-US" dirty="0" smtClean="0">
                <a:solidFill>
                  <a:schemeClr val="bg1"/>
                </a:solidFill>
              </a:rPr>
              <a:t>A threat from substitutes exists if there Threat of are alternative Substitutes products with lower prices of better performance parameters for the same purpose </a:t>
            </a:r>
          </a:p>
          <a:p>
            <a:r>
              <a:rPr lang="en-US" dirty="0" smtClean="0">
                <a:solidFill>
                  <a:schemeClr val="bg1"/>
                </a:solidFill>
              </a:rPr>
              <a:t> The threat of substitutes is determined by following factors </a:t>
            </a:r>
          </a:p>
          <a:p>
            <a:r>
              <a:rPr lang="en-US" dirty="0" smtClean="0">
                <a:solidFill>
                  <a:schemeClr val="bg1"/>
                </a:solidFill>
              </a:rPr>
              <a:t> Brand loyalty of customers </a:t>
            </a:r>
          </a:p>
          <a:p>
            <a:r>
              <a:rPr lang="en-US" dirty="0" smtClean="0">
                <a:solidFill>
                  <a:schemeClr val="bg1"/>
                </a:solidFill>
              </a:rPr>
              <a:t> Close customer relationships </a:t>
            </a:r>
          </a:p>
          <a:p>
            <a:r>
              <a:rPr lang="en-US" dirty="0" smtClean="0">
                <a:solidFill>
                  <a:schemeClr val="bg1"/>
                </a:solidFill>
              </a:rPr>
              <a:t> Current trends</a:t>
            </a: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Intensity of Rivalry</a:t>
            </a:r>
            <a:endParaRPr lang="en-US" dirty="0">
              <a:solidFill>
                <a:schemeClr val="bg1"/>
              </a:solidFill>
            </a:endParaRPr>
          </a:p>
        </p:txBody>
      </p:sp>
      <p:sp>
        <p:nvSpPr>
          <p:cNvPr id="3" name="Content Placeholder 2"/>
          <p:cNvSpPr>
            <a:spLocks noGrp="1"/>
          </p:cNvSpPr>
          <p:nvPr>
            <p:ph idx="1"/>
          </p:nvPr>
        </p:nvSpPr>
        <p:spPr>
          <a:xfrm>
            <a:off x="609600" y="1295400"/>
            <a:ext cx="8229600" cy="4525963"/>
          </a:xfrm>
        </p:spPr>
        <p:txBody>
          <a:bodyPr/>
          <a:lstStyle/>
          <a:p>
            <a:r>
              <a:rPr lang="en-US" dirty="0" smtClean="0">
                <a:solidFill>
                  <a:schemeClr val="bg1"/>
                </a:solidFill>
              </a:rPr>
              <a:t>The intensity of Rivalry competition between existing players between Existing (companies) in an industry Players  Competition between existing players is likely to be high when.</a:t>
            </a:r>
          </a:p>
          <a:p>
            <a:r>
              <a:rPr lang="en-US" dirty="0" smtClean="0">
                <a:solidFill>
                  <a:schemeClr val="bg1"/>
                </a:solidFill>
              </a:rPr>
              <a:t>There are many players of about the same size </a:t>
            </a:r>
          </a:p>
          <a:p>
            <a:r>
              <a:rPr lang="en-US" dirty="0" smtClean="0">
                <a:solidFill>
                  <a:schemeClr val="bg1"/>
                </a:solidFill>
              </a:rPr>
              <a:t> Players have similar strategies </a:t>
            </a:r>
          </a:p>
          <a:p>
            <a:r>
              <a:rPr lang="en-US" dirty="0" smtClean="0">
                <a:solidFill>
                  <a:schemeClr val="bg1"/>
                </a:solidFill>
              </a:rPr>
              <a:t> There is not much differentiation between players and their products.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lstStyle/>
          <a:p>
            <a:r>
              <a:rPr lang="en-US" dirty="0" smtClean="0">
                <a:solidFill>
                  <a:schemeClr val="bg1"/>
                </a:solidFill>
              </a:rPr>
              <a:t>Thus, Porters Model of Five Competitive Forces is a simple but powerful tool for understanding where power lies in a business situation.</a:t>
            </a:r>
          </a:p>
          <a:p>
            <a:endParaRPr lang="en-US" dirty="0" smtClean="0">
              <a:solidFill>
                <a:schemeClr val="bg1"/>
              </a:solidFill>
            </a:endParaRPr>
          </a:p>
          <a:p>
            <a:r>
              <a:rPr lang="en-US" dirty="0" smtClean="0">
                <a:solidFill>
                  <a:schemeClr val="bg1"/>
                </a:solidFill>
              </a:rPr>
              <a:t>It helps to understand both the strength of your current competitive position &amp; the strength of a position you are looking to move into.</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304800" y="228600"/>
            <a:ext cx="8534400" cy="4525963"/>
          </a:xfrm>
        </p:spPr>
        <p:txBody>
          <a:bodyPr/>
          <a:lstStyle/>
          <a:p>
            <a:pPr>
              <a:buFontTx/>
              <a:buNone/>
            </a:pPr>
            <a:endParaRPr lang="en-US" smtClean="0"/>
          </a:p>
        </p:txBody>
      </p:sp>
      <p:pic>
        <p:nvPicPr>
          <p:cNvPr id="28675" name="Picture 4" descr="http://image.slidesharecdn.com/pptcompetitiveadvantage-100522030340-phpapp01/95/slide-2-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762000"/>
            <a:ext cx="8458200" cy="5592763"/>
          </a:xfrm>
        </p:spPr>
        <p:txBody>
          <a:bodyPr/>
          <a:lstStyle/>
          <a:p>
            <a:pPr algn="just" eaLnBrk="1" hangingPunct="1">
              <a:buFontTx/>
              <a:buNone/>
            </a:pPr>
            <a:r>
              <a:rPr lang="en-US" smtClean="0">
                <a:solidFill>
                  <a:schemeClr val="bg1"/>
                </a:solidFill>
                <a:latin typeface="Book Antiqua" pitchFamily="18" charset="0"/>
              </a:rPr>
              <a:t>		Very often the terms Mission, purpose, objective, goal, target etc are used interchangeably but there is a difference.</a:t>
            </a:r>
            <a:r>
              <a:rPr lang="en-US" i="1" smtClean="0">
                <a:solidFill>
                  <a:schemeClr val="bg1"/>
                </a:solidFill>
                <a:latin typeface="Book Antiqua" pitchFamily="18" charset="0"/>
              </a:rPr>
              <a:t> </a:t>
            </a:r>
          </a:p>
          <a:p>
            <a:pPr algn="just" eaLnBrk="1" hangingPunct="1">
              <a:buFontTx/>
              <a:buNone/>
            </a:pPr>
            <a:endParaRPr lang="en-US" i="1" smtClean="0">
              <a:solidFill>
                <a:schemeClr val="bg1"/>
              </a:solidFill>
              <a:latin typeface="Book Antiqua" pitchFamily="18" charset="0"/>
            </a:endParaRPr>
          </a:p>
          <a:p>
            <a:pPr algn="just" eaLnBrk="1" hangingPunct="1">
              <a:buFontTx/>
              <a:buNone/>
            </a:pPr>
            <a:r>
              <a:rPr lang="en-US" i="1" smtClean="0">
                <a:solidFill>
                  <a:schemeClr val="bg1"/>
                </a:solidFill>
                <a:latin typeface="Book Antiqua" pitchFamily="18" charset="0"/>
              </a:rPr>
              <a:t>Enduring reasons                          Specific results</a:t>
            </a:r>
          </a:p>
          <a:p>
            <a:pPr algn="just" eaLnBrk="1" hangingPunct="1">
              <a:buFontTx/>
              <a:buNone/>
            </a:pPr>
            <a:r>
              <a:rPr lang="en-US" i="1" smtClean="0">
                <a:solidFill>
                  <a:schemeClr val="bg1"/>
                </a:solidFill>
                <a:latin typeface="Book Antiqua" pitchFamily="18" charset="0"/>
              </a:rPr>
              <a:t>Why an organization                that an individual</a:t>
            </a:r>
          </a:p>
          <a:p>
            <a:pPr algn="just" eaLnBrk="1" hangingPunct="1">
              <a:buFontTx/>
              <a:buNone/>
            </a:pPr>
            <a:r>
              <a:rPr lang="en-US" i="1" smtClean="0">
                <a:solidFill>
                  <a:schemeClr val="bg1"/>
                </a:solidFill>
                <a:latin typeface="Book Antiqua" pitchFamily="18" charset="0"/>
              </a:rPr>
              <a:t>Exists	                             in the orgn achieves</a:t>
            </a:r>
          </a:p>
          <a:p>
            <a:pPr algn="just" eaLnBrk="1" hangingPunct="1">
              <a:buFontTx/>
              <a:buNone/>
            </a:pPr>
            <a:r>
              <a:rPr lang="en-US" i="1" smtClean="0">
                <a:solidFill>
                  <a:schemeClr val="bg1"/>
                </a:solidFill>
                <a:latin typeface="Book Antiqua" pitchFamily="18" charset="0"/>
              </a:rPr>
              <a:t>                                               in a specific period.</a:t>
            </a:r>
          </a:p>
        </p:txBody>
      </p:sp>
      <p:sp>
        <p:nvSpPr>
          <p:cNvPr id="6147" name="Line 4"/>
          <p:cNvSpPr>
            <a:spLocks noChangeShapeType="1"/>
          </p:cNvSpPr>
          <p:nvPr/>
        </p:nvSpPr>
        <p:spPr bwMode="auto">
          <a:xfrm>
            <a:off x="4114800" y="3810000"/>
            <a:ext cx="1447800" cy="0"/>
          </a:xfrm>
          <a:prstGeom prst="line">
            <a:avLst/>
          </a:prstGeom>
          <a:noFill/>
          <a:ln w="9525">
            <a:solidFill>
              <a:schemeClr val="bg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sp>
        <p:nvSpPr>
          <p:cNvPr id="29699" name="Content Placeholder 2"/>
          <p:cNvSpPr>
            <a:spLocks noGrp="1"/>
          </p:cNvSpPr>
          <p:nvPr>
            <p:ph idx="1"/>
          </p:nvPr>
        </p:nvSpPr>
        <p:spPr/>
        <p:txBody>
          <a:bodyPr/>
          <a:lstStyle/>
          <a:p>
            <a:endParaRPr lang="en-US" smtClean="0"/>
          </a:p>
        </p:txBody>
      </p:sp>
      <p:pic>
        <p:nvPicPr>
          <p:cNvPr id="29700" name="Picture 2" descr="http://image.slidesharecdn.com/pptcompetitiveadvantage-100522030340-phpapp01/95/slide-3-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US" smtClean="0"/>
          </a:p>
        </p:txBody>
      </p:sp>
      <p:sp>
        <p:nvSpPr>
          <p:cNvPr id="30723" name="Content Placeholder 2"/>
          <p:cNvSpPr>
            <a:spLocks noGrp="1"/>
          </p:cNvSpPr>
          <p:nvPr>
            <p:ph idx="1"/>
          </p:nvPr>
        </p:nvSpPr>
        <p:spPr/>
        <p:txBody>
          <a:bodyPr/>
          <a:lstStyle/>
          <a:p>
            <a:endParaRPr lang="en-US" smtClean="0"/>
          </a:p>
        </p:txBody>
      </p:sp>
      <p:pic>
        <p:nvPicPr>
          <p:cNvPr id="30724" name="Picture 2" descr="http://image.slidesharecdn.com/pptcompetitiveadvantage-100522030340-phpapp01/95/slide-5-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Content Placeholder 2"/>
          <p:cNvSpPr>
            <a:spLocks noGrp="1"/>
          </p:cNvSpPr>
          <p:nvPr>
            <p:ph idx="1"/>
          </p:nvPr>
        </p:nvSpPr>
        <p:spPr/>
        <p:txBody>
          <a:bodyPr/>
          <a:lstStyle/>
          <a:p>
            <a:endParaRPr lang="en-US" smtClean="0"/>
          </a:p>
        </p:txBody>
      </p:sp>
      <p:pic>
        <p:nvPicPr>
          <p:cNvPr id="31748" name="Picture 2" descr="http://image.slidesharecdn.com/pptcompetitiveadvantage-100522030340-phpapp01/95/slide-7-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endParaRPr lang="en-US" smtClean="0"/>
          </a:p>
        </p:txBody>
      </p:sp>
      <p:pic>
        <p:nvPicPr>
          <p:cNvPr id="32772" name="Picture 2" descr="http://image.slidesharecdn.com/pptcompetitiveadvantage-100522030340-phpapp01/95/slide-10-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34819" name="Content Placeholder 2"/>
          <p:cNvSpPr>
            <a:spLocks noGrp="1"/>
          </p:cNvSpPr>
          <p:nvPr>
            <p:ph idx="1"/>
          </p:nvPr>
        </p:nvSpPr>
        <p:spPr/>
        <p:txBody>
          <a:bodyPr/>
          <a:lstStyle/>
          <a:p>
            <a:endParaRPr lang="en-US" smtClean="0"/>
          </a:p>
        </p:txBody>
      </p:sp>
      <p:pic>
        <p:nvPicPr>
          <p:cNvPr id="34820" name="Picture 2" descr="http://image.slidesharecdn.com/pptcompetitiveadvantage-100522030340-phpapp01/95/slide-14-728.jpg?127451552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mtClean="0"/>
          </a:p>
        </p:txBody>
      </p:sp>
      <p:sp>
        <p:nvSpPr>
          <p:cNvPr id="35843" name="Content Placeholder 2"/>
          <p:cNvSpPr>
            <a:spLocks noGrp="1"/>
          </p:cNvSpPr>
          <p:nvPr>
            <p:ph idx="1"/>
          </p:nvPr>
        </p:nvSpPr>
        <p:spPr/>
        <p:txBody>
          <a:bodyPr/>
          <a:lstStyle/>
          <a:p>
            <a:endParaRPr lang="en-US" smtClean="0"/>
          </a:p>
        </p:txBody>
      </p:sp>
      <p:pic>
        <p:nvPicPr>
          <p:cNvPr id="35844" name="Picture 2" descr="http://image.slidesharecdn.com/pptcompetitiveadvantage-100522030340-phpapp01/95/slide-15-728.jpg?127451552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r>
              <a:rPr lang="en-US" dirty="0" smtClean="0">
                <a:solidFill>
                  <a:schemeClr val="bg1"/>
                </a:solidFill>
              </a:rPr>
              <a:t> A </a:t>
            </a:r>
            <a:r>
              <a:rPr lang="en-US" b="1" dirty="0" smtClean="0">
                <a:solidFill>
                  <a:schemeClr val="bg1"/>
                </a:solidFill>
              </a:rPr>
              <a:t>focused differentiation</a:t>
            </a:r>
            <a:r>
              <a:rPr lang="en-US" dirty="0" smtClean="0">
                <a:solidFill>
                  <a:schemeClr val="bg1"/>
                </a:solidFill>
              </a:rPr>
              <a:t> strategy </a:t>
            </a:r>
            <a:r>
              <a:rPr lang="en-US" b="1" dirty="0" smtClean="0">
                <a:solidFill>
                  <a:schemeClr val="bg1"/>
                </a:solidFill>
              </a:rPr>
              <a:t>means</a:t>
            </a:r>
            <a:r>
              <a:rPr lang="en-US" dirty="0" smtClean="0">
                <a:solidFill>
                  <a:schemeClr val="bg1"/>
                </a:solidFill>
              </a:rPr>
              <a:t> targeting a small group of customers with </a:t>
            </a:r>
            <a:r>
              <a:rPr lang="en-US" b="1" dirty="0" smtClean="0">
                <a:solidFill>
                  <a:schemeClr val="bg1"/>
                </a:solidFill>
              </a:rPr>
              <a:t>differentiated products. </a:t>
            </a:r>
          </a:p>
          <a:p>
            <a:endParaRPr lang="en-US" b="1" dirty="0" smtClean="0">
              <a:solidFill>
                <a:schemeClr val="bg1"/>
              </a:solidFill>
            </a:endParaRPr>
          </a:p>
          <a:p>
            <a:r>
              <a:rPr lang="en-US" b="1" dirty="0" smtClean="0">
                <a:solidFill>
                  <a:schemeClr val="bg1"/>
                </a:solidFill>
              </a:rPr>
              <a:t>E.g.: The</a:t>
            </a:r>
            <a:r>
              <a:rPr lang="en-US" dirty="0" smtClean="0">
                <a:solidFill>
                  <a:schemeClr val="bg1"/>
                </a:solidFill>
              </a:rPr>
              <a:t> dedication of Mercedez-Benz to cutting-edge technology, styling, and safety innovations has made the firm’s vehicles prized by those who are rich enough to afford.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28600"/>
            <a:ext cx="8229600" cy="914400"/>
          </a:xfrm>
        </p:spPr>
        <p:txBody>
          <a:bodyPr/>
          <a:lstStyle/>
          <a:p>
            <a:pPr eaLnBrk="1" hangingPunct="1"/>
            <a:r>
              <a:rPr lang="en-US" smtClean="0"/>
              <a:t>CONCEPT OF CORE COMPETENCE</a:t>
            </a:r>
          </a:p>
        </p:txBody>
      </p:sp>
      <p:sp>
        <p:nvSpPr>
          <p:cNvPr id="36867" name="Content Placeholder 2"/>
          <p:cNvSpPr>
            <a:spLocks noGrp="1"/>
          </p:cNvSpPr>
          <p:nvPr>
            <p:ph idx="1"/>
          </p:nvPr>
        </p:nvSpPr>
        <p:spPr/>
        <p:txBody>
          <a:bodyPr/>
          <a:lstStyle/>
          <a:p>
            <a:pPr eaLnBrk="1" hangingPunct="1"/>
            <a:endParaRPr lang="en-US" smtClean="0"/>
          </a:p>
        </p:txBody>
      </p:sp>
      <p:pic>
        <p:nvPicPr>
          <p:cNvPr id="47106" name="Picture 2" descr="http://image.slidesharecdn.com/core-competency-1229049388435576-1/95/slide-2-728.jpg?1229042246"/>
          <p:cNvPicPr>
            <a:picLocks noChangeAspect="1" noChangeArrowheads="1"/>
          </p:cNvPicPr>
          <p:nvPr/>
        </p:nvPicPr>
        <p:blipFill>
          <a:blip r:embed="rId2" cstate="print"/>
          <a:srcRect/>
          <a:stretch>
            <a:fillRect/>
          </a:stretch>
        </p:blipFill>
        <p:spPr bwMode="auto">
          <a:xfrm>
            <a:off x="0" y="762000"/>
            <a:ext cx="9144000" cy="6953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381000"/>
            <a:ext cx="8229600" cy="1143000"/>
          </a:xfrm>
        </p:spPr>
        <p:txBody>
          <a:bodyPr/>
          <a:lstStyle/>
          <a:p>
            <a:pPr eaLnBrk="1" hangingPunct="1"/>
            <a:r>
              <a:rPr lang="en-US" smtClean="0"/>
              <a:t>AN OVERVIEW</a:t>
            </a:r>
          </a:p>
        </p:txBody>
      </p:sp>
      <p:sp>
        <p:nvSpPr>
          <p:cNvPr id="37891" name="Content Placeholder 2"/>
          <p:cNvSpPr>
            <a:spLocks noGrp="1"/>
          </p:cNvSpPr>
          <p:nvPr>
            <p:ph idx="1"/>
          </p:nvPr>
        </p:nvSpPr>
        <p:spPr/>
        <p:txBody>
          <a:bodyPr/>
          <a:lstStyle/>
          <a:p>
            <a:pPr eaLnBrk="1" hangingPunct="1"/>
            <a:endParaRPr lang="en-US" smtClean="0"/>
          </a:p>
        </p:txBody>
      </p:sp>
      <p:sp>
        <p:nvSpPr>
          <p:cNvPr id="37892" name="AutoShape 2" descr="http://image.slidesharecdn.com/core-competency-1229049388435576-1/95/slide-3-728.jpg?1229042246"/>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37893" name="Picture 4" descr="http://image.slidesharecdn.com/core-competency-1229049388435576-1/95/slide-3-728.jpg?1229042246"/>
          <p:cNvPicPr>
            <a:picLocks noChangeAspect="1" noChangeArrowheads="1"/>
          </p:cNvPicPr>
          <p:nvPr/>
        </p:nvPicPr>
        <p:blipFill>
          <a:blip r:embed="rId2" cstate="print"/>
          <a:srcRect/>
          <a:stretch>
            <a:fillRect/>
          </a:stretch>
        </p:blipFill>
        <p:spPr bwMode="auto">
          <a:xfrm>
            <a:off x="0" y="457200"/>
            <a:ext cx="9372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solidFill>
                  <a:srgbClr val="FFFF00"/>
                </a:solidFill>
                <a:latin typeface="Times New Roman" pitchFamily="18" charset="0"/>
              </a:rPr>
              <a:t>A Definition of </a:t>
            </a:r>
            <a:br>
              <a:rPr lang="en-US" smtClean="0">
                <a:solidFill>
                  <a:srgbClr val="FFFF00"/>
                </a:solidFill>
                <a:latin typeface="Times New Roman" pitchFamily="18" charset="0"/>
              </a:rPr>
            </a:br>
            <a:r>
              <a:rPr lang="en-US" b="1" smtClean="0">
                <a:solidFill>
                  <a:srgbClr val="FFFF00"/>
                </a:solidFill>
                <a:latin typeface="Times New Roman" pitchFamily="18" charset="0"/>
              </a:rPr>
              <a:t>Strategic Planning</a:t>
            </a:r>
            <a:endParaRPr lang="en-US" b="1" smtClean="0"/>
          </a:p>
        </p:txBody>
      </p:sp>
      <p:sp>
        <p:nvSpPr>
          <p:cNvPr id="24579" name="Content Placeholder 2"/>
          <p:cNvSpPr>
            <a:spLocks noGrp="1"/>
          </p:cNvSpPr>
          <p:nvPr>
            <p:ph idx="1"/>
          </p:nvPr>
        </p:nvSpPr>
        <p:spPr>
          <a:xfrm>
            <a:off x="457200" y="1828800"/>
            <a:ext cx="8229600" cy="4297363"/>
          </a:xfrm>
        </p:spPr>
        <p:txBody>
          <a:bodyPr/>
          <a:lstStyle/>
          <a:p>
            <a:pPr algn="just"/>
            <a:r>
              <a:rPr lang="en-US" sz="2800" b="1" smtClean="0">
                <a:solidFill>
                  <a:srgbClr val="FFFFCC"/>
                </a:solidFill>
                <a:latin typeface="Times New Roman" pitchFamily="18" charset="0"/>
              </a:rPr>
              <a:t>The process by which the guiding members of an organization envision its future and develop the necessary procedures and operations to achieve that future . . . Envisioning involves a belief that aspects of the future can be influenced and changed by what one does now . . . that you can do more than plan for the future; you can help the organization create its future.”				                                        		    </a:t>
            </a:r>
            <a:r>
              <a:rPr lang="en-US" sz="2400" b="1" smtClean="0">
                <a:solidFill>
                  <a:srgbClr val="FFFFCC"/>
                </a:solidFill>
                <a:latin typeface="Times New Roman" pitchFamily="18" charset="0"/>
              </a:rPr>
              <a:t>-- Pfeiffer</a:t>
            </a:r>
            <a:endParaRPr lang="en-US" sz="2800"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1143000"/>
          </a:xfrm>
        </p:spPr>
        <p:txBody>
          <a:bodyPr/>
          <a:lstStyle/>
          <a:p>
            <a:pPr eaLnBrk="1" hangingPunct="1"/>
            <a:r>
              <a:rPr lang="en-US" smtClean="0">
                <a:solidFill>
                  <a:schemeClr val="bg1"/>
                </a:solidFill>
                <a:latin typeface="Castellar" pitchFamily="18" charset="0"/>
              </a:rPr>
              <a:t>MISSION</a:t>
            </a:r>
          </a:p>
        </p:txBody>
      </p:sp>
      <p:sp>
        <p:nvSpPr>
          <p:cNvPr id="7171" name="Rectangle 3"/>
          <p:cNvSpPr>
            <a:spLocks noGrp="1" noChangeArrowheads="1"/>
          </p:cNvSpPr>
          <p:nvPr>
            <p:ph type="body" idx="1"/>
          </p:nvPr>
        </p:nvSpPr>
        <p:spPr>
          <a:xfrm>
            <a:off x="381000" y="1570038"/>
            <a:ext cx="8229600" cy="4525962"/>
          </a:xfrm>
        </p:spPr>
        <p:txBody>
          <a:bodyPr/>
          <a:lstStyle/>
          <a:p>
            <a:pPr algn="just" eaLnBrk="1" hangingPunct="1">
              <a:buFontTx/>
              <a:buNone/>
            </a:pPr>
            <a:r>
              <a:rPr lang="en-US" i="1" smtClean="0"/>
              <a:t>		</a:t>
            </a:r>
            <a:r>
              <a:rPr lang="en-US" i="1" smtClean="0">
                <a:solidFill>
                  <a:schemeClr val="bg1"/>
                </a:solidFill>
                <a:latin typeface="Book Antiqua" pitchFamily="18" charset="0"/>
              </a:rPr>
              <a:t>Mission statement defines the basic reason for the existence of an organization and provides the basic philosophy of what the company is all about.</a:t>
            </a:r>
          </a:p>
          <a:p>
            <a:pPr eaLnBrk="1" hangingPunct="1">
              <a:buFontTx/>
              <a:buNone/>
            </a:pPr>
            <a:endParaRPr lang="en-US" i="1" smtClean="0">
              <a:solidFill>
                <a:schemeClr val="bg1"/>
              </a:solidFill>
              <a:latin typeface="Book Antiqua" pitchFamily="18" charset="0"/>
            </a:endParaRPr>
          </a:p>
          <a:p>
            <a:pPr algn="just" eaLnBrk="1" hangingPunct="1">
              <a:buFontTx/>
              <a:buNone/>
            </a:pPr>
            <a:r>
              <a:rPr lang="en-US" i="1" smtClean="0">
                <a:solidFill>
                  <a:schemeClr val="bg1"/>
                </a:solidFill>
                <a:latin typeface="Book Antiqua" pitchFamily="18" charset="0"/>
              </a:rPr>
              <a:t>		</a:t>
            </a:r>
            <a:r>
              <a:rPr lang="en-US" sz="2800" smtClean="0">
                <a:solidFill>
                  <a:schemeClr val="bg1"/>
                </a:solidFill>
                <a:latin typeface="Book Antiqua" pitchFamily="18" charset="0"/>
              </a:rPr>
              <a:t>Mission statement can be very effective if they are guided by a vision or a challenging dream that directs the efforts of the company for the years to come.</a:t>
            </a:r>
            <a:endParaRPr lang="en-US" sz="28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solidFill>
                  <a:srgbClr val="FFFF00"/>
                </a:solidFill>
                <a:latin typeface="Times New Roman" pitchFamily="18" charset="0"/>
              </a:rPr>
              <a:t>Strategic Planning:</a:t>
            </a:r>
            <a:r>
              <a:rPr lang="en-US" b="1" smtClean="0">
                <a:solidFill>
                  <a:srgbClr val="FFFF00"/>
                </a:solidFill>
                <a:latin typeface="Times New Roman" pitchFamily="18" charset="0"/>
              </a:rPr>
              <a:t/>
            </a:r>
            <a:br>
              <a:rPr lang="en-US" b="1" smtClean="0">
                <a:solidFill>
                  <a:srgbClr val="FFFF00"/>
                </a:solidFill>
                <a:latin typeface="Times New Roman" pitchFamily="18" charset="0"/>
              </a:rPr>
            </a:br>
            <a:r>
              <a:rPr lang="en-US" b="1" smtClean="0">
                <a:solidFill>
                  <a:srgbClr val="FFFF00"/>
                </a:solidFill>
                <a:latin typeface="Times New Roman" pitchFamily="18" charset="0"/>
              </a:rPr>
              <a:t>The Purposes</a:t>
            </a:r>
            <a:endParaRPr lang="en-US" b="1" smtClean="0"/>
          </a:p>
        </p:txBody>
      </p:sp>
      <p:sp>
        <p:nvSpPr>
          <p:cNvPr id="3" name="Content Placeholder 2"/>
          <p:cNvSpPr>
            <a:spLocks noGrp="1"/>
          </p:cNvSpPr>
          <p:nvPr>
            <p:ph idx="1"/>
          </p:nvPr>
        </p:nvSpPr>
        <p:spPr>
          <a:xfrm>
            <a:off x="685800" y="1798638"/>
            <a:ext cx="7924800" cy="4525962"/>
          </a:xfrm>
        </p:spPr>
        <p:txBody>
          <a:bodyPr/>
          <a:lstStyle/>
          <a:p>
            <a:pPr marL="0" indent="0" algn="just">
              <a:buFontTx/>
              <a:buNone/>
              <a:tabLst>
                <a:tab pos="341313" algn="l"/>
              </a:tabLst>
              <a:defRPr/>
            </a:pPr>
            <a:r>
              <a:rPr lang="en-US" b="1" dirty="0" smtClean="0">
                <a:solidFill>
                  <a:srgbClr val="FFFFCC"/>
                </a:solidFill>
                <a:latin typeface="Times New Roman" pitchFamily="18" charset="0"/>
              </a:rPr>
              <a:t>Strategic planning is an ongoing and dynamic process designed to:</a:t>
            </a:r>
          </a:p>
          <a:p>
            <a:pPr marL="0" indent="0" algn="just">
              <a:buFontTx/>
              <a:buNone/>
              <a:tabLst>
                <a:tab pos="341313" algn="l"/>
              </a:tabLst>
              <a:defRPr/>
            </a:pPr>
            <a:endParaRPr lang="en-US" b="1" dirty="0" smtClean="0">
              <a:solidFill>
                <a:srgbClr val="FFFFCC"/>
              </a:solidFill>
              <a:latin typeface="Times New Roman" pitchFamily="18" charset="0"/>
            </a:endParaRPr>
          </a:p>
          <a:p>
            <a:pPr marL="0" indent="0" algn="just">
              <a:buFontTx/>
              <a:buNone/>
              <a:tabLst>
                <a:tab pos="341313" algn="l"/>
              </a:tabLst>
              <a:defRPr/>
            </a:pPr>
            <a:r>
              <a:rPr lang="en-US" b="1" dirty="0" smtClean="0">
                <a:solidFill>
                  <a:srgbClr val="FFFFCC"/>
                </a:solidFill>
                <a:latin typeface="Times New Roman" pitchFamily="18" charset="0"/>
              </a:rPr>
              <a:t>	</a:t>
            </a:r>
            <a:r>
              <a:rPr lang="en-US" b="1" dirty="0" smtClean="0">
                <a:solidFill>
                  <a:srgbClr val="FFFFCC"/>
                </a:solidFill>
                <a:latin typeface="Times New Roman" pitchFamily="18" charset="0"/>
                <a:sym typeface="Symbol" pitchFamily="18" charset="2"/>
              </a:rPr>
              <a:t> Ensure a consistent, clear purpose throughout the organization</a:t>
            </a:r>
          </a:p>
          <a:p>
            <a:pPr marL="0" indent="0" algn="just">
              <a:buFontTx/>
              <a:buNone/>
              <a:tabLst>
                <a:tab pos="341313" algn="l"/>
              </a:tabLst>
              <a:defRPr/>
            </a:pPr>
            <a:r>
              <a:rPr lang="en-US" b="1" dirty="0" smtClean="0">
                <a:solidFill>
                  <a:srgbClr val="FFFFCC"/>
                </a:solidFill>
                <a:latin typeface="Times New Roman" pitchFamily="18" charset="0"/>
              </a:rPr>
              <a:t>	</a:t>
            </a:r>
            <a:r>
              <a:rPr lang="en-US" b="1" dirty="0" smtClean="0">
                <a:solidFill>
                  <a:srgbClr val="FFFFCC"/>
                </a:solidFill>
                <a:latin typeface="Times New Roman" pitchFamily="18" charset="0"/>
                <a:sym typeface="Symbol" pitchFamily="18" charset="2"/>
              </a:rPr>
              <a:t> Provide a point of reference for all management decisions</a:t>
            </a:r>
            <a:endParaRPr lang="en-US" b="1" dirty="0" smtClean="0">
              <a:solidFill>
                <a:srgbClr val="FFFFCC"/>
              </a:solidFill>
              <a:latin typeface="Times New Roman" pitchFamily="18" charset="0"/>
            </a:endParaRPr>
          </a:p>
          <a:p>
            <a:pPr algn="just">
              <a:defRPr/>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685800" y="762000"/>
            <a:ext cx="7924800" cy="5211763"/>
          </a:xfrm>
        </p:spPr>
        <p:txBody>
          <a:bodyPr/>
          <a:lstStyle/>
          <a:p>
            <a:pPr algn="just"/>
            <a:r>
              <a:rPr lang="en-US" sz="3600" smtClean="0">
                <a:solidFill>
                  <a:srgbClr val="FFFFCC"/>
                </a:solidFill>
                <a:latin typeface="Times New Roman" pitchFamily="18" charset="0"/>
                <a:sym typeface="Symbol" pitchFamily="18" charset="2"/>
              </a:rPr>
              <a:t>Gain commitment from those within the organization by clearly communicating the direction and priorities of the  organization’s business</a:t>
            </a:r>
          </a:p>
          <a:p>
            <a:pPr algn="just">
              <a:buFont typeface="Symbol" pitchFamily="18" charset="2"/>
              <a:buChar char="·"/>
            </a:pPr>
            <a:endParaRPr lang="en-US" sz="3600" smtClean="0">
              <a:solidFill>
                <a:srgbClr val="FFFFCC"/>
              </a:solidFill>
              <a:latin typeface="Times New Roman" pitchFamily="18" charset="0"/>
              <a:sym typeface="Symbol" pitchFamily="18" charset="2"/>
            </a:endParaRPr>
          </a:p>
          <a:p>
            <a:pPr algn="just"/>
            <a:r>
              <a:rPr lang="en-US" sz="3600" smtClean="0">
                <a:solidFill>
                  <a:srgbClr val="FFFFCC"/>
                </a:solidFill>
                <a:latin typeface="Times New Roman" pitchFamily="18" charset="0"/>
                <a:sym typeface="Symbol" pitchFamily="18" charset="2"/>
              </a:rPr>
              <a:t>Achieve understanding and support from those outside the organization who are important to its success</a:t>
            </a:r>
            <a:endParaRPr lang="en-US" sz="3600" smtClean="0">
              <a:solidFill>
                <a:srgbClr val="FFFFCC"/>
              </a:solidFill>
              <a:latin typeface="Times New Roman" pitchFamily="18" charset="0"/>
            </a:endParaRPr>
          </a:p>
          <a:p>
            <a:pPr algn="just"/>
            <a:endParaRPr lang="en-US" sz="36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1143000"/>
          </a:xfrm>
        </p:spPr>
        <p:txBody>
          <a:bodyPr/>
          <a:lstStyle/>
          <a:p>
            <a:r>
              <a:rPr lang="en-US" b="1" smtClean="0">
                <a:solidFill>
                  <a:srgbClr val="FFFF00"/>
                </a:solidFill>
                <a:latin typeface="Times New Roman" pitchFamily="18" charset="0"/>
              </a:rPr>
              <a:t>The Strategic Planning Process</a:t>
            </a:r>
            <a:endParaRPr lang="en-US" b="1" smtClean="0"/>
          </a:p>
        </p:txBody>
      </p:sp>
      <p:sp>
        <p:nvSpPr>
          <p:cNvPr id="27651" name="Content Placeholder 2"/>
          <p:cNvSpPr>
            <a:spLocks noGrp="1"/>
          </p:cNvSpPr>
          <p:nvPr>
            <p:ph idx="1"/>
          </p:nvPr>
        </p:nvSpPr>
        <p:spPr>
          <a:xfrm>
            <a:off x="685800" y="914400"/>
            <a:ext cx="7848600" cy="5867400"/>
          </a:xfrm>
        </p:spPr>
        <p:txBody>
          <a:bodyPr/>
          <a:lstStyle/>
          <a:p>
            <a:pPr>
              <a:buFontTx/>
              <a:buNone/>
              <a:defRPr/>
            </a:pPr>
            <a:r>
              <a:rPr lang="en-US" i="1" dirty="0" smtClean="0">
                <a:solidFill>
                  <a:srgbClr val="FFFFCC"/>
                </a:solidFill>
                <a:latin typeface="Times New Roman" pitchFamily="18" charset="0"/>
              </a:rPr>
              <a:t>The key elements include:</a:t>
            </a:r>
          </a:p>
          <a:p>
            <a:pPr>
              <a:buFontTx/>
              <a:buNone/>
              <a:defRPr/>
            </a:pPr>
            <a:endParaRPr lang="en-US" sz="600" dirty="0" smtClean="0">
              <a:solidFill>
                <a:srgbClr val="FFFFCC"/>
              </a:solidFill>
              <a:latin typeface="Times New Roman" pitchFamily="18" charset="0"/>
            </a:endParaRP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articulation of the organization’s vision and mission</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identification of emerging trends</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assessment of stakeholder expectations</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 The selection of key results areas</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development of priority goals  &amp;        </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design of implementation strategies and measures of success</a:t>
            </a:r>
          </a:p>
          <a:p>
            <a:pPr marL="514350" indent="-514350" algn="just">
              <a:buFont typeface="+mj-lt"/>
              <a:buAutoNum type="arabicPeriod"/>
              <a:defRPr/>
            </a:pPr>
            <a:r>
              <a:rPr lang="en-US" sz="2800" b="1" dirty="0" smtClean="0">
                <a:solidFill>
                  <a:srgbClr val="FFFFCC"/>
                </a:solidFill>
                <a:latin typeface="Times New Roman" pitchFamily="18" charset="0"/>
                <a:sym typeface="Symbol" pitchFamily="18" charset="2"/>
              </a:rPr>
              <a:t>The documentation of achievement, the monitoring of the plan &amp; refining the process</a:t>
            </a:r>
            <a:endParaRPr lang="en-US" sz="2800" dirty="0" smtClean="0"/>
          </a:p>
          <a:p>
            <a:pPr>
              <a:buFontTx/>
              <a:buNone/>
              <a:defRPr/>
            </a:pPr>
            <a:endParaRPr lang="en-US" b="1" dirty="0" smtClean="0">
              <a:solidFill>
                <a:srgbClr val="FFFFCC"/>
              </a:solidFill>
              <a:latin typeface="Times New Roman" pitchFamily="18" charset="0"/>
              <a:sym typeface="Symbol" pitchFamily="18" charset="2"/>
            </a:endParaRPr>
          </a:p>
          <a:p>
            <a:pPr>
              <a:buFont typeface="Symbol" pitchFamily="18" charset="2"/>
              <a:buChar char="·"/>
              <a:defRPr/>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solidFill>
                  <a:schemeClr val="bg1"/>
                </a:solidFill>
              </a:rPr>
              <a:t>Types of Strategies or Generic Strategy alternatives</a:t>
            </a:r>
            <a:endParaRPr lang="en-US" dirty="0">
              <a:solidFill>
                <a:schemeClr val="bg1"/>
              </a:solidFill>
            </a:endParaRPr>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  </a:t>
            </a:r>
            <a:r>
              <a:rPr lang="en-US" dirty="0" smtClean="0">
                <a:solidFill>
                  <a:schemeClr val="bg1"/>
                </a:solidFill>
              </a:rPr>
              <a:t>with respect to  Products/Markets/Functions</a:t>
            </a:r>
          </a:p>
          <a:p>
            <a:pPr marL="514350" indent="-514350">
              <a:buFont typeface="+mj-lt"/>
              <a:buAutoNum type="arabicPeriod"/>
            </a:pPr>
            <a:r>
              <a:rPr lang="en-US" dirty="0" smtClean="0">
                <a:solidFill>
                  <a:srgbClr val="FFC000"/>
                </a:solidFill>
              </a:rPr>
              <a:t>EXPANSION </a:t>
            </a:r>
            <a:r>
              <a:rPr lang="en-US" dirty="0" smtClean="0">
                <a:solidFill>
                  <a:schemeClr val="bg1"/>
                </a:solidFill>
              </a:rPr>
              <a:t>STRATEGY:</a:t>
            </a:r>
          </a:p>
          <a:p>
            <a:pPr marL="514350" indent="-514350">
              <a:buNone/>
            </a:pPr>
            <a:r>
              <a:rPr lang="en-US" dirty="0" smtClean="0">
                <a:solidFill>
                  <a:schemeClr val="bg1"/>
                </a:solidFill>
              </a:rPr>
              <a:t>        They are adopted in case of highly competitive and volatile industries in introduction  stage of product/service life cycle.</a:t>
            </a:r>
          </a:p>
          <a:p>
            <a:pPr marL="514350" indent="-514350">
              <a:buNone/>
            </a:pPr>
            <a:r>
              <a:rPr lang="en-US" dirty="0" smtClean="0">
                <a:solidFill>
                  <a:schemeClr val="bg1"/>
                </a:solidFill>
              </a:rPr>
              <a:t>2. </a:t>
            </a:r>
            <a:r>
              <a:rPr lang="en-US" dirty="0" smtClean="0">
                <a:solidFill>
                  <a:srgbClr val="FFC000"/>
                </a:solidFill>
              </a:rPr>
              <a:t>STABILITY</a:t>
            </a:r>
            <a:r>
              <a:rPr lang="en-US" dirty="0" smtClean="0">
                <a:solidFill>
                  <a:schemeClr val="bg1"/>
                </a:solidFill>
              </a:rPr>
              <a:t> STRATEGY:</a:t>
            </a:r>
          </a:p>
          <a:p>
            <a:pPr marL="514350" indent="-514350">
              <a:buNone/>
            </a:pPr>
            <a:r>
              <a:rPr lang="en-US" dirty="0" smtClean="0">
                <a:solidFill>
                  <a:schemeClr val="bg1"/>
                </a:solidFill>
              </a:rPr>
              <a:t>       It is better choice when  environment is less volatile  and product reached maturity stage of PLC</a:t>
            </a:r>
          </a:p>
          <a:p>
            <a:pPr marL="514350" indent="-514350">
              <a:buFont typeface="+mj-lt"/>
              <a:buAutoNum type="arabicPeriod"/>
            </a:pPr>
            <a:endParaRPr lang="en-US"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pPr marL="514350" indent="-514350">
              <a:buNone/>
            </a:pPr>
            <a:r>
              <a:rPr lang="en-US" dirty="0" smtClean="0">
                <a:solidFill>
                  <a:srgbClr val="FFC000"/>
                </a:solidFill>
              </a:rPr>
              <a:t>3.RETRENCHMENT S</a:t>
            </a:r>
            <a:r>
              <a:rPr lang="en-US" dirty="0" smtClean="0">
                <a:solidFill>
                  <a:schemeClr val="bg1"/>
                </a:solidFill>
              </a:rPr>
              <a:t>TRATEGY</a:t>
            </a:r>
          </a:p>
          <a:p>
            <a:pPr marL="514350" indent="-514350">
              <a:buNone/>
            </a:pPr>
            <a:r>
              <a:rPr lang="en-US" dirty="0" smtClean="0">
                <a:solidFill>
                  <a:schemeClr val="bg1"/>
                </a:solidFill>
              </a:rPr>
              <a:t>     When the firm is not doing well in terms of sales &amp; revenue and finding greater returns some where, product in decline stage  of PLC.</a:t>
            </a:r>
          </a:p>
          <a:p>
            <a:pPr marL="514350" indent="-514350">
              <a:buNone/>
            </a:pPr>
            <a:r>
              <a:rPr lang="en-US" dirty="0" smtClean="0">
                <a:solidFill>
                  <a:schemeClr val="bg1"/>
                </a:solidFill>
              </a:rPr>
              <a:t> </a:t>
            </a:r>
          </a:p>
          <a:p>
            <a:pPr marL="514350" indent="-514350">
              <a:buNone/>
            </a:pPr>
            <a:r>
              <a:rPr lang="en-US" dirty="0" smtClean="0">
                <a:solidFill>
                  <a:schemeClr val="bg1"/>
                </a:solidFill>
              </a:rPr>
              <a:t>4.</a:t>
            </a:r>
            <a:r>
              <a:rPr lang="en-US" dirty="0" smtClean="0">
                <a:solidFill>
                  <a:srgbClr val="FFC000"/>
                </a:solidFill>
              </a:rPr>
              <a:t>COMBINATION</a:t>
            </a:r>
            <a:r>
              <a:rPr lang="en-US" dirty="0" smtClean="0">
                <a:solidFill>
                  <a:schemeClr val="bg1"/>
                </a:solidFill>
              </a:rPr>
              <a:t> STRATEGY:</a:t>
            </a:r>
          </a:p>
          <a:p>
            <a:pPr marL="514350" indent="-514350">
              <a:buNone/>
            </a:pPr>
            <a:r>
              <a:rPr lang="en-US" dirty="0" smtClean="0">
                <a:solidFill>
                  <a:schemeClr val="bg1"/>
                </a:solidFill>
              </a:rPr>
              <a:t>    It combines other strategies ,suitable for multiple </a:t>
            </a:r>
            <a:r>
              <a:rPr lang="en-US" dirty="0" err="1" smtClean="0">
                <a:solidFill>
                  <a:schemeClr val="bg1"/>
                </a:solidFill>
              </a:rPr>
              <a:t>Strattegic</a:t>
            </a:r>
            <a:r>
              <a:rPr lang="en-US" dirty="0" smtClean="0">
                <a:solidFill>
                  <a:schemeClr val="bg1"/>
                </a:solidFill>
              </a:rPr>
              <a:t> Business Units (SBU) and changes occurs in </a:t>
            </a:r>
            <a:r>
              <a:rPr lang="en-US" dirty="0" err="1" smtClean="0">
                <a:solidFill>
                  <a:schemeClr val="bg1"/>
                </a:solidFill>
              </a:rPr>
              <a:t>PLC.Ex</a:t>
            </a:r>
            <a:r>
              <a:rPr lang="en-US" dirty="0" smtClean="0">
                <a:solidFill>
                  <a:schemeClr val="bg1"/>
                </a:solidFill>
              </a:rPr>
              <a:t>: Sub-contracting, Cross-licensing, Joint ventures.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8600" y="457200"/>
            <a:ext cx="8534400" cy="1066800"/>
          </a:xfrm>
        </p:spPr>
        <p:txBody>
          <a:bodyPr/>
          <a:lstStyle/>
          <a:p>
            <a:pPr eaLnBrk="1" hangingPunct="1"/>
            <a:r>
              <a:rPr lang="en-US" sz="4000" b="1" smtClean="0">
                <a:solidFill>
                  <a:srgbClr val="FFFF00"/>
                </a:solidFill>
                <a:latin typeface="Times New Roman" pitchFamily="18" charset="0"/>
                <a:cs typeface="Times New Roman" pitchFamily="18" charset="0"/>
              </a:rPr>
              <a:t>Strategy Formulation and Implementation</a:t>
            </a:r>
          </a:p>
        </p:txBody>
      </p:sp>
      <p:sp>
        <p:nvSpPr>
          <p:cNvPr id="23555" name="Rectangle 3"/>
          <p:cNvSpPr>
            <a:spLocks noGrp="1" noChangeArrowheads="1"/>
          </p:cNvSpPr>
          <p:nvPr>
            <p:ph type="body" idx="1"/>
          </p:nvPr>
        </p:nvSpPr>
        <p:spPr>
          <a:xfrm>
            <a:off x="609600" y="1676400"/>
            <a:ext cx="8153400" cy="5105400"/>
          </a:xfrm>
        </p:spPr>
        <p:txBody>
          <a:bodyPr/>
          <a:lstStyle/>
          <a:p>
            <a:pPr marL="514350" indent="-514350" eaLnBrk="1" hangingPunct="1">
              <a:lnSpc>
                <a:spcPct val="90000"/>
              </a:lnSpc>
              <a:buFontTx/>
              <a:buAutoNum type="arabicPeriod"/>
            </a:pPr>
            <a:r>
              <a:rPr lang="en-US" smtClean="0">
                <a:solidFill>
                  <a:schemeClr val="bg1"/>
                </a:solidFill>
                <a:latin typeface="Book Antiqua" pitchFamily="18" charset="0"/>
              </a:rPr>
              <a:t>	</a:t>
            </a:r>
            <a:r>
              <a:rPr lang="en-US" sz="2800" smtClean="0">
                <a:solidFill>
                  <a:schemeClr val="bg1"/>
                </a:solidFill>
                <a:latin typeface="Book Antiqua" pitchFamily="18" charset="0"/>
              </a:rPr>
              <a:t>Identification of mission and objectives</a:t>
            </a:r>
          </a:p>
          <a:p>
            <a:pPr marL="514350" indent="-514350" eaLnBrk="1" hangingPunct="1">
              <a:lnSpc>
                <a:spcPct val="90000"/>
              </a:lnSpc>
              <a:buFontTx/>
              <a:buAutoNum type="arabicPeriod"/>
            </a:pPr>
            <a:r>
              <a:rPr lang="en-US" sz="2800" smtClean="0">
                <a:solidFill>
                  <a:schemeClr val="bg1"/>
                </a:solidFill>
                <a:latin typeface="Book Antiqua" pitchFamily="18" charset="0"/>
              </a:rPr>
              <a:t>	Environmental Scanning</a:t>
            </a:r>
          </a:p>
          <a:p>
            <a:pPr marL="514350" indent="-514350" eaLnBrk="1" hangingPunct="1">
              <a:lnSpc>
                <a:spcPct val="90000"/>
              </a:lnSpc>
              <a:buFontTx/>
              <a:buAutoNum type="arabicPeriod"/>
            </a:pPr>
            <a:r>
              <a:rPr lang="en-US" sz="2800" smtClean="0">
                <a:solidFill>
                  <a:schemeClr val="bg1"/>
                </a:solidFill>
                <a:latin typeface="Book Antiqua" pitchFamily="18" charset="0"/>
              </a:rPr>
              <a:t>	Generic Strategy Alternatives</a:t>
            </a:r>
          </a:p>
          <a:p>
            <a:pPr marL="514350" indent="-514350" eaLnBrk="1" hangingPunct="1">
              <a:lnSpc>
                <a:spcPct val="90000"/>
              </a:lnSpc>
              <a:buFontTx/>
              <a:buAutoNum type="arabicPeriod"/>
            </a:pPr>
            <a:r>
              <a:rPr lang="en-US" sz="2800" smtClean="0">
                <a:solidFill>
                  <a:schemeClr val="bg1"/>
                </a:solidFill>
                <a:latin typeface="Book Antiqua" pitchFamily="18" charset="0"/>
              </a:rPr>
              <a:t>	Strategy variations</a:t>
            </a:r>
          </a:p>
          <a:p>
            <a:pPr marL="514350" indent="-514350" eaLnBrk="1" hangingPunct="1">
              <a:lnSpc>
                <a:spcPct val="90000"/>
              </a:lnSpc>
              <a:buFontTx/>
              <a:buAutoNum type="arabicPeriod"/>
            </a:pPr>
            <a:r>
              <a:rPr lang="en-US" sz="2800" smtClean="0">
                <a:solidFill>
                  <a:schemeClr val="bg1"/>
                </a:solidFill>
                <a:latin typeface="Book Antiqua" pitchFamily="18" charset="0"/>
              </a:rPr>
              <a:t>	Strategic Choice</a:t>
            </a:r>
          </a:p>
          <a:p>
            <a:pPr marL="514350" indent="-514350" eaLnBrk="1" hangingPunct="1">
              <a:lnSpc>
                <a:spcPct val="90000"/>
              </a:lnSpc>
              <a:buFontTx/>
              <a:buAutoNum type="arabicPeriod"/>
            </a:pPr>
            <a:r>
              <a:rPr lang="en-US" sz="2800" smtClean="0">
                <a:solidFill>
                  <a:schemeClr val="bg1"/>
                </a:solidFill>
                <a:latin typeface="Book Antiqua" pitchFamily="18" charset="0"/>
              </a:rPr>
              <a:t>	Allocation of resources and formulation of    </a:t>
            </a:r>
          </a:p>
          <a:p>
            <a:pPr marL="514350" indent="-514350" eaLnBrk="1" hangingPunct="1">
              <a:lnSpc>
                <a:spcPct val="90000"/>
              </a:lnSpc>
              <a:buFontTx/>
              <a:buNone/>
            </a:pPr>
            <a:r>
              <a:rPr lang="en-US" sz="2800" smtClean="0">
                <a:solidFill>
                  <a:schemeClr val="bg1"/>
                </a:solidFill>
                <a:latin typeface="Book Antiqua" pitchFamily="18" charset="0"/>
              </a:rPr>
              <a:t>           organizational structure</a:t>
            </a:r>
          </a:p>
          <a:p>
            <a:pPr marL="514350" indent="-514350" eaLnBrk="1" hangingPunct="1">
              <a:lnSpc>
                <a:spcPct val="90000"/>
              </a:lnSpc>
              <a:buFontTx/>
              <a:buAutoNum type="arabicPeriod" startAt="7"/>
            </a:pPr>
            <a:r>
              <a:rPr lang="en-US" sz="2800" smtClean="0">
                <a:solidFill>
                  <a:schemeClr val="bg1"/>
                </a:solidFill>
                <a:latin typeface="Book Antiqua" pitchFamily="18" charset="0"/>
              </a:rPr>
              <a:t>	Formulation of plans, policies, programmes, </a:t>
            </a:r>
          </a:p>
          <a:p>
            <a:pPr marL="514350" indent="-514350" eaLnBrk="1" hangingPunct="1">
              <a:lnSpc>
                <a:spcPct val="90000"/>
              </a:lnSpc>
              <a:buFontTx/>
              <a:buNone/>
            </a:pPr>
            <a:r>
              <a:rPr lang="en-US" sz="2800" smtClean="0">
                <a:solidFill>
                  <a:schemeClr val="bg1"/>
                </a:solidFill>
                <a:latin typeface="Book Antiqua" pitchFamily="18" charset="0"/>
              </a:rPr>
              <a:t>           and administration</a:t>
            </a:r>
          </a:p>
          <a:p>
            <a:pPr marL="514350" indent="-514350" eaLnBrk="1" hangingPunct="1">
              <a:lnSpc>
                <a:spcPct val="90000"/>
              </a:lnSpc>
              <a:buFontTx/>
              <a:buAutoNum type="arabicPeriod" startAt="8"/>
            </a:pPr>
            <a:r>
              <a:rPr lang="en-US" sz="2800" smtClean="0">
                <a:solidFill>
                  <a:schemeClr val="bg1"/>
                </a:solidFill>
                <a:latin typeface="Book Antiqua" pitchFamily="18" charset="0"/>
              </a:rPr>
              <a:t>	Evaluation and control</a:t>
            </a:r>
            <a:r>
              <a:rPr lang="en-US"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defRPr/>
            </a:pPr>
            <a:r>
              <a:rPr lang="en-US" sz="3600" b="1" dirty="0" smtClean="0">
                <a:solidFill>
                  <a:schemeClr val="bg1">
                    <a:lumMod val="95000"/>
                  </a:schemeClr>
                </a:solidFill>
              </a:rPr>
              <a:t>Example : Mission Statements </a:t>
            </a:r>
            <a:endParaRPr lang="en-US" sz="3600" b="1" dirty="0">
              <a:solidFill>
                <a:schemeClr val="bg1">
                  <a:lumMod val="95000"/>
                </a:schemeClr>
              </a:solidFill>
            </a:endParaRPr>
          </a:p>
        </p:txBody>
      </p:sp>
      <p:pic>
        <p:nvPicPr>
          <p:cNvPr id="8195" name="Picture 2"/>
          <p:cNvPicPr>
            <a:picLocks noChangeAspect="1" noChangeArrowheads="1"/>
          </p:cNvPicPr>
          <p:nvPr/>
        </p:nvPicPr>
        <p:blipFill>
          <a:blip r:embed="rId2" cstate="print">
            <a:grayscl/>
            <a:biLevel thresh="50000"/>
          </a:blip>
          <a:srcRect l="15518" t="54071" r="15776" b="6052"/>
          <a:stretch>
            <a:fillRect/>
          </a:stretch>
        </p:blipFill>
        <p:spPr bwMode="auto">
          <a:xfrm>
            <a:off x="76200" y="3124200"/>
            <a:ext cx="8991600" cy="3429000"/>
          </a:xfrm>
          <a:prstGeom prst="rect">
            <a:avLst/>
          </a:prstGeom>
          <a:noFill/>
          <a:ln w="9525">
            <a:noFill/>
            <a:miter lim="800000"/>
            <a:headEnd/>
            <a:tailEnd/>
          </a:ln>
        </p:spPr>
      </p:pic>
      <p:pic>
        <p:nvPicPr>
          <p:cNvPr id="8196" name="Picture 3" descr="C:\Users\It'S My Lapy\Desktop\250px-ECIL_Logo.svg.png"/>
          <p:cNvPicPr>
            <a:picLocks noChangeAspect="1" noChangeArrowheads="1"/>
          </p:cNvPicPr>
          <p:nvPr/>
        </p:nvPicPr>
        <p:blipFill>
          <a:blip r:embed="rId3" cstate="print"/>
          <a:srcRect/>
          <a:stretch>
            <a:fillRect/>
          </a:stretch>
        </p:blipFill>
        <p:spPr bwMode="auto">
          <a:xfrm>
            <a:off x="2071688" y="1600200"/>
            <a:ext cx="4633912"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5029200"/>
          </a:xfrm>
        </p:spPr>
        <p:txBody>
          <a:bodyPr/>
          <a:lstStyle/>
          <a:p>
            <a:pPr algn="just">
              <a:defRPr/>
            </a:pPr>
            <a:r>
              <a:rPr lang="en-US" sz="2800" dirty="0" smtClean="0">
                <a:solidFill>
                  <a:schemeClr val="bg1">
                    <a:lumMod val="95000"/>
                  </a:schemeClr>
                </a:solidFill>
              </a:rPr>
              <a:t>Google’s mission is to organize the world’s information and make it universally accessible and useful.</a:t>
            </a:r>
          </a:p>
          <a:p>
            <a:pPr algn="just">
              <a:defRPr/>
            </a:pPr>
            <a:endParaRPr lang="en-US" sz="2800" dirty="0" smtClean="0">
              <a:solidFill>
                <a:schemeClr val="bg1">
                  <a:lumMod val="95000"/>
                </a:schemeClr>
              </a:solidFill>
            </a:endParaRPr>
          </a:p>
          <a:p>
            <a:pPr algn="just">
              <a:defRPr/>
            </a:pPr>
            <a:endParaRPr lang="en-US" sz="4800" dirty="0" smtClean="0">
              <a:solidFill>
                <a:schemeClr val="bg1">
                  <a:lumMod val="95000"/>
                </a:schemeClr>
              </a:solidFill>
            </a:endParaRPr>
          </a:p>
          <a:p>
            <a:pPr algn="just">
              <a:defRPr/>
            </a:pPr>
            <a:r>
              <a:rPr lang="en-US" sz="2800" dirty="0" smtClean="0">
                <a:solidFill>
                  <a:schemeClr val="bg1">
                    <a:lumMod val="95000"/>
                  </a:schemeClr>
                </a:solidFill>
              </a:rPr>
              <a:t>ITC’s mission : To enhance the wealth generating capability of the enterprise in a globalizing environment, delivering superior and sustainable stakeholder value</a:t>
            </a:r>
            <a:endParaRPr lang="en-US" sz="2800" dirty="0">
              <a:solidFill>
                <a:schemeClr val="bg1">
                  <a:lumMod val="95000"/>
                </a:schemeClr>
              </a:solidFill>
            </a:endParaRPr>
          </a:p>
        </p:txBody>
      </p:sp>
      <p:pic>
        <p:nvPicPr>
          <p:cNvPr id="9219" name="Picture 3" descr="C:\Users\It'S My Lapy\Desktop\itc-logo.jpg"/>
          <p:cNvPicPr>
            <a:picLocks noChangeAspect="1" noChangeArrowheads="1"/>
          </p:cNvPicPr>
          <p:nvPr/>
        </p:nvPicPr>
        <p:blipFill>
          <a:blip r:embed="rId2" cstate="print"/>
          <a:srcRect/>
          <a:stretch>
            <a:fillRect/>
          </a:stretch>
        </p:blipFill>
        <p:spPr bwMode="auto">
          <a:xfrm>
            <a:off x="3776663" y="3276600"/>
            <a:ext cx="1590675" cy="1066800"/>
          </a:xfrm>
          <a:prstGeom prst="rect">
            <a:avLst/>
          </a:prstGeom>
          <a:noFill/>
          <a:ln w="9525">
            <a:noFill/>
            <a:miter lim="800000"/>
            <a:headEnd/>
            <a:tailEnd/>
          </a:ln>
        </p:spPr>
      </p:pic>
      <p:pic>
        <p:nvPicPr>
          <p:cNvPr id="9220" name="Picture 4" descr="C:\Users\It'S My Lapy\Desktop\download.jpg"/>
          <p:cNvPicPr>
            <a:picLocks noChangeAspect="1" noChangeArrowheads="1"/>
          </p:cNvPicPr>
          <p:nvPr/>
        </p:nvPicPr>
        <p:blipFill>
          <a:blip r:embed="rId3" cstate="print"/>
          <a:srcRect t="14285" b="14285"/>
          <a:stretch>
            <a:fillRect/>
          </a:stretch>
        </p:blipFill>
        <p:spPr bwMode="auto">
          <a:xfrm>
            <a:off x="3143250" y="457200"/>
            <a:ext cx="28575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solidFill>
                  <a:schemeClr val="bg1"/>
                </a:solidFill>
                <a:latin typeface="Castellar" pitchFamily="18" charset="0"/>
              </a:rPr>
              <a:t>CHARACTERISTICS</a:t>
            </a:r>
          </a:p>
        </p:txBody>
      </p:sp>
      <p:sp>
        <p:nvSpPr>
          <p:cNvPr id="10243" name="Rectangle 3"/>
          <p:cNvSpPr>
            <a:spLocks noGrp="1" noChangeArrowheads="1"/>
          </p:cNvSpPr>
          <p:nvPr>
            <p:ph type="body" idx="1"/>
          </p:nvPr>
        </p:nvSpPr>
        <p:spPr/>
        <p:txBody>
          <a:bodyPr/>
          <a:lstStyle/>
          <a:p>
            <a:pPr eaLnBrk="1" hangingPunct="1"/>
            <a:r>
              <a:rPr lang="en-US" sz="2400" smtClean="0">
                <a:solidFill>
                  <a:schemeClr val="bg1"/>
                </a:solidFill>
                <a:latin typeface="Book Antiqua" pitchFamily="18" charset="0"/>
              </a:rPr>
              <a:t>It must be clear enough to trigger action</a:t>
            </a:r>
          </a:p>
          <a:p>
            <a:pPr eaLnBrk="1" hangingPunct="1"/>
            <a:r>
              <a:rPr lang="en-US" sz="2400" smtClean="0">
                <a:solidFill>
                  <a:schemeClr val="bg1"/>
                </a:solidFill>
                <a:latin typeface="Book Antiqua" pitchFamily="18" charset="0"/>
              </a:rPr>
              <a:t>It focuses on customer needs and utilities, not products</a:t>
            </a:r>
          </a:p>
          <a:p>
            <a:pPr eaLnBrk="1" hangingPunct="1"/>
            <a:r>
              <a:rPr lang="en-US" sz="2400" smtClean="0">
                <a:solidFill>
                  <a:schemeClr val="bg1"/>
                </a:solidFill>
                <a:latin typeface="Book Antiqua" pitchFamily="18" charset="0"/>
              </a:rPr>
              <a:t>It should be capable of being measured in terms of specific targets</a:t>
            </a:r>
          </a:p>
          <a:p>
            <a:pPr eaLnBrk="1" hangingPunct="1"/>
            <a:r>
              <a:rPr lang="en-US" sz="2400" smtClean="0">
                <a:solidFill>
                  <a:schemeClr val="bg1"/>
                </a:solidFill>
                <a:latin typeface="Book Antiqua" pitchFamily="18" charset="0"/>
              </a:rPr>
              <a:t>It should focus on limited number of goals</a:t>
            </a:r>
          </a:p>
          <a:p>
            <a:pPr eaLnBrk="1" hangingPunct="1"/>
            <a:r>
              <a:rPr lang="en-US" sz="2400" smtClean="0">
                <a:solidFill>
                  <a:schemeClr val="bg1"/>
                </a:solidFill>
                <a:latin typeface="Book Antiqua" pitchFamily="18" charset="0"/>
              </a:rPr>
              <a:t>It outlines the major policies and values the company wants to honor</a:t>
            </a:r>
          </a:p>
          <a:p>
            <a:pPr eaLnBrk="1" hangingPunct="1"/>
            <a:r>
              <a:rPr lang="en-US" sz="2400" smtClean="0">
                <a:solidFill>
                  <a:schemeClr val="bg1"/>
                </a:solidFill>
                <a:latin typeface="Book Antiqua" pitchFamily="18" charset="0"/>
              </a:rPr>
              <a:t>It identifies the core principles to guide decision making</a:t>
            </a:r>
          </a:p>
          <a:p>
            <a:pPr eaLnBrk="1" hangingPunct="1"/>
            <a:r>
              <a:rPr lang="en-US" sz="2400" smtClean="0">
                <a:solidFill>
                  <a:schemeClr val="bg1"/>
                </a:solidFill>
                <a:latin typeface="Book Antiqua" pitchFamily="18" charset="0"/>
              </a:rPr>
              <a:t>It should be flexible</a:t>
            </a:r>
          </a:p>
          <a:p>
            <a:pPr eaLnBrk="1" hangingPunct="1"/>
            <a:r>
              <a:rPr lang="en-US" sz="2400" smtClean="0">
                <a:solidFill>
                  <a:schemeClr val="bg1"/>
                </a:solidFill>
                <a:latin typeface="Book Antiqua" pitchFamily="18" charset="0"/>
              </a:rPr>
              <a:t>It provides for shared vision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15962"/>
          </a:xfrm>
        </p:spPr>
        <p:txBody>
          <a:bodyPr/>
          <a:lstStyle/>
          <a:p>
            <a:pPr eaLnBrk="1" hangingPunct="1"/>
            <a:r>
              <a:rPr lang="en-US" dirty="0" smtClean="0">
                <a:solidFill>
                  <a:schemeClr val="bg1"/>
                </a:solidFill>
                <a:latin typeface="Castellar" pitchFamily="18" charset="0"/>
              </a:rPr>
              <a:t>GOALS</a:t>
            </a:r>
          </a:p>
        </p:txBody>
      </p:sp>
      <p:sp>
        <p:nvSpPr>
          <p:cNvPr id="11267" name="Rectangle 3"/>
          <p:cNvSpPr>
            <a:spLocks noGrp="1" noChangeArrowheads="1"/>
          </p:cNvSpPr>
          <p:nvPr>
            <p:ph type="body" idx="1"/>
          </p:nvPr>
        </p:nvSpPr>
        <p:spPr>
          <a:xfrm>
            <a:off x="457200" y="838200"/>
            <a:ext cx="8229600" cy="6019800"/>
          </a:xfrm>
        </p:spPr>
        <p:txBody>
          <a:bodyPr/>
          <a:lstStyle/>
          <a:p>
            <a:pPr algn="just" eaLnBrk="1" hangingPunct="1">
              <a:buFontTx/>
              <a:buNone/>
            </a:pPr>
            <a:r>
              <a:rPr lang="en-US" i="1" dirty="0" smtClean="0">
                <a:solidFill>
                  <a:schemeClr val="bg1"/>
                </a:solidFill>
                <a:latin typeface="Book Antiqua" pitchFamily="18" charset="0"/>
              </a:rPr>
              <a:t>			Goals are the overall objectives of a department or an organization.</a:t>
            </a:r>
          </a:p>
          <a:p>
            <a:pPr eaLnBrk="1" hangingPunct="1">
              <a:buFontTx/>
              <a:buNone/>
            </a:pPr>
            <a:endParaRPr lang="en-US" i="1" dirty="0" smtClean="0">
              <a:solidFill>
                <a:schemeClr val="bg1"/>
              </a:solidFill>
              <a:latin typeface="Book Antiqua" pitchFamily="18" charset="0"/>
            </a:endParaRPr>
          </a:p>
          <a:p>
            <a:pPr algn="just" eaLnBrk="1" hangingPunct="1">
              <a:buFontTx/>
              <a:buNone/>
            </a:pPr>
            <a:r>
              <a:rPr lang="en-US" i="1" dirty="0" smtClean="0">
                <a:solidFill>
                  <a:schemeClr val="bg1"/>
                </a:solidFill>
                <a:latin typeface="Book Antiqua" pitchFamily="18" charset="0"/>
              </a:rPr>
              <a:t>		 It is defined as what an organization wants to achieve during or by the end of a given period.</a:t>
            </a:r>
          </a:p>
          <a:p>
            <a:pPr algn="just" eaLnBrk="1" hangingPunct="1">
              <a:buNone/>
            </a:pPr>
            <a:r>
              <a:rPr lang="en-US" dirty="0" smtClean="0">
                <a:solidFill>
                  <a:schemeClr val="bg1"/>
                </a:solidFill>
              </a:rPr>
              <a:t>The purpose of goals is to give you something that you want to enhance your life in some way, so the most important thing you need to know about goals is that you ought to have some. </a:t>
            </a:r>
          </a:p>
          <a:p>
            <a:pPr algn="just" eaLnBrk="1" hangingPunct="1">
              <a:buFontTx/>
              <a:buNone/>
            </a:pPr>
            <a:endParaRPr lang="en-US" i="1" dirty="0" smtClean="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1414</TotalTime>
  <Words>1353</Words>
  <Application>Microsoft Office PowerPoint</Application>
  <PresentationFormat>On-screen Show (4:3)</PresentationFormat>
  <Paragraphs>225</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Default Design</vt:lpstr>
      <vt:lpstr>UNIT VI</vt:lpstr>
      <vt:lpstr>INTRODUCTION</vt:lpstr>
      <vt:lpstr>CORPORATE PLANNING</vt:lpstr>
      <vt:lpstr>Slide 4</vt:lpstr>
      <vt:lpstr>MISSION</vt:lpstr>
      <vt:lpstr>Example : Mission Statements </vt:lpstr>
      <vt:lpstr>Slide 7</vt:lpstr>
      <vt:lpstr>CHARACTERISTICS</vt:lpstr>
      <vt:lpstr>GOALS</vt:lpstr>
      <vt:lpstr>Types of Goals</vt:lpstr>
      <vt:lpstr>5 Qualities of Effective Goals S.M.A.R.T.</vt:lpstr>
      <vt:lpstr>Slide 12</vt:lpstr>
      <vt:lpstr>SIGNIFICANCE</vt:lpstr>
      <vt:lpstr>OBJECTIVES</vt:lpstr>
      <vt:lpstr>STRATEGY</vt:lpstr>
      <vt:lpstr>ENVIRONMENTAL SCANNING</vt:lpstr>
      <vt:lpstr>Slide 17</vt:lpstr>
      <vt:lpstr>Internal Environment: Analysis &amp; Diagnosis</vt:lpstr>
      <vt:lpstr>SWOT ANALYSIS</vt:lpstr>
      <vt:lpstr>Slide 20</vt:lpstr>
      <vt:lpstr>Slide 21</vt:lpstr>
      <vt:lpstr>Slide 22</vt:lpstr>
      <vt:lpstr>SWOT ANALYSIS: Significance</vt:lpstr>
      <vt:lpstr>PESTAL FRAMEWORK</vt:lpstr>
      <vt:lpstr>Political factors</vt:lpstr>
      <vt:lpstr>Economic factors</vt:lpstr>
      <vt:lpstr>Social factors</vt:lpstr>
      <vt:lpstr>Technological factors</vt:lpstr>
      <vt:lpstr>Environmental factors</vt:lpstr>
      <vt:lpstr>Legal factors</vt:lpstr>
      <vt:lpstr>Michael Porter 5 Force Model </vt:lpstr>
      <vt:lpstr>Slide 32</vt:lpstr>
      <vt:lpstr>Bargaining Power of Suppliers</vt:lpstr>
      <vt:lpstr>Bargaining Power of Buyers</vt:lpstr>
      <vt:lpstr>Threat Of New Entries</vt:lpstr>
      <vt:lpstr>Threat From Substitutes</vt:lpstr>
      <vt:lpstr>Intensity of Rivalry</vt:lpstr>
      <vt:lpstr>Slide 38</vt:lpstr>
      <vt:lpstr>Slide 39</vt:lpstr>
      <vt:lpstr>Slide 40</vt:lpstr>
      <vt:lpstr>Slide 41</vt:lpstr>
      <vt:lpstr>Slide 42</vt:lpstr>
      <vt:lpstr>Slide 43</vt:lpstr>
      <vt:lpstr>Slide 44</vt:lpstr>
      <vt:lpstr>Slide 45</vt:lpstr>
      <vt:lpstr>Slide 46</vt:lpstr>
      <vt:lpstr>CONCEPT OF CORE COMPETENCE</vt:lpstr>
      <vt:lpstr>AN OVERVIEW</vt:lpstr>
      <vt:lpstr>A Definition of  Strategic Planning</vt:lpstr>
      <vt:lpstr>Strategic Planning: The Purposes</vt:lpstr>
      <vt:lpstr>Slide 51</vt:lpstr>
      <vt:lpstr>The Strategic Planning Process</vt:lpstr>
      <vt:lpstr>Types of Strategies or Generic Strategy alternatives</vt:lpstr>
      <vt:lpstr>Slide 54</vt:lpstr>
      <vt:lpstr>Strategy Formulation and Implementation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149</cp:revision>
  <cp:lastPrinted>1601-01-01T00:00:00Z</cp:lastPrinted>
  <dcterms:created xsi:type="dcterms:W3CDTF">1601-01-01T00:00:00Z</dcterms:created>
  <dcterms:modified xsi:type="dcterms:W3CDTF">2018-09-19T05:18:14Z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