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9"/>
  </p:notesMasterIdLst>
  <p:handoutMasterIdLst>
    <p:handoutMasterId r:id="rId70"/>
  </p:handoutMasterIdLst>
  <p:sldIdLst>
    <p:sldId id="353" r:id="rId2"/>
    <p:sldId id="354" r:id="rId3"/>
    <p:sldId id="355" r:id="rId4"/>
    <p:sldId id="383" r:id="rId5"/>
    <p:sldId id="356" r:id="rId6"/>
    <p:sldId id="357" r:id="rId7"/>
    <p:sldId id="333" r:id="rId8"/>
    <p:sldId id="308" r:id="rId9"/>
    <p:sldId id="309" r:id="rId10"/>
    <p:sldId id="334" r:id="rId11"/>
    <p:sldId id="258" r:id="rId12"/>
    <p:sldId id="330" r:id="rId13"/>
    <p:sldId id="327" r:id="rId14"/>
    <p:sldId id="328" r:id="rId15"/>
    <p:sldId id="339" r:id="rId16"/>
    <p:sldId id="329" r:id="rId17"/>
    <p:sldId id="340" r:id="rId18"/>
    <p:sldId id="341" r:id="rId19"/>
    <p:sldId id="342" r:id="rId20"/>
    <p:sldId id="326" r:id="rId21"/>
    <p:sldId id="324" r:id="rId22"/>
    <p:sldId id="263" r:id="rId23"/>
    <p:sldId id="332" r:id="rId24"/>
    <p:sldId id="266" r:id="rId25"/>
    <p:sldId id="319" r:id="rId26"/>
    <p:sldId id="358" r:id="rId27"/>
    <p:sldId id="290" r:id="rId28"/>
    <p:sldId id="292" r:id="rId29"/>
    <p:sldId id="296" r:id="rId30"/>
    <p:sldId id="335" r:id="rId31"/>
    <p:sldId id="336" r:id="rId32"/>
    <p:sldId id="337" r:id="rId33"/>
    <p:sldId id="338" r:id="rId34"/>
    <p:sldId id="343" r:id="rId35"/>
    <p:sldId id="321" r:id="rId36"/>
    <p:sldId id="344" r:id="rId37"/>
    <p:sldId id="345" r:id="rId38"/>
    <p:sldId id="352" r:id="rId39"/>
    <p:sldId id="346" r:id="rId40"/>
    <p:sldId id="347" r:id="rId41"/>
    <p:sldId id="348" r:id="rId42"/>
    <p:sldId id="349" r:id="rId43"/>
    <p:sldId id="350" r:id="rId44"/>
    <p:sldId id="351" r:id="rId45"/>
    <p:sldId id="359"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78" r:id="rId65"/>
    <p:sldId id="379" r:id="rId66"/>
    <p:sldId id="380" r:id="rId67"/>
    <p:sldId id="381" r:id="rId6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Bookshelf Symbol 1" pitchFamily="34" charset="0"/>
        <a:ea typeface="+mn-ea"/>
        <a:cs typeface="+mn-cs"/>
      </a:defRPr>
    </a:lvl1pPr>
    <a:lvl2pPr marL="457200" algn="l" rtl="0" eaLnBrk="0" fontAlgn="base" hangingPunct="0">
      <a:spcBef>
        <a:spcPct val="0"/>
      </a:spcBef>
      <a:spcAft>
        <a:spcPct val="0"/>
      </a:spcAft>
      <a:defRPr sz="2400" kern="1200">
        <a:solidFill>
          <a:schemeClr val="tx1"/>
        </a:solidFill>
        <a:latin typeface="Bookshelf Symbol 1" pitchFamily="34" charset="0"/>
        <a:ea typeface="+mn-ea"/>
        <a:cs typeface="+mn-cs"/>
      </a:defRPr>
    </a:lvl2pPr>
    <a:lvl3pPr marL="914400" algn="l" rtl="0" eaLnBrk="0" fontAlgn="base" hangingPunct="0">
      <a:spcBef>
        <a:spcPct val="0"/>
      </a:spcBef>
      <a:spcAft>
        <a:spcPct val="0"/>
      </a:spcAft>
      <a:defRPr sz="2400" kern="1200">
        <a:solidFill>
          <a:schemeClr val="tx1"/>
        </a:solidFill>
        <a:latin typeface="Bookshelf Symbol 1"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Bookshelf Symbol 1"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Bookshelf Symbol 1" pitchFamily="34" charset="0"/>
        <a:ea typeface="+mn-ea"/>
        <a:cs typeface="+mn-cs"/>
      </a:defRPr>
    </a:lvl5pPr>
    <a:lvl6pPr marL="2286000" algn="l" defTabSz="914400" rtl="0" eaLnBrk="1" latinLnBrk="0" hangingPunct="1">
      <a:defRPr sz="2400" kern="1200">
        <a:solidFill>
          <a:schemeClr val="tx1"/>
        </a:solidFill>
        <a:latin typeface="Bookshelf Symbol 1" pitchFamily="34" charset="0"/>
        <a:ea typeface="+mn-ea"/>
        <a:cs typeface="+mn-cs"/>
      </a:defRPr>
    </a:lvl6pPr>
    <a:lvl7pPr marL="2743200" algn="l" defTabSz="914400" rtl="0" eaLnBrk="1" latinLnBrk="0" hangingPunct="1">
      <a:defRPr sz="2400" kern="1200">
        <a:solidFill>
          <a:schemeClr val="tx1"/>
        </a:solidFill>
        <a:latin typeface="Bookshelf Symbol 1" pitchFamily="34" charset="0"/>
        <a:ea typeface="+mn-ea"/>
        <a:cs typeface="+mn-cs"/>
      </a:defRPr>
    </a:lvl7pPr>
    <a:lvl8pPr marL="3200400" algn="l" defTabSz="914400" rtl="0" eaLnBrk="1" latinLnBrk="0" hangingPunct="1">
      <a:defRPr sz="2400" kern="1200">
        <a:solidFill>
          <a:schemeClr val="tx1"/>
        </a:solidFill>
        <a:latin typeface="Bookshelf Symbol 1" pitchFamily="34" charset="0"/>
        <a:ea typeface="+mn-ea"/>
        <a:cs typeface="+mn-cs"/>
      </a:defRPr>
    </a:lvl8pPr>
    <a:lvl9pPr marL="3657600" algn="l" defTabSz="914400" rtl="0" eaLnBrk="1" latinLnBrk="0" hangingPunct="1">
      <a:defRPr sz="2400" kern="1200">
        <a:solidFill>
          <a:schemeClr val="tx1"/>
        </a:solidFill>
        <a:latin typeface="Bookshelf Symbol 1"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D6A2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16013" autoAdjust="0"/>
    <p:restoredTop sz="91586" autoAdjust="0"/>
  </p:normalViewPr>
  <p:slideViewPr>
    <p:cSldViewPr>
      <p:cViewPr varScale="1">
        <p:scale>
          <a:sx n="95" d="100"/>
          <a:sy n="95" d="100"/>
        </p:scale>
        <p:origin x="-90" y="-31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22" y="360"/>
      </p:cViewPr>
      <p:guideLst>
        <p:guide orient="horz" pos="3025"/>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87700" cy="473075"/>
          </a:xfrm>
          <a:prstGeom prst="rect">
            <a:avLst/>
          </a:prstGeom>
          <a:noFill/>
          <a:ln w="9525">
            <a:noFill/>
            <a:miter lim="800000"/>
            <a:headEnd/>
            <a:tailEnd/>
          </a:ln>
          <a:effectLst/>
        </p:spPr>
        <p:txBody>
          <a:bodyPr vert="horz" wrap="square" lIns="95048" tIns="47524" rIns="95048" bIns="47524" numCol="1" anchor="t" anchorCtr="0" compatLnSpc="1">
            <a:prstTxWarp prst="textNoShape">
              <a:avLst/>
            </a:prstTxWarp>
          </a:bodyPr>
          <a:lstStyle>
            <a:lvl1pPr defTabSz="950913">
              <a:defRPr sz="1200"/>
            </a:lvl1pPr>
          </a:lstStyle>
          <a:p>
            <a:pPr>
              <a:defRPr/>
            </a:pPr>
            <a:endParaRPr lang="en-US"/>
          </a:p>
        </p:txBody>
      </p:sp>
      <p:sp>
        <p:nvSpPr>
          <p:cNvPr id="33795" name="Rectangle 3"/>
          <p:cNvSpPr>
            <a:spLocks noGrp="1" noChangeArrowheads="1"/>
          </p:cNvSpPr>
          <p:nvPr>
            <p:ph type="dt" sz="quarter" idx="1"/>
          </p:nvPr>
        </p:nvSpPr>
        <p:spPr bwMode="auto">
          <a:xfrm>
            <a:off x="4146550" y="0"/>
            <a:ext cx="3189288" cy="473075"/>
          </a:xfrm>
          <a:prstGeom prst="rect">
            <a:avLst/>
          </a:prstGeom>
          <a:noFill/>
          <a:ln w="9525">
            <a:noFill/>
            <a:miter lim="800000"/>
            <a:headEnd/>
            <a:tailEnd/>
          </a:ln>
          <a:effectLst/>
        </p:spPr>
        <p:txBody>
          <a:bodyPr vert="horz" wrap="square" lIns="95048" tIns="47524" rIns="95048" bIns="47524" numCol="1" anchor="t" anchorCtr="0" compatLnSpc="1">
            <a:prstTxWarp prst="textNoShape">
              <a:avLst/>
            </a:prstTxWarp>
          </a:bodyPr>
          <a:lstStyle>
            <a:lvl1pPr algn="r" defTabSz="950913">
              <a:defRPr sz="1200"/>
            </a:lvl1pPr>
          </a:lstStyle>
          <a:p>
            <a:pPr>
              <a:defRPr/>
            </a:pPr>
            <a:endParaRPr lang="en-US"/>
          </a:p>
        </p:txBody>
      </p:sp>
      <p:sp>
        <p:nvSpPr>
          <p:cNvPr id="33796" name="Rectangle 4"/>
          <p:cNvSpPr>
            <a:spLocks noGrp="1" noChangeArrowheads="1"/>
          </p:cNvSpPr>
          <p:nvPr>
            <p:ph type="ftr" sz="quarter" idx="2"/>
          </p:nvPr>
        </p:nvSpPr>
        <p:spPr bwMode="auto">
          <a:xfrm>
            <a:off x="0" y="9145588"/>
            <a:ext cx="3187700" cy="471487"/>
          </a:xfrm>
          <a:prstGeom prst="rect">
            <a:avLst/>
          </a:prstGeom>
          <a:noFill/>
          <a:ln w="9525">
            <a:noFill/>
            <a:miter lim="800000"/>
            <a:headEnd/>
            <a:tailEnd/>
          </a:ln>
          <a:effectLst/>
        </p:spPr>
        <p:txBody>
          <a:bodyPr vert="horz" wrap="square" lIns="95048" tIns="47524" rIns="95048" bIns="47524" numCol="1" anchor="b" anchorCtr="0" compatLnSpc="1">
            <a:prstTxWarp prst="textNoShape">
              <a:avLst/>
            </a:prstTxWarp>
          </a:bodyPr>
          <a:lstStyle>
            <a:lvl1pPr defTabSz="950913">
              <a:defRPr sz="1200"/>
            </a:lvl1pPr>
          </a:lstStyle>
          <a:p>
            <a:pPr>
              <a:defRPr/>
            </a:pPr>
            <a:endParaRPr lang="en-US"/>
          </a:p>
        </p:txBody>
      </p:sp>
      <p:sp>
        <p:nvSpPr>
          <p:cNvPr id="33797" name="Rectangle 5"/>
          <p:cNvSpPr>
            <a:spLocks noGrp="1" noChangeArrowheads="1"/>
          </p:cNvSpPr>
          <p:nvPr>
            <p:ph type="sldNum" sz="quarter" idx="3"/>
          </p:nvPr>
        </p:nvSpPr>
        <p:spPr bwMode="auto">
          <a:xfrm>
            <a:off x="4146550" y="9145588"/>
            <a:ext cx="3189288" cy="471487"/>
          </a:xfrm>
          <a:prstGeom prst="rect">
            <a:avLst/>
          </a:prstGeom>
          <a:noFill/>
          <a:ln w="9525">
            <a:noFill/>
            <a:miter lim="800000"/>
            <a:headEnd/>
            <a:tailEnd/>
          </a:ln>
          <a:effectLst/>
        </p:spPr>
        <p:txBody>
          <a:bodyPr vert="horz" wrap="square" lIns="95048" tIns="47524" rIns="95048" bIns="47524" numCol="1" anchor="b" anchorCtr="0" compatLnSpc="1">
            <a:prstTxWarp prst="textNoShape">
              <a:avLst/>
            </a:prstTxWarp>
          </a:bodyPr>
          <a:lstStyle>
            <a:lvl1pPr algn="r" defTabSz="950913">
              <a:defRPr sz="1200"/>
            </a:lvl1pPr>
          </a:lstStyle>
          <a:p>
            <a:pPr>
              <a:defRPr/>
            </a:pPr>
            <a:fld id="{14BE6536-BC35-4795-853C-97DBEDBAC879}" type="slidenum">
              <a:rPr lang="en-US"/>
              <a:pPr>
                <a:defRPr/>
              </a:pPr>
              <a:t>‹#›</a:t>
            </a:fld>
            <a:endParaRPr lang="en-US"/>
          </a:p>
        </p:txBody>
      </p:sp>
    </p:spTree>
    <p:extLst>
      <p:ext uri="{BB962C8B-B14F-4D97-AF65-F5344CB8AC3E}">
        <p14:creationId xmlns:p14="http://schemas.microsoft.com/office/powerpoint/2010/main" xmlns="" val="1879821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defTabSz="966788">
              <a:defRPr sz="12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a:defRPr sz="120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19138"/>
            <a:ext cx="4802188" cy="360203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73" name="Rectangle 5"/>
          <p:cNvSpPr>
            <a:spLocks noGrp="1" noChangeArrowheads="1"/>
          </p:cNvSpPr>
          <p:nvPr>
            <p:ph type="body" sz="quarter" idx="3"/>
          </p:nvPr>
        </p:nvSpPr>
        <p:spPr bwMode="auto">
          <a:xfrm>
            <a:off x="974725" y="4560888"/>
            <a:ext cx="5365750" cy="432117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defTabSz="966788">
              <a:defRPr sz="12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a:defRPr sz="1200">
                <a:latin typeface="Times New Roman" pitchFamily="18" charset="0"/>
              </a:defRPr>
            </a:lvl1pPr>
          </a:lstStyle>
          <a:p>
            <a:pPr>
              <a:defRPr/>
            </a:pPr>
            <a:fld id="{AE138BA5-5649-4B84-921D-97C338A7E344}" type="slidenum">
              <a:rPr lang="en-US"/>
              <a:pPr>
                <a:defRPr/>
              </a:pPr>
              <a:t>‹#›</a:t>
            </a:fld>
            <a:endParaRPr lang="en-US"/>
          </a:p>
        </p:txBody>
      </p:sp>
    </p:spTree>
    <p:extLst>
      <p:ext uri="{BB962C8B-B14F-4D97-AF65-F5344CB8AC3E}">
        <p14:creationId xmlns:p14="http://schemas.microsoft.com/office/powerpoint/2010/main" xmlns="" val="30060190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CE1E7D1A-7B74-45DA-8176-E9B28E26D47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3BBE7D77-6772-427F-8EA1-1B963947D93E}" type="slidenum">
              <a:rPr lang="en-US" smtClean="0"/>
              <a:pPr>
                <a:defRPr/>
              </a:pPr>
              <a:t>67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E138BA5-5649-4B84-921D-97C338A7E344}" type="slidenum">
              <a:rPr lang="en-US" smtClean="0"/>
              <a:pPr>
                <a:defRPr/>
              </a:pPr>
              <a:t>11</a:t>
            </a:fld>
            <a:endParaRPr lang="en-US"/>
          </a:p>
        </p:txBody>
      </p:sp>
    </p:spTree>
    <p:extLst>
      <p:ext uri="{BB962C8B-B14F-4D97-AF65-F5344CB8AC3E}">
        <p14:creationId xmlns:p14="http://schemas.microsoft.com/office/powerpoint/2010/main" xmlns="" val="457876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6C70A1-EF8E-4F0C-A71C-200B39C0389F}" type="slidenum">
              <a:rPr lang="en-US" altLang="en-US" sz="1300" smtClean="0">
                <a:latin typeface="Helvetica" pitchFamily="34" charset="0"/>
              </a:rPr>
              <a:pPr fontAlgn="base">
                <a:spcBef>
                  <a:spcPct val="0"/>
                </a:spcBef>
                <a:spcAft>
                  <a:spcPct val="0"/>
                </a:spcAft>
              </a:pPr>
              <a:t>56</a:t>
            </a:fld>
            <a:endParaRPr lang="en-US" altLang="en-US" sz="1300" dirty="0" smtClean="0">
              <a:latin typeface="Helvetica" pitchFamily="34"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51C31564-9102-4B9B-ACAC-A88C15E703BB}" type="slidenum">
              <a:rPr lang="en-US" smtClean="0"/>
              <a:pPr>
                <a:defRPr/>
              </a:pPr>
              <a:t>58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F44F3C6B-98DE-472D-B6A9-F0A6A4031B0C}"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F3AAAC44-852D-430E-BA4B-98503CC9FCBB}" type="slidenum">
              <a:rPr lang="en-US" smtClean="0"/>
              <a:pPr>
                <a:defRPr/>
              </a:pPr>
              <a:t>60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21325390-9F91-4BA8-8061-CFCAFAE8F4EB}" type="slidenum">
              <a:rPr lang="en-US" smtClean="0"/>
              <a:pPr>
                <a:defRPr/>
              </a:pPr>
              <a:t>61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65718"/>
            <a:fld id="{80A91B98-DF48-43ED-B5B3-CCF88015531D}" type="slidenum">
              <a:rPr lang="en-US" altLang="en-US" sz="1300" smtClean="0">
                <a:latin typeface="Helvetica" pitchFamily="34" charset="0"/>
              </a:rPr>
              <a:pPr defTabSz="965718"/>
              <a:t>62</a:t>
            </a:fld>
            <a:endParaRPr lang="en-US" altLang="en-US" sz="1300" dirty="0" smtClean="0">
              <a:latin typeface="Helvetica" pitchFamily="34"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65718"/>
            <a:fld id="{CE8B4E58-6BAB-4B41-8440-3E673D5B6171}" type="slidenum">
              <a:rPr lang="en-US" altLang="en-US" sz="1300" smtClean="0">
                <a:latin typeface="Helvetica" pitchFamily="34" charset="0"/>
              </a:rPr>
              <a:pPr defTabSz="965718"/>
              <a:t>64</a:t>
            </a:fld>
            <a:endParaRPr lang="en-US" altLang="en-US" sz="1300" dirty="0" smtClean="0">
              <a:latin typeface="Helvetica" pitchFamily="34"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Operating Systems</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Fall 2010</a:t>
            </a:r>
          </a:p>
        </p:txBody>
      </p:sp>
      <p:sp>
        <p:nvSpPr>
          <p:cNvPr id="6" name="Rectangle 6"/>
          <p:cNvSpPr>
            <a:spLocks noGrp="1" noChangeArrowheads="1"/>
          </p:cNvSpPr>
          <p:nvPr>
            <p:ph type="sldNum" sz="quarter" idx="12"/>
          </p:nvPr>
        </p:nvSpPr>
        <p:spPr>
          <a:ln/>
        </p:spPr>
        <p:txBody>
          <a:bodyPr/>
          <a:lstStyle>
            <a:lvl1pPr>
              <a:defRPr/>
            </a:lvl1pPr>
          </a:lstStyle>
          <a:p>
            <a:pPr>
              <a:defRPr/>
            </a:pPr>
            <a:fld id="{C424F919-1B51-41F9-8ABD-584A30FD0905}" type="slidenum">
              <a:rPr lang="en-US"/>
              <a:pPr>
                <a:defRPr/>
              </a:pPr>
              <a:t>‹#›</a:t>
            </a:fld>
            <a:endParaRPr lang="en-US"/>
          </a:p>
        </p:txBody>
      </p:sp>
    </p:spTree>
    <p:extLst>
      <p:ext uri="{BB962C8B-B14F-4D97-AF65-F5344CB8AC3E}">
        <p14:creationId xmlns:p14="http://schemas.microsoft.com/office/powerpoint/2010/main" xmlns="" val="24614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Operating Systems</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Fall 2010</a:t>
            </a:r>
          </a:p>
        </p:txBody>
      </p:sp>
      <p:sp>
        <p:nvSpPr>
          <p:cNvPr id="6" name="Rectangle 6"/>
          <p:cNvSpPr>
            <a:spLocks noGrp="1" noChangeArrowheads="1"/>
          </p:cNvSpPr>
          <p:nvPr>
            <p:ph type="sldNum" sz="quarter" idx="12"/>
          </p:nvPr>
        </p:nvSpPr>
        <p:spPr>
          <a:ln/>
        </p:spPr>
        <p:txBody>
          <a:bodyPr/>
          <a:lstStyle>
            <a:lvl1pPr>
              <a:defRPr/>
            </a:lvl1pPr>
          </a:lstStyle>
          <a:p>
            <a:pPr>
              <a:defRPr/>
            </a:pPr>
            <a:fld id="{5A98D659-AA9D-487C-824A-26D044878F11}" type="slidenum">
              <a:rPr lang="en-US"/>
              <a:pPr>
                <a:defRPr/>
              </a:pPr>
              <a:t>‹#›</a:t>
            </a:fld>
            <a:endParaRPr lang="en-US"/>
          </a:p>
        </p:txBody>
      </p:sp>
    </p:spTree>
    <p:extLst>
      <p:ext uri="{BB962C8B-B14F-4D97-AF65-F5344CB8AC3E}">
        <p14:creationId xmlns:p14="http://schemas.microsoft.com/office/powerpoint/2010/main" xmlns="" val="309092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Operating Systems</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Fall 2010</a:t>
            </a:r>
          </a:p>
        </p:txBody>
      </p:sp>
      <p:sp>
        <p:nvSpPr>
          <p:cNvPr id="6" name="Rectangle 6"/>
          <p:cNvSpPr>
            <a:spLocks noGrp="1" noChangeArrowheads="1"/>
          </p:cNvSpPr>
          <p:nvPr>
            <p:ph type="sldNum" sz="quarter" idx="12"/>
          </p:nvPr>
        </p:nvSpPr>
        <p:spPr>
          <a:ln/>
        </p:spPr>
        <p:txBody>
          <a:bodyPr/>
          <a:lstStyle>
            <a:lvl1pPr>
              <a:defRPr/>
            </a:lvl1pPr>
          </a:lstStyle>
          <a:p>
            <a:pPr>
              <a:defRPr/>
            </a:pPr>
            <a:fld id="{0D057B55-5D82-46F3-9499-FB0859CF04C6}" type="slidenum">
              <a:rPr lang="en-US"/>
              <a:pPr>
                <a:defRPr/>
              </a:pPr>
              <a:t>‹#›</a:t>
            </a:fld>
            <a:endParaRPr lang="en-US"/>
          </a:p>
        </p:txBody>
      </p:sp>
    </p:spTree>
    <p:extLst>
      <p:ext uri="{BB962C8B-B14F-4D97-AF65-F5344CB8AC3E}">
        <p14:creationId xmlns:p14="http://schemas.microsoft.com/office/powerpoint/2010/main" xmlns="" val="3257261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lvl1pPr>
              <a:defRPr>
                <a:solidFill>
                  <a:schemeClr val="accent2"/>
                </a:solidFill>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85800" y="1219200"/>
            <a:ext cx="3810000" cy="51816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solidFill>
                  <a:schemeClr val="accent2"/>
                </a:solidFill>
              </a:defRPr>
            </a:lvl3pPr>
            <a:lvl4pPr>
              <a:buClr>
                <a:schemeClr val="accent2"/>
              </a:buClr>
              <a:defRPr>
                <a:solidFill>
                  <a:schemeClr val="accent2"/>
                </a:solidFill>
              </a:defRPr>
            </a:lvl4pPr>
            <a:lvl5pPr>
              <a:buClr>
                <a:schemeClr val="accent2"/>
              </a:buClr>
              <a:defRPr>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19200"/>
            <a:ext cx="3810000" cy="51816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solidFill>
                  <a:schemeClr val="accent2"/>
                </a:solidFill>
              </a:defRPr>
            </a:lvl1pPr>
          </a:lstStyle>
          <a:p>
            <a:pPr>
              <a:defRPr/>
            </a:pPr>
            <a:r>
              <a:rPr lang="en-US" smtClean="0"/>
              <a:t>Operating Systems</a:t>
            </a:r>
            <a:endParaRPr lang="en-US"/>
          </a:p>
        </p:txBody>
      </p:sp>
      <p:sp>
        <p:nvSpPr>
          <p:cNvPr id="6" name="Footer Placeholder 5"/>
          <p:cNvSpPr>
            <a:spLocks noGrp="1"/>
          </p:cNvSpPr>
          <p:nvPr>
            <p:ph type="ftr" sz="quarter" idx="11"/>
          </p:nvPr>
        </p:nvSpPr>
        <p:spPr>
          <a:xfrm>
            <a:off x="3124200" y="6553200"/>
            <a:ext cx="2895600" cy="304800"/>
          </a:xfrm>
        </p:spPr>
        <p:txBody>
          <a:bodyPr/>
          <a:lstStyle>
            <a:lvl1pPr>
              <a:defRPr>
                <a:solidFill>
                  <a:schemeClr val="accent2"/>
                </a:solidFill>
              </a:defRPr>
            </a:lvl1pPr>
          </a:lstStyle>
          <a:p>
            <a:pPr>
              <a:defRPr/>
            </a:pPr>
            <a:r>
              <a:rPr lang="en-US"/>
              <a:t>Fall 2010</a:t>
            </a:r>
          </a:p>
        </p:txBody>
      </p:sp>
      <p:sp>
        <p:nvSpPr>
          <p:cNvPr id="7" name="Slide Number Placeholder 6"/>
          <p:cNvSpPr>
            <a:spLocks noGrp="1"/>
          </p:cNvSpPr>
          <p:nvPr>
            <p:ph type="sldNum" sz="quarter" idx="12"/>
          </p:nvPr>
        </p:nvSpPr>
        <p:spPr/>
        <p:txBody>
          <a:bodyPr/>
          <a:lstStyle>
            <a:lvl1pPr>
              <a:defRPr>
                <a:solidFill>
                  <a:schemeClr val="accent2"/>
                </a:solidFill>
              </a:defRPr>
            </a:lvl1pPr>
          </a:lstStyle>
          <a:p>
            <a:pPr>
              <a:defRPr/>
            </a:pPr>
            <a:fld id="{71FE6D54-36E2-433D-9FBC-12BA9C03C45A}" type="slidenum">
              <a:rPr lang="en-US"/>
              <a:pPr>
                <a:defRPr/>
              </a:pPr>
              <a:t>‹#›</a:t>
            </a:fld>
            <a:endParaRPr lang="en-US" dirty="0"/>
          </a:p>
        </p:txBody>
      </p:sp>
    </p:spTree>
    <p:extLst>
      <p:ext uri="{BB962C8B-B14F-4D97-AF65-F5344CB8AC3E}">
        <p14:creationId xmlns:p14="http://schemas.microsoft.com/office/powerpoint/2010/main" xmlns="" val="796557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lvl1pPr>
              <a:defRPr>
                <a:solidFill>
                  <a:schemeClr val="accent2"/>
                </a:solidFill>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85800" y="1219200"/>
            <a:ext cx="3810000" cy="51816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48200" y="1219200"/>
            <a:ext cx="3810000" cy="25146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48200" y="3886200"/>
            <a:ext cx="3810000" cy="25146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4"/>
          <p:cNvSpPr>
            <a:spLocks noGrp="1" noChangeArrowheads="1"/>
          </p:cNvSpPr>
          <p:nvPr>
            <p:ph type="dt" sz="half" idx="10"/>
          </p:nvPr>
        </p:nvSpPr>
        <p:spPr>
          <a:ln/>
        </p:spPr>
        <p:txBody>
          <a:bodyPr/>
          <a:lstStyle>
            <a:lvl1pPr>
              <a:defRPr/>
            </a:lvl1pPr>
          </a:lstStyle>
          <a:p>
            <a:pPr>
              <a:defRPr/>
            </a:pPr>
            <a:r>
              <a:rPr lang="en-US" smtClean="0"/>
              <a:t>Operating Systems</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Fall 2010</a:t>
            </a:r>
          </a:p>
        </p:txBody>
      </p:sp>
      <p:sp>
        <p:nvSpPr>
          <p:cNvPr id="8" name="Rectangle 6"/>
          <p:cNvSpPr>
            <a:spLocks noGrp="1" noChangeArrowheads="1"/>
          </p:cNvSpPr>
          <p:nvPr>
            <p:ph type="sldNum" sz="quarter" idx="12"/>
          </p:nvPr>
        </p:nvSpPr>
        <p:spPr>
          <a:ln/>
        </p:spPr>
        <p:txBody>
          <a:bodyPr/>
          <a:lstStyle>
            <a:lvl1pPr>
              <a:defRPr/>
            </a:lvl1pPr>
          </a:lstStyle>
          <a:p>
            <a:pPr>
              <a:defRPr/>
            </a:pPr>
            <a:fld id="{46061A3C-B9A7-42CC-8A4D-BBBF6CAC7E37}" type="slidenum">
              <a:rPr lang="en-US"/>
              <a:pPr>
                <a:defRPr/>
              </a:pPr>
              <a:t>‹#›</a:t>
            </a:fld>
            <a:endParaRPr lang="en-US"/>
          </a:p>
        </p:txBody>
      </p:sp>
    </p:spTree>
    <p:extLst>
      <p:ext uri="{BB962C8B-B14F-4D97-AF65-F5344CB8AC3E}">
        <p14:creationId xmlns:p14="http://schemas.microsoft.com/office/powerpoint/2010/main" xmlns="" val="391195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chemeClr val="accent2"/>
                </a:solidFill>
              </a:defRPr>
            </a:lvl1pPr>
          </a:lstStyle>
          <a:p>
            <a:pPr>
              <a:defRPr/>
            </a:pPr>
            <a:r>
              <a:rPr lang="en-US" smtClean="0"/>
              <a:t>Operating Systems</a:t>
            </a:r>
            <a:endParaRPr lang="en-US" dirty="0"/>
          </a:p>
        </p:txBody>
      </p:sp>
      <p:sp>
        <p:nvSpPr>
          <p:cNvPr id="5" name="Footer Placeholder 4"/>
          <p:cNvSpPr>
            <a:spLocks noGrp="1"/>
          </p:cNvSpPr>
          <p:nvPr>
            <p:ph type="ftr" sz="quarter" idx="11"/>
          </p:nvPr>
        </p:nvSpPr>
        <p:spPr>
          <a:xfrm>
            <a:off x="3124200" y="6477000"/>
            <a:ext cx="2895600" cy="381000"/>
          </a:xfrm>
        </p:spPr>
        <p:txBody>
          <a:bodyPr/>
          <a:lstStyle>
            <a:lvl1pPr>
              <a:defRPr>
                <a:solidFill>
                  <a:schemeClr val="accent2"/>
                </a:solidFill>
              </a:defRPr>
            </a:lvl1pPr>
          </a:lstStyle>
          <a:p>
            <a:pPr>
              <a:defRPr/>
            </a:pPr>
            <a:r>
              <a:rPr lang="en-US"/>
              <a:t>Fall 2010</a:t>
            </a:r>
          </a:p>
        </p:txBody>
      </p:sp>
      <p:sp>
        <p:nvSpPr>
          <p:cNvPr id="6" name="Slide Number Placeholder 5"/>
          <p:cNvSpPr>
            <a:spLocks noGrp="1"/>
          </p:cNvSpPr>
          <p:nvPr>
            <p:ph type="sldNum" sz="quarter" idx="12"/>
          </p:nvPr>
        </p:nvSpPr>
        <p:spPr/>
        <p:txBody>
          <a:bodyPr/>
          <a:lstStyle>
            <a:lvl1pPr>
              <a:defRPr>
                <a:solidFill>
                  <a:schemeClr val="accent2"/>
                </a:solidFill>
              </a:defRPr>
            </a:lvl1pPr>
          </a:lstStyle>
          <a:p>
            <a:pPr>
              <a:defRPr/>
            </a:pPr>
            <a:fld id="{9B318330-CB0E-4C8E-B26A-E5918EE54D16}" type="slidenum">
              <a:rPr lang="en-US"/>
              <a:pPr>
                <a:defRPr/>
              </a:pPr>
              <a:t>‹#›</a:t>
            </a:fld>
            <a:endParaRPr lang="en-US" dirty="0"/>
          </a:p>
        </p:txBody>
      </p:sp>
    </p:spTree>
    <p:extLst>
      <p:ext uri="{BB962C8B-B14F-4D97-AF65-F5344CB8AC3E}">
        <p14:creationId xmlns:p14="http://schemas.microsoft.com/office/powerpoint/2010/main" xmlns="" val="335686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Operating Systems</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Fall 2010</a:t>
            </a:r>
          </a:p>
        </p:txBody>
      </p:sp>
      <p:sp>
        <p:nvSpPr>
          <p:cNvPr id="6" name="Rectangle 6"/>
          <p:cNvSpPr>
            <a:spLocks noGrp="1" noChangeArrowheads="1"/>
          </p:cNvSpPr>
          <p:nvPr>
            <p:ph type="sldNum" sz="quarter" idx="12"/>
          </p:nvPr>
        </p:nvSpPr>
        <p:spPr>
          <a:ln/>
        </p:spPr>
        <p:txBody>
          <a:bodyPr/>
          <a:lstStyle>
            <a:lvl1pPr>
              <a:defRPr/>
            </a:lvl1pPr>
          </a:lstStyle>
          <a:p>
            <a:pPr>
              <a:defRPr/>
            </a:pPr>
            <a:fld id="{1F085BDE-192B-4875-BBD2-2E04A793D527}" type="slidenum">
              <a:rPr lang="en-US"/>
              <a:pPr>
                <a:defRPr/>
              </a:pPr>
              <a:t>‹#›</a:t>
            </a:fld>
            <a:endParaRPr lang="en-US"/>
          </a:p>
        </p:txBody>
      </p:sp>
    </p:spTree>
    <p:extLst>
      <p:ext uri="{BB962C8B-B14F-4D97-AF65-F5344CB8AC3E}">
        <p14:creationId xmlns:p14="http://schemas.microsoft.com/office/powerpoint/2010/main" xmlns="" val="379650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Operating Systems</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Fall 2010</a:t>
            </a:r>
          </a:p>
        </p:txBody>
      </p:sp>
      <p:sp>
        <p:nvSpPr>
          <p:cNvPr id="7" name="Rectangle 6"/>
          <p:cNvSpPr>
            <a:spLocks noGrp="1" noChangeArrowheads="1"/>
          </p:cNvSpPr>
          <p:nvPr>
            <p:ph type="sldNum" sz="quarter" idx="12"/>
          </p:nvPr>
        </p:nvSpPr>
        <p:spPr>
          <a:ln/>
        </p:spPr>
        <p:txBody>
          <a:bodyPr/>
          <a:lstStyle>
            <a:lvl1pPr>
              <a:defRPr/>
            </a:lvl1pPr>
          </a:lstStyle>
          <a:p>
            <a:pPr>
              <a:defRPr/>
            </a:pPr>
            <a:fld id="{63CC8402-9433-40E1-A21A-FC019C67D3D2}" type="slidenum">
              <a:rPr lang="en-US"/>
              <a:pPr>
                <a:defRPr/>
              </a:pPr>
              <a:t>‹#›</a:t>
            </a:fld>
            <a:endParaRPr lang="en-US"/>
          </a:p>
        </p:txBody>
      </p:sp>
    </p:spTree>
    <p:extLst>
      <p:ext uri="{BB962C8B-B14F-4D97-AF65-F5344CB8AC3E}">
        <p14:creationId xmlns:p14="http://schemas.microsoft.com/office/powerpoint/2010/main" xmlns="" val="2738721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Operating Systems</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Fall 2010</a:t>
            </a:r>
          </a:p>
        </p:txBody>
      </p:sp>
      <p:sp>
        <p:nvSpPr>
          <p:cNvPr id="9" name="Rectangle 6"/>
          <p:cNvSpPr>
            <a:spLocks noGrp="1" noChangeArrowheads="1"/>
          </p:cNvSpPr>
          <p:nvPr>
            <p:ph type="sldNum" sz="quarter" idx="12"/>
          </p:nvPr>
        </p:nvSpPr>
        <p:spPr>
          <a:ln/>
        </p:spPr>
        <p:txBody>
          <a:bodyPr/>
          <a:lstStyle>
            <a:lvl1pPr>
              <a:defRPr/>
            </a:lvl1pPr>
          </a:lstStyle>
          <a:p>
            <a:pPr>
              <a:defRPr/>
            </a:pPr>
            <a:fld id="{CAF67B37-0F68-4A76-A0A7-8B5099117590}" type="slidenum">
              <a:rPr lang="en-US"/>
              <a:pPr>
                <a:defRPr/>
              </a:pPr>
              <a:t>‹#›</a:t>
            </a:fld>
            <a:endParaRPr lang="en-US"/>
          </a:p>
        </p:txBody>
      </p:sp>
    </p:spTree>
    <p:extLst>
      <p:ext uri="{BB962C8B-B14F-4D97-AF65-F5344CB8AC3E}">
        <p14:creationId xmlns:p14="http://schemas.microsoft.com/office/powerpoint/2010/main" xmlns="" val="282833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Operating Systems</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Fall 2010</a:t>
            </a:r>
          </a:p>
        </p:txBody>
      </p:sp>
      <p:sp>
        <p:nvSpPr>
          <p:cNvPr id="5" name="Rectangle 6"/>
          <p:cNvSpPr>
            <a:spLocks noGrp="1" noChangeArrowheads="1"/>
          </p:cNvSpPr>
          <p:nvPr>
            <p:ph type="sldNum" sz="quarter" idx="12"/>
          </p:nvPr>
        </p:nvSpPr>
        <p:spPr>
          <a:ln/>
        </p:spPr>
        <p:txBody>
          <a:bodyPr/>
          <a:lstStyle>
            <a:lvl1pPr>
              <a:defRPr/>
            </a:lvl1pPr>
          </a:lstStyle>
          <a:p>
            <a:pPr>
              <a:defRPr/>
            </a:pPr>
            <a:fld id="{F9D92079-74B2-40BA-A368-79C4764552E1}" type="slidenum">
              <a:rPr lang="en-US"/>
              <a:pPr>
                <a:defRPr/>
              </a:pPr>
              <a:t>‹#›</a:t>
            </a:fld>
            <a:endParaRPr lang="en-US"/>
          </a:p>
        </p:txBody>
      </p:sp>
    </p:spTree>
    <p:extLst>
      <p:ext uri="{BB962C8B-B14F-4D97-AF65-F5344CB8AC3E}">
        <p14:creationId xmlns:p14="http://schemas.microsoft.com/office/powerpoint/2010/main" xmlns="" val="280237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Operating Systems</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Fall 2010</a:t>
            </a:r>
          </a:p>
        </p:txBody>
      </p:sp>
      <p:sp>
        <p:nvSpPr>
          <p:cNvPr id="4" name="Rectangle 6"/>
          <p:cNvSpPr>
            <a:spLocks noGrp="1" noChangeArrowheads="1"/>
          </p:cNvSpPr>
          <p:nvPr>
            <p:ph type="sldNum" sz="quarter" idx="12"/>
          </p:nvPr>
        </p:nvSpPr>
        <p:spPr>
          <a:ln/>
        </p:spPr>
        <p:txBody>
          <a:bodyPr/>
          <a:lstStyle>
            <a:lvl1pPr>
              <a:defRPr/>
            </a:lvl1pPr>
          </a:lstStyle>
          <a:p>
            <a:pPr>
              <a:defRPr/>
            </a:pPr>
            <a:fld id="{A4FA7603-275C-490B-BFBE-55062201B774}" type="slidenum">
              <a:rPr lang="en-US"/>
              <a:pPr>
                <a:defRPr/>
              </a:pPr>
              <a:t>‹#›</a:t>
            </a:fld>
            <a:endParaRPr lang="en-US"/>
          </a:p>
        </p:txBody>
      </p:sp>
    </p:spTree>
    <p:extLst>
      <p:ext uri="{BB962C8B-B14F-4D97-AF65-F5344CB8AC3E}">
        <p14:creationId xmlns:p14="http://schemas.microsoft.com/office/powerpoint/2010/main" xmlns="" val="73058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Operating Systems</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Fall 2010</a:t>
            </a:r>
          </a:p>
        </p:txBody>
      </p:sp>
      <p:sp>
        <p:nvSpPr>
          <p:cNvPr id="7" name="Rectangle 6"/>
          <p:cNvSpPr>
            <a:spLocks noGrp="1" noChangeArrowheads="1"/>
          </p:cNvSpPr>
          <p:nvPr>
            <p:ph type="sldNum" sz="quarter" idx="12"/>
          </p:nvPr>
        </p:nvSpPr>
        <p:spPr>
          <a:ln/>
        </p:spPr>
        <p:txBody>
          <a:bodyPr/>
          <a:lstStyle>
            <a:lvl1pPr>
              <a:defRPr/>
            </a:lvl1pPr>
          </a:lstStyle>
          <a:p>
            <a:pPr>
              <a:defRPr/>
            </a:pPr>
            <a:fld id="{2358D7D5-0E4A-480E-8C09-8AC8CCE693CF}" type="slidenum">
              <a:rPr lang="en-US"/>
              <a:pPr>
                <a:defRPr/>
              </a:pPr>
              <a:t>‹#›</a:t>
            </a:fld>
            <a:endParaRPr lang="en-US"/>
          </a:p>
        </p:txBody>
      </p:sp>
    </p:spTree>
    <p:extLst>
      <p:ext uri="{BB962C8B-B14F-4D97-AF65-F5344CB8AC3E}">
        <p14:creationId xmlns:p14="http://schemas.microsoft.com/office/powerpoint/2010/main" xmlns="" val="321111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Operating Systems</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Fall 2010</a:t>
            </a:r>
          </a:p>
        </p:txBody>
      </p:sp>
      <p:sp>
        <p:nvSpPr>
          <p:cNvPr id="7" name="Rectangle 6"/>
          <p:cNvSpPr>
            <a:spLocks noGrp="1" noChangeArrowheads="1"/>
          </p:cNvSpPr>
          <p:nvPr>
            <p:ph type="sldNum" sz="quarter" idx="12"/>
          </p:nvPr>
        </p:nvSpPr>
        <p:spPr>
          <a:ln/>
        </p:spPr>
        <p:txBody>
          <a:bodyPr/>
          <a:lstStyle>
            <a:lvl1pPr>
              <a:defRPr/>
            </a:lvl1pPr>
          </a:lstStyle>
          <a:p>
            <a:pPr>
              <a:defRPr/>
            </a:pPr>
            <a:fld id="{6EA601DF-0A22-488F-ACB1-84C73972B469}" type="slidenum">
              <a:rPr lang="en-US"/>
              <a:pPr>
                <a:defRPr/>
              </a:pPr>
              <a:t>‹#›</a:t>
            </a:fld>
            <a:endParaRPr lang="en-US"/>
          </a:p>
        </p:txBody>
      </p:sp>
    </p:spTree>
    <p:extLst>
      <p:ext uri="{BB962C8B-B14F-4D97-AF65-F5344CB8AC3E}">
        <p14:creationId xmlns:p14="http://schemas.microsoft.com/office/powerpoint/2010/main" xmlns="" val="172150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219200"/>
            <a:ext cx="7772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4770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r>
              <a:rPr lang="en-US" smtClean="0"/>
              <a:t>Operating Systems</a:t>
            </a:r>
            <a:endParaRPr lang="en-US"/>
          </a:p>
        </p:txBody>
      </p:sp>
      <p:sp>
        <p:nvSpPr>
          <p:cNvPr id="1029" name="Rectangle 5"/>
          <p:cNvSpPr>
            <a:spLocks noGrp="1" noChangeArrowheads="1"/>
          </p:cNvSpPr>
          <p:nvPr>
            <p:ph type="ftr" sz="quarter" idx="3"/>
          </p:nvPr>
        </p:nvSpPr>
        <p:spPr bwMode="auto">
          <a:xfrm>
            <a:off x="3124200" y="65532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r>
              <a:rPr lang="en-US"/>
              <a:t>Fall 2010</a:t>
            </a:r>
          </a:p>
        </p:txBody>
      </p:sp>
      <p:sp>
        <p:nvSpPr>
          <p:cNvPr id="1030" name="Rectangle 6"/>
          <p:cNvSpPr>
            <a:spLocks noGrp="1" noChangeArrowheads="1"/>
          </p:cNvSpPr>
          <p:nvPr>
            <p:ph type="sldNum" sz="quarter" idx="4"/>
          </p:nvPr>
        </p:nvSpPr>
        <p:spPr bwMode="auto">
          <a:xfrm>
            <a:off x="6553200" y="64770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5EF588C3-0BD2-4543-B9DD-17B8A95434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20"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1" r:id="rId12"/>
    <p:sldLayoutId id="2147483719" r:id="rId13"/>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ChangeArrowheads="1"/>
          </p:cNvSpPr>
          <p:nvPr/>
        </p:nvSpPr>
        <p:spPr bwMode="auto">
          <a:xfrm>
            <a:off x="0" y="0"/>
            <a:ext cx="9144000" cy="584200"/>
          </a:xfrm>
          <a:prstGeom prst="rect">
            <a:avLst/>
          </a:prstGeom>
          <a:noFill/>
          <a:ln w="9525">
            <a:noFill/>
            <a:miter lim="800000"/>
            <a:headEnd/>
            <a:tailEnd/>
          </a:ln>
        </p:spPr>
        <p:txBody>
          <a:bodyPr anchor="ctr">
            <a:spAutoFit/>
          </a:bodyPr>
          <a:lstStyle/>
          <a:p>
            <a:pPr algn="ctr" eaLnBrk="0" hangingPunct="0"/>
            <a:r>
              <a:rPr lang="en-US" sz="3200" b="1" i="1">
                <a:latin typeface="Times New Roman" pitchFamily="18" charset="0"/>
                <a:ea typeface="MS Mincho" pitchFamily="49" charset="-128"/>
                <a:cs typeface="Times New Roman" pitchFamily="18" charset="0"/>
              </a:rPr>
              <a:t>UNIT–VI:  I/O Systems</a:t>
            </a:r>
            <a:endParaRPr lang="en-US" sz="3200" b="1" i="1">
              <a:ea typeface="MS Mincho" pitchFamily="49" charset="-128"/>
              <a:cs typeface="Times New Roman" pitchFamily="18" charset="0"/>
            </a:endParaRPr>
          </a:p>
        </p:txBody>
      </p:sp>
      <p:sp>
        <p:nvSpPr>
          <p:cNvPr id="3075" name="Rectangle 6"/>
          <p:cNvSpPr>
            <a:spLocks noChangeArrowheads="1"/>
          </p:cNvSpPr>
          <p:nvPr/>
        </p:nvSpPr>
        <p:spPr bwMode="auto">
          <a:xfrm>
            <a:off x="457200" y="533400"/>
            <a:ext cx="8686800" cy="4832350"/>
          </a:xfrm>
          <a:prstGeom prst="rect">
            <a:avLst/>
          </a:prstGeom>
          <a:noFill/>
          <a:ln w="9525">
            <a:noFill/>
            <a:miter lim="800000"/>
            <a:headEnd/>
            <a:tailEnd/>
          </a:ln>
        </p:spPr>
        <p:txBody>
          <a:bodyPr anchor="ctr">
            <a:spAutoFit/>
          </a:bodyPr>
          <a:lstStyle/>
          <a:p>
            <a:pPr marL="236538" indent="-236538" algn="just" eaLnBrk="0" hangingPunct="0">
              <a:lnSpc>
                <a:spcPct val="150000"/>
              </a:lnSpc>
              <a:buFont typeface="Arial" charset="0"/>
              <a:buChar char="•"/>
            </a:pPr>
            <a:r>
              <a:rPr lang="en-US" sz="2400" b="1" dirty="0">
                <a:latin typeface="Times New Roman" pitchFamily="18" charset="0"/>
                <a:ea typeface="MS Mincho" pitchFamily="49" charset="-128"/>
                <a:cs typeface="Times New Roman" pitchFamily="18" charset="0"/>
              </a:rPr>
              <a:t>I/O Hardware</a:t>
            </a:r>
          </a:p>
          <a:p>
            <a:pPr marL="236538" indent="-236538" algn="just" eaLnBrk="0" hangingPunct="0">
              <a:lnSpc>
                <a:spcPct val="150000"/>
              </a:lnSpc>
              <a:buFont typeface="Arial" charset="0"/>
              <a:buChar char="•"/>
            </a:pPr>
            <a:r>
              <a:rPr lang="en-US" sz="2400" b="1" dirty="0">
                <a:latin typeface="Times New Roman" pitchFamily="18" charset="0"/>
                <a:ea typeface="MS Mincho" pitchFamily="49" charset="-128"/>
                <a:cs typeface="Times New Roman" pitchFamily="18" charset="0"/>
              </a:rPr>
              <a:t>Application I/O Interface</a:t>
            </a:r>
          </a:p>
          <a:p>
            <a:pPr marL="236538" indent="-236538" algn="just" eaLnBrk="0" hangingPunct="0">
              <a:lnSpc>
                <a:spcPct val="150000"/>
              </a:lnSpc>
              <a:buFont typeface="Arial" charset="0"/>
              <a:buChar char="•"/>
            </a:pPr>
            <a:r>
              <a:rPr lang="en-US" sz="2400" b="1" dirty="0">
                <a:latin typeface="Times New Roman" pitchFamily="18" charset="0"/>
                <a:ea typeface="MS Mincho" pitchFamily="49" charset="-128"/>
                <a:cs typeface="Times New Roman" pitchFamily="18" charset="0"/>
              </a:rPr>
              <a:t>Kernel I/O Subsystem</a:t>
            </a:r>
          </a:p>
          <a:p>
            <a:pPr marL="236538" indent="-236538" algn="just" eaLnBrk="0" hangingPunct="0">
              <a:lnSpc>
                <a:spcPct val="150000"/>
              </a:lnSpc>
              <a:buFont typeface="Arial" charset="0"/>
              <a:buChar char="•"/>
            </a:pPr>
            <a:r>
              <a:rPr lang="en-US" sz="2400" b="1" dirty="0">
                <a:latin typeface="Times New Roman" pitchFamily="18" charset="0"/>
                <a:ea typeface="MS Mincho" pitchFamily="49" charset="-128"/>
                <a:cs typeface="Times New Roman" pitchFamily="18" charset="0"/>
              </a:rPr>
              <a:t>Transforming I/O Requests</a:t>
            </a:r>
          </a:p>
          <a:p>
            <a:pPr marL="236538" indent="-236538" algn="just" eaLnBrk="0" hangingPunct="0">
              <a:lnSpc>
                <a:spcPct val="150000"/>
              </a:lnSpc>
              <a:buFont typeface="Arial" charset="0"/>
              <a:buChar char="•"/>
            </a:pPr>
            <a:r>
              <a:rPr lang="en-US" sz="2400" b="1" dirty="0">
                <a:latin typeface="Times New Roman" pitchFamily="18" charset="0"/>
                <a:ea typeface="MS Mincho" pitchFamily="49" charset="-128"/>
                <a:cs typeface="Times New Roman" pitchFamily="18" charset="0"/>
              </a:rPr>
              <a:t>Performance Issues</a:t>
            </a:r>
          </a:p>
          <a:p>
            <a:pPr marL="236538" indent="-236538" algn="just" eaLnBrk="0" hangingPunct="0"/>
            <a:endParaRPr lang="en-US" sz="1200" b="1" dirty="0">
              <a:latin typeface="Times New Roman" pitchFamily="18" charset="0"/>
              <a:ea typeface="MS Mincho" pitchFamily="49" charset="-128"/>
              <a:cs typeface="Times New Roman" pitchFamily="18" charset="0"/>
            </a:endParaRPr>
          </a:p>
          <a:p>
            <a:pPr marL="236538" indent="-236538" algn="just" eaLnBrk="0" hangingPunct="0">
              <a:buFont typeface="Arial" charset="0"/>
              <a:buChar char="•"/>
            </a:pPr>
            <a:r>
              <a:rPr lang="en-US" sz="2400" b="1" dirty="0">
                <a:latin typeface="Times New Roman" pitchFamily="18" charset="0"/>
                <a:ea typeface="MS Mincho" pitchFamily="49" charset="-128"/>
                <a:cs typeface="Times New Roman" pitchFamily="18" charset="0"/>
              </a:rPr>
              <a:t>Protection and Security</a:t>
            </a:r>
          </a:p>
          <a:p>
            <a:pPr marL="693738" lvl="1" indent="-236538" algn="just" eaLnBrk="0" hangingPunct="0">
              <a:buFont typeface="Arial" charset="0"/>
              <a:buChar char="•"/>
            </a:pPr>
            <a:r>
              <a:rPr lang="en-US" sz="2000" b="1" dirty="0">
                <a:latin typeface="Times New Roman" pitchFamily="18" charset="0"/>
                <a:ea typeface="MS Mincho" pitchFamily="49" charset="-128"/>
                <a:cs typeface="Times New Roman" pitchFamily="18" charset="0"/>
              </a:rPr>
              <a:t>Access Control List (ACL)</a:t>
            </a:r>
          </a:p>
          <a:p>
            <a:pPr marL="693738" lvl="1" indent="-236538" algn="just" eaLnBrk="0" hangingPunct="0">
              <a:buFont typeface="Arial" charset="0"/>
              <a:buChar char="•"/>
            </a:pPr>
            <a:r>
              <a:rPr lang="en-US" sz="2000" b="1" dirty="0">
                <a:latin typeface="Times New Roman" pitchFamily="18" charset="0"/>
                <a:ea typeface="MS Mincho" pitchFamily="49" charset="-128"/>
                <a:cs typeface="Times New Roman" pitchFamily="18" charset="0"/>
              </a:rPr>
              <a:t>Capabilities</a:t>
            </a:r>
          </a:p>
          <a:p>
            <a:pPr marL="693738" lvl="1" indent="-236538" algn="just" eaLnBrk="0" hangingPunct="0">
              <a:buFont typeface="Arial" charset="0"/>
              <a:buChar char="•"/>
            </a:pPr>
            <a:r>
              <a:rPr lang="en-US" sz="2000" b="1" dirty="0">
                <a:latin typeface="Times New Roman" pitchFamily="18" charset="0"/>
                <a:ea typeface="MS Mincho" pitchFamily="49" charset="-128"/>
                <a:cs typeface="Times New Roman" pitchFamily="18" charset="0"/>
              </a:rPr>
              <a:t>Third Party Tools</a:t>
            </a:r>
            <a:endParaRPr lang="en-US" sz="2400" b="1" dirty="0">
              <a:latin typeface="Times New Roman" pitchFamily="18" charset="0"/>
              <a:ea typeface="MS Mincho" pitchFamily="49" charset="-128"/>
            </a:endParaRPr>
          </a:p>
          <a:p>
            <a:pPr marL="236538" indent="-236538" algn="just" eaLnBrk="0" hangingPunct="0">
              <a:buFont typeface="Arial" charset="0"/>
              <a:buChar char="•"/>
            </a:pPr>
            <a:endParaRPr lang="en-US" sz="800" b="1" dirty="0">
              <a:latin typeface="Times New Roman" pitchFamily="18" charset="0"/>
              <a:ea typeface="MS Mincho" pitchFamily="49" charset="-128"/>
            </a:endParaRPr>
          </a:p>
          <a:p>
            <a:pPr marL="236538" indent="-236538" algn="just" eaLnBrk="0" hangingPunct="0">
              <a:buFont typeface="Arial" charset="0"/>
              <a:buChar char="•"/>
            </a:pPr>
            <a:r>
              <a:rPr lang="en-US" sz="2400" b="1" dirty="0">
                <a:latin typeface="Times New Roman" pitchFamily="18" charset="0"/>
                <a:ea typeface="MS Mincho" pitchFamily="49" charset="-128"/>
              </a:rPr>
              <a:t>Exam Questions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152400"/>
            <a:ext cx="8686800" cy="533400"/>
          </a:xfrm>
        </p:spPr>
        <p:txBody>
          <a:bodyPr/>
          <a:lstStyle/>
          <a:p>
            <a:r>
              <a:rPr lang="en-US" sz="3200" smtClean="0"/>
              <a:t>Hierarchical Model of the I/O System</a:t>
            </a:r>
          </a:p>
        </p:txBody>
      </p:sp>
      <p:pic>
        <p:nvPicPr>
          <p:cNvPr id="18435" name="Content Placeholder 6" descr="11-1.gif"/>
          <p:cNvPicPr>
            <a:picLocks noGrp="1" noChangeAspect="1"/>
          </p:cNvPicPr>
          <p:nvPr>
            <p:ph idx="1"/>
          </p:nvPr>
        </p:nvPicPr>
        <p:blipFill>
          <a:blip r:embed="rId2"/>
          <a:srcRect/>
          <a:stretch>
            <a:fillRect/>
          </a:stretch>
        </p:blipFill>
        <p:spPr>
          <a:xfrm>
            <a:off x="533400" y="695325"/>
            <a:ext cx="8229600" cy="5916613"/>
          </a:xfrm>
        </p:spPr>
      </p:pic>
      <p:sp>
        <p:nvSpPr>
          <p:cNvPr id="4" name="Date Placeholder 3"/>
          <p:cNvSpPr>
            <a:spLocks noGrp="1"/>
          </p:cNvSpPr>
          <p:nvPr>
            <p:ph type="dt" sz="quarter" idx="10"/>
          </p:nvPr>
        </p:nvSpPr>
        <p:spPr/>
        <p:txBody>
          <a:bodyPr/>
          <a:lstStyle/>
          <a:p>
            <a:pPr>
              <a:defRPr/>
            </a:pPr>
            <a:r>
              <a:rPr lang="en-US" smtClean="0"/>
              <a:t>Operating Systems</a:t>
            </a:r>
            <a:endParaRPr lang="en-US" dirty="0"/>
          </a:p>
        </p:txBody>
      </p:sp>
      <p:sp>
        <p:nvSpPr>
          <p:cNvPr id="6" name="Slide Number Placeholder 5"/>
          <p:cNvSpPr>
            <a:spLocks noGrp="1"/>
          </p:cNvSpPr>
          <p:nvPr>
            <p:ph type="sldNum" sz="quarter" idx="12"/>
          </p:nvPr>
        </p:nvSpPr>
        <p:spPr/>
        <p:txBody>
          <a:bodyPr/>
          <a:lstStyle/>
          <a:p>
            <a:pPr>
              <a:defRPr/>
            </a:pPr>
            <a:fld id="{19849B07-9C08-4981-B762-898A4B4800DF}" type="slidenum">
              <a:rPr lang="en-US" smtClean="0"/>
              <a:pPr>
                <a:defRPr/>
              </a:pPr>
              <a:t>10</a:t>
            </a:fld>
            <a:endParaRPr lang="en-US" dirty="0"/>
          </a:p>
        </p:txBody>
      </p:sp>
      <p:sp>
        <p:nvSpPr>
          <p:cNvPr id="7" name="Rectangle 6"/>
          <p:cNvSpPr/>
          <p:nvPr/>
        </p:nvSpPr>
        <p:spPr>
          <a:xfrm>
            <a:off x="457200" y="2209800"/>
            <a:ext cx="8458200" cy="182880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85800" y="1219200"/>
            <a:ext cx="8001000" cy="76200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rot="16200000">
            <a:off x="-419100" y="2933700"/>
            <a:ext cx="1295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Kernel I/O Subsystem</a:t>
            </a:r>
          </a:p>
        </p:txBody>
      </p:sp>
      <p:sp>
        <p:nvSpPr>
          <p:cNvPr id="11" name="Rectangle 10"/>
          <p:cNvSpPr/>
          <p:nvPr/>
        </p:nvSpPr>
        <p:spPr>
          <a:xfrm rot="16200000">
            <a:off x="114300" y="1409700"/>
            <a:ext cx="762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smtClean="0">
                <a:solidFill>
                  <a:schemeClr val="tx1"/>
                </a:solidFill>
              </a:rPr>
              <a:t>Kernel</a:t>
            </a:r>
            <a:endParaRPr lang="en-US" sz="1400"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Operating Systems</a:t>
            </a:r>
            <a:endParaRPr lang="en-US"/>
          </a:p>
        </p:txBody>
      </p:sp>
      <p:sp>
        <p:nvSpPr>
          <p:cNvPr id="5" name="Slide Number Placeholder 5"/>
          <p:cNvSpPr>
            <a:spLocks noGrp="1"/>
          </p:cNvSpPr>
          <p:nvPr>
            <p:ph type="sldNum" sz="quarter" idx="12"/>
          </p:nvPr>
        </p:nvSpPr>
        <p:spPr/>
        <p:txBody>
          <a:bodyPr/>
          <a:lstStyle/>
          <a:p>
            <a:pPr>
              <a:defRPr/>
            </a:pPr>
            <a:fld id="{E8DEEA2A-239A-4B20-81D0-74E8ACD6DE3F}" type="slidenum">
              <a:rPr lang="en-US"/>
              <a:pPr>
                <a:defRPr/>
              </a:pPr>
              <a:t>11</a:t>
            </a:fld>
            <a:endParaRPr lang="en-US"/>
          </a:p>
        </p:txBody>
      </p:sp>
      <p:sp>
        <p:nvSpPr>
          <p:cNvPr id="6148" name="Rectangle 2"/>
          <p:cNvSpPr>
            <a:spLocks noGrp="1" noChangeArrowheads="1"/>
          </p:cNvSpPr>
          <p:nvPr>
            <p:ph type="title"/>
          </p:nvPr>
        </p:nvSpPr>
        <p:spPr/>
        <p:txBody>
          <a:bodyPr/>
          <a:lstStyle/>
          <a:p>
            <a:r>
              <a:rPr lang="en-US" dirty="0" smtClean="0"/>
              <a:t>Kernel I/O subsystem</a:t>
            </a:r>
          </a:p>
        </p:txBody>
      </p:sp>
      <p:sp>
        <p:nvSpPr>
          <p:cNvPr id="6149" name="Rectangle 3"/>
          <p:cNvSpPr>
            <a:spLocks noGrp="1" noChangeArrowheads="1"/>
          </p:cNvSpPr>
          <p:nvPr>
            <p:ph type="body" idx="1"/>
          </p:nvPr>
        </p:nvSpPr>
        <p:spPr>
          <a:xfrm>
            <a:off x="685800" y="1066800"/>
            <a:ext cx="7772400" cy="5334000"/>
          </a:xfrm>
        </p:spPr>
        <p:txBody>
          <a:bodyPr/>
          <a:lstStyle/>
          <a:p>
            <a:r>
              <a:rPr lang="en-US" sz="2400" dirty="0" smtClean="0"/>
              <a:t>Main tasks of I/O system</a:t>
            </a:r>
            <a:r>
              <a:rPr lang="en-US" sz="2400" b="1" dirty="0" smtClean="0"/>
              <a:t>:</a:t>
            </a:r>
          </a:p>
          <a:p>
            <a:pPr lvl="1"/>
            <a:r>
              <a:rPr lang="en-US" sz="2400" dirty="0" smtClean="0">
                <a:solidFill>
                  <a:schemeClr val="tx1"/>
                </a:solidFill>
              </a:rPr>
              <a:t>Present </a:t>
            </a:r>
            <a:r>
              <a:rPr lang="en-US" sz="2400" b="1" dirty="0" smtClean="0">
                <a:solidFill>
                  <a:schemeClr val="tx1"/>
                </a:solidFill>
              </a:rPr>
              <a:t>logical</a:t>
            </a:r>
            <a:r>
              <a:rPr lang="en-US" sz="2400" dirty="0" smtClean="0">
                <a:solidFill>
                  <a:schemeClr val="tx1"/>
                </a:solidFill>
              </a:rPr>
              <a:t> (abstract) view of devices</a:t>
            </a:r>
          </a:p>
          <a:p>
            <a:pPr lvl="2"/>
            <a:r>
              <a:rPr lang="en-US" dirty="0" smtClean="0">
                <a:solidFill>
                  <a:schemeClr val="tx1"/>
                </a:solidFill>
              </a:rPr>
              <a:t>Hide details of hardware interface</a:t>
            </a:r>
          </a:p>
          <a:p>
            <a:pPr lvl="2"/>
            <a:r>
              <a:rPr lang="en-US" dirty="0" smtClean="0">
                <a:solidFill>
                  <a:schemeClr val="tx1"/>
                </a:solidFill>
              </a:rPr>
              <a:t>Hide error handling</a:t>
            </a:r>
          </a:p>
          <a:p>
            <a:pPr lvl="1"/>
            <a:r>
              <a:rPr lang="en-US" sz="2400" dirty="0" smtClean="0">
                <a:solidFill>
                  <a:schemeClr val="tx1"/>
                </a:solidFill>
              </a:rPr>
              <a:t>Facilitate </a:t>
            </a:r>
            <a:r>
              <a:rPr lang="en-US" sz="2400" b="1" dirty="0" smtClean="0">
                <a:solidFill>
                  <a:schemeClr val="tx1"/>
                </a:solidFill>
              </a:rPr>
              <a:t>efficient</a:t>
            </a:r>
            <a:r>
              <a:rPr lang="en-US" sz="2400" dirty="0" smtClean="0">
                <a:solidFill>
                  <a:schemeClr val="tx1"/>
                </a:solidFill>
              </a:rPr>
              <a:t> use</a:t>
            </a:r>
          </a:p>
          <a:p>
            <a:pPr lvl="2"/>
            <a:r>
              <a:rPr lang="en-US" dirty="0" smtClean="0">
                <a:solidFill>
                  <a:schemeClr val="tx1"/>
                </a:solidFill>
              </a:rPr>
              <a:t>Overlap CPU and I/O</a:t>
            </a:r>
          </a:p>
          <a:p>
            <a:pPr lvl="1"/>
            <a:r>
              <a:rPr lang="en-US" sz="2400" dirty="0" smtClean="0">
                <a:solidFill>
                  <a:schemeClr val="tx1"/>
                </a:solidFill>
              </a:rPr>
              <a:t>Support </a:t>
            </a:r>
            <a:r>
              <a:rPr lang="en-US" sz="2400" b="1" dirty="0" smtClean="0">
                <a:solidFill>
                  <a:schemeClr val="tx1"/>
                </a:solidFill>
              </a:rPr>
              <a:t>sharing</a:t>
            </a:r>
            <a:r>
              <a:rPr lang="en-US" sz="2400" dirty="0" smtClean="0">
                <a:solidFill>
                  <a:schemeClr val="tx1"/>
                </a:solidFill>
              </a:rPr>
              <a:t> of devices</a:t>
            </a:r>
          </a:p>
          <a:p>
            <a:pPr lvl="2"/>
            <a:r>
              <a:rPr lang="en-US" dirty="0" smtClean="0">
                <a:solidFill>
                  <a:schemeClr val="tx1"/>
                </a:solidFill>
              </a:rPr>
              <a:t>Protection when device is shared (disk)</a:t>
            </a:r>
          </a:p>
          <a:p>
            <a:pPr lvl="2"/>
            <a:r>
              <a:rPr lang="en-US" dirty="0" smtClean="0">
                <a:solidFill>
                  <a:schemeClr val="tx1"/>
                </a:solidFill>
              </a:rPr>
              <a:t>Scheduling when exclusive access needed (printer)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8600" y="304800"/>
            <a:ext cx="8686800" cy="533400"/>
          </a:xfrm>
        </p:spPr>
        <p:txBody>
          <a:bodyPr/>
          <a:lstStyle/>
          <a:p>
            <a:r>
              <a:rPr lang="en-US" sz="3200" dirty="0"/>
              <a:t>I/O System Interface</a:t>
            </a:r>
            <a:endParaRPr lang="en-US" sz="3200" dirty="0" smtClean="0"/>
          </a:p>
        </p:txBody>
      </p:sp>
      <p:pic>
        <p:nvPicPr>
          <p:cNvPr id="9219" name="Content Placeholder 6" descr="11-1.gif"/>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838200" y="906463"/>
            <a:ext cx="7772400" cy="5588000"/>
          </a:xfrm>
        </p:spPr>
      </p:pic>
      <p:sp>
        <p:nvSpPr>
          <p:cNvPr id="4" name="Date Placeholder 3"/>
          <p:cNvSpPr>
            <a:spLocks noGrp="1"/>
          </p:cNvSpPr>
          <p:nvPr>
            <p:ph type="dt" sz="quarter" idx="10"/>
          </p:nvPr>
        </p:nvSpPr>
        <p:spPr/>
        <p:txBody>
          <a:bodyPr/>
          <a:lstStyle/>
          <a:p>
            <a:pPr>
              <a:defRPr/>
            </a:pPr>
            <a:r>
              <a:rPr lang="en-US" smtClean="0"/>
              <a:t>Operating Systems</a:t>
            </a:r>
            <a:endParaRPr lang="en-US" dirty="0"/>
          </a:p>
        </p:txBody>
      </p:sp>
      <p:sp>
        <p:nvSpPr>
          <p:cNvPr id="6" name="Slide Number Placeholder 5"/>
          <p:cNvSpPr>
            <a:spLocks noGrp="1"/>
          </p:cNvSpPr>
          <p:nvPr>
            <p:ph type="sldNum" sz="quarter" idx="12"/>
          </p:nvPr>
        </p:nvSpPr>
        <p:spPr/>
        <p:txBody>
          <a:bodyPr/>
          <a:lstStyle/>
          <a:p>
            <a:pPr>
              <a:defRPr/>
            </a:pPr>
            <a:fld id="{021CE280-FCAD-4377-98E4-5B62C2A710EB}" type="slidenum">
              <a:rPr lang="en-US" smtClean="0"/>
              <a:pPr>
                <a:defRPr/>
              </a:pPr>
              <a:t>12</a:t>
            </a:fld>
            <a:endParaRPr lang="en-US" dirty="0"/>
          </a:p>
        </p:txBody>
      </p:sp>
      <p:sp>
        <p:nvSpPr>
          <p:cNvPr id="9223" name="Rectangle 1"/>
          <p:cNvSpPr>
            <a:spLocks noChangeArrowheads="1"/>
          </p:cNvSpPr>
          <p:nvPr/>
        </p:nvSpPr>
        <p:spPr bwMode="auto">
          <a:xfrm>
            <a:off x="533400" y="2286000"/>
            <a:ext cx="8153400" cy="914400"/>
          </a:xfrm>
          <a:prstGeom prst="rect">
            <a:avLst/>
          </a:prstGeom>
          <a:solidFill>
            <a:schemeClr val="accent1">
              <a:alpha val="18823"/>
            </a:schemeClr>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xmlns="" val="2291642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quarter" idx="10"/>
          </p:nvPr>
        </p:nvSpPr>
        <p:spPr/>
        <p:txBody>
          <a:bodyPr/>
          <a:lstStyle/>
          <a:p>
            <a:pPr>
              <a:defRPr/>
            </a:pPr>
            <a:r>
              <a:rPr lang="en-US" smtClean="0"/>
              <a:t>Operating Systems</a:t>
            </a:r>
            <a:endParaRPr lang="en-US"/>
          </a:p>
        </p:txBody>
      </p:sp>
      <p:sp>
        <p:nvSpPr>
          <p:cNvPr id="5" name="Slide Number Placeholder 6"/>
          <p:cNvSpPr>
            <a:spLocks noGrp="1"/>
          </p:cNvSpPr>
          <p:nvPr>
            <p:ph type="sldNum" sz="quarter" idx="12"/>
          </p:nvPr>
        </p:nvSpPr>
        <p:spPr/>
        <p:txBody>
          <a:bodyPr/>
          <a:lstStyle/>
          <a:p>
            <a:pPr>
              <a:defRPr/>
            </a:pPr>
            <a:fld id="{6B4425A4-DB01-498F-8823-26D7AE47C1A8}" type="slidenum">
              <a:rPr lang="en-US"/>
              <a:pPr>
                <a:defRPr/>
              </a:pPr>
              <a:t>13</a:t>
            </a:fld>
            <a:endParaRPr lang="en-US"/>
          </a:p>
        </p:txBody>
      </p:sp>
      <p:sp>
        <p:nvSpPr>
          <p:cNvPr id="10244" name="Rectangle 2"/>
          <p:cNvSpPr>
            <a:spLocks noGrp="1" noChangeArrowheads="1"/>
          </p:cNvSpPr>
          <p:nvPr>
            <p:ph type="title"/>
          </p:nvPr>
        </p:nvSpPr>
        <p:spPr/>
        <p:txBody>
          <a:bodyPr/>
          <a:lstStyle/>
          <a:p>
            <a:r>
              <a:rPr lang="en-US" dirty="0" smtClean="0"/>
              <a:t>I/O System Interface</a:t>
            </a:r>
          </a:p>
        </p:txBody>
      </p:sp>
      <p:sp>
        <p:nvSpPr>
          <p:cNvPr id="10245" name="Rectangle 3"/>
          <p:cNvSpPr>
            <a:spLocks noGrp="1" noChangeArrowheads="1"/>
          </p:cNvSpPr>
          <p:nvPr>
            <p:ph type="body" sz="half" idx="1"/>
          </p:nvPr>
        </p:nvSpPr>
        <p:spPr>
          <a:xfrm>
            <a:off x="457200" y="1143000"/>
            <a:ext cx="7772400" cy="5257800"/>
          </a:xfrm>
        </p:spPr>
        <p:txBody>
          <a:bodyPr/>
          <a:lstStyle/>
          <a:p>
            <a:r>
              <a:rPr lang="en-US" sz="2400" b="1" dirty="0" smtClean="0">
                <a:solidFill>
                  <a:schemeClr val="accent6"/>
                </a:solidFill>
              </a:rPr>
              <a:t>Block-Oriented</a:t>
            </a:r>
            <a:r>
              <a:rPr lang="en-US" sz="2400" dirty="0" smtClean="0">
                <a:solidFill>
                  <a:schemeClr val="accent6"/>
                </a:solidFill>
              </a:rPr>
              <a:t> Device Interface</a:t>
            </a:r>
          </a:p>
          <a:p>
            <a:pPr lvl="1">
              <a:spcBef>
                <a:spcPts val="0"/>
              </a:spcBef>
            </a:pPr>
            <a:r>
              <a:rPr lang="en-US" sz="2400" dirty="0">
                <a:solidFill>
                  <a:schemeClr val="accent6"/>
                </a:solidFill>
              </a:rPr>
              <a:t>d</a:t>
            </a:r>
            <a:r>
              <a:rPr lang="en-US" sz="2400" dirty="0" smtClean="0">
                <a:solidFill>
                  <a:schemeClr val="accent6"/>
                </a:solidFill>
              </a:rPr>
              <a:t>irect access</a:t>
            </a:r>
          </a:p>
          <a:p>
            <a:pPr lvl="1">
              <a:spcBef>
                <a:spcPts val="0"/>
              </a:spcBef>
            </a:pPr>
            <a:r>
              <a:rPr lang="en-US" sz="2400" dirty="0" smtClean="0">
                <a:solidFill>
                  <a:schemeClr val="accent6"/>
                </a:solidFill>
              </a:rPr>
              <a:t>contiguous blocks</a:t>
            </a:r>
          </a:p>
          <a:p>
            <a:pPr lvl="1">
              <a:spcBef>
                <a:spcPts val="0"/>
              </a:spcBef>
            </a:pPr>
            <a:r>
              <a:rPr lang="en-US" sz="2400" dirty="0" smtClean="0">
                <a:solidFill>
                  <a:schemeClr val="accent6"/>
                </a:solidFill>
              </a:rPr>
              <a:t>usually fixed block size</a:t>
            </a:r>
          </a:p>
          <a:p>
            <a:pPr lvl="1">
              <a:spcBef>
                <a:spcPts val="1200"/>
              </a:spcBef>
            </a:pPr>
            <a:r>
              <a:rPr lang="en-US" sz="2400" dirty="0" smtClean="0">
                <a:solidFill>
                  <a:schemeClr val="accent6"/>
                </a:solidFill>
              </a:rPr>
              <a:t>Operations</a:t>
            </a:r>
            <a:r>
              <a:rPr lang="en-US" sz="2400" b="1" dirty="0" smtClean="0">
                <a:solidFill>
                  <a:schemeClr val="accent6"/>
                </a:solidFill>
              </a:rPr>
              <a:t>:</a:t>
            </a:r>
            <a:r>
              <a:rPr lang="en-US" sz="2400" dirty="0" smtClean="0">
                <a:solidFill>
                  <a:schemeClr val="accent6"/>
                </a:solidFill>
              </a:rPr>
              <a:t> </a:t>
            </a:r>
          </a:p>
          <a:p>
            <a:pPr lvl="2"/>
            <a:r>
              <a:rPr lang="en-US" b="1" dirty="0" smtClean="0">
                <a:solidFill>
                  <a:schemeClr val="accent6"/>
                </a:solidFill>
              </a:rPr>
              <a:t>Open</a:t>
            </a:r>
            <a:r>
              <a:rPr lang="en-US" dirty="0" smtClean="0">
                <a:solidFill>
                  <a:schemeClr val="accent6"/>
                </a:solidFill>
              </a:rPr>
              <a:t>: verify device is ready, prepare it for access</a:t>
            </a:r>
          </a:p>
          <a:p>
            <a:pPr lvl="2"/>
            <a:r>
              <a:rPr lang="en-US" b="1" dirty="0" smtClean="0">
                <a:solidFill>
                  <a:schemeClr val="accent6"/>
                </a:solidFill>
              </a:rPr>
              <a:t>Read</a:t>
            </a:r>
            <a:r>
              <a:rPr lang="en-US" dirty="0" smtClean="0">
                <a:solidFill>
                  <a:schemeClr val="accent6"/>
                </a:solidFill>
              </a:rPr>
              <a:t>: Copy a block into main memory </a:t>
            </a:r>
          </a:p>
          <a:p>
            <a:pPr lvl="2"/>
            <a:r>
              <a:rPr lang="en-US" b="1" dirty="0" smtClean="0">
                <a:solidFill>
                  <a:schemeClr val="accent6"/>
                </a:solidFill>
              </a:rPr>
              <a:t>Write</a:t>
            </a:r>
            <a:r>
              <a:rPr lang="en-US" dirty="0" smtClean="0">
                <a:solidFill>
                  <a:schemeClr val="accent6"/>
                </a:solidFill>
              </a:rPr>
              <a:t>: Copy a portion of main memory to a block</a:t>
            </a:r>
          </a:p>
          <a:p>
            <a:pPr lvl="2"/>
            <a:r>
              <a:rPr lang="en-US" b="1" dirty="0" smtClean="0">
                <a:solidFill>
                  <a:schemeClr val="accent6"/>
                </a:solidFill>
              </a:rPr>
              <a:t>Close</a:t>
            </a:r>
            <a:r>
              <a:rPr lang="en-US" dirty="0" smtClean="0">
                <a:solidFill>
                  <a:schemeClr val="accent6"/>
                </a:solidFill>
              </a:rPr>
              <a:t>: Release the device</a:t>
            </a:r>
          </a:p>
          <a:p>
            <a:pPr lvl="2"/>
            <a:r>
              <a:rPr lang="en-US" dirty="0" smtClean="0">
                <a:solidFill>
                  <a:schemeClr val="accent6"/>
                </a:solidFill>
              </a:rPr>
              <a:t>Note: these are lower level than those of the FS </a:t>
            </a:r>
          </a:p>
          <a:p>
            <a:pPr lvl="1">
              <a:spcBef>
                <a:spcPts val="1200"/>
              </a:spcBef>
            </a:pPr>
            <a:r>
              <a:rPr lang="en-US" sz="2400" dirty="0" smtClean="0">
                <a:solidFill>
                  <a:schemeClr val="accent6"/>
                </a:solidFill>
              </a:rPr>
              <a:t>Used by File System and Virtual Memory System</a:t>
            </a:r>
          </a:p>
          <a:p>
            <a:pPr lvl="1">
              <a:spcBef>
                <a:spcPts val="0"/>
              </a:spcBef>
            </a:pPr>
            <a:r>
              <a:rPr lang="en-US" sz="2400" dirty="0" smtClean="0">
                <a:solidFill>
                  <a:schemeClr val="accent6"/>
                </a:solidFill>
              </a:rPr>
              <a:t>Applications typically go through the File System</a:t>
            </a:r>
          </a:p>
        </p:txBody>
      </p:sp>
    </p:spTree>
    <p:extLst>
      <p:ext uri="{BB962C8B-B14F-4D97-AF65-F5344CB8AC3E}">
        <p14:creationId xmlns:p14="http://schemas.microsoft.com/office/powerpoint/2010/main" xmlns="" val="1083964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quarter" idx="10"/>
          </p:nvPr>
        </p:nvSpPr>
        <p:spPr/>
        <p:txBody>
          <a:bodyPr/>
          <a:lstStyle/>
          <a:p>
            <a:pPr>
              <a:defRPr/>
            </a:pPr>
            <a:r>
              <a:rPr lang="en-US" smtClean="0"/>
              <a:t>Operating Systems</a:t>
            </a:r>
            <a:endParaRPr lang="en-US" dirty="0"/>
          </a:p>
        </p:txBody>
      </p:sp>
      <p:sp>
        <p:nvSpPr>
          <p:cNvPr id="5" name="Slide Number Placeholder 6"/>
          <p:cNvSpPr>
            <a:spLocks noGrp="1"/>
          </p:cNvSpPr>
          <p:nvPr>
            <p:ph type="sldNum" sz="quarter" idx="12"/>
          </p:nvPr>
        </p:nvSpPr>
        <p:spPr/>
        <p:txBody>
          <a:bodyPr/>
          <a:lstStyle/>
          <a:p>
            <a:pPr>
              <a:defRPr/>
            </a:pPr>
            <a:fld id="{B1E0DC38-1624-4897-A76F-303D0EA94675}" type="slidenum">
              <a:rPr lang="en-US"/>
              <a:pPr>
                <a:defRPr/>
              </a:pPr>
              <a:t>14</a:t>
            </a:fld>
            <a:endParaRPr lang="en-US"/>
          </a:p>
        </p:txBody>
      </p:sp>
      <p:sp>
        <p:nvSpPr>
          <p:cNvPr id="11268" name="Rectangle 2"/>
          <p:cNvSpPr>
            <a:spLocks noGrp="1" noChangeArrowheads="1"/>
          </p:cNvSpPr>
          <p:nvPr>
            <p:ph type="title"/>
          </p:nvPr>
        </p:nvSpPr>
        <p:spPr/>
        <p:txBody>
          <a:bodyPr/>
          <a:lstStyle/>
          <a:p>
            <a:r>
              <a:rPr lang="en-US" smtClean="0"/>
              <a:t>I/O System Interface</a:t>
            </a:r>
          </a:p>
        </p:txBody>
      </p:sp>
      <p:sp>
        <p:nvSpPr>
          <p:cNvPr id="11269" name="Rectangle 3"/>
          <p:cNvSpPr>
            <a:spLocks noGrp="1" noChangeArrowheads="1"/>
          </p:cNvSpPr>
          <p:nvPr>
            <p:ph type="body" sz="half" idx="1"/>
          </p:nvPr>
        </p:nvSpPr>
        <p:spPr>
          <a:xfrm>
            <a:off x="457200" y="1143000"/>
            <a:ext cx="7772400" cy="5257800"/>
          </a:xfrm>
        </p:spPr>
        <p:txBody>
          <a:bodyPr/>
          <a:lstStyle/>
          <a:p>
            <a:r>
              <a:rPr lang="en-US" sz="2400" b="1" dirty="0" smtClean="0">
                <a:solidFill>
                  <a:schemeClr val="accent6"/>
                </a:solidFill>
              </a:rPr>
              <a:t>Stream-Oriented</a:t>
            </a:r>
            <a:r>
              <a:rPr lang="en-US" sz="2400" dirty="0" smtClean="0">
                <a:solidFill>
                  <a:schemeClr val="accent6"/>
                </a:solidFill>
              </a:rPr>
              <a:t> Device Interface </a:t>
            </a:r>
          </a:p>
          <a:p>
            <a:pPr lvl="1"/>
            <a:r>
              <a:rPr lang="en-US" sz="2400" dirty="0" smtClean="0">
                <a:solidFill>
                  <a:schemeClr val="accent6"/>
                </a:solidFill>
              </a:rPr>
              <a:t>character-oriented </a:t>
            </a:r>
          </a:p>
          <a:p>
            <a:pPr lvl="1">
              <a:spcBef>
                <a:spcPts val="0"/>
              </a:spcBef>
            </a:pPr>
            <a:r>
              <a:rPr lang="en-US" sz="2400" dirty="0" smtClean="0">
                <a:solidFill>
                  <a:schemeClr val="accent6"/>
                </a:solidFill>
              </a:rPr>
              <a:t>sequential access</a:t>
            </a:r>
          </a:p>
          <a:p>
            <a:pPr lvl="1">
              <a:spcBef>
                <a:spcPts val="1800"/>
              </a:spcBef>
            </a:pPr>
            <a:r>
              <a:rPr lang="en-US" sz="2400" dirty="0" smtClean="0">
                <a:solidFill>
                  <a:schemeClr val="accent6"/>
                </a:solidFill>
              </a:rPr>
              <a:t>Operations</a:t>
            </a:r>
            <a:r>
              <a:rPr lang="en-US" sz="2400" b="1" dirty="0" smtClean="0">
                <a:solidFill>
                  <a:schemeClr val="accent6"/>
                </a:solidFill>
              </a:rPr>
              <a:t>:</a:t>
            </a:r>
            <a:r>
              <a:rPr lang="en-US" sz="2400" dirty="0" smtClean="0">
                <a:solidFill>
                  <a:schemeClr val="accent6"/>
                </a:solidFill>
              </a:rPr>
              <a:t> </a:t>
            </a:r>
          </a:p>
          <a:p>
            <a:pPr lvl="2"/>
            <a:r>
              <a:rPr lang="en-US" b="1" dirty="0">
                <a:solidFill>
                  <a:schemeClr val="accent6"/>
                </a:solidFill>
              </a:rPr>
              <a:t>Open</a:t>
            </a:r>
            <a:r>
              <a:rPr lang="en-US" dirty="0">
                <a:solidFill>
                  <a:schemeClr val="accent6"/>
                </a:solidFill>
              </a:rPr>
              <a:t>: reserve </a:t>
            </a:r>
            <a:r>
              <a:rPr lang="en-US" dirty="0" smtClean="0">
                <a:solidFill>
                  <a:schemeClr val="accent6"/>
                </a:solidFill>
              </a:rPr>
              <a:t>exclusive access</a:t>
            </a:r>
            <a:endParaRPr lang="en-US" dirty="0">
              <a:solidFill>
                <a:schemeClr val="accent6"/>
              </a:solidFill>
            </a:endParaRPr>
          </a:p>
          <a:p>
            <a:pPr lvl="2"/>
            <a:r>
              <a:rPr lang="en-US" b="1" dirty="0" smtClean="0">
                <a:solidFill>
                  <a:schemeClr val="accent6"/>
                </a:solidFill>
              </a:rPr>
              <a:t>Get</a:t>
            </a:r>
            <a:r>
              <a:rPr lang="en-US" dirty="0" smtClean="0">
                <a:solidFill>
                  <a:schemeClr val="accent6"/>
                </a:solidFill>
              </a:rPr>
              <a:t>: return next character of input stream</a:t>
            </a:r>
          </a:p>
          <a:p>
            <a:pPr lvl="2"/>
            <a:r>
              <a:rPr lang="en-US" b="1" dirty="0" smtClean="0">
                <a:solidFill>
                  <a:schemeClr val="accent6"/>
                </a:solidFill>
              </a:rPr>
              <a:t>Put</a:t>
            </a:r>
            <a:r>
              <a:rPr lang="en-US" dirty="0" smtClean="0">
                <a:solidFill>
                  <a:schemeClr val="accent6"/>
                </a:solidFill>
              </a:rPr>
              <a:t>: append character to output stream</a:t>
            </a:r>
          </a:p>
          <a:p>
            <a:pPr lvl="2"/>
            <a:r>
              <a:rPr lang="en-US" b="1" dirty="0" smtClean="0">
                <a:solidFill>
                  <a:schemeClr val="accent6"/>
                </a:solidFill>
              </a:rPr>
              <a:t>Close</a:t>
            </a:r>
            <a:r>
              <a:rPr lang="en-US" dirty="0" smtClean="0">
                <a:solidFill>
                  <a:schemeClr val="accent6"/>
                </a:solidFill>
              </a:rPr>
              <a:t>: release exclusive access</a:t>
            </a:r>
          </a:p>
          <a:p>
            <a:pPr lvl="2">
              <a:spcBef>
                <a:spcPts val="1200"/>
              </a:spcBef>
            </a:pPr>
            <a:r>
              <a:rPr lang="en-US" dirty="0" smtClean="0">
                <a:solidFill>
                  <a:schemeClr val="accent6"/>
                </a:solidFill>
              </a:rPr>
              <a:t>Note</a:t>
            </a:r>
            <a:r>
              <a:rPr lang="en-US" dirty="0">
                <a:solidFill>
                  <a:schemeClr val="accent6"/>
                </a:solidFill>
              </a:rPr>
              <a:t>: these </a:t>
            </a:r>
            <a:r>
              <a:rPr lang="en-US" dirty="0" smtClean="0">
                <a:solidFill>
                  <a:schemeClr val="accent6"/>
                </a:solidFill>
              </a:rPr>
              <a:t>too are different from those </a:t>
            </a:r>
            <a:r>
              <a:rPr lang="en-US" dirty="0">
                <a:solidFill>
                  <a:schemeClr val="accent6"/>
                </a:solidFill>
              </a:rPr>
              <a:t>of the </a:t>
            </a:r>
            <a:r>
              <a:rPr lang="en-US" dirty="0" smtClean="0">
                <a:solidFill>
                  <a:schemeClr val="accent6"/>
                </a:solidFill>
              </a:rPr>
              <a:t>FS but some systems try to present a </a:t>
            </a:r>
            <a:r>
              <a:rPr lang="en-US" b="1" dirty="0" smtClean="0">
                <a:solidFill>
                  <a:schemeClr val="accent6"/>
                </a:solidFill>
              </a:rPr>
              <a:t>uniform view </a:t>
            </a:r>
            <a:r>
              <a:rPr lang="en-US" dirty="0" smtClean="0">
                <a:solidFill>
                  <a:schemeClr val="accent6"/>
                </a:solidFill>
              </a:rPr>
              <a:t>of files and devices </a:t>
            </a:r>
            <a:endParaRPr lang="en-US" dirty="0">
              <a:solidFill>
                <a:schemeClr val="accent6"/>
              </a:solidFill>
            </a:endParaRPr>
          </a:p>
          <a:p>
            <a:pPr lvl="2"/>
            <a:endParaRPr lang="en-US" dirty="0" smtClean="0">
              <a:solidFill>
                <a:schemeClr val="accent6"/>
              </a:solidFill>
            </a:endParaRPr>
          </a:p>
        </p:txBody>
      </p:sp>
    </p:spTree>
    <p:extLst>
      <p:ext uri="{BB962C8B-B14F-4D97-AF65-F5344CB8AC3E}">
        <p14:creationId xmlns:p14="http://schemas.microsoft.com/office/powerpoint/2010/main" xmlns="" val="3999687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Block and Character Devices</a:t>
            </a:r>
          </a:p>
        </p:txBody>
      </p:sp>
      <p:sp>
        <p:nvSpPr>
          <p:cNvPr id="64515" name="Rectangle 3"/>
          <p:cNvSpPr>
            <a:spLocks noGrp="1" noChangeArrowheads="1"/>
          </p:cNvSpPr>
          <p:nvPr>
            <p:ph type="body" idx="1"/>
          </p:nvPr>
        </p:nvSpPr>
        <p:spPr>
          <a:xfrm>
            <a:off x="0" y="685800"/>
            <a:ext cx="9144000" cy="3352800"/>
          </a:xfrm>
        </p:spPr>
        <p:txBody>
          <a:bodyPr/>
          <a:lstStyle/>
          <a:p>
            <a:pPr marL="463550" indent="-238125" algn="just">
              <a:spcBef>
                <a:spcPct val="0"/>
              </a:spcBef>
            </a:pPr>
            <a:r>
              <a:rPr lang="en-US" sz="2400" b="1" smtClean="0">
                <a:latin typeface="Times New Roman" pitchFamily="18" charset="0"/>
                <a:cs typeface="Times New Roman" pitchFamily="18" charset="0"/>
              </a:rPr>
              <a:t>Block Devices </a:t>
            </a:r>
          </a:p>
          <a:p>
            <a:pPr lvl="1" algn="just">
              <a:spcBef>
                <a:spcPct val="0"/>
              </a:spcBef>
            </a:pPr>
            <a:r>
              <a:rPr lang="en-US" sz="2000" b="1" smtClean="0">
                <a:latin typeface="Times New Roman" pitchFamily="18" charset="0"/>
                <a:cs typeface="Times New Roman" pitchFamily="18" charset="0"/>
              </a:rPr>
              <a:t>include Disk Drives</a:t>
            </a:r>
          </a:p>
          <a:p>
            <a:pPr lvl="1" algn="just">
              <a:spcBef>
                <a:spcPct val="0"/>
              </a:spcBef>
            </a:pPr>
            <a:r>
              <a:rPr lang="en-US" sz="2000" b="1" smtClean="0">
                <a:latin typeface="Times New Roman" pitchFamily="18" charset="0"/>
                <a:cs typeface="Times New Roman" pitchFamily="18" charset="0"/>
              </a:rPr>
              <a:t>Commands include Read, Write, Seek </a:t>
            </a:r>
          </a:p>
          <a:p>
            <a:pPr lvl="1" algn="just">
              <a:spcBef>
                <a:spcPct val="0"/>
              </a:spcBef>
            </a:pPr>
            <a:r>
              <a:rPr lang="en-US" sz="2000" b="1" smtClean="0">
                <a:latin typeface="Times New Roman" pitchFamily="18" charset="0"/>
                <a:cs typeface="Times New Roman" pitchFamily="18" charset="0"/>
              </a:rPr>
              <a:t>Raw I/O or File–System Access</a:t>
            </a:r>
          </a:p>
          <a:p>
            <a:pPr lvl="1" algn="just">
              <a:spcBef>
                <a:spcPct val="0"/>
              </a:spcBef>
            </a:pPr>
            <a:r>
              <a:rPr lang="en-US" sz="2000" b="1" smtClean="0">
                <a:latin typeface="Times New Roman" pitchFamily="18" charset="0"/>
                <a:cs typeface="Times New Roman" pitchFamily="18" charset="0"/>
              </a:rPr>
              <a:t>Memory–mapped File Access possible</a:t>
            </a:r>
          </a:p>
          <a:p>
            <a:pPr lvl="1" algn="just">
              <a:spcBef>
                <a:spcPct val="0"/>
              </a:spcBef>
            </a:pPr>
            <a:endParaRPr lang="en-US" sz="2400" b="1" smtClean="0">
              <a:latin typeface="Times New Roman" pitchFamily="18" charset="0"/>
              <a:cs typeface="Times New Roman" pitchFamily="18" charset="0"/>
            </a:endParaRPr>
          </a:p>
          <a:p>
            <a:pPr marL="463550" indent="-238125" algn="just">
              <a:spcBef>
                <a:spcPct val="0"/>
              </a:spcBef>
            </a:pPr>
            <a:r>
              <a:rPr lang="en-US" sz="2400" b="1" smtClean="0">
                <a:latin typeface="Times New Roman" pitchFamily="18" charset="0"/>
                <a:cs typeface="Times New Roman" pitchFamily="18" charset="0"/>
              </a:rPr>
              <a:t>Character Devices </a:t>
            </a:r>
          </a:p>
          <a:p>
            <a:pPr lvl="1" algn="just">
              <a:spcBef>
                <a:spcPct val="0"/>
              </a:spcBef>
            </a:pPr>
            <a:r>
              <a:rPr lang="en-US" sz="2000" b="1" smtClean="0">
                <a:latin typeface="Times New Roman" pitchFamily="18" charset="0"/>
                <a:cs typeface="Times New Roman" pitchFamily="18" charset="0"/>
              </a:rPr>
              <a:t>include Keyboards, Mice, Serial Ports</a:t>
            </a:r>
          </a:p>
          <a:p>
            <a:pPr lvl="1" algn="just">
              <a:spcBef>
                <a:spcPct val="0"/>
              </a:spcBef>
            </a:pPr>
            <a:r>
              <a:rPr lang="en-US" sz="2000" b="1" smtClean="0">
                <a:latin typeface="Times New Roman" pitchFamily="18" charset="0"/>
                <a:cs typeface="Times New Roman" pitchFamily="18" charset="0"/>
              </a:rPr>
              <a:t>Commands include Get, Put</a:t>
            </a:r>
          </a:p>
          <a:p>
            <a:pPr lvl="1" algn="just">
              <a:spcBef>
                <a:spcPct val="0"/>
              </a:spcBef>
            </a:pPr>
            <a:r>
              <a:rPr lang="en-US" sz="2000" b="1" smtClean="0">
                <a:latin typeface="Times New Roman" pitchFamily="18" charset="0"/>
                <a:cs typeface="Times New Roman" pitchFamily="18" charset="0"/>
              </a:rPr>
              <a:t>Libraries layered on top allow Line Editing</a:t>
            </a:r>
          </a:p>
        </p:txBody>
      </p:sp>
      <p:sp>
        <p:nvSpPr>
          <p:cNvPr id="5" name="Slide Number Placeholder 4"/>
          <p:cNvSpPr>
            <a:spLocks noGrp="1"/>
          </p:cNvSpPr>
          <p:nvPr>
            <p:ph type="sldNum" sz="quarter" idx="12"/>
          </p:nvPr>
        </p:nvSpPr>
        <p:spPr/>
        <p:txBody>
          <a:bodyPr/>
          <a:lstStyle/>
          <a:p>
            <a:pPr>
              <a:defRPr/>
            </a:pPr>
            <a:fld id="{5B6208AA-FD61-4275-B22C-01922CF4104F}"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5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51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quarter" idx="10"/>
          </p:nvPr>
        </p:nvSpPr>
        <p:spPr/>
        <p:txBody>
          <a:bodyPr/>
          <a:lstStyle/>
          <a:p>
            <a:pPr>
              <a:defRPr/>
            </a:pPr>
            <a:r>
              <a:rPr lang="en-US" smtClean="0"/>
              <a:t>Operating Systems</a:t>
            </a:r>
            <a:endParaRPr lang="en-US"/>
          </a:p>
        </p:txBody>
      </p:sp>
      <p:sp>
        <p:nvSpPr>
          <p:cNvPr id="5" name="Slide Number Placeholder 6"/>
          <p:cNvSpPr>
            <a:spLocks noGrp="1"/>
          </p:cNvSpPr>
          <p:nvPr>
            <p:ph type="sldNum" sz="quarter" idx="12"/>
          </p:nvPr>
        </p:nvSpPr>
        <p:spPr/>
        <p:txBody>
          <a:bodyPr/>
          <a:lstStyle/>
          <a:p>
            <a:pPr>
              <a:defRPr/>
            </a:pPr>
            <a:fld id="{04C93FEB-C34C-47CF-81FF-8061255C51ED}" type="slidenum">
              <a:rPr lang="en-US"/>
              <a:pPr>
                <a:defRPr/>
              </a:pPr>
              <a:t>16</a:t>
            </a:fld>
            <a:endParaRPr lang="en-US"/>
          </a:p>
        </p:txBody>
      </p:sp>
      <p:sp>
        <p:nvSpPr>
          <p:cNvPr id="12292" name="Rectangle 2"/>
          <p:cNvSpPr>
            <a:spLocks noGrp="1" noChangeArrowheads="1"/>
          </p:cNvSpPr>
          <p:nvPr>
            <p:ph type="title"/>
          </p:nvPr>
        </p:nvSpPr>
        <p:spPr/>
        <p:txBody>
          <a:bodyPr/>
          <a:lstStyle/>
          <a:p>
            <a:r>
              <a:rPr lang="en-US" dirty="0" smtClean="0"/>
              <a:t>I/O System Interface</a:t>
            </a:r>
          </a:p>
        </p:txBody>
      </p:sp>
      <p:sp>
        <p:nvSpPr>
          <p:cNvPr id="8197" name="Rectangle 3"/>
          <p:cNvSpPr>
            <a:spLocks noGrp="1" noChangeArrowheads="1"/>
          </p:cNvSpPr>
          <p:nvPr>
            <p:ph type="body" sz="half" idx="1"/>
          </p:nvPr>
        </p:nvSpPr>
        <p:spPr>
          <a:xfrm>
            <a:off x="457200" y="1143000"/>
            <a:ext cx="7772400" cy="5257800"/>
          </a:xfrm>
        </p:spPr>
        <p:txBody>
          <a:bodyPr>
            <a:normAutofit/>
          </a:bodyPr>
          <a:lstStyle/>
          <a:p>
            <a:pPr>
              <a:defRPr/>
            </a:pPr>
            <a:r>
              <a:rPr lang="en-US" sz="2600" b="1" dirty="0" smtClean="0">
                <a:solidFill>
                  <a:schemeClr val="accent6"/>
                </a:solidFill>
              </a:rPr>
              <a:t>Network</a:t>
            </a:r>
            <a:r>
              <a:rPr lang="en-US" sz="2600" dirty="0" smtClean="0">
                <a:solidFill>
                  <a:schemeClr val="accent6"/>
                </a:solidFill>
              </a:rPr>
              <a:t> Interface</a:t>
            </a:r>
          </a:p>
          <a:p>
            <a:pPr lvl="1">
              <a:defRPr/>
            </a:pPr>
            <a:r>
              <a:rPr lang="en-US" sz="2600" dirty="0">
                <a:solidFill>
                  <a:schemeClr val="accent6"/>
                </a:solidFill>
              </a:rPr>
              <a:t>k</a:t>
            </a:r>
            <a:r>
              <a:rPr lang="en-US" sz="2600" dirty="0" smtClean="0">
                <a:solidFill>
                  <a:schemeClr val="accent6"/>
                </a:solidFill>
              </a:rPr>
              <a:t>ey abstraction</a:t>
            </a:r>
            <a:r>
              <a:rPr lang="en-US" sz="2600" b="1" dirty="0" smtClean="0">
                <a:solidFill>
                  <a:schemeClr val="accent6"/>
                </a:solidFill>
              </a:rPr>
              <a:t>:</a:t>
            </a:r>
            <a:r>
              <a:rPr lang="en-US" sz="2600" dirty="0" smtClean="0">
                <a:solidFill>
                  <a:schemeClr val="accent6"/>
                </a:solidFill>
              </a:rPr>
              <a:t> </a:t>
            </a:r>
            <a:r>
              <a:rPr lang="en-US" sz="2600" b="1" dirty="0" smtClean="0">
                <a:solidFill>
                  <a:schemeClr val="accent6"/>
                </a:solidFill>
              </a:rPr>
              <a:t>socket</a:t>
            </a:r>
          </a:p>
          <a:p>
            <a:pPr lvl="1">
              <a:defRPr/>
            </a:pPr>
            <a:r>
              <a:rPr lang="en-US" sz="2600" dirty="0" smtClean="0">
                <a:solidFill>
                  <a:schemeClr val="accent6"/>
                </a:solidFill>
              </a:rPr>
              <a:t>endpoints of a “line” between two processes</a:t>
            </a:r>
          </a:p>
          <a:p>
            <a:pPr lvl="1">
              <a:defRPr/>
            </a:pPr>
            <a:r>
              <a:rPr lang="en-US" sz="2600" dirty="0" smtClean="0">
                <a:solidFill>
                  <a:schemeClr val="accent6"/>
                </a:solidFill>
              </a:rPr>
              <a:t>once established, use protocol to communicate</a:t>
            </a:r>
          </a:p>
          <a:p>
            <a:pPr lvl="2">
              <a:defRPr/>
            </a:pPr>
            <a:r>
              <a:rPr lang="en-US" sz="2600" b="1" dirty="0" smtClean="0">
                <a:solidFill>
                  <a:schemeClr val="accent6"/>
                </a:solidFill>
              </a:rPr>
              <a:t>Connection-less</a:t>
            </a:r>
            <a:r>
              <a:rPr lang="en-US" sz="2600" i="1" dirty="0" smtClean="0">
                <a:solidFill>
                  <a:schemeClr val="accent6"/>
                </a:solidFill>
              </a:rPr>
              <a:t> </a:t>
            </a:r>
            <a:r>
              <a:rPr lang="en-US" sz="2600" dirty="0" smtClean="0">
                <a:solidFill>
                  <a:schemeClr val="accent6"/>
                </a:solidFill>
              </a:rPr>
              <a:t>protocols</a:t>
            </a:r>
          </a:p>
          <a:p>
            <a:pPr lvl="3">
              <a:defRPr/>
            </a:pPr>
            <a:r>
              <a:rPr lang="en-US" sz="2600" dirty="0">
                <a:solidFill>
                  <a:schemeClr val="accent6"/>
                </a:solidFill>
              </a:rPr>
              <a:t>s</a:t>
            </a:r>
            <a:r>
              <a:rPr lang="en-US" sz="2600" dirty="0" smtClean="0">
                <a:solidFill>
                  <a:schemeClr val="accent6"/>
                </a:solidFill>
              </a:rPr>
              <a:t>end messages, called </a:t>
            </a:r>
            <a:r>
              <a:rPr lang="en-US" sz="2600" b="1" dirty="0" smtClean="0">
                <a:solidFill>
                  <a:schemeClr val="accent6"/>
                </a:solidFill>
              </a:rPr>
              <a:t>datagrams</a:t>
            </a:r>
            <a:endParaRPr lang="en-US" sz="2600" dirty="0" smtClean="0">
              <a:solidFill>
                <a:schemeClr val="accent6"/>
              </a:solidFill>
            </a:endParaRPr>
          </a:p>
          <a:p>
            <a:pPr lvl="3">
              <a:defRPr/>
            </a:pPr>
            <a:r>
              <a:rPr lang="en-US" sz="2600" dirty="0" smtClean="0">
                <a:solidFill>
                  <a:schemeClr val="accent6"/>
                </a:solidFill>
              </a:rPr>
              <a:t>Operations: </a:t>
            </a:r>
            <a:r>
              <a:rPr lang="en-US" sz="2600" b="1" dirty="0" smtClean="0">
                <a:solidFill>
                  <a:schemeClr val="accent6"/>
                </a:solidFill>
              </a:rPr>
              <a:t>send</a:t>
            </a:r>
            <a:r>
              <a:rPr lang="en-US" sz="2600" dirty="0" smtClean="0">
                <a:solidFill>
                  <a:schemeClr val="accent6"/>
                </a:solidFill>
              </a:rPr>
              <a:t>, </a:t>
            </a:r>
            <a:r>
              <a:rPr lang="en-US" sz="2600" b="1" dirty="0" smtClean="0">
                <a:solidFill>
                  <a:schemeClr val="accent6"/>
                </a:solidFill>
              </a:rPr>
              <a:t>receive</a:t>
            </a:r>
            <a:r>
              <a:rPr lang="en-US" sz="2600" dirty="0" smtClean="0">
                <a:solidFill>
                  <a:schemeClr val="accent6"/>
                </a:solidFill>
              </a:rPr>
              <a:t> (to/from sockets)</a:t>
            </a:r>
          </a:p>
          <a:p>
            <a:pPr lvl="2">
              <a:defRPr/>
            </a:pPr>
            <a:r>
              <a:rPr lang="en-US" sz="2600" b="1" dirty="0" smtClean="0">
                <a:solidFill>
                  <a:schemeClr val="accent6"/>
                </a:solidFill>
              </a:rPr>
              <a:t>Connection-based</a:t>
            </a:r>
            <a:r>
              <a:rPr lang="en-US" sz="2600" dirty="0" smtClean="0">
                <a:solidFill>
                  <a:schemeClr val="accent6"/>
                </a:solidFill>
              </a:rPr>
              <a:t> protocols</a:t>
            </a:r>
          </a:p>
          <a:p>
            <a:pPr lvl="3">
              <a:defRPr/>
            </a:pPr>
            <a:r>
              <a:rPr lang="en-US" sz="2600" dirty="0">
                <a:solidFill>
                  <a:schemeClr val="accent6"/>
                </a:solidFill>
              </a:rPr>
              <a:t>e</a:t>
            </a:r>
            <a:r>
              <a:rPr lang="en-US" sz="2600" dirty="0" smtClean="0">
                <a:solidFill>
                  <a:schemeClr val="accent6"/>
                </a:solidFill>
              </a:rPr>
              <a:t>stablish a connection called </a:t>
            </a:r>
            <a:r>
              <a:rPr lang="en-US" sz="2600" b="1" dirty="0" smtClean="0">
                <a:solidFill>
                  <a:schemeClr val="accent6"/>
                </a:solidFill>
              </a:rPr>
              <a:t>virtual circuit</a:t>
            </a:r>
          </a:p>
          <a:p>
            <a:pPr lvl="3">
              <a:defRPr/>
            </a:pPr>
            <a:r>
              <a:rPr lang="en-US" sz="2600" dirty="0" smtClean="0">
                <a:solidFill>
                  <a:schemeClr val="accent6"/>
                </a:solidFill>
              </a:rPr>
              <a:t>Operations</a:t>
            </a:r>
            <a:r>
              <a:rPr lang="en-US" sz="2600" b="1" dirty="0" smtClean="0">
                <a:solidFill>
                  <a:schemeClr val="accent6"/>
                </a:solidFill>
              </a:rPr>
              <a:t>:</a:t>
            </a:r>
            <a:r>
              <a:rPr lang="en-US" sz="2600" dirty="0" smtClean="0">
                <a:solidFill>
                  <a:schemeClr val="accent6"/>
                </a:solidFill>
              </a:rPr>
              <a:t> </a:t>
            </a:r>
            <a:r>
              <a:rPr lang="en-US" sz="2600" b="1" dirty="0" smtClean="0">
                <a:solidFill>
                  <a:schemeClr val="accent6"/>
                </a:solidFill>
              </a:rPr>
              <a:t>connect</a:t>
            </a:r>
            <a:r>
              <a:rPr lang="en-US" sz="2600" dirty="0" smtClean="0">
                <a:solidFill>
                  <a:schemeClr val="accent6"/>
                </a:solidFill>
              </a:rPr>
              <a:t>, </a:t>
            </a:r>
            <a:r>
              <a:rPr lang="en-US" sz="2600" b="1" dirty="0" smtClean="0">
                <a:solidFill>
                  <a:schemeClr val="accent6"/>
                </a:solidFill>
              </a:rPr>
              <a:t>accept</a:t>
            </a:r>
            <a:r>
              <a:rPr lang="en-US" sz="2600" dirty="0" smtClean="0">
                <a:solidFill>
                  <a:schemeClr val="accent6"/>
                </a:solidFill>
              </a:rPr>
              <a:t>, </a:t>
            </a:r>
            <a:r>
              <a:rPr lang="en-US" sz="2600" b="1" dirty="0" smtClean="0">
                <a:solidFill>
                  <a:schemeClr val="accent6"/>
                </a:solidFill>
              </a:rPr>
              <a:t>read</a:t>
            </a:r>
            <a:r>
              <a:rPr lang="en-US" sz="2600" dirty="0" smtClean="0">
                <a:solidFill>
                  <a:schemeClr val="accent6"/>
                </a:solidFill>
              </a:rPr>
              <a:t>, </a:t>
            </a:r>
            <a:r>
              <a:rPr lang="en-US" sz="2600" b="1" dirty="0" smtClean="0">
                <a:solidFill>
                  <a:schemeClr val="accent6"/>
                </a:solidFill>
              </a:rPr>
              <a:t>write</a:t>
            </a:r>
          </a:p>
          <a:p>
            <a:pPr lvl="1">
              <a:defRPr/>
            </a:pPr>
            <a:endParaRPr lang="en-US" sz="2400" dirty="0" smtClean="0"/>
          </a:p>
        </p:txBody>
      </p:sp>
    </p:spTree>
    <p:extLst>
      <p:ext uri="{BB962C8B-B14F-4D97-AF65-F5344CB8AC3E}">
        <p14:creationId xmlns:p14="http://schemas.microsoft.com/office/powerpoint/2010/main" xmlns="" val="4050871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Characteristics of I/O Devices</a:t>
            </a:r>
          </a:p>
        </p:txBody>
      </p:sp>
      <p:pic>
        <p:nvPicPr>
          <p:cNvPr id="19459" name="Picture 4"/>
          <p:cNvPicPr>
            <a:picLocks noChangeAspect="1" noChangeArrowheads="1"/>
          </p:cNvPicPr>
          <p:nvPr/>
        </p:nvPicPr>
        <p:blipFill>
          <a:blip r:embed="rId2">
            <a:lum bright="-26000" contrast="74000"/>
          </a:blip>
          <a:srcRect l="1311" t="8743" r="1311" b="9436"/>
          <a:stretch>
            <a:fillRect/>
          </a:stretch>
        </p:blipFill>
        <p:spPr bwMode="auto">
          <a:xfrm>
            <a:off x="381000" y="685800"/>
            <a:ext cx="8305800" cy="5943600"/>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2"/>
          </p:nvPr>
        </p:nvSpPr>
        <p:spPr/>
        <p:txBody>
          <a:bodyPr/>
          <a:lstStyle/>
          <a:p>
            <a:pPr>
              <a:defRPr/>
            </a:pPr>
            <a:fld id="{07C78214-CB37-4CF7-972A-C14B95F9E4BE}"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066800"/>
          </a:xfrm>
        </p:spPr>
        <p:txBody>
          <a:bodyPr/>
          <a:lstStyle/>
          <a:p>
            <a:r>
              <a:rPr lang="en-US" sz="3200" b="1" i="1" smtClean="0">
                <a:latin typeface="Times New Roman" pitchFamily="18" charset="0"/>
                <a:cs typeface="Times New Roman" pitchFamily="18" charset="0"/>
              </a:rPr>
              <a:t>Blocking, Non-blocking (Synchronous) and Asynchronous Data Transfer in  I/O</a:t>
            </a:r>
          </a:p>
        </p:txBody>
      </p:sp>
      <p:sp>
        <p:nvSpPr>
          <p:cNvPr id="67587" name="Rectangle 3"/>
          <p:cNvSpPr>
            <a:spLocks noGrp="1" noChangeArrowheads="1"/>
          </p:cNvSpPr>
          <p:nvPr>
            <p:ph type="body" idx="1"/>
          </p:nvPr>
        </p:nvSpPr>
        <p:spPr>
          <a:xfrm>
            <a:off x="609600" y="1143000"/>
            <a:ext cx="7696200" cy="5410200"/>
          </a:xfrm>
        </p:spPr>
        <p:txBody>
          <a:bodyPr/>
          <a:lstStyle/>
          <a:p>
            <a:pPr marL="463550" indent="-238125" algn="just">
              <a:spcBef>
                <a:spcPct val="0"/>
              </a:spcBef>
              <a:buFont typeface="Arial" charset="0"/>
              <a:buNone/>
            </a:pPr>
            <a:r>
              <a:rPr lang="en-US" sz="2000" b="1" dirty="0" smtClean="0">
                <a:solidFill>
                  <a:srgbClr val="C00000"/>
                </a:solidFill>
                <a:latin typeface="Times New Roman" pitchFamily="18" charset="0"/>
                <a:cs typeface="Times New Roman" pitchFamily="18" charset="0"/>
              </a:rPr>
              <a:t>Applications may issue either blocking or non-blocking system call for doing the I/O data transfers:</a:t>
            </a:r>
          </a:p>
          <a:p>
            <a:pPr marL="463550" indent="-238125" algn="just">
              <a:spcBef>
                <a:spcPct val="0"/>
              </a:spcBef>
            </a:pPr>
            <a:r>
              <a:rPr lang="en-US" sz="2000" b="1" dirty="0" smtClean="0">
                <a:solidFill>
                  <a:srgbClr val="3333FF"/>
                </a:solidFill>
                <a:latin typeface="Times New Roman" pitchFamily="18" charset="0"/>
                <a:cs typeface="Times New Roman" pitchFamily="18" charset="0"/>
              </a:rPr>
              <a:t>Blocking</a:t>
            </a:r>
            <a:r>
              <a:rPr lang="en-US" sz="2000" b="1" dirty="0" smtClean="0">
                <a:latin typeface="Times New Roman" pitchFamily="18" charset="0"/>
                <a:cs typeface="Times New Roman" pitchFamily="18" charset="0"/>
              </a:rPr>
              <a:t> </a:t>
            </a:r>
          </a:p>
          <a:p>
            <a:pPr lvl="1" algn="just">
              <a:spcBef>
                <a:spcPct val="0"/>
              </a:spcBef>
            </a:pPr>
            <a:r>
              <a:rPr lang="en-US" sz="2000" b="1" dirty="0" smtClean="0">
                <a:latin typeface="Times New Roman" pitchFamily="18" charset="0"/>
                <a:cs typeface="Times New Roman" pitchFamily="18" charset="0"/>
              </a:rPr>
              <a:t>Process suspended until I/O completed</a:t>
            </a:r>
          </a:p>
          <a:p>
            <a:pPr lvl="1" algn="just">
              <a:spcBef>
                <a:spcPct val="0"/>
              </a:spcBef>
            </a:pPr>
            <a:r>
              <a:rPr lang="en-US" sz="2000" b="1" dirty="0" smtClean="0">
                <a:latin typeface="Times New Roman" pitchFamily="18" charset="0"/>
                <a:cs typeface="Times New Roman" pitchFamily="18" charset="0"/>
              </a:rPr>
              <a:t>Easy to use and understand</a:t>
            </a:r>
          </a:p>
          <a:p>
            <a:pPr lvl="1" algn="just">
              <a:spcBef>
                <a:spcPct val="0"/>
              </a:spcBef>
            </a:pPr>
            <a:r>
              <a:rPr lang="en-US" sz="2000" b="1" dirty="0" smtClean="0">
                <a:latin typeface="Times New Roman" pitchFamily="18" charset="0"/>
                <a:cs typeface="Times New Roman" pitchFamily="18" charset="0"/>
              </a:rPr>
              <a:t>Insufficient for some needs</a:t>
            </a:r>
          </a:p>
          <a:p>
            <a:pPr lvl="1" algn="just">
              <a:spcBef>
                <a:spcPct val="0"/>
              </a:spcBef>
            </a:pPr>
            <a:endParaRPr lang="en-US" sz="2000" b="1" dirty="0" smtClean="0">
              <a:latin typeface="Times New Roman" pitchFamily="18" charset="0"/>
              <a:cs typeface="Times New Roman" pitchFamily="18" charset="0"/>
            </a:endParaRPr>
          </a:p>
          <a:p>
            <a:pPr marL="463550" indent="-238125" algn="just">
              <a:spcBef>
                <a:spcPct val="0"/>
              </a:spcBef>
            </a:pPr>
            <a:r>
              <a:rPr lang="en-US" sz="2000" b="1" dirty="0" smtClean="0">
                <a:solidFill>
                  <a:srgbClr val="3333FF"/>
                </a:solidFill>
                <a:latin typeface="Times New Roman" pitchFamily="18" charset="0"/>
                <a:cs typeface="Times New Roman" pitchFamily="18" charset="0"/>
              </a:rPr>
              <a:t>Non-blocking (also called as Synchronous)</a:t>
            </a:r>
          </a:p>
          <a:p>
            <a:pPr lvl="1" algn="just">
              <a:spcBef>
                <a:spcPct val="0"/>
              </a:spcBef>
            </a:pPr>
            <a:r>
              <a:rPr lang="en-US" sz="2000" b="1" dirty="0" smtClean="0">
                <a:latin typeface="Times New Roman" pitchFamily="18" charset="0"/>
                <a:cs typeface="Times New Roman" pitchFamily="18" charset="0"/>
              </a:rPr>
              <a:t>I/O call returns as much as available</a:t>
            </a:r>
          </a:p>
          <a:p>
            <a:pPr lvl="1" algn="just">
              <a:spcBef>
                <a:spcPct val="0"/>
              </a:spcBef>
            </a:pPr>
            <a:r>
              <a:rPr lang="en-US" sz="2000" b="1" dirty="0" smtClean="0">
                <a:latin typeface="Times New Roman" pitchFamily="18" charset="0"/>
                <a:cs typeface="Times New Roman" pitchFamily="18" charset="0"/>
              </a:rPr>
              <a:t>User interface, Data copy (buffered I/O)</a:t>
            </a:r>
          </a:p>
          <a:p>
            <a:pPr lvl="1" algn="just">
              <a:spcBef>
                <a:spcPct val="0"/>
              </a:spcBef>
            </a:pPr>
            <a:r>
              <a:rPr lang="en-US" sz="2000" b="1" dirty="0" smtClean="0">
                <a:latin typeface="Times New Roman" pitchFamily="18" charset="0"/>
                <a:cs typeface="Times New Roman" pitchFamily="18" charset="0"/>
              </a:rPr>
              <a:t>Implemented - via multi-threading</a:t>
            </a:r>
          </a:p>
          <a:p>
            <a:pPr lvl="1" algn="just">
              <a:spcBef>
                <a:spcPct val="0"/>
              </a:spcBef>
            </a:pPr>
            <a:r>
              <a:rPr lang="en-US" sz="2000" b="1" dirty="0" smtClean="0">
                <a:latin typeface="Times New Roman" pitchFamily="18" charset="0"/>
                <a:cs typeface="Times New Roman" pitchFamily="18" charset="0"/>
              </a:rPr>
              <a:t>Returns quickly - with count of bytes read or written</a:t>
            </a:r>
          </a:p>
          <a:p>
            <a:pPr lvl="1" algn="just">
              <a:spcBef>
                <a:spcPct val="0"/>
              </a:spcBef>
            </a:pPr>
            <a:endParaRPr lang="en-US" sz="2000" b="1" dirty="0" smtClean="0">
              <a:latin typeface="Times New Roman" pitchFamily="18" charset="0"/>
              <a:cs typeface="Times New Roman" pitchFamily="18" charset="0"/>
            </a:endParaRPr>
          </a:p>
          <a:p>
            <a:pPr marL="463550" indent="-238125" algn="just">
              <a:spcBef>
                <a:spcPct val="0"/>
              </a:spcBef>
            </a:pPr>
            <a:r>
              <a:rPr lang="en-US" sz="2000" b="1" dirty="0" smtClean="0">
                <a:solidFill>
                  <a:srgbClr val="3333FF"/>
                </a:solidFill>
                <a:latin typeface="Times New Roman" pitchFamily="18" charset="0"/>
                <a:cs typeface="Times New Roman" pitchFamily="18" charset="0"/>
              </a:rPr>
              <a:t>Asynchronous (Alternative to non-blocking system call)</a:t>
            </a:r>
          </a:p>
          <a:p>
            <a:pPr lvl="1" algn="just">
              <a:spcBef>
                <a:spcPct val="0"/>
              </a:spcBef>
            </a:pPr>
            <a:r>
              <a:rPr lang="en-US" sz="2000" b="1" dirty="0" smtClean="0">
                <a:latin typeface="Times New Roman" pitchFamily="18" charset="0"/>
                <a:cs typeface="Times New Roman" pitchFamily="18" charset="0"/>
              </a:rPr>
              <a:t>Process runs while I/O executes</a:t>
            </a:r>
          </a:p>
          <a:p>
            <a:pPr lvl="1" algn="just">
              <a:spcBef>
                <a:spcPct val="0"/>
              </a:spcBef>
            </a:pPr>
            <a:r>
              <a:rPr lang="en-US" sz="2000" b="1" dirty="0" smtClean="0">
                <a:latin typeface="Times New Roman" pitchFamily="18" charset="0"/>
                <a:cs typeface="Times New Roman" pitchFamily="18" charset="0"/>
              </a:rPr>
              <a:t>Difficult to use</a:t>
            </a:r>
          </a:p>
          <a:p>
            <a:pPr lvl="1" algn="just">
              <a:spcBef>
                <a:spcPct val="0"/>
              </a:spcBef>
            </a:pPr>
            <a:r>
              <a:rPr lang="en-US" sz="2000" b="1" dirty="0" smtClean="0">
                <a:latin typeface="Times New Roman" pitchFamily="18" charset="0"/>
                <a:cs typeface="Times New Roman" pitchFamily="18" charset="0"/>
              </a:rPr>
              <a:t>I/O subsystem Signals process when I/O completed</a:t>
            </a:r>
          </a:p>
        </p:txBody>
      </p:sp>
      <p:sp>
        <p:nvSpPr>
          <p:cNvPr id="5" name="Slide Number Placeholder 4"/>
          <p:cNvSpPr>
            <a:spLocks noGrp="1"/>
          </p:cNvSpPr>
          <p:nvPr>
            <p:ph type="sldNum" sz="quarter" idx="12"/>
          </p:nvPr>
        </p:nvSpPr>
        <p:spPr/>
        <p:txBody>
          <a:bodyPr/>
          <a:lstStyle/>
          <a:p>
            <a:pPr>
              <a:defRPr/>
            </a:pPr>
            <a:fld id="{53474495-8B34-4A42-B1B7-6940DC222BD2}"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Two I/O Methods</a:t>
            </a:r>
          </a:p>
        </p:txBody>
      </p:sp>
      <p:grpSp>
        <p:nvGrpSpPr>
          <p:cNvPr id="2" name="Group 8"/>
          <p:cNvGrpSpPr>
            <a:grpSpLocks/>
          </p:cNvGrpSpPr>
          <p:nvPr/>
        </p:nvGrpSpPr>
        <p:grpSpPr bwMode="auto">
          <a:xfrm>
            <a:off x="496888" y="1676400"/>
            <a:ext cx="8113712" cy="3951288"/>
            <a:chOff x="496888" y="762000"/>
            <a:chExt cx="8113712" cy="3950240"/>
          </a:xfrm>
        </p:grpSpPr>
        <p:pic>
          <p:nvPicPr>
            <p:cNvPr id="23558" name="Picture 3"/>
            <p:cNvPicPr>
              <a:picLocks noChangeAspect="1" noChangeArrowheads="1"/>
            </p:cNvPicPr>
            <p:nvPr/>
          </p:nvPicPr>
          <p:blipFill>
            <a:blip r:embed="rId2"/>
            <a:srcRect l="815" t="21974" r="623" b="21974"/>
            <a:stretch>
              <a:fillRect/>
            </a:stretch>
          </p:blipFill>
          <p:spPr bwMode="auto">
            <a:xfrm>
              <a:off x="496888" y="762000"/>
              <a:ext cx="8113712" cy="3460750"/>
            </a:xfrm>
            <a:prstGeom prst="rect">
              <a:avLst/>
            </a:prstGeom>
            <a:noFill/>
            <a:ln w="38100" cmpd="dbl">
              <a:solidFill>
                <a:srgbClr val="CC6600"/>
              </a:solidFill>
              <a:miter lim="800000"/>
              <a:headEnd/>
              <a:tailEnd/>
            </a:ln>
          </p:spPr>
        </p:pic>
        <p:sp>
          <p:nvSpPr>
            <p:cNvPr id="23559" name="Text Box 4"/>
            <p:cNvSpPr txBox="1">
              <a:spLocks noChangeArrowheads="1"/>
            </p:cNvSpPr>
            <p:nvPr/>
          </p:nvSpPr>
          <p:spPr bwMode="auto">
            <a:xfrm>
              <a:off x="2197925" y="4250575"/>
              <a:ext cx="1939925" cy="461665"/>
            </a:xfrm>
            <a:prstGeom prst="rect">
              <a:avLst/>
            </a:prstGeom>
            <a:noFill/>
            <a:ln w="9525">
              <a:noFill/>
              <a:miter lim="800000"/>
              <a:headEnd/>
              <a:tailEnd/>
            </a:ln>
          </p:spPr>
          <p:txBody>
            <a:bodyPr>
              <a:spAutoFit/>
            </a:bodyPr>
            <a:lstStyle/>
            <a:p>
              <a:pPr algn="ctr">
                <a:spcBef>
                  <a:spcPct val="50000"/>
                </a:spcBef>
              </a:pPr>
              <a:r>
                <a:rPr lang="en-US" sz="2400" b="1">
                  <a:latin typeface="Times New Roman" pitchFamily="18" charset="0"/>
                  <a:cs typeface="Times New Roman" pitchFamily="18" charset="0"/>
                </a:rPr>
                <a:t>Synchronous</a:t>
              </a:r>
            </a:p>
          </p:txBody>
        </p:sp>
        <p:sp>
          <p:nvSpPr>
            <p:cNvPr id="23560" name="Text Box 5"/>
            <p:cNvSpPr txBox="1">
              <a:spLocks noChangeArrowheads="1"/>
            </p:cNvSpPr>
            <p:nvPr/>
          </p:nvSpPr>
          <p:spPr bwMode="auto">
            <a:xfrm>
              <a:off x="5338950" y="4241490"/>
              <a:ext cx="2133600" cy="461632"/>
            </a:xfrm>
            <a:prstGeom prst="rect">
              <a:avLst/>
            </a:prstGeom>
            <a:noFill/>
            <a:ln w="9525">
              <a:noFill/>
              <a:miter lim="800000"/>
              <a:headEnd/>
              <a:tailEnd/>
            </a:ln>
          </p:spPr>
          <p:txBody>
            <a:bodyPr>
              <a:spAutoFit/>
            </a:bodyPr>
            <a:lstStyle/>
            <a:p>
              <a:pPr algn="ctr">
                <a:spcBef>
                  <a:spcPct val="50000"/>
                </a:spcBef>
              </a:pPr>
              <a:r>
                <a:rPr lang="en-US" sz="2400" b="1">
                  <a:latin typeface="Times New Roman" pitchFamily="18" charset="0"/>
                  <a:cs typeface="Times New Roman" pitchFamily="18" charset="0"/>
                </a:rPr>
                <a:t>Asynchronous</a:t>
              </a:r>
            </a:p>
          </p:txBody>
        </p:sp>
      </p:grpSp>
      <p:sp>
        <p:nvSpPr>
          <p:cNvPr id="7" name="Slide Number Placeholder 6"/>
          <p:cNvSpPr>
            <a:spLocks noGrp="1"/>
          </p:cNvSpPr>
          <p:nvPr>
            <p:ph type="sldNum" sz="quarter" idx="12"/>
          </p:nvPr>
        </p:nvSpPr>
        <p:spPr/>
        <p:txBody>
          <a:bodyPr/>
          <a:lstStyle/>
          <a:p>
            <a:pPr>
              <a:defRPr/>
            </a:pPr>
            <a:fld id="{B14B4C38-EE15-4A41-9E18-7AD8C5A9F34B}" type="slidenum">
              <a:rPr lang="en-US" smtClean="0"/>
              <a:pPr>
                <a:defRPr/>
              </a:pPr>
              <a:t>19</a:t>
            </a:fld>
            <a:endParaRPr lang="en-US"/>
          </a:p>
        </p:txBody>
      </p:sp>
      <p:sp>
        <p:nvSpPr>
          <p:cNvPr id="23557" name="Rectangle 4"/>
          <p:cNvSpPr>
            <a:spLocks noChangeArrowheads="1"/>
          </p:cNvSpPr>
          <p:nvPr/>
        </p:nvSpPr>
        <p:spPr bwMode="auto">
          <a:xfrm>
            <a:off x="8077200" y="685800"/>
            <a:ext cx="463550" cy="338138"/>
          </a:xfrm>
          <a:prstGeom prst="rect">
            <a:avLst/>
          </a:prstGeom>
          <a:noFill/>
          <a:ln w="9525">
            <a:noFill/>
            <a:miter lim="800000"/>
            <a:headEnd/>
            <a:tailEnd/>
          </a:ln>
        </p:spPr>
        <p:txBody>
          <a:bodyPr wrap="none">
            <a:spAutoFit/>
          </a:bodyPr>
          <a:lstStyle/>
          <a:p>
            <a:r>
              <a:rPr lang="en-US" sz="1600" b="1">
                <a:latin typeface="Times New Roman" pitchFamily="18" charset="0"/>
                <a:cs typeface="Times New Roman" pitchFamily="18" charset="0"/>
                <a:hlinkClick r:id="rId3" action="ppaction://hlinksldjump"/>
              </a:rPr>
              <a:t>|&lt;&lt;</a:t>
            </a:r>
            <a:endParaRPr lang="en-US" sz="16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715962"/>
          </a:xfrm>
        </p:spPr>
        <p:txBody>
          <a:bodyPr/>
          <a:lstStyle/>
          <a:p>
            <a:r>
              <a:rPr lang="en-US" smtClean="0"/>
              <a:t>Overview</a:t>
            </a:r>
          </a:p>
        </p:txBody>
      </p:sp>
      <p:sp>
        <p:nvSpPr>
          <p:cNvPr id="4099" name="Content Placeholder 2"/>
          <p:cNvSpPr>
            <a:spLocks noGrp="1"/>
          </p:cNvSpPr>
          <p:nvPr>
            <p:ph idx="1"/>
          </p:nvPr>
        </p:nvSpPr>
        <p:spPr>
          <a:xfrm>
            <a:off x="533400" y="914400"/>
            <a:ext cx="8610600" cy="4525963"/>
          </a:xfrm>
        </p:spPr>
        <p:txBody>
          <a:bodyPr/>
          <a:lstStyle/>
          <a:p>
            <a:r>
              <a:rPr lang="en-US" sz="2300" dirty="0" smtClean="0"/>
              <a:t>I/O management is a major component of operating system design and operation </a:t>
            </a:r>
          </a:p>
          <a:p>
            <a:pPr lvl="1"/>
            <a:r>
              <a:rPr lang="en-US" sz="2300" dirty="0" smtClean="0"/>
              <a:t> </a:t>
            </a:r>
            <a:r>
              <a:rPr lang="en-US" sz="2300" dirty="0" smtClean="0">
                <a:solidFill>
                  <a:schemeClr val="tx1"/>
                </a:solidFill>
              </a:rPr>
              <a:t>Important aspect of computer operation </a:t>
            </a:r>
          </a:p>
          <a:p>
            <a:pPr lvl="1"/>
            <a:r>
              <a:rPr lang="en-US" sz="2300" dirty="0" smtClean="0">
                <a:solidFill>
                  <a:schemeClr val="tx1"/>
                </a:solidFill>
              </a:rPr>
              <a:t> I/O devices vary greatly </a:t>
            </a:r>
          </a:p>
          <a:p>
            <a:pPr lvl="1"/>
            <a:r>
              <a:rPr lang="en-US" sz="2300" dirty="0" smtClean="0">
                <a:solidFill>
                  <a:schemeClr val="tx1"/>
                </a:solidFill>
              </a:rPr>
              <a:t> Various methods to control them </a:t>
            </a:r>
          </a:p>
          <a:p>
            <a:pPr lvl="1"/>
            <a:r>
              <a:rPr lang="en-US" sz="2300" dirty="0" smtClean="0">
                <a:solidFill>
                  <a:schemeClr val="tx1"/>
                </a:solidFill>
              </a:rPr>
              <a:t>Performance management </a:t>
            </a:r>
          </a:p>
          <a:p>
            <a:pPr lvl="1"/>
            <a:r>
              <a:rPr lang="en-US" sz="2300" dirty="0" smtClean="0">
                <a:solidFill>
                  <a:schemeClr val="tx1"/>
                </a:solidFill>
              </a:rPr>
              <a:t> New types of devices frequent </a:t>
            </a:r>
          </a:p>
          <a:p>
            <a:pPr lvl="1"/>
            <a:endParaRPr lang="en-US" sz="2300" dirty="0" smtClean="0"/>
          </a:p>
          <a:p>
            <a:pPr>
              <a:buNone/>
            </a:pPr>
            <a:endParaRPr lang="en-US" sz="2300" dirty="0" smtClean="0"/>
          </a:p>
          <a:p>
            <a:endParaRPr lang="en-US" sz="2300" dirty="0" smtClean="0"/>
          </a:p>
        </p:txBody>
      </p:sp>
      <p:sp>
        <p:nvSpPr>
          <p:cNvPr id="4" name="Slide Number Placeholder 3"/>
          <p:cNvSpPr>
            <a:spLocks noGrp="1"/>
          </p:cNvSpPr>
          <p:nvPr>
            <p:ph type="sldNum" sz="quarter" idx="12"/>
          </p:nvPr>
        </p:nvSpPr>
        <p:spPr/>
        <p:txBody>
          <a:bodyPr/>
          <a:lstStyle/>
          <a:p>
            <a:pPr>
              <a:defRPr/>
            </a:pPr>
            <a:fld id="{607B04AA-6E13-49D5-8C00-E2791227DBCF}"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8600" y="304800"/>
            <a:ext cx="8686800" cy="533400"/>
          </a:xfrm>
        </p:spPr>
        <p:txBody>
          <a:bodyPr/>
          <a:lstStyle/>
          <a:p>
            <a:r>
              <a:rPr lang="en-US" sz="4000" dirty="0" smtClean="0"/>
              <a:t>I/O Devices</a:t>
            </a:r>
          </a:p>
        </p:txBody>
      </p:sp>
      <p:pic>
        <p:nvPicPr>
          <p:cNvPr id="9219" name="Content Placeholder 6" descr="11-1.gif"/>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838200" y="906463"/>
            <a:ext cx="7772400" cy="5588000"/>
          </a:xfrm>
        </p:spPr>
      </p:pic>
      <p:sp>
        <p:nvSpPr>
          <p:cNvPr id="4" name="Date Placeholder 3"/>
          <p:cNvSpPr>
            <a:spLocks noGrp="1"/>
          </p:cNvSpPr>
          <p:nvPr>
            <p:ph type="dt" sz="quarter" idx="10"/>
          </p:nvPr>
        </p:nvSpPr>
        <p:spPr/>
        <p:txBody>
          <a:bodyPr/>
          <a:lstStyle/>
          <a:p>
            <a:pPr>
              <a:defRPr/>
            </a:pPr>
            <a:r>
              <a:rPr lang="en-US" smtClean="0"/>
              <a:t>Operating Systems</a:t>
            </a:r>
            <a:endParaRPr lang="en-US" dirty="0"/>
          </a:p>
        </p:txBody>
      </p:sp>
      <p:sp>
        <p:nvSpPr>
          <p:cNvPr id="6" name="Slide Number Placeholder 5"/>
          <p:cNvSpPr>
            <a:spLocks noGrp="1"/>
          </p:cNvSpPr>
          <p:nvPr>
            <p:ph type="sldNum" sz="quarter" idx="12"/>
          </p:nvPr>
        </p:nvSpPr>
        <p:spPr/>
        <p:txBody>
          <a:bodyPr/>
          <a:lstStyle/>
          <a:p>
            <a:pPr>
              <a:defRPr/>
            </a:pPr>
            <a:fld id="{021CE280-FCAD-4377-98E4-5B62C2A710EB}" type="slidenum">
              <a:rPr lang="en-US" smtClean="0"/>
              <a:pPr>
                <a:defRPr/>
              </a:pPr>
              <a:t>20</a:t>
            </a:fld>
            <a:endParaRPr lang="en-US" dirty="0"/>
          </a:p>
        </p:txBody>
      </p:sp>
      <p:sp>
        <p:nvSpPr>
          <p:cNvPr id="9223" name="Rectangle 1"/>
          <p:cNvSpPr>
            <a:spLocks noChangeArrowheads="1"/>
          </p:cNvSpPr>
          <p:nvPr/>
        </p:nvSpPr>
        <p:spPr bwMode="auto">
          <a:xfrm>
            <a:off x="914400" y="5181600"/>
            <a:ext cx="7239000" cy="1371600"/>
          </a:xfrm>
          <a:prstGeom prst="rect">
            <a:avLst/>
          </a:prstGeom>
          <a:solidFill>
            <a:schemeClr val="accent1">
              <a:alpha val="18823"/>
            </a:schemeClr>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r>
              <a:rPr lang="en-US" smtClean="0"/>
              <a:t>Operating Systems</a:t>
            </a:r>
            <a:endParaRPr lang="en-US"/>
          </a:p>
        </p:txBody>
      </p:sp>
      <p:sp>
        <p:nvSpPr>
          <p:cNvPr id="7" name="Slide Number Placeholder 6"/>
          <p:cNvSpPr>
            <a:spLocks noGrp="1"/>
          </p:cNvSpPr>
          <p:nvPr>
            <p:ph type="sldNum" sz="quarter" idx="12"/>
          </p:nvPr>
        </p:nvSpPr>
        <p:spPr/>
        <p:txBody>
          <a:bodyPr/>
          <a:lstStyle/>
          <a:p>
            <a:pPr>
              <a:defRPr/>
            </a:pPr>
            <a:fld id="{454E848C-161A-48DB-AC67-471FEF57A925}" type="slidenum">
              <a:rPr lang="en-US"/>
              <a:pPr>
                <a:defRPr/>
              </a:pPr>
              <a:t>21</a:t>
            </a:fld>
            <a:endParaRPr lang="en-US"/>
          </a:p>
        </p:txBody>
      </p:sp>
      <p:sp>
        <p:nvSpPr>
          <p:cNvPr id="10245" name="Rectangle 2"/>
          <p:cNvSpPr>
            <a:spLocks noGrp="1" noChangeArrowheads="1"/>
          </p:cNvSpPr>
          <p:nvPr>
            <p:ph type="title"/>
          </p:nvPr>
        </p:nvSpPr>
        <p:spPr>
          <a:xfrm>
            <a:off x="685800" y="228600"/>
            <a:ext cx="7772400" cy="609600"/>
          </a:xfrm>
        </p:spPr>
        <p:txBody>
          <a:bodyPr/>
          <a:lstStyle/>
          <a:p>
            <a:r>
              <a:rPr lang="en-US" sz="4000" dirty="0" smtClean="0"/>
              <a:t>I/O Devices – </a:t>
            </a:r>
            <a:r>
              <a:rPr lang="en-US" sz="4000" dirty="0" smtClean="0"/>
              <a:t>Output</a:t>
            </a:r>
            <a:endParaRPr lang="en-US" sz="4000" dirty="0" smtClean="0"/>
          </a:p>
        </p:txBody>
      </p:sp>
      <p:sp>
        <p:nvSpPr>
          <p:cNvPr id="10246" name="Rectangle 3"/>
          <p:cNvSpPr>
            <a:spLocks noGrp="1" noChangeArrowheads="1"/>
          </p:cNvSpPr>
          <p:nvPr>
            <p:ph type="body" sz="half" idx="1"/>
          </p:nvPr>
        </p:nvSpPr>
        <p:spPr>
          <a:xfrm>
            <a:off x="304800" y="838200"/>
            <a:ext cx="7696200" cy="5562600"/>
          </a:xfrm>
        </p:spPr>
        <p:txBody>
          <a:bodyPr/>
          <a:lstStyle/>
          <a:p>
            <a:pPr marL="274320" indent="-274320"/>
            <a:r>
              <a:rPr lang="en-US" sz="2400" b="1" dirty="0" smtClean="0"/>
              <a:t>Display</a:t>
            </a:r>
            <a:r>
              <a:rPr lang="en-US" sz="2400" dirty="0" smtClean="0"/>
              <a:t> monitors</a:t>
            </a:r>
          </a:p>
          <a:p>
            <a:pPr marL="274320" indent="-274320">
              <a:spcBef>
                <a:spcPct val="0"/>
              </a:spcBef>
            </a:pPr>
            <a:r>
              <a:rPr lang="en-US" sz="2400" b="1" dirty="0" smtClean="0"/>
              <a:t>Printers</a:t>
            </a:r>
            <a:r>
              <a:rPr lang="en-US" sz="2400" dirty="0" smtClean="0"/>
              <a:t> </a:t>
            </a:r>
            <a:r>
              <a:rPr lang="en-US" sz="2400" dirty="0" smtClean="0"/>
              <a:t>(ink jet, laser</a:t>
            </a:r>
            <a:r>
              <a:rPr lang="en-US" sz="2400" dirty="0" smtClean="0"/>
              <a:t>)</a:t>
            </a:r>
          </a:p>
          <a:p>
            <a:endParaRPr lang="en-US" sz="2400" b="1" dirty="0" smtClean="0"/>
          </a:p>
          <a:p>
            <a:pPr>
              <a:buNone/>
            </a:pPr>
            <a:r>
              <a:rPr lang="en-US" sz="4000" dirty="0" smtClean="0">
                <a:latin typeface="+mj-lt"/>
                <a:ea typeface="+mj-ea"/>
                <a:cs typeface="+mj-cs"/>
              </a:rPr>
              <a:t>I/O Devices – Input </a:t>
            </a:r>
          </a:p>
          <a:p>
            <a:r>
              <a:rPr lang="en-US" sz="2400" b="1" dirty="0" smtClean="0"/>
              <a:t>Keyboards</a:t>
            </a:r>
            <a:endParaRPr lang="en-US" sz="2400" b="1" dirty="0" smtClean="0"/>
          </a:p>
          <a:p>
            <a:pPr lvl="1"/>
            <a:r>
              <a:rPr lang="en-US" sz="2400" dirty="0" smtClean="0"/>
              <a:t>most common</a:t>
            </a:r>
            <a:r>
              <a:rPr lang="en-US" sz="2400" b="1" dirty="0" smtClean="0"/>
              <a:t>:</a:t>
            </a:r>
            <a:r>
              <a:rPr lang="en-US" sz="2400" dirty="0" smtClean="0"/>
              <a:t> “</a:t>
            </a:r>
            <a:r>
              <a:rPr lang="en-US" sz="2400" b="1" dirty="0" smtClean="0">
                <a:latin typeface="Courier New" pitchFamily="49" charset="0"/>
              </a:rPr>
              <a:t>QWERTY</a:t>
            </a:r>
            <a:r>
              <a:rPr lang="en-US" sz="2400" dirty="0" smtClean="0"/>
              <a:t>”</a:t>
            </a:r>
          </a:p>
          <a:p>
            <a:r>
              <a:rPr lang="en-US" sz="2400" b="1" dirty="0" smtClean="0"/>
              <a:t>Pointing</a:t>
            </a:r>
            <a:r>
              <a:rPr lang="en-US" sz="2400" dirty="0" smtClean="0"/>
              <a:t> devices</a:t>
            </a:r>
          </a:p>
          <a:p>
            <a:pPr lvl="1"/>
            <a:r>
              <a:rPr lang="en-US" sz="2400" dirty="0" smtClean="0"/>
              <a:t>Mouse</a:t>
            </a:r>
          </a:p>
          <a:p>
            <a:pPr lvl="1"/>
            <a:r>
              <a:rPr lang="en-US" sz="2400" dirty="0" smtClean="0"/>
              <a:t>Trackball</a:t>
            </a:r>
          </a:p>
          <a:p>
            <a:pPr lvl="1"/>
            <a:r>
              <a:rPr lang="en-US" sz="2400" dirty="0" smtClean="0"/>
              <a:t>Joystick</a:t>
            </a:r>
          </a:p>
          <a:p>
            <a:r>
              <a:rPr lang="en-US" sz="2400" b="1" dirty="0" smtClean="0"/>
              <a:t>Scanners </a:t>
            </a:r>
          </a:p>
          <a:p>
            <a:pPr marL="274320" indent="-274320">
              <a:spcBef>
                <a:spcPct val="0"/>
              </a:spcBef>
            </a:pPr>
            <a:endParaRPr lang="en-US" sz="2400" dirty="0" smtClean="0"/>
          </a:p>
          <a:p>
            <a:pPr marL="274320" indent="-274320">
              <a:spcBef>
                <a:spcPct val="0"/>
              </a:spcBef>
            </a:pPr>
            <a:endParaRPr lang="en-US" sz="2400" b="1" dirty="0" smtClean="0"/>
          </a:p>
          <a:p>
            <a:pPr lvl="2"/>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5"/>
          <p:cNvSpPr>
            <a:spLocks noGrp="1"/>
          </p:cNvSpPr>
          <p:nvPr>
            <p:ph type="dt" sz="quarter" idx="10"/>
          </p:nvPr>
        </p:nvSpPr>
        <p:spPr/>
        <p:txBody>
          <a:bodyPr/>
          <a:lstStyle/>
          <a:p>
            <a:pPr>
              <a:defRPr/>
            </a:pPr>
            <a:r>
              <a:rPr lang="en-US" smtClean="0"/>
              <a:t>Operating Systems</a:t>
            </a:r>
            <a:endParaRPr lang="en-US"/>
          </a:p>
        </p:txBody>
      </p:sp>
      <p:sp>
        <p:nvSpPr>
          <p:cNvPr id="9" name="Slide Number Placeholder 7"/>
          <p:cNvSpPr>
            <a:spLocks noGrp="1"/>
          </p:cNvSpPr>
          <p:nvPr>
            <p:ph type="sldNum" sz="quarter" idx="12"/>
          </p:nvPr>
        </p:nvSpPr>
        <p:spPr/>
        <p:txBody>
          <a:bodyPr/>
          <a:lstStyle/>
          <a:p>
            <a:pPr>
              <a:defRPr/>
            </a:pPr>
            <a:fld id="{DC068D25-7391-4FE2-81A3-78463E0E3FBF}" type="slidenum">
              <a:rPr lang="en-US"/>
              <a:pPr>
                <a:defRPr/>
              </a:pPr>
              <a:t>22</a:t>
            </a:fld>
            <a:endParaRPr lang="en-US"/>
          </a:p>
        </p:txBody>
      </p:sp>
      <p:sp>
        <p:nvSpPr>
          <p:cNvPr id="12292" name="Rectangle 2"/>
          <p:cNvSpPr>
            <a:spLocks noGrp="1" noChangeArrowheads="1"/>
          </p:cNvSpPr>
          <p:nvPr>
            <p:ph type="title"/>
          </p:nvPr>
        </p:nvSpPr>
        <p:spPr/>
        <p:txBody>
          <a:bodyPr/>
          <a:lstStyle/>
          <a:p>
            <a:r>
              <a:rPr lang="en-US" dirty="0" smtClean="0"/>
              <a:t>I/O Devices – Storage </a:t>
            </a:r>
          </a:p>
        </p:txBody>
      </p:sp>
      <p:sp>
        <p:nvSpPr>
          <p:cNvPr id="12293" name="Rectangle 3"/>
          <p:cNvSpPr>
            <a:spLocks noGrp="1" noChangeArrowheads="1"/>
          </p:cNvSpPr>
          <p:nvPr>
            <p:ph type="body" sz="half" idx="1"/>
          </p:nvPr>
        </p:nvSpPr>
        <p:spPr>
          <a:xfrm>
            <a:off x="609600" y="914400"/>
            <a:ext cx="7772400" cy="1752600"/>
          </a:xfrm>
        </p:spPr>
        <p:txBody>
          <a:bodyPr/>
          <a:lstStyle/>
          <a:p>
            <a:r>
              <a:rPr lang="en-US" sz="2400" b="1" dirty="0" smtClean="0"/>
              <a:t>Disks</a:t>
            </a:r>
          </a:p>
          <a:p>
            <a:pPr lvl="1">
              <a:spcBef>
                <a:spcPts val="0"/>
              </a:spcBef>
            </a:pPr>
            <a:r>
              <a:rPr lang="en-US" sz="2400" dirty="0" smtClean="0">
                <a:solidFill>
                  <a:schemeClr val="accent6"/>
                </a:solidFill>
              </a:rPr>
              <a:t>Surface, tracks/surface, sectors/track, bytes/sector</a:t>
            </a:r>
          </a:p>
          <a:p>
            <a:pPr lvl="1"/>
            <a:r>
              <a:rPr lang="en-US" sz="2400" dirty="0" smtClean="0">
                <a:solidFill>
                  <a:schemeClr val="accent6"/>
                </a:solidFill>
              </a:rPr>
              <a:t>All sectors numbered sequentially </a:t>
            </a:r>
            <a:r>
              <a:rPr lang="en-US" sz="2400" dirty="0" smtClean="0">
                <a:solidFill>
                  <a:schemeClr val="accent6"/>
                </a:solidFill>
                <a:latin typeface="Arial" charset="0"/>
                <a:cs typeface="Arial" charset="0"/>
              </a:rPr>
              <a:t>0..(n-1) </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(device controller provides mapping)</a:t>
            </a:r>
            <a:endParaRPr lang="en-US" sz="2400" i="1" dirty="0" smtClean="0">
              <a:solidFill>
                <a:schemeClr val="accent6"/>
              </a:solidFill>
            </a:endParaRPr>
          </a:p>
        </p:txBody>
      </p:sp>
      <p:pic>
        <p:nvPicPr>
          <p:cNvPr id="12294" name="Picture 5" descr="11-3A"/>
          <p:cNvPicPr>
            <a:picLocks noGrp="1" noChangeAspect="1" noChangeArrowheads="1"/>
          </p:cNvPicPr>
          <p:nvPr>
            <p:ph sz="quarter" idx="2"/>
          </p:nvPr>
        </p:nvPicPr>
        <p:blipFill>
          <a:blip r:embed="rId2">
            <a:extLst>
              <a:ext uri="{28A0092B-C50C-407E-A947-70E740481C1C}">
                <a14:useLocalDpi xmlns:a14="http://schemas.microsoft.com/office/drawing/2010/main" xmlns="" val="0"/>
              </a:ext>
            </a:extLst>
          </a:blip>
          <a:srcRect/>
          <a:stretch>
            <a:fillRect/>
          </a:stretch>
        </p:blipFill>
        <p:spPr>
          <a:xfrm>
            <a:off x="914400" y="2816910"/>
            <a:ext cx="3581400" cy="3620403"/>
          </a:xfrm>
          <a:noFill/>
        </p:spPr>
      </p:pic>
      <p:pic>
        <p:nvPicPr>
          <p:cNvPr id="12295" name="Picture 7" descr="11-3B"/>
          <p:cNvPicPr>
            <a:picLocks noGrp="1" noChangeAspect="1" noChangeArrowheads="1"/>
          </p:cNvPicPr>
          <p:nvPr>
            <p:ph sz="quarter" idx="3"/>
          </p:nvPr>
        </p:nvPicPr>
        <p:blipFill>
          <a:blip r:embed="rId3">
            <a:extLst>
              <a:ext uri="{28A0092B-C50C-407E-A947-70E740481C1C}">
                <a14:useLocalDpi xmlns:a14="http://schemas.microsoft.com/office/drawing/2010/main" xmlns="" val="0"/>
              </a:ext>
            </a:extLst>
          </a:blip>
          <a:srcRect/>
          <a:stretch>
            <a:fillRect/>
          </a:stretch>
        </p:blipFill>
        <p:spPr>
          <a:xfrm>
            <a:off x="4883704" y="2819399"/>
            <a:ext cx="3574496" cy="3583173"/>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5"/>
          <p:cNvSpPr>
            <a:spLocks noGrp="1"/>
          </p:cNvSpPr>
          <p:nvPr>
            <p:ph type="dt" sz="quarter" idx="10"/>
          </p:nvPr>
        </p:nvSpPr>
        <p:spPr/>
        <p:txBody>
          <a:bodyPr/>
          <a:lstStyle/>
          <a:p>
            <a:pPr>
              <a:defRPr/>
            </a:pPr>
            <a:r>
              <a:rPr lang="en-US" smtClean="0"/>
              <a:t>Operating Systems</a:t>
            </a:r>
            <a:endParaRPr lang="en-US"/>
          </a:p>
        </p:txBody>
      </p:sp>
      <p:sp>
        <p:nvSpPr>
          <p:cNvPr id="9" name="Slide Number Placeholder 7"/>
          <p:cNvSpPr>
            <a:spLocks noGrp="1"/>
          </p:cNvSpPr>
          <p:nvPr>
            <p:ph type="sldNum" sz="quarter" idx="12"/>
          </p:nvPr>
        </p:nvSpPr>
        <p:spPr/>
        <p:txBody>
          <a:bodyPr/>
          <a:lstStyle/>
          <a:p>
            <a:pPr>
              <a:defRPr/>
            </a:pPr>
            <a:fld id="{9450F4A8-EFC5-4CD6-AE78-5F49CFACD4AD}" type="slidenum">
              <a:rPr lang="en-US"/>
              <a:pPr>
                <a:defRPr/>
              </a:pPr>
              <a:t>23</a:t>
            </a:fld>
            <a:endParaRPr lang="en-US"/>
          </a:p>
        </p:txBody>
      </p:sp>
      <p:sp>
        <p:nvSpPr>
          <p:cNvPr id="13316" name="Rectangle 2"/>
          <p:cNvSpPr>
            <a:spLocks noGrp="1" noChangeArrowheads="1"/>
          </p:cNvSpPr>
          <p:nvPr>
            <p:ph type="title"/>
          </p:nvPr>
        </p:nvSpPr>
        <p:spPr/>
        <p:txBody>
          <a:bodyPr/>
          <a:lstStyle/>
          <a:p>
            <a:r>
              <a:rPr lang="en-US" dirty="0" smtClean="0"/>
              <a:t>I/O Devices – Storage </a:t>
            </a:r>
          </a:p>
        </p:txBody>
      </p:sp>
      <p:sp>
        <p:nvSpPr>
          <p:cNvPr id="13317" name="Rectangle 3"/>
          <p:cNvSpPr>
            <a:spLocks noGrp="1" noChangeArrowheads="1"/>
          </p:cNvSpPr>
          <p:nvPr>
            <p:ph type="body" sz="half" idx="1"/>
          </p:nvPr>
        </p:nvSpPr>
        <p:spPr>
          <a:xfrm>
            <a:off x="533400" y="914400"/>
            <a:ext cx="8153400" cy="1600200"/>
          </a:xfrm>
        </p:spPr>
        <p:txBody>
          <a:bodyPr/>
          <a:lstStyle/>
          <a:p>
            <a:pPr>
              <a:spcBef>
                <a:spcPct val="0"/>
              </a:spcBef>
            </a:pPr>
            <a:r>
              <a:rPr lang="en-US" sz="2400" dirty="0" smtClean="0"/>
              <a:t>Double-sided or multiple surfaces</a:t>
            </a:r>
          </a:p>
          <a:p>
            <a:pPr lvl="1">
              <a:spcBef>
                <a:spcPct val="0"/>
              </a:spcBef>
            </a:pPr>
            <a:r>
              <a:rPr lang="en-US" sz="2400" dirty="0" smtClean="0"/>
              <a:t>Tracks with same diameter</a:t>
            </a:r>
            <a:r>
              <a:rPr lang="en-US" sz="2400" b="1" dirty="0" smtClean="0"/>
              <a:t> =</a:t>
            </a:r>
            <a:r>
              <a:rPr lang="en-US" sz="2400" dirty="0" smtClean="0"/>
              <a:t> </a:t>
            </a:r>
            <a:r>
              <a:rPr lang="en-US" sz="2400" b="1" dirty="0" smtClean="0"/>
              <a:t>cylinder</a:t>
            </a:r>
          </a:p>
          <a:p>
            <a:pPr lvl="1">
              <a:spcBef>
                <a:spcPct val="0"/>
              </a:spcBef>
            </a:pPr>
            <a:r>
              <a:rPr lang="en-US" sz="2400" dirty="0" smtClean="0"/>
              <a:t>Sectors are numbered within cylinder consecutively to </a:t>
            </a:r>
            <a:r>
              <a:rPr lang="en-US" sz="2400" b="1" dirty="0" smtClean="0"/>
              <a:t>minimize seek time</a:t>
            </a:r>
          </a:p>
        </p:txBody>
      </p:sp>
      <p:pic>
        <p:nvPicPr>
          <p:cNvPr id="13319" name="Picture 8" descr="11-3D"/>
          <p:cNvPicPr>
            <a:picLocks noGrp="1" noChangeAspect="1" noChangeArrowheads="1"/>
          </p:cNvPicPr>
          <p:nvPr>
            <p:ph sz="quarter" idx="3"/>
          </p:nvPr>
        </p:nvPicPr>
        <p:blipFill>
          <a:blip r:embed="rId2">
            <a:extLst>
              <a:ext uri="{28A0092B-C50C-407E-A947-70E740481C1C}">
                <a14:useLocalDpi xmlns:a14="http://schemas.microsoft.com/office/drawing/2010/main" xmlns="" val="0"/>
              </a:ext>
            </a:extLst>
          </a:blip>
          <a:srcRect/>
          <a:stretch>
            <a:fillRect/>
          </a:stretch>
        </p:blipFill>
        <p:spPr>
          <a:xfrm>
            <a:off x="4495800" y="2433714"/>
            <a:ext cx="3886200" cy="4005716"/>
          </a:xfrm>
          <a:noFill/>
        </p:spPr>
      </p:pic>
      <p:pic>
        <p:nvPicPr>
          <p:cNvPr id="7373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90599" y="2743200"/>
            <a:ext cx="3273425" cy="3163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22023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Operating Systems</a:t>
            </a:r>
            <a:endParaRPr lang="en-US"/>
          </a:p>
        </p:txBody>
      </p:sp>
      <p:sp>
        <p:nvSpPr>
          <p:cNvPr id="5" name="Slide Number Placeholder 5"/>
          <p:cNvSpPr>
            <a:spLocks noGrp="1"/>
          </p:cNvSpPr>
          <p:nvPr>
            <p:ph type="sldNum" sz="quarter" idx="12"/>
          </p:nvPr>
        </p:nvSpPr>
        <p:spPr/>
        <p:txBody>
          <a:bodyPr/>
          <a:lstStyle/>
          <a:p>
            <a:pPr>
              <a:defRPr/>
            </a:pPr>
            <a:fld id="{C09F7352-450B-4166-B6E3-E78AE6D788B4}" type="slidenum">
              <a:rPr lang="en-US"/>
              <a:pPr>
                <a:defRPr/>
              </a:pPr>
              <a:t>24</a:t>
            </a:fld>
            <a:endParaRPr lang="en-US"/>
          </a:p>
        </p:txBody>
      </p:sp>
      <p:sp>
        <p:nvSpPr>
          <p:cNvPr id="14340" name="Rectangle 2"/>
          <p:cNvSpPr>
            <a:spLocks noGrp="1" noChangeArrowheads="1"/>
          </p:cNvSpPr>
          <p:nvPr>
            <p:ph type="title"/>
          </p:nvPr>
        </p:nvSpPr>
        <p:spPr/>
        <p:txBody>
          <a:bodyPr/>
          <a:lstStyle/>
          <a:p>
            <a:r>
              <a:rPr lang="en-US" dirty="0" smtClean="0"/>
              <a:t>I/O Devices – Storage </a:t>
            </a:r>
          </a:p>
        </p:txBody>
      </p:sp>
      <p:sp>
        <p:nvSpPr>
          <p:cNvPr id="14341" name="Rectangle 3"/>
          <p:cNvSpPr>
            <a:spLocks noGrp="1" noChangeArrowheads="1"/>
          </p:cNvSpPr>
          <p:nvPr>
            <p:ph type="body" idx="1"/>
          </p:nvPr>
        </p:nvSpPr>
        <p:spPr/>
        <p:txBody>
          <a:bodyPr/>
          <a:lstStyle/>
          <a:p>
            <a:r>
              <a:rPr lang="en-US" sz="2800" b="1" dirty="0" smtClean="0"/>
              <a:t>Optical disks</a:t>
            </a:r>
          </a:p>
          <a:p>
            <a:pPr lvl="1"/>
            <a:r>
              <a:rPr lang="en-US" sz="2400" dirty="0" smtClean="0"/>
              <a:t>CD-ROM, CD-R (WORM), CD-RW</a:t>
            </a:r>
          </a:p>
          <a:p>
            <a:pPr lvl="1"/>
            <a:r>
              <a:rPr lang="en-US" sz="2400" dirty="0" smtClean="0"/>
              <a:t>Originally designed for music</a:t>
            </a:r>
          </a:p>
          <a:p>
            <a:pPr lvl="1"/>
            <a:r>
              <a:rPr lang="en-US" sz="2400" dirty="0" smtClean="0"/>
              <a:t>Data stored as </a:t>
            </a:r>
            <a:r>
              <a:rPr lang="en-US" sz="2400" b="1" dirty="0" smtClean="0"/>
              <a:t>continuous</a:t>
            </a:r>
            <a:r>
              <a:rPr lang="en-US" sz="2400" dirty="0" smtClean="0"/>
              <a:t> </a:t>
            </a:r>
            <a:r>
              <a:rPr lang="en-US" sz="2400" b="1" dirty="0" smtClean="0"/>
              <a:t>spiral</a:t>
            </a:r>
            <a:r>
              <a:rPr lang="en-US" sz="2400" dirty="0" smtClean="0"/>
              <a:t>,</a:t>
            </a:r>
            <a:br>
              <a:rPr lang="en-US" sz="2400" dirty="0" smtClean="0"/>
            </a:br>
            <a:r>
              <a:rPr lang="en-US" sz="2400" dirty="0" smtClean="0"/>
              <a:t>subdivided into sectors</a:t>
            </a:r>
          </a:p>
          <a:p>
            <a:pPr lvl="1"/>
            <a:r>
              <a:rPr lang="en-US" sz="2400" dirty="0"/>
              <a:t>Higher storage </a:t>
            </a:r>
            <a:r>
              <a:rPr lang="en-US" sz="2400" dirty="0" smtClean="0"/>
              <a:t>capacity</a:t>
            </a:r>
            <a:r>
              <a:rPr lang="en-US" sz="2400" b="1" dirty="0" smtClean="0"/>
              <a:t>: </a:t>
            </a:r>
            <a:r>
              <a:rPr lang="en-US" sz="2400" dirty="0" smtClean="0"/>
              <a:t>0.66 </a:t>
            </a:r>
            <a:r>
              <a:rPr lang="en-US" sz="2400" dirty="0"/>
              <a:t>GB/surface</a:t>
            </a:r>
          </a:p>
          <a:p>
            <a:pPr lvl="1"/>
            <a:r>
              <a:rPr lang="en-US" sz="2400" dirty="0" smtClean="0"/>
              <a:t>Constant linear speed (200-530 rpm), high data rate</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8600" y="304800"/>
            <a:ext cx="8686800" cy="533400"/>
          </a:xfrm>
        </p:spPr>
        <p:txBody>
          <a:bodyPr/>
          <a:lstStyle/>
          <a:p>
            <a:r>
              <a:rPr lang="en-US" sz="3200" smtClean="0"/>
              <a:t>Hierarchical Model of the I/O System</a:t>
            </a:r>
          </a:p>
        </p:txBody>
      </p:sp>
      <p:pic>
        <p:nvPicPr>
          <p:cNvPr id="17411" name="Content Placeholder 6" descr="11-1.gif"/>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838200" y="906463"/>
            <a:ext cx="7772400" cy="5588000"/>
          </a:xfrm>
        </p:spPr>
      </p:pic>
      <p:sp>
        <p:nvSpPr>
          <p:cNvPr id="4" name="Date Placeholder 3"/>
          <p:cNvSpPr>
            <a:spLocks noGrp="1"/>
          </p:cNvSpPr>
          <p:nvPr>
            <p:ph type="dt" sz="quarter" idx="10"/>
          </p:nvPr>
        </p:nvSpPr>
        <p:spPr/>
        <p:txBody>
          <a:bodyPr/>
          <a:lstStyle/>
          <a:p>
            <a:pPr>
              <a:defRPr/>
            </a:pPr>
            <a:r>
              <a:rPr lang="en-US" smtClean="0"/>
              <a:t>Operating Systems</a:t>
            </a:r>
            <a:endParaRPr lang="en-US" dirty="0"/>
          </a:p>
        </p:txBody>
      </p:sp>
      <p:sp>
        <p:nvSpPr>
          <p:cNvPr id="6" name="Slide Number Placeholder 5"/>
          <p:cNvSpPr>
            <a:spLocks noGrp="1"/>
          </p:cNvSpPr>
          <p:nvPr>
            <p:ph type="sldNum" sz="quarter" idx="12"/>
          </p:nvPr>
        </p:nvSpPr>
        <p:spPr/>
        <p:txBody>
          <a:bodyPr/>
          <a:lstStyle/>
          <a:p>
            <a:pPr>
              <a:defRPr/>
            </a:pPr>
            <a:fld id="{15C85CC1-9C0C-469B-9C99-C253415F6E87}" type="slidenum">
              <a:rPr lang="en-US" smtClean="0"/>
              <a:pPr>
                <a:defRPr/>
              </a:pPr>
              <a:t>25</a:t>
            </a:fld>
            <a:endParaRPr lang="en-US" dirty="0"/>
          </a:p>
        </p:txBody>
      </p:sp>
      <p:sp>
        <p:nvSpPr>
          <p:cNvPr id="17415" name="Rectangle 1"/>
          <p:cNvSpPr>
            <a:spLocks noChangeArrowheads="1"/>
          </p:cNvSpPr>
          <p:nvPr/>
        </p:nvSpPr>
        <p:spPr bwMode="auto">
          <a:xfrm>
            <a:off x="685800" y="4114800"/>
            <a:ext cx="7924800" cy="838200"/>
          </a:xfrm>
          <a:prstGeom prst="rect">
            <a:avLst/>
          </a:prstGeom>
          <a:solidFill>
            <a:schemeClr val="accent1">
              <a:alpha val="18823"/>
            </a:schemeClr>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1219200"/>
          </a:xfrm>
        </p:spPr>
        <p:txBody>
          <a:bodyPr/>
          <a:lstStyle/>
          <a:p>
            <a:r>
              <a:rPr lang="en-US" sz="3200" smtClean="0">
                <a:solidFill>
                  <a:srgbClr val="3333FF"/>
                </a:solidFill>
                <a:latin typeface="Times New Roman" pitchFamily="18" charset="0"/>
                <a:cs typeface="Times New Roman" pitchFamily="18" charset="0"/>
              </a:rPr>
              <a:t>Handshaking relationship between the host and a Device Controller</a:t>
            </a:r>
          </a:p>
        </p:txBody>
      </p:sp>
      <p:sp>
        <p:nvSpPr>
          <p:cNvPr id="3075" name="Rectangle 3"/>
          <p:cNvSpPr>
            <a:spLocks noGrp="1" noChangeArrowheads="1"/>
          </p:cNvSpPr>
          <p:nvPr>
            <p:ph type="body" idx="1"/>
          </p:nvPr>
        </p:nvSpPr>
        <p:spPr>
          <a:xfrm>
            <a:off x="0" y="838200"/>
            <a:ext cx="9144000" cy="4876800"/>
          </a:xfrm>
        </p:spPr>
        <p:txBody>
          <a:bodyPr/>
          <a:lstStyle/>
          <a:p>
            <a:pPr marL="463550" indent="-238125" algn="just">
              <a:lnSpc>
                <a:spcPct val="150000"/>
              </a:lnSpc>
              <a:spcBef>
                <a:spcPct val="0"/>
              </a:spcBef>
              <a:defRPr/>
            </a:pPr>
            <a:endParaRPr lang="en-US" sz="2000" b="1" dirty="0" smtClean="0">
              <a:latin typeface="Times New Roman" pitchFamily="18" charset="0"/>
            </a:endParaRPr>
          </a:p>
          <a:p>
            <a:pPr marL="463550" indent="-238125" algn="just">
              <a:lnSpc>
                <a:spcPct val="150000"/>
              </a:lnSpc>
              <a:spcBef>
                <a:spcPct val="0"/>
              </a:spcBef>
              <a:defRPr/>
            </a:pPr>
            <a:r>
              <a:rPr lang="en-US" sz="2400" b="1" dirty="0" smtClean="0">
                <a:latin typeface="Times New Roman" pitchFamily="18" charset="0"/>
              </a:rPr>
              <a:t>Execution of Handshaking in a </a:t>
            </a:r>
            <a:r>
              <a:rPr lang="en-US" sz="2400" b="1" dirty="0" smtClean="0">
                <a:solidFill>
                  <a:srgbClr val="3333FF"/>
                </a:solidFill>
                <a:latin typeface="Times New Roman" pitchFamily="18" charset="0"/>
              </a:rPr>
              <a:t>polling loop </a:t>
            </a:r>
            <a:r>
              <a:rPr lang="en-US" sz="2400" b="1" dirty="0" smtClean="0">
                <a:latin typeface="Times New Roman" pitchFamily="18" charset="0"/>
              </a:rPr>
              <a:t>or via </a:t>
            </a:r>
            <a:r>
              <a:rPr lang="en-US" sz="2400" b="1" dirty="0" smtClean="0">
                <a:solidFill>
                  <a:srgbClr val="3333FF"/>
                </a:solidFill>
                <a:latin typeface="Times New Roman" pitchFamily="18" charset="0"/>
              </a:rPr>
              <a:t>interrupts</a:t>
            </a:r>
          </a:p>
          <a:p>
            <a:pPr marL="463550" indent="-238125" algn="just">
              <a:lnSpc>
                <a:spcPct val="150000"/>
              </a:lnSpc>
              <a:spcBef>
                <a:spcPct val="0"/>
              </a:spcBef>
              <a:defRPr/>
            </a:pPr>
            <a:r>
              <a:rPr lang="en-US" sz="2400" b="1" dirty="0" smtClean="0">
                <a:latin typeface="Times New Roman" pitchFamily="18" charset="0"/>
              </a:rPr>
              <a:t>Offloading of the work to a </a:t>
            </a:r>
            <a:r>
              <a:rPr lang="en-US" sz="2400" b="1" dirty="0" smtClean="0">
                <a:solidFill>
                  <a:srgbClr val="3333FF"/>
                </a:solidFill>
                <a:latin typeface="Times New Roman" pitchFamily="18" charset="0"/>
              </a:rPr>
              <a:t>DMA Controller </a:t>
            </a:r>
            <a:r>
              <a:rPr lang="en-US" sz="2400" b="1" dirty="0" smtClean="0">
                <a:latin typeface="Times New Roman" pitchFamily="18" charset="0"/>
              </a:rPr>
              <a:t>for large transfers</a:t>
            </a:r>
            <a:endParaRPr lang="en-US" sz="2000" b="1" dirty="0" smtClean="0">
              <a:latin typeface="Times New Roman" pitchFamily="18" charset="0"/>
            </a:endParaRPr>
          </a:p>
          <a:p>
            <a:pPr marL="463550" indent="-238125" algn="just">
              <a:lnSpc>
                <a:spcPct val="150000"/>
              </a:lnSpc>
              <a:spcBef>
                <a:spcPct val="0"/>
              </a:spcBef>
              <a:buFont typeface="Arial" charset="0"/>
              <a:buNone/>
              <a:defRPr/>
            </a:pPr>
            <a:endParaRPr lang="en-US" sz="2000" b="1" dirty="0" smtClean="0">
              <a:latin typeface="Times New Roman" pitchFamily="18" charset="0"/>
            </a:endParaRPr>
          </a:p>
          <a:p>
            <a:pPr marL="463550" indent="-238125" algn="just">
              <a:spcBef>
                <a:spcPct val="0"/>
              </a:spcBef>
              <a:defRPr/>
            </a:pPr>
            <a:r>
              <a:rPr lang="en-US" sz="2400" b="1" dirty="0" smtClean="0">
                <a:latin typeface="Times New Roman" pitchFamily="18" charset="0"/>
              </a:rPr>
              <a:t>Polling </a:t>
            </a:r>
            <a:r>
              <a:rPr lang="en-US" sz="2400" b="1" dirty="0" smtClean="0">
                <a:latin typeface="Times New Roman" pitchFamily="18" charset="0"/>
                <a:cs typeface="Times New Roman" pitchFamily="18" charset="0"/>
              </a:rPr>
              <a:t>Determines State of Device </a:t>
            </a:r>
          </a:p>
          <a:p>
            <a:pPr lvl="1" algn="just">
              <a:spcBef>
                <a:spcPct val="0"/>
              </a:spcBef>
              <a:defRPr/>
            </a:pPr>
            <a:r>
              <a:rPr lang="en-US" sz="2400" b="1" dirty="0" smtClean="0">
                <a:latin typeface="Times New Roman" pitchFamily="18" charset="0"/>
                <a:cs typeface="Times New Roman" pitchFamily="18" charset="0"/>
              </a:rPr>
              <a:t>Command–Ready</a:t>
            </a:r>
          </a:p>
          <a:p>
            <a:pPr lvl="1" algn="just">
              <a:spcBef>
                <a:spcPct val="0"/>
              </a:spcBef>
              <a:defRPr/>
            </a:pPr>
            <a:r>
              <a:rPr lang="en-US" sz="2400" b="1" dirty="0" smtClean="0">
                <a:latin typeface="Times New Roman" pitchFamily="18" charset="0"/>
                <a:cs typeface="Times New Roman" pitchFamily="18" charset="0"/>
              </a:rPr>
              <a:t>Busy</a:t>
            </a:r>
          </a:p>
          <a:p>
            <a:pPr lvl="1" algn="just">
              <a:spcBef>
                <a:spcPct val="0"/>
              </a:spcBef>
              <a:defRPr/>
            </a:pPr>
            <a:r>
              <a:rPr lang="en-US" sz="2400" b="1" dirty="0" smtClean="0">
                <a:latin typeface="Times New Roman" pitchFamily="18" charset="0"/>
                <a:cs typeface="Times New Roman" pitchFamily="18" charset="0"/>
              </a:rPr>
              <a:t>Error</a:t>
            </a:r>
          </a:p>
          <a:p>
            <a:pPr lvl="1" algn="just">
              <a:spcBef>
                <a:spcPct val="0"/>
              </a:spcBef>
              <a:defRPr/>
            </a:pPr>
            <a:endParaRPr lang="en-US" sz="2400" b="1" dirty="0" smtClean="0">
              <a:latin typeface="Times New Roman" pitchFamily="18" charset="0"/>
              <a:cs typeface="Times New Roman" pitchFamily="18" charset="0"/>
            </a:endParaRPr>
          </a:p>
          <a:p>
            <a:pPr marL="863600" lvl="1" indent="-238125" algn="just">
              <a:spcBef>
                <a:spcPct val="0"/>
              </a:spcBef>
              <a:defRPr/>
            </a:pPr>
            <a:r>
              <a:rPr lang="en-US" sz="2400" b="1" dirty="0" smtClean="0">
                <a:latin typeface="Times New Roman" pitchFamily="18" charset="0"/>
                <a:cs typeface="Times New Roman" pitchFamily="18" charset="0"/>
              </a:rPr>
              <a:t>Busy–wait Cycle </a:t>
            </a:r>
          </a:p>
          <a:p>
            <a:pPr lvl="2" algn="just">
              <a:spcBef>
                <a:spcPct val="0"/>
              </a:spcBef>
              <a:defRPr/>
            </a:pPr>
            <a:r>
              <a:rPr lang="en-US" sz="1800" b="1" dirty="0" smtClean="0">
                <a:latin typeface="Times New Roman" pitchFamily="18" charset="0"/>
                <a:cs typeface="Times New Roman" pitchFamily="18" charset="0"/>
              </a:rPr>
              <a:t>To wait for I/O from Device</a:t>
            </a:r>
          </a:p>
          <a:p>
            <a:pPr marL="463550" indent="-238125" algn="just">
              <a:lnSpc>
                <a:spcPct val="150000"/>
              </a:lnSpc>
              <a:spcBef>
                <a:spcPct val="0"/>
              </a:spcBef>
              <a:defRPr/>
            </a:pPr>
            <a:endParaRPr lang="en-US" sz="2400" b="1" dirty="0" smtClean="0">
              <a:latin typeface="Times New Roman" pitchFamily="18" charset="0"/>
            </a:endParaRPr>
          </a:p>
        </p:txBody>
      </p:sp>
      <p:sp>
        <p:nvSpPr>
          <p:cNvPr id="5" name="Slide Number Placeholder 4"/>
          <p:cNvSpPr>
            <a:spLocks noGrp="1"/>
          </p:cNvSpPr>
          <p:nvPr>
            <p:ph type="sldNum" sz="quarter" idx="12"/>
          </p:nvPr>
        </p:nvSpPr>
        <p:spPr/>
        <p:txBody>
          <a:bodyPr/>
          <a:lstStyle/>
          <a:p>
            <a:pPr>
              <a:defRPr/>
            </a:pPr>
            <a:fld id="{E9909261-D120-4C51-99A9-BEFF4A1F991D}" type="slidenum">
              <a:rPr lang="en-US" smtClean="0"/>
              <a:pPr>
                <a:defRPr/>
              </a:pPr>
              <a:t>26</a:t>
            </a:fld>
            <a:endParaRPr lang="en-US"/>
          </a:p>
        </p:txBody>
      </p:sp>
      <p:sp>
        <p:nvSpPr>
          <p:cNvPr id="9221" name="Rectangle 4"/>
          <p:cNvSpPr>
            <a:spLocks noChangeArrowheads="1"/>
          </p:cNvSpPr>
          <p:nvPr/>
        </p:nvSpPr>
        <p:spPr bwMode="auto">
          <a:xfrm>
            <a:off x="8077200" y="457200"/>
            <a:ext cx="463550" cy="338138"/>
          </a:xfrm>
          <a:prstGeom prst="rect">
            <a:avLst/>
          </a:prstGeom>
          <a:noFill/>
          <a:ln w="9525">
            <a:noFill/>
            <a:miter lim="800000"/>
            <a:headEnd/>
            <a:tailEnd/>
          </a:ln>
        </p:spPr>
        <p:txBody>
          <a:bodyPr wrap="none">
            <a:spAutoFit/>
          </a:bodyPr>
          <a:lstStyle/>
          <a:p>
            <a:r>
              <a:rPr lang="en-US" sz="1600" b="1">
                <a:latin typeface="Times New Roman" pitchFamily="18" charset="0"/>
                <a:cs typeface="Times New Roman" pitchFamily="18" charset="0"/>
                <a:hlinkClick r:id="rId2" action="ppaction://hlinksldjump"/>
              </a:rPr>
              <a:t>|&lt;&lt;</a:t>
            </a:r>
            <a:endParaRPr lang="en-US" sz="16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r>
              <a:rPr lang="en-US" smtClean="0"/>
              <a:t>Operating Systems</a:t>
            </a:r>
            <a:endParaRPr lang="en-US"/>
          </a:p>
        </p:txBody>
      </p:sp>
      <p:sp>
        <p:nvSpPr>
          <p:cNvPr id="7" name="Slide Number Placeholder 6"/>
          <p:cNvSpPr>
            <a:spLocks noGrp="1"/>
          </p:cNvSpPr>
          <p:nvPr>
            <p:ph type="sldNum" sz="quarter" idx="12"/>
          </p:nvPr>
        </p:nvSpPr>
        <p:spPr/>
        <p:txBody>
          <a:bodyPr/>
          <a:lstStyle/>
          <a:p>
            <a:pPr>
              <a:defRPr/>
            </a:pPr>
            <a:fld id="{F2A6EC48-E234-482B-996E-76C789F748C2}" type="slidenum">
              <a:rPr lang="en-US"/>
              <a:pPr>
                <a:defRPr/>
              </a:pPr>
              <a:t>27</a:t>
            </a:fld>
            <a:endParaRPr lang="en-US"/>
          </a:p>
        </p:txBody>
      </p:sp>
      <p:sp>
        <p:nvSpPr>
          <p:cNvPr id="18436" name="Rectangle 2"/>
          <p:cNvSpPr>
            <a:spLocks noGrp="1" noChangeArrowheads="1"/>
          </p:cNvSpPr>
          <p:nvPr>
            <p:ph type="title"/>
          </p:nvPr>
        </p:nvSpPr>
        <p:spPr/>
        <p:txBody>
          <a:bodyPr/>
          <a:lstStyle/>
          <a:p>
            <a:r>
              <a:rPr lang="en-US" smtClean="0"/>
              <a:t>Device Drivers</a:t>
            </a:r>
          </a:p>
        </p:txBody>
      </p:sp>
      <p:sp>
        <p:nvSpPr>
          <p:cNvPr id="22533" name="Rectangle 3"/>
          <p:cNvSpPr>
            <a:spLocks noGrp="1" noChangeArrowheads="1"/>
          </p:cNvSpPr>
          <p:nvPr>
            <p:ph type="body" sz="half" idx="1"/>
          </p:nvPr>
        </p:nvSpPr>
        <p:spPr>
          <a:xfrm>
            <a:off x="533400" y="1143000"/>
            <a:ext cx="3276600" cy="5257800"/>
          </a:xfrm>
        </p:spPr>
        <p:txBody>
          <a:bodyPr/>
          <a:lstStyle/>
          <a:p>
            <a:pPr>
              <a:defRPr/>
            </a:pPr>
            <a:r>
              <a:rPr lang="en-US" sz="2400" dirty="0"/>
              <a:t>a</a:t>
            </a:r>
            <a:r>
              <a:rPr lang="en-US" sz="2400" dirty="0" smtClean="0"/>
              <a:t>ccept command from application</a:t>
            </a:r>
          </a:p>
          <a:p>
            <a:pPr lvl="1">
              <a:defRPr/>
            </a:pPr>
            <a:r>
              <a:rPr lang="en-US" sz="2400" dirty="0" smtClean="0"/>
              <a:t>get/put character</a:t>
            </a:r>
          </a:p>
          <a:p>
            <a:pPr lvl="1">
              <a:defRPr/>
            </a:pPr>
            <a:r>
              <a:rPr lang="en-US" sz="2400" dirty="0" smtClean="0"/>
              <a:t>read/write block</a:t>
            </a:r>
          </a:p>
          <a:p>
            <a:pPr lvl="1">
              <a:defRPr/>
            </a:pPr>
            <a:r>
              <a:rPr lang="en-US" sz="2400" dirty="0" smtClean="0"/>
              <a:t>send/receive packet</a:t>
            </a:r>
          </a:p>
          <a:p>
            <a:pPr>
              <a:spcBef>
                <a:spcPts val="1200"/>
              </a:spcBef>
              <a:defRPr/>
            </a:pPr>
            <a:r>
              <a:rPr lang="en-US" sz="2400" dirty="0"/>
              <a:t>i</a:t>
            </a:r>
            <a:r>
              <a:rPr lang="en-US" sz="2400" dirty="0" smtClean="0"/>
              <a:t>nteract with device controller </a:t>
            </a:r>
            <a:r>
              <a:rPr lang="en-US" sz="2400" dirty="0"/>
              <a:t>(hardware) </a:t>
            </a:r>
            <a:r>
              <a:rPr lang="en-US" sz="2400" dirty="0" smtClean="0"/>
              <a:t>to carry out command</a:t>
            </a:r>
          </a:p>
          <a:p>
            <a:pPr>
              <a:spcBef>
                <a:spcPts val="1200"/>
              </a:spcBef>
              <a:defRPr/>
            </a:pPr>
            <a:r>
              <a:rPr lang="en-US" sz="2400" dirty="0" smtClean="0"/>
              <a:t>driver-controller interface</a:t>
            </a:r>
            <a:r>
              <a:rPr lang="en-US" sz="2400" b="1" dirty="0" smtClean="0"/>
              <a:t>:</a:t>
            </a:r>
            <a:r>
              <a:rPr lang="en-US" sz="2400" dirty="0" smtClean="0"/>
              <a:t> </a:t>
            </a:r>
          </a:p>
          <a:p>
            <a:pPr marL="0" indent="0">
              <a:buFontTx/>
              <a:buNone/>
              <a:defRPr/>
            </a:pPr>
            <a:r>
              <a:rPr lang="en-US" sz="2400" b="1" dirty="0" smtClean="0"/>
              <a:t>       set of registers</a:t>
            </a:r>
            <a:endParaRPr lang="en-US" sz="2400" b="1" i="1" dirty="0" smtClean="0"/>
          </a:p>
        </p:txBody>
      </p:sp>
      <p:pic>
        <p:nvPicPr>
          <p:cNvPr id="18438" name="Picture 5" descr="11-6"/>
          <p:cNvPicPr>
            <a:picLocks noGrp="1" noChangeAspect="1" noChangeArrowheads="1"/>
          </p:cNvPicPr>
          <p:nvPr>
            <p:ph sz="half" idx="2"/>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a:xfrm>
            <a:off x="3581400" y="1078229"/>
            <a:ext cx="5245100" cy="4688721"/>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r>
              <a:rPr lang="en-US" smtClean="0"/>
              <a:t>Operating Systems</a:t>
            </a:r>
            <a:endParaRPr lang="en-US"/>
          </a:p>
        </p:txBody>
      </p:sp>
      <p:sp>
        <p:nvSpPr>
          <p:cNvPr id="7" name="Slide Number Placeholder 6"/>
          <p:cNvSpPr>
            <a:spLocks noGrp="1"/>
          </p:cNvSpPr>
          <p:nvPr>
            <p:ph type="sldNum" sz="quarter" idx="12"/>
          </p:nvPr>
        </p:nvSpPr>
        <p:spPr/>
        <p:txBody>
          <a:bodyPr/>
          <a:lstStyle/>
          <a:p>
            <a:pPr>
              <a:defRPr/>
            </a:pPr>
            <a:fld id="{7257A46D-BE7D-4267-AEDC-97B65ADE0ADE}" type="slidenum">
              <a:rPr lang="en-US"/>
              <a:pPr>
                <a:defRPr/>
              </a:pPr>
              <a:t>28</a:t>
            </a:fld>
            <a:endParaRPr lang="en-US"/>
          </a:p>
        </p:txBody>
      </p:sp>
      <p:sp>
        <p:nvSpPr>
          <p:cNvPr id="20485" name="Rectangle 2"/>
          <p:cNvSpPr>
            <a:spLocks noGrp="1" noChangeArrowheads="1"/>
          </p:cNvSpPr>
          <p:nvPr>
            <p:ph type="title"/>
          </p:nvPr>
        </p:nvSpPr>
        <p:spPr>
          <a:xfrm>
            <a:off x="685800" y="304800"/>
            <a:ext cx="7772400" cy="533400"/>
          </a:xfrm>
        </p:spPr>
        <p:txBody>
          <a:bodyPr/>
          <a:lstStyle/>
          <a:p>
            <a:r>
              <a:rPr lang="en-US" b="1" smtClean="0"/>
              <a:t>Programmed</a:t>
            </a:r>
            <a:r>
              <a:rPr lang="en-US" smtClean="0"/>
              <a:t> I/O with </a:t>
            </a:r>
            <a:r>
              <a:rPr lang="en-US" b="1" smtClean="0"/>
              <a:t>Polling</a:t>
            </a:r>
          </a:p>
        </p:txBody>
      </p:sp>
      <p:sp>
        <p:nvSpPr>
          <p:cNvPr id="20486" name="Rectangle 3"/>
          <p:cNvSpPr>
            <a:spLocks noGrp="1" noChangeArrowheads="1"/>
          </p:cNvSpPr>
          <p:nvPr>
            <p:ph type="body" sz="half" idx="1"/>
          </p:nvPr>
        </p:nvSpPr>
        <p:spPr>
          <a:xfrm>
            <a:off x="685800" y="914400"/>
            <a:ext cx="8153400" cy="1905000"/>
          </a:xfrm>
        </p:spPr>
        <p:txBody>
          <a:bodyPr/>
          <a:lstStyle/>
          <a:p>
            <a:pPr>
              <a:lnSpc>
                <a:spcPct val="200000"/>
              </a:lnSpc>
              <a:spcBef>
                <a:spcPct val="0"/>
              </a:spcBef>
            </a:pPr>
            <a:r>
              <a:rPr lang="en-US" sz="2400" dirty="0" smtClean="0"/>
              <a:t>Who </a:t>
            </a:r>
            <a:r>
              <a:rPr lang="en-US" sz="2400" b="1" dirty="0" smtClean="0"/>
              <a:t>moves the data</a:t>
            </a:r>
            <a:r>
              <a:rPr lang="en-US" sz="2400" dirty="0" smtClean="0"/>
              <a:t>? </a:t>
            </a:r>
          </a:p>
          <a:p>
            <a:pPr>
              <a:lnSpc>
                <a:spcPct val="200000"/>
              </a:lnSpc>
              <a:spcBef>
                <a:spcPct val="0"/>
              </a:spcBef>
            </a:pPr>
            <a:r>
              <a:rPr lang="en-US" sz="2400" dirty="0" smtClean="0"/>
              <a:t>How does driver know when </a:t>
            </a:r>
            <a:r>
              <a:rPr lang="en-US" sz="2400" b="1" dirty="0" smtClean="0"/>
              <a:t>device is ready</a:t>
            </a:r>
            <a:r>
              <a:rPr lang="en-US" sz="2400" dirty="0" smtClean="0"/>
              <a:t>?</a:t>
            </a:r>
          </a:p>
          <a:p>
            <a:pPr>
              <a:lnSpc>
                <a:spcPct val="200000"/>
              </a:lnSpc>
              <a:spcBef>
                <a:spcPct val="0"/>
              </a:spcBef>
            </a:pPr>
            <a:r>
              <a:rPr lang="en-US" sz="2400" b="1" dirty="0" smtClean="0"/>
              <a:t>CPU</a:t>
            </a:r>
            <a:r>
              <a:rPr lang="en-US" sz="2400" dirty="0" smtClean="0"/>
              <a:t> is responsible for </a:t>
            </a:r>
          </a:p>
          <a:p>
            <a:pPr lvl="1">
              <a:lnSpc>
                <a:spcPct val="200000"/>
              </a:lnSpc>
              <a:spcBef>
                <a:spcPct val="0"/>
              </a:spcBef>
            </a:pPr>
            <a:r>
              <a:rPr lang="en-US" sz="2000" b="1" dirty="0"/>
              <a:t>m</a:t>
            </a:r>
            <a:r>
              <a:rPr lang="en-US" sz="2000" b="1" dirty="0" smtClean="0"/>
              <a:t>oving</a:t>
            </a:r>
            <a:r>
              <a:rPr lang="en-US" sz="2000" dirty="0" smtClean="0"/>
              <a:t> every character to/from controller buffer</a:t>
            </a:r>
          </a:p>
          <a:p>
            <a:pPr lvl="1">
              <a:lnSpc>
                <a:spcPct val="200000"/>
              </a:lnSpc>
              <a:spcBef>
                <a:spcPct val="0"/>
              </a:spcBef>
            </a:pPr>
            <a:r>
              <a:rPr lang="en-US" sz="2000" b="1" dirty="0"/>
              <a:t>d</a:t>
            </a:r>
            <a:r>
              <a:rPr lang="en-US" sz="2000" b="1" dirty="0" smtClean="0"/>
              <a:t>etecting</a:t>
            </a:r>
            <a:r>
              <a:rPr lang="en-US" sz="2000" dirty="0" smtClean="0"/>
              <a:t> when I/O operation completed</a:t>
            </a:r>
          </a:p>
          <a:p>
            <a:pPr>
              <a:lnSpc>
                <a:spcPct val="200000"/>
              </a:lnSpc>
              <a:spcBef>
                <a:spcPct val="0"/>
              </a:spcBef>
            </a:pPr>
            <a:endParaRPr lang="en-US" sz="1800" b="1" i="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r>
              <a:rPr lang="en-US" smtClean="0"/>
              <a:t>Operating Systems</a:t>
            </a:r>
            <a:endParaRPr lang="en-US"/>
          </a:p>
        </p:txBody>
      </p:sp>
      <p:sp>
        <p:nvSpPr>
          <p:cNvPr id="7" name="Slide Number Placeholder 6"/>
          <p:cNvSpPr>
            <a:spLocks noGrp="1"/>
          </p:cNvSpPr>
          <p:nvPr>
            <p:ph type="sldNum" sz="quarter" idx="12"/>
          </p:nvPr>
        </p:nvSpPr>
        <p:spPr/>
        <p:txBody>
          <a:bodyPr/>
          <a:lstStyle/>
          <a:p>
            <a:pPr>
              <a:defRPr/>
            </a:pPr>
            <a:fld id="{56ED7A0B-45C1-415E-8B74-730871A6AE2F}" type="slidenum">
              <a:rPr lang="en-US"/>
              <a:pPr>
                <a:defRPr/>
              </a:pPr>
              <a:t>29</a:t>
            </a:fld>
            <a:endParaRPr lang="en-US"/>
          </a:p>
        </p:txBody>
      </p:sp>
      <p:sp>
        <p:nvSpPr>
          <p:cNvPr id="24580" name="Rectangle 2"/>
          <p:cNvSpPr>
            <a:spLocks noGrp="1" noChangeArrowheads="1"/>
          </p:cNvSpPr>
          <p:nvPr>
            <p:ph type="title"/>
          </p:nvPr>
        </p:nvSpPr>
        <p:spPr/>
        <p:txBody>
          <a:bodyPr/>
          <a:lstStyle/>
          <a:p>
            <a:r>
              <a:rPr lang="en-US" smtClean="0"/>
              <a:t>Programmed I/O with </a:t>
            </a:r>
            <a:r>
              <a:rPr lang="en-US" b="1" smtClean="0"/>
              <a:t>Interrupts</a:t>
            </a:r>
          </a:p>
        </p:txBody>
      </p:sp>
      <p:sp>
        <p:nvSpPr>
          <p:cNvPr id="24581" name="Rectangle 3"/>
          <p:cNvSpPr>
            <a:spLocks noGrp="1" noChangeArrowheads="1"/>
          </p:cNvSpPr>
          <p:nvPr>
            <p:ph type="body" sz="half" idx="1"/>
          </p:nvPr>
        </p:nvSpPr>
        <p:spPr>
          <a:xfrm>
            <a:off x="685800" y="990600"/>
            <a:ext cx="8077200" cy="1295400"/>
          </a:xfrm>
        </p:spPr>
        <p:txBody>
          <a:bodyPr/>
          <a:lstStyle/>
          <a:p>
            <a:pPr>
              <a:lnSpc>
                <a:spcPct val="200000"/>
              </a:lnSpc>
              <a:spcBef>
                <a:spcPct val="0"/>
              </a:spcBef>
            </a:pPr>
            <a:r>
              <a:rPr lang="en-US" sz="2400" dirty="0" smtClean="0"/>
              <a:t>CPU is responsible for moving </a:t>
            </a:r>
            <a:r>
              <a:rPr lang="en-US" sz="2400" b="1" dirty="0" smtClean="0"/>
              <a:t>data</a:t>
            </a:r>
            <a:r>
              <a:rPr lang="en-US" sz="2400" dirty="0" smtClean="0"/>
              <a:t>, but</a:t>
            </a:r>
          </a:p>
          <a:p>
            <a:pPr>
              <a:lnSpc>
                <a:spcPct val="200000"/>
              </a:lnSpc>
              <a:spcBef>
                <a:spcPct val="0"/>
              </a:spcBef>
            </a:pPr>
            <a:r>
              <a:rPr lang="en-US" sz="2400" dirty="0" smtClean="0"/>
              <a:t>Interrupt signal informs CPU when I/O operation </a:t>
            </a:r>
            <a:r>
              <a:rPr lang="en-US" sz="2400" b="1" dirty="0" smtClean="0"/>
              <a:t>completes</a:t>
            </a:r>
          </a:p>
          <a:p>
            <a:pPr>
              <a:lnSpc>
                <a:spcPct val="200000"/>
              </a:lnSpc>
            </a:pPr>
            <a:endParaRPr lang="en-US"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C99AF75-31FC-4796-8520-EC5B5D8A3362}" type="slidenum">
              <a:rPr lang="en-US"/>
              <a:pPr>
                <a:defRPr/>
              </a:pPr>
              <a:t>3</a:t>
            </a:fld>
            <a:endParaRPr lang="en-US"/>
          </a:p>
        </p:txBody>
      </p:sp>
      <p:sp>
        <p:nvSpPr>
          <p:cNvPr id="5123" name="Rectangle 2"/>
          <p:cNvSpPr>
            <a:spLocks noGrp="1" noChangeArrowheads="1"/>
          </p:cNvSpPr>
          <p:nvPr>
            <p:ph type="title"/>
          </p:nvPr>
        </p:nvSpPr>
        <p:spPr>
          <a:xfrm>
            <a:off x="0" y="0"/>
            <a:ext cx="9144000" cy="533400"/>
          </a:xfrm>
        </p:spPr>
        <p:txBody>
          <a:bodyPr/>
          <a:lstStyle/>
          <a:p>
            <a:r>
              <a:rPr lang="en-US" sz="3200" b="1" i="1" dirty="0" smtClean="0">
                <a:latin typeface="Times New Roman" pitchFamily="18" charset="0"/>
              </a:rPr>
              <a:t>I/O Hardware</a:t>
            </a:r>
          </a:p>
        </p:txBody>
      </p:sp>
      <p:sp>
        <p:nvSpPr>
          <p:cNvPr id="52230" name="Rectangle 3"/>
          <p:cNvSpPr>
            <a:spLocks noGrp="1" noChangeArrowheads="1"/>
          </p:cNvSpPr>
          <p:nvPr>
            <p:ph type="body" idx="1"/>
          </p:nvPr>
        </p:nvSpPr>
        <p:spPr>
          <a:xfrm>
            <a:off x="0" y="685800"/>
            <a:ext cx="9144000" cy="5181600"/>
          </a:xfrm>
        </p:spPr>
        <p:txBody>
          <a:bodyPr/>
          <a:lstStyle/>
          <a:p>
            <a:pPr marL="463550" indent="-238125" algn="just">
              <a:spcBef>
                <a:spcPct val="0"/>
              </a:spcBef>
              <a:buFont typeface="Arial" pitchFamily="34" charset="0"/>
              <a:buChar char="•"/>
              <a:defRPr/>
            </a:pPr>
            <a:r>
              <a:rPr lang="en-US" sz="2400" b="1" dirty="0" smtClean="0">
                <a:solidFill>
                  <a:schemeClr val="tx1"/>
                </a:solidFill>
                <a:latin typeface="Times New Roman" pitchFamily="18" charset="0"/>
              </a:rPr>
              <a:t>Incredible variety of I/O Devices</a:t>
            </a:r>
          </a:p>
          <a:p>
            <a:pPr marL="688975" indent="-225425" algn="just">
              <a:spcBef>
                <a:spcPct val="0"/>
              </a:spcBef>
              <a:buFont typeface="Arial" pitchFamily="34" charset="0"/>
              <a:buChar char="•"/>
              <a:defRPr/>
            </a:pPr>
            <a:r>
              <a:rPr lang="en-US" sz="2000" b="1" dirty="0" smtClean="0">
                <a:solidFill>
                  <a:schemeClr val="tx1"/>
                </a:solidFill>
                <a:latin typeface="Times New Roman" pitchFamily="18" charset="0"/>
              </a:rPr>
              <a:t>Storage Devices – Disks, Tapes, …</a:t>
            </a:r>
          </a:p>
          <a:p>
            <a:pPr marL="688975" indent="-225425" algn="just">
              <a:spcBef>
                <a:spcPct val="0"/>
              </a:spcBef>
              <a:buFont typeface="Arial" pitchFamily="34" charset="0"/>
              <a:buChar char="•"/>
              <a:defRPr/>
            </a:pPr>
            <a:r>
              <a:rPr lang="en-US" sz="2000" b="1" dirty="0" smtClean="0">
                <a:solidFill>
                  <a:schemeClr val="tx1"/>
                </a:solidFill>
                <a:latin typeface="Times New Roman" pitchFamily="18" charset="0"/>
              </a:rPr>
              <a:t>Transmission Devices – Network cards, Modems</a:t>
            </a:r>
          </a:p>
          <a:p>
            <a:pPr marL="688975" indent="-225425" algn="just">
              <a:spcBef>
                <a:spcPct val="0"/>
              </a:spcBef>
              <a:buFont typeface="Arial" pitchFamily="34" charset="0"/>
              <a:buChar char="•"/>
              <a:defRPr/>
            </a:pPr>
            <a:r>
              <a:rPr lang="en-US" sz="2000" b="1" dirty="0" smtClean="0">
                <a:solidFill>
                  <a:schemeClr val="tx1"/>
                </a:solidFill>
                <a:latin typeface="Times New Roman" pitchFamily="18" charset="0"/>
              </a:rPr>
              <a:t>Human Interface Devices – Screen, Keyboard, Mouse</a:t>
            </a:r>
          </a:p>
          <a:p>
            <a:pPr marL="688975" indent="-225425" algn="just">
              <a:spcBef>
                <a:spcPct val="0"/>
              </a:spcBef>
              <a:buFont typeface="Arial" pitchFamily="34" charset="0"/>
              <a:buChar char="•"/>
              <a:defRPr/>
            </a:pPr>
            <a:r>
              <a:rPr lang="en-US" sz="2000" b="1" dirty="0" smtClean="0">
                <a:solidFill>
                  <a:schemeClr val="tx1"/>
                </a:solidFill>
                <a:latin typeface="Times New Roman" pitchFamily="18" charset="0"/>
              </a:rPr>
              <a:t>Other Specialised Devices – Steering of a Space shuttle</a:t>
            </a:r>
          </a:p>
          <a:p>
            <a:pPr marL="463550" indent="-238125" algn="just">
              <a:spcBef>
                <a:spcPct val="0"/>
              </a:spcBef>
              <a:buFontTx/>
              <a:buNone/>
              <a:defRPr/>
            </a:pPr>
            <a:endParaRPr lang="en-US" sz="1200" b="1" dirty="0" smtClean="0">
              <a:solidFill>
                <a:schemeClr val="tx1"/>
              </a:solidFill>
              <a:latin typeface="Times New Roman" pitchFamily="18" charset="0"/>
            </a:endParaRPr>
          </a:p>
          <a:p>
            <a:pPr marL="463550" indent="-238125" algn="just">
              <a:spcBef>
                <a:spcPct val="0"/>
              </a:spcBef>
              <a:buFont typeface="Arial" pitchFamily="34" charset="0"/>
              <a:buChar char="•"/>
              <a:defRPr/>
            </a:pPr>
            <a:r>
              <a:rPr lang="en-US" sz="2400" b="1" dirty="0" smtClean="0">
                <a:solidFill>
                  <a:schemeClr val="tx1"/>
                </a:solidFill>
                <a:latin typeface="Times New Roman" pitchFamily="18" charset="0"/>
              </a:rPr>
              <a:t>Common Concepts</a:t>
            </a:r>
          </a:p>
          <a:p>
            <a:pPr marL="688975" lvl="1" indent="-225425" algn="just">
              <a:spcBef>
                <a:spcPct val="0"/>
              </a:spcBef>
              <a:buFont typeface="Arial" pitchFamily="34" charset="0"/>
              <a:buChar char="–"/>
              <a:defRPr/>
            </a:pPr>
            <a:r>
              <a:rPr lang="en-US" sz="2000" b="1" dirty="0" smtClean="0">
                <a:solidFill>
                  <a:schemeClr val="tx1"/>
                </a:solidFill>
                <a:latin typeface="Times New Roman" pitchFamily="18" charset="0"/>
              </a:rPr>
              <a:t>Port (Connection point)</a:t>
            </a:r>
          </a:p>
          <a:p>
            <a:pPr marL="688975" lvl="1" indent="-225425" algn="just">
              <a:spcBef>
                <a:spcPct val="0"/>
              </a:spcBef>
              <a:buFont typeface="Arial" pitchFamily="34" charset="0"/>
              <a:buChar char="–"/>
              <a:defRPr/>
            </a:pPr>
            <a:r>
              <a:rPr lang="en-US" sz="2000" b="1" dirty="0" smtClean="0">
                <a:solidFill>
                  <a:schemeClr val="tx1"/>
                </a:solidFill>
                <a:latin typeface="Times New Roman" pitchFamily="18" charset="0"/>
              </a:rPr>
              <a:t>Bus (Connection of Common Set of wires)</a:t>
            </a:r>
          </a:p>
          <a:p>
            <a:pPr marL="688975" lvl="1" indent="-225425" algn="just">
              <a:spcBef>
                <a:spcPct val="0"/>
              </a:spcBef>
              <a:buFont typeface="Arial" pitchFamily="34" charset="0"/>
              <a:buChar char="–"/>
              <a:defRPr/>
            </a:pPr>
            <a:r>
              <a:rPr lang="en-US" sz="2000" b="1" dirty="0" smtClean="0">
                <a:solidFill>
                  <a:schemeClr val="tx1"/>
                </a:solidFill>
                <a:latin typeface="Times New Roman" pitchFamily="18" charset="0"/>
              </a:rPr>
              <a:t>Controller (Host Adapter)</a:t>
            </a:r>
          </a:p>
          <a:p>
            <a:pPr marL="688975" indent="-225425" algn="just">
              <a:spcBef>
                <a:spcPct val="0"/>
              </a:spcBef>
              <a:buFontTx/>
              <a:buNone/>
              <a:defRPr/>
            </a:pPr>
            <a:r>
              <a:rPr lang="en-US" sz="2000" b="1" dirty="0" smtClean="0">
                <a:solidFill>
                  <a:schemeClr val="tx1"/>
                </a:solidFill>
                <a:latin typeface="Times New Roman" pitchFamily="18" charset="0"/>
              </a:rPr>
              <a:t>		Operates a Port, Bus, or a Device.</a:t>
            </a:r>
          </a:p>
          <a:p>
            <a:pPr marL="463550" indent="-238125" algn="just">
              <a:spcBef>
                <a:spcPct val="0"/>
              </a:spcBef>
              <a:buFontTx/>
              <a:buNone/>
              <a:defRPr/>
            </a:pPr>
            <a:endParaRPr lang="en-US" sz="1200" b="1" dirty="0" smtClean="0">
              <a:solidFill>
                <a:schemeClr val="tx1"/>
              </a:solidFill>
              <a:latin typeface="Times New Roman" pitchFamily="18" charset="0"/>
            </a:endParaRPr>
          </a:p>
          <a:p>
            <a:pPr marL="463550" indent="-238125" algn="just">
              <a:spcBef>
                <a:spcPct val="0"/>
              </a:spcBef>
              <a:buFont typeface="Arial" pitchFamily="34" charset="0"/>
              <a:buChar char="•"/>
              <a:defRPr/>
            </a:pPr>
            <a:endParaRPr lang="en-US" sz="1200" b="1" dirty="0" smtClean="0">
              <a:solidFill>
                <a:schemeClr val="tx1"/>
              </a:solidFill>
              <a:latin typeface="Times New Roman" pitchFamily="18" charset="0"/>
            </a:endParaRPr>
          </a:p>
          <a:p>
            <a:pPr marL="463550" indent="-238125" algn="just">
              <a:spcBef>
                <a:spcPct val="0"/>
              </a:spcBef>
              <a:buFont typeface="Arial" pitchFamily="34" charset="0"/>
              <a:buChar char="•"/>
              <a:defRPr/>
            </a:pPr>
            <a:r>
              <a:rPr lang="en-US" sz="2400" b="1" dirty="0" smtClean="0">
                <a:solidFill>
                  <a:schemeClr val="tx1"/>
                </a:solidFill>
                <a:latin typeface="Times New Roman" pitchFamily="18" charset="0"/>
              </a:rPr>
              <a:t>Devices have addresses, used by </a:t>
            </a:r>
          </a:p>
          <a:p>
            <a:pPr marL="688975" lvl="1" indent="-225425" algn="just">
              <a:spcBef>
                <a:spcPct val="0"/>
              </a:spcBef>
              <a:buFont typeface="Arial" pitchFamily="34" charset="0"/>
              <a:buChar char="–"/>
              <a:defRPr/>
            </a:pPr>
            <a:r>
              <a:rPr lang="en-US" sz="2000" b="1" dirty="0" smtClean="0">
                <a:solidFill>
                  <a:schemeClr val="tx1"/>
                </a:solidFill>
                <a:latin typeface="Times New Roman" pitchFamily="18" charset="0"/>
              </a:rPr>
              <a:t>Direct I/O instructions</a:t>
            </a:r>
          </a:p>
          <a:p>
            <a:pPr marL="688975" lvl="1" indent="-225425" algn="just">
              <a:spcBef>
                <a:spcPct val="0"/>
              </a:spcBef>
              <a:buFont typeface="Arial" pitchFamily="34" charset="0"/>
              <a:buChar char="–"/>
              <a:defRPr/>
            </a:pPr>
            <a:r>
              <a:rPr lang="en-US" sz="2000" b="1" dirty="0" smtClean="0">
                <a:solidFill>
                  <a:schemeClr val="tx1"/>
                </a:solidFill>
                <a:latin typeface="Times New Roman" pitchFamily="18" charset="0"/>
              </a:rPr>
              <a:t>Memory–Mapped 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3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3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3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23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3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3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3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30">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230">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230">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230">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23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Interrupt–Driven I/O Cycle</a:t>
            </a:r>
          </a:p>
        </p:txBody>
      </p:sp>
      <p:pic>
        <p:nvPicPr>
          <p:cNvPr id="12291" name="Picture 6"/>
          <p:cNvPicPr>
            <a:picLocks noChangeAspect="1" noChangeArrowheads="1"/>
          </p:cNvPicPr>
          <p:nvPr/>
        </p:nvPicPr>
        <p:blipFill>
          <a:blip r:embed="rId2"/>
          <a:srcRect l="12607" t="861" r="12607" b="891"/>
          <a:stretch>
            <a:fillRect/>
          </a:stretch>
        </p:blipFill>
        <p:spPr bwMode="auto">
          <a:xfrm>
            <a:off x="1066800" y="744538"/>
            <a:ext cx="6858000" cy="6024562"/>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2"/>
          </p:nvPr>
        </p:nvSpPr>
        <p:spPr/>
        <p:txBody>
          <a:bodyPr/>
          <a:lstStyle/>
          <a:p>
            <a:pPr>
              <a:defRPr/>
            </a:pPr>
            <a:fld id="{4EE77D7E-EC01-4DF5-8D31-74206F59CE21}"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US" smtClean="0"/>
          </a:p>
        </p:txBody>
      </p:sp>
      <p:sp>
        <p:nvSpPr>
          <p:cNvPr id="4" name="Slide Number Placeholder 3"/>
          <p:cNvSpPr>
            <a:spLocks noGrp="1"/>
          </p:cNvSpPr>
          <p:nvPr>
            <p:ph type="sldNum" sz="quarter" idx="12"/>
          </p:nvPr>
        </p:nvSpPr>
        <p:spPr/>
        <p:txBody>
          <a:bodyPr/>
          <a:lstStyle/>
          <a:p>
            <a:pPr>
              <a:defRPr/>
            </a:pPr>
            <a:fld id="{E4A2C48F-DAAB-44F3-872D-6F89DBFC3680}" type="slidenum">
              <a:rPr lang="en-US" smtClean="0"/>
              <a:pPr>
                <a:defRPr/>
              </a:pPr>
              <a:t>31</a:t>
            </a:fld>
            <a:endParaRPr lang="en-US"/>
          </a:p>
        </p:txBody>
      </p:sp>
      <p:pic>
        <p:nvPicPr>
          <p:cNvPr id="13316" name="Picture 2" descr="http://image.slidesharecdn.com/introduction-to-embedded-systems-timers-and-interrupts3466/95/introduction-to-embedded-systems-timers-and-interrupts-25-728.jpg?cb=1271312895"/>
          <p:cNvPicPr>
            <a:picLocks noChangeAspect="1" noChangeArrowheads="1"/>
          </p:cNvPicPr>
          <p:nvPr/>
        </p:nvPicPr>
        <p:blipFill>
          <a:blip r:embed="rId2"/>
          <a:srcRect b="36333"/>
          <a:stretch>
            <a:fillRect/>
          </a:stretch>
        </p:blipFill>
        <p:spPr bwMode="auto">
          <a:xfrm>
            <a:off x="0" y="304800"/>
            <a:ext cx="8936038"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Direct Memory Access</a:t>
            </a:r>
          </a:p>
        </p:txBody>
      </p:sp>
      <p:sp>
        <p:nvSpPr>
          <p:cNvPr id="59395" name="Rectangle 3"/>
          <p:cNvSpPr>
            <a:spLocks noGrp="1" noChangeArrowheads="1"/>
          </p:cNvSpPr>
          <p:nvPr>
            <p:ph type="body" idx="1"/>
          </p:nvPr>
        </p:nvSpPr>
        <p:spPr>
          <a:xfrm>
            <a:off x="0" y="838200"/>
            <a:ext cx="8915400" cy="2590800"/>
          </a:xfrm>
        </p:spPr>
        <p:txBody>
          <a:bodyPr/>
          <a:lstStyle/>
          <a:p>
            <a:pPr>
              <a:spcBef>
                <a:spcPct val="0"/>
              </a:spcBef>
            </a:pPr>
            <a:r>
              <a:rPr lang="en-US" sz="2400" dirty="0" smtClean="0"/>
              <a:t>CPU does not transfer data, only </a:t>
            </a:r>
            <a:r>
              <a:rPr lang="en-US" sz="2400" b="1" dirty="0" smtClean="0"/>
              <a:t>initiates</a:t>
            </a:r>
            <a:r>
              <a:rPr lang="en-US" sz="2400" dirty="0" smtClean="0"/>
              <a:t> operation</a:t>
            </a:r>
          </a:p>
          <a:p>
            <a:pPr>
              <a:spcBef>
                <a:spcPct val="0"/>
              </a:spcBef>
            </a:pPr>
            <a:r>
              <a:rPr lang="en-US" sz="2400" b="1" dirty="0" smtClean="0"/>
              <a:t>DMA controller transfers data </a:t>
            </a:r>
            <a:r>
              <a:rPr lang="en-US" sz="2400" dirty="0" smtClean="0"/>
              <a:t>directly to/from main memory</a:t>
            </a:r>
          </a:p>
          <a:p>
            <a:pPr>
              <a:spcBef>
                <a:spcPct val="0"/>
              </a:spcBef>
            </a:pPr>
            <a:r>
              <a:rPr lang="en-US" sz="2400" b="1" dirty="0" smtClean="0"/>
              <a:t>Interrupts</a:t>
            </a:r>
            <a:r>
              <a:rPr lang="en-US" sz="2400" dirty="0" smtClean="0"/>
              <a:t> when transfer completed</a:t>
            </a:r>
          </a:p>
          <a:p>
            <a:pPr marL="463550" indent="-238125" algn="just">
              <a:spcBef>
                <a:spcPct val="0"/>
              </a:spcBef>
              <a:buFont typeface="Arial" pitchFamily="34" charset="0"/>
              <a:buChar char="•"/>
              <a:defRPr/>
            </a:pPr>
            <a:endParaRPr lang="en-US" sz="2400" b="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847F5106-A8D4-4B85-A79D-D28240C49D71}" type="slidenum">
              <a:rPr lang="en-US" smtClean="0"/>
              <a:pPr>
                <a:defRPr/>
              </a:pPr>
              <a:t>32</a:t>
            </a:fld>
            <a:endParaRPr lang="en-US"/>
          </a:p>
        </p:txBody>
      </p:sp>
      <p:pic>
        <p:nvPicPr>
          <p:cNvPr id="14341" name="Picture 5" descr="1"/>
          <p:cNvPicPr>
            <a:picLocks noChangeAspect="1" noChangeArrowheads="1"/>
          </p:cNvPicPr>
          <p:nvPr/>
        </p:nvPicPr>
        <p:blipFill>
          <a:blip r:embed="rId2"/>
          <a:srcRect/>
          <a:stretch>
            <a:fillRect/>
          </a:stretch>
        </p:blipFill>
        <p:spPr bwMode="auto">
          <a:xfrm>
            <a:off x="3962400" y="1981200"/>
            <a:ext cx="5181600" cy="4876800"/>
          </a:xfrm>
          <a:prstGeom prst="rect">
            <a:avLst/>
          </a:prstGeom>
          <a:noFill/>
          <a:ln w="9525">
            <a:noFill/>
            <a:miter lim="800000"/>
            <a:headEnd/>
            <a:tailEnd/>
          </a:ln>
        </p:spPr>
      </p:pic>
      <p:sp>
        <p:nvSpPr>
          <p:cNvPr id="6" name="Rectangle 5"/>
          <p:cNvSpPr/>
          <p:nvPr/>
        </p:nvSpPr>
        <p:spPr>
          <a:xfrm>
            <a:off x="228600" y="2362200"/>
            <a:ext cx="3733800" cy="3323987"/>
          </a:xfrm>
          <a:prstGeom prst="rect">
            <a:avLst/>
          </a:prstGeom>
        </p:spPr>
        <p:txBody>
          <a:bodyPr wrap="square">
            <a:spAutoFit/>
          </a:bodyPr>
          <a:lstStyle/>
          <a:p>
            <a:pPr marL="463550" indent="-238125">
              <a:buFont typeface="Arial" pitchFamily="34" charset="0"/>
              <a:buChar char="•"/>
              <a:defRPr/>
            </a:pPr>
            <a:r>
              <a:rPr lang="en-US" sz="2000" b="1" dirty="0" smtClean="0">
                <a:latin typeface="Times New Roman" pitchFamily="18" charset="0"/>
                <a:cs typeface="Times New Roman" pitchFamily="18" charset="0"/>
              </a:rPr>
              <a:t>Used to avoid </a:t>
            </a:r>
            <a:r>
              <a:rPr lang="en-US" sz="2000" b="1" i="1" dirty="0" smtClean="0">
                <a:latin typeface="Times New Roman" pitchFamily="18" charset="0"/>
                <a:cs typeface="Times New Roman" pitchFamily="18" charset="0"/>
              </a:rPr>
              <a:t>Programmed I/O </a:t>
            </a:r>
          </a:p>
          <a:p>
            <a:pPr lvl="1">
              <a:buFont typeface="Arial" pitchFamily="34" charset="0"/>
              <a:buChar char="–"/>
              <a:defRPr/>
            </a:pPr>
            <a:r>
              <a:rPr lang="en-US" sz="1800" b="1" dirty="0" smtClean="0">
                <a:latin typeface="Times New Roman" pitchFamily="18" charset="0"/>
                <a:cs typeface="Times New Roman" pitchFamily="18" charset="0"/>
              </a:rPr>
              <a:t>for large Data Movement</a:t>
            </a:r>
          </a:p>
          <a:p>
            <a:pPr>
              <a:buFont typeface="Arial" pitchFamily="34" charset="0"/>
              <a:buChar char="•"/>
              <a:defRPr/>
            </a:pPr>
            <a:endParaRPr lang="en-US" sz="2000" b="1" dirty="0" smtClean="0">
              <a:latin typeface="Times New Roman" pitchFamily="18" charset="0"/>
              <a:cs typeface="Times New Roman" pitchFamily="18" charset="0"/>
            </a:endParaRPr>
          </a:p>
          <a:p>
            <a:pPr marL="463550" indent="-238125">
              <a:buFont typeface="Arial" pitchFamily="34" charset="0"/>
              <a:buChar char="•"/>
              <a:defRPr/>
            </a:pPr>
            <a:r>
              <a:rPr lang="en-US" sz="2000" b="1" dirty="0" smtClean="0">
                <a:latin typeface="Times New Roman" pitchFamily="18" charset="0"/>
                <a:cs typeface="Times New Roman" pitchFamily="18" charset="0"/>
              </a:rPr>
              <a:t>Requires </a:t>
            </a:r>
            <a:r>
              <a:rPr lang="en-US" sz="2000" b="1" i="1" dirty="0" smtClean="0">
                <a:latin typeface="Times New Roman" pitchFamily="18" charset="0"/>
                <a:cs typeface="Times New Roman" pitchFamily="18" charset="0"/>
              </a:rPr>
              <a:t>DMA Controller</a:t>
            </a:r>
          </a:p>
          <a:p>
            <a:pPr>
              <a:buFont typeface="Arial" pitchFamily="34" charset="0"/>
              <a:buChar char="•"/>
              <a:defRPr/>
            </a:pPr>
            <a:endParaRPr lang="en-US" sz="2000" b="1" dirty="0" smtClean="0">
              <a:latin typeface="Times New Roman" pitchFamily="18" charset="0"/>
              <a:cs typeface="Times New Roman" pitchFamily="18" charset="0"/>
            </a:endParaRPr>
          </a:p>
          <a:p>
            <a:pPr marL="463550" indent="-238125">
              <a:buFont typeface="Arial" pitchFamily="34" charset="0"/>
              <a:buChar char="•"/>
              <a:defRPr/>
            </a:pPr>
            <a:r>
              <a:rPr lang="en-US" sz="2000" b="1" dirty="0" smtClean="0">
                <a:latin typeface="Times New Roman" pitchFamily="18" charset="0"/>
                <a:cs typeface="Times New Roman" pitchFamily="18" charset="0"/>
              </a:rPr>
              <a:t>Bypasses </a:t>
            </a:r>
            <a:r>
              <a:rPr lang="en-US" sz="2000" b="1" i="1" dirty="0" smtClean="0">
                <a:latin typeface="Times New Roman" pitchFamily="18" charset="0"/>
                <a:cs typeface="Times New Roman" pitchFamily="18" charset="0"/>
              </a:rPr>
              <a:t>CPU</a:t>
            </a:r>
            <a:r>
              <a:rPr lang="en-US" sz="2000" b="1" dirty="0" smtClean="0">
                <a:latin typeface="Times New Roman" pitchFamily="18" charset="0"/>
                <a:cs typeface="Times New Roman" pitchFamily="18" charset="0"/>
              </a:rPr>
              <a:t> </a:t>
            </a:r>
          </a:p>
          <a:p>
            <a:pPr lvl="1">
              <a:buFont typeface="Arial" pitchFamily="34" charset="0"/>
              <a:buChar char="–"/>
              <a:defRPr/>
            </a:pPr>
            <a:r>
              <a:rPr lang="en-US" sz="1800" b="1" dirty="0" smtClean="0">
                <a:latin typeface="Times New Roman" pitchFamily="18" charset="0"/>
                <a:cs typeface="Times New Roman" pitchFamily="18" charset="0"/>
              </a:rPr>
              <a:t>to transfer Data directly between I/O Device and Memory </a:t>
            </a:r>
          </a:p>
          <a:p>
            <a:pPr lvl="1">
              <a:defRPr/>
            </a:pPr>
            <a:r>
              <a:rPr lang="en-US" sz="1800" b="1" dirty="0" smtClean="0">
                <a:latin typeface="Times New Roman" pitchFamily="18" charset="0"/>
                <a:cs typeface="Times New Roman" pitchFamily="18" charset="0"/>
              </a:rPr>
              <a:t>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457200"/>
          </a:xfrm>
        </p:spPr>
        <p:txBody>
          <a:bodyPr/>
          <a:lstStyle/>
          <a:p>
            <a:r>
              <a:rPr lang="en-US" sz="3200" b="1" i="1" smtClean="0">
                <a:latin typeface="Times New Roman" pitchFamily="18" charset="0"/>
                <a:cs typeface="Times New Roman" pitchFamily="18" charset="0"/>
              </a:rPr>
              <a:t>Six Step Process to Perform DMA Transfer</a:t>
            </a:r>
          </a:p>
        </p:txBody>
      </p:sp>
      <p:pic>
        <p:nvPicPr>
          <p:cNvPr id="15363" name="Picture 4"/>
          <p:cNvPicPr>
            <a:picLocks noChangeAspect="1" noChangeArrowheads="1"/>
          </p:cNvPicPr>
          <p:nvPr/>
        </p:nvPicPr>
        <p:blipFill>
          <a:blip r:embed="rId2"/>
          <a:srcRect l="464" t="5923" r="464" b="5925"/>
          <a:stretch>
            <a:fillRect/>
          </a:stretch>
        </p:blipFill>
        <p:spPr bwMode="auto">
          <a:xfrm>
            <a:off x="304800" y="762000"/>
            <a:ext cx="8564563" cy="6096000"/>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2"/>
          </p:nvPr>
        </p:nvSpPr>
        <p:spPr/>
        <p:txBody>
          <a:bodyPr/>
          <a:lstStyle/>
          <a:p>
            <a:pPr>
              <a:defRPr/>
            </a:pPr>
            <a:fld id="{0E4C3CB6-C67D-4401-9A91-298500AB1867}" type="slidenum">
              <a:rPr lang="en-US" smtClean="0"/>
              <a:pPr>
                <a:defRPr/>
              </a:pPr>
              <a:t>33</a:t>
            </a:fld>
            <a:endParaRPr lang="en-US"/>
          </a:p>
        </p:txBody>
      </p:sp>
      <p:sp>
        <p:nvSpPr>
          <p:cNvPr id="15365" name="Rectangle 4"/>
          <p:cNvSpPr>
            <a:spLocks noChangeArrowheads="1"/>
          </p:cNvSpPr>
          <p:nvPr/>
        </p:nvSpPr>
        <p:spPr bwMode="auto">
          <a:xfrm>
            <a:off x="8305800" y="838200"/>
            <a:ext cx="463550" cy="338138"/>
          </a:xfrm>
          <a:prstGeom prst="rect">
            <a:avLst/>
          </a:prstGeom>
          <a:noFill/>
          <a:ln w="9525">
            <a:noFill/>
            <a:miter lim="800000"/>
            <a:headEnd/>
            <a:tailEnd/>
          </a:ln>
        </p:spPr>
        <p:txBody>
          <a:bodyPr wrap="none">
            <a:spAutoFit/>
          </a:bodyPr>
          <a:lstStyle/>
          <a:p>
            <a:r>
              <a:rPr lang="en-US" sz="1600" b="1">
                <a:latin typeface="Times New Roman" pitchFamily="18" charset="0"/>
                <a:cs typeface="Times New Roman" pitchFamily="18" charset="0"/>
                <a:hlinkClick r:id="rId3" action="ppaction://hlinksldjump"/>
              </a:rPr>
              <a:t>|&lt;&lt;</a:t>
            </a:r>
            <a:endParaRPr lang="en-US" sz="16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Kernel I/O Subsystem</a:t>
            </a:r>
          </a:p>
        </p:txBody>
      </p:sp>
      <p:sp>
        <p:nvSpPr>
          <p:cNvPr id="24579" name="Rectangle 3"/>
          <p:cNvSpPr>
            <a:spLocks noGrp="1" noChangeArrowheads="1"/>
          </p:cNvSpPr>
          <p:nvPr>
            <p:ph type="body" idx="1"/>
          </p:nvPr>
        </p:nvSpPr>
        <p:spPr>
          <a:xfrm>
            <a:off x="0" y="685800"/>
            <a:ext cx="9144000" cy="2895600"/>
          </a:xfrm>
        </p:spPr>
        <p:txBody>
          <a:bodyPr/>
          <a:lstStyle/>
          <a:p>
            <a:pPr marL="463550" indent="-238125" algn="just">
              <a:lnSpc>
                <a:spcPct val="150000"/>
              </a:lnSpc>
              <a:spcBef>
                <a:spcPct val="0"/>
              </a:spcBef>
              <a:buFont typeface="Arial" charset="0"/>
              <a:buNone/>
            </a:pPr>
            <a:r>
              <a:rPr lang="en-US" sz="2400" b="1" dirty="0" smtClean="0">
                <a:solidFill>
                  <a:srgbClr val="3333FF"/>
                </a:solidFill>
                <a:latin typeface="Times New Roman" pitchFamily="18" charset="0"/>
                <a:cs typeface="Times New Roman" pitchFamily="18" charset="0"/>
              </a:rPr>
              <a:t>Functions  </a:t>
            </a:r>
          </a:p>
          <a:p>
            <a:pPr marL="463550" indent="-238125" algn="just">
              <a:lnSpc>
                <a:spcPct val="150000"/>
              </a:lnSpc>
              <a:spcBef>
                <a:spcPct val="0"/>
              </a:spcBef>
            </a:pPr>
            <a:r>
              <a:rPr lang="en-US" sz="2400" b="1" dirty="0" smtClean="0">
                <a:latin typeface="Times New Roman" pitchFamily="18" charset="0"/>
                <a:cs typeface="Times New Roman" pitchFamily="18" charset="0"/>
              </a:rPr>
              <a:t>Management of the name space for files and devices</a:t>
            </a:r>
          </a:p>
          <a:p>
            <a:pPr marL="463550" indent="-238125" algn="just">
              <a:lnSpc>
                <a:spcPct val="150000"/>
              </a:lnSpc>
              <a:spcBef>
                <a:spcPct val="0"/>
              </a:spcBef>
            </a:pPr>
            <a:r>
              <a:rPr lang="en-US" sz="2400" b="1" dirty="0" smtClean="0">
                <a:latin typeface="Times New Roman" pitchFamily="18" charset="0"/>
                <a:cs typeface="Times New Roman" pitchFamily="18" charset="0"/>
              </a:rPr>
              <a:t>Access Control to files and devices</a:t>
            </a:r>
          </a:p>
          <a:p>
            <a:pPr marL="463550" indent="-238125" algn="just">
              <a:lnSpc>
                <a:spcPct val="150000"/>
              </a:lnSpc>
              <a:spcBef>
                <a:spcPct val="0"/>
              </a:spcBef>
            </a:pPr>
            <a:r>
              <a:rPr lang="en-US" sz="2400" b="1" dirty="0" smtClean="0">
                <a:latin typeface="Times New Roman" pitchFamily="18" charset="0"/>
                <a:cs typeface="Times New Roman" pitchFamily="18" charset="0"/>
              </a:rPr>
              <a:t>Operation Control (Ex: A modem cannot </a:t>
            </a:r>
            <a:r>
              <a:rPr lang="en-US" sz="2400" b="1" i="1" dirty="0" smtClean="0">
                <a:latin typeface="Times New Roman" pitchFamily="18" charset="0"/>
                <a:cs typeface="Times New Roman" pitchFamily="18" charset="0"/>
              </a:rPr>
              <a:t>seek ( )</a:t>
            </a:r>
            <a:r>
              <a:rPr lang="en-US" sz="2400" b="1" dirty="0" smtClean="0">
                <a:latin typeface="Times New Roman" pitchFamily="18" charset="0"/>
                <a:cs typeface="Times New Roman" pitchFamily="18" charset="0"/>
              </a:rPr>
              <a:t>)</a:t>
            </a:r>
          </a:p>
          <a:p>
            <a:pPr marL="463550" indent="-238125" algn="just">
              <a:lnSpc>
                <a:spcPct val="150000"/>
              </a:lnSpc>
              <a:spcBef>
                <a:spcPct val="0"/>
              </a:spcBef>
            </a:pPr>
            <a:r>
              <a:rPr lang="en-US" sz="2400" b="1" dirty="0" smtClean="0">
                <a:latin typeface="Times New Roman" pitchFamily="18" charset="0"/>
                <a:cs typeface="Times New Roman" pitchFamily="18" charset="0"/>
              </a:rPr>
              <a:t>File–System space allocation</a:t>
            </a:r>
          </a:p>
          <a:p>
            <a:pPr marL="463550" indent="-238125" algn="just">
              <a:lnSpc>
                <a:spcPct val="150000"/>
              </a:lnSpc>
              <a:spcBef>
                <a:spcPct val="0"/>
              </a:spcBef>
            </a:pPr>
            <a:r>
              <a:rPr lang="en-US" sz="2400" b="1" dirty="0" smtClean="0">
                <a:latin typeface="Times New Roman" pitchFamily="18" charset="0"/>
                <a:cs typeface="Times New Roman" pitchFamily="18" charset="0"/>
              </a:rPr>
              <a:t>Device allocation</a:t>
            </a:r>
          </a:p>
        </p:txBody>
      </p:sp>
      <p:sp>
        <p:nvSpPr>
          <p:cNvPr id="5" name="Slide Number Placeholder 4"/>
          <p:cNvSpPr>
            <a:spLocks noGrp="1"/>
          </p:cNvSpPr>
          <p:nvPr>
            <p:ph type="sldNum" sz="quarter" idx="12"/>
          </p:nvPr>
        </p:nvSpPr>
        <p:spPr/>
        <p:txBody>
          <a:bodyPr/>
          <a:lstStyle/>
          <a:p>
            <a:pPr>
              <a:defRPr/>
            </a:pPr>
            <a:fld id="{0FD5610F-0FC0-49E5-9261-4853313C6D47}"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304800"/>
            <a:ext cx="8686800" cy="533400"/>
          </a:xfrm>
        </p:spPr>
        <p:txBody>
          <a:bodyPr/>
          <a:lstStyle/>
          <a:p>
            <a:r>
              <a:rPr lang="en-US" sz="3200" dirty="0" smtClean="0"/>
              <a:t>Device Management</a:t>
            </a:r>
          </a:p>
        </p:txBody>
      </p:sp>
      <p:pic>
        <p:nvPicPr>
          <p:cNvPr id="32771" name="Content Placeholder 6" descr="11-1.gif"/>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838200" y="906463"/>
            <a:ext cx="7772400" cy="5588000"/>
          </a:xfrm>
        </p:spPr>
      </p:pic>
      <p:sp>
        <p:nvSpPr>
          <p:cNvPr id="4" name="Date Placeholder 3"/>
          <p:cNvSpPr>
            <a:spLocks noGrp="1"/>
          </p:cNvSpPr>
          <p:nvPr>
            <p:ph type="dt" sz="quarter" idx="10"/>
          </p:nvPr>
        </p:nvSpPr>
        <p:spPr/>
        <p:txBody>
          <a:bodyPr/>
          <a:lstStyle/>
          <a:p>
            <a:pPr>
              <a:defRPr/>
            </a:pPr>
            <a:r>
              <a:rPr lang="en-US" smtClean="0"/>
              <a:t>Operating Systems</a:t>
            </a:r>
            <a:endParaRPr lang="en-US" dirty="0"/>
          </a:p>
        </p:txBody>
      </p:sp>
      <p:sp>
        <p:nvSpPr>
          <p:cNvPr id="6" name="Slide Number Placeholder 5"/>
          <p:cNvSpPr>
            <a:spLocks noGrp="1"/>
          </p:cNvSpPr>
          <p:nvPr>
            <p:ph type="sldNum" sz="quarter" idx="12"/>
          </p:nvPr>
        </p:nvSpPr>
        <p:spPr/>
        <p:txBody>
          <a:bodyPr/>
          <a:lstStyle/>
          <a:p>
            <a:pPr>
              <a:defRPr/>
            </a:pPr>
            <a:fld id="{B43E500D-DD30-4902-B2DD-071351DC4ECF}" type="slidenum">
              <a:rPr lang="en-US" smtClean="0"/>
              <a:pPr>
                <a:defRPr/>
              </a:pPr>
              <a:t>35</a:t>
            </a:fld>
            <a:endParaRPr lang="en-US" dirty="0"/>
          </a:p>
        </p:txBody>
      </p:sp>
      <p:sp>
        <p:nvSpPr>
          <p:cNvPr id="32775" name="Rectangle 1"/>
          <p:cNvSpPr>
            <a:spLocks noChangeArrowheads="1"/>
          </p:cNvSpPr>
          <p:nvPr/>
        </p:nvSpPr>
        <p:spPr bwMode="auto">
          <a:xfrm>
            <a:off x="838200" y="3200400"/>
            <a:ext cx="7924800" cy="838200"/>
          </a:xfrm>
          <a:prstGeom prst="rect">
            <a:avLst/>
          </a:prstGeom>
          <a:solidFill>
            <a:schemeClr val="accent1">
              <a:alpha val="18823"/>
            </a:schemeClr>
          </a:solidFill>
          <a:ln w="9525" algn="ctr">
            <a:solidFill>
              <a:schemeClr val="tx1"/>
            </a:solidFill>
            <a:round/>
            <a:headEnd/>
            <a:tailEnd/>
          </a:ln>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Kernel I/O Subsystem</a:t>
            </a:r>
          </a:p>
        </p:txBody>
      </p:sp>
      <p:sp>
        <p:nvSpPr>
          <p:cNvPr id="69635" name="Rectangle 3"/>
          <p:cNvSpPr>
            <a:spLocks noGrp="1" noChangeArrowheads="1"/>
          </p:cNvSpPr>
          <p:nvPr>
            <p:ph type="body" idx="1"/>
          </p:nvPr>
        </p:nvSpPr>
        <p:spPr>
          <a:xfrm>
            <a:off x="0" y="685800"/>
            <a:ext cx="9144000" cy="3124200"/>
          </a:xfrm>
        </p:spPr>
        <p:txBody>
          <a:bodyPr/>
          <a:lstStyle/>
          <a:p>
            <a:pPr marL="682625" indent="-457200" algn="just">
              <a:spcBef>
                <a:spcPct val="0"/>
              </a:spcBef>
              <a:buFont typeface="+mj-lt"/>
              <a:buAutoNum type="arabicPeriod"/>
              <a:defRPr/>
            </a:pPr>
            <a:r>
              <a:rPr lang="en-US" sz="1800" b="1" dirty="0" smtClean="0">
                <a:solidFill>
                  <a:srgbClr val="3333FF"/>
                </a:solidFill>
                <a:latin typeface="Times New Roman" pitchFamily="18" charset="0"/>
                <a:cs typeface="Times New Roman" pitchFamily="18" charset="0"/>
              </a:rPr>
              <a:t>Scheduling</a:t>
            </a:r>
          </a:p>
          <a:p>
            <a:pPr marL="682625" indent="-457200" algn="just">
              <a:spcBef>
                <a:spcPct val="0"/>
              </a:spcBef>
              <a:buFont typeface="+mj-lt"/>
              <a:buAutoNum type="arabicPeriod"/>
              <a:defRPr/>
            </a:pPr>
            <a:r>
              <a:rPr lang="en-US" sz="1800" b="1" dirty="0" smtClean="0">
                <a:solidFill>
                  <a:srgbClr val="3333FF"/>
                </a:solidFill>
                <a:latin typeface="Times New Roman" pitchFamily="18" charset="0"/>
                <a:cs typeface="Times New Roman" pitchFamily="18" charset="0"/>
              </a:rPr>
              <a:t>Buffering</a:t>
            </a:r>
          </a:p>
          <a:p>
            <a:pPr marL="682625" indent="-457200" algn="just">
              <a:spcBef>
                <a:spcPct val="0"/>
              </a:spcBef>
              <a:buFont typeface="+mj-lt"/>
              <a:buAutoNum type="arabicPeriod"/>
              <a:defRPr/>
            </a:pPr>
            <a:r>
              <a:rPr lang="en-US" sz="1800" b="1" dirty="0" smtClean="0">
                <a:solidFill>
                  <a:srgbClr val="3333FF"/>
                </a:solidFill>
                <a:latin typeface="Times New Roman" pitchFamily="18" charset="0"/>
                <a:cs typeface="Times New Roman" pitchFamily="18" charset="0"/>
              </a:rPr>
              <a:t>Caching</a:t>
            </a:r>
          </a:p>
          <a:p>
            <a:pPr marL="682625" indent="-457200" algn="just">
              <a:spcBef>
                <a:spcPct val="0"/>
              </a:spcBef>
              <a:buFont typeface="+mj-lt"/>
              <a:buAutoNum type="arabicPeriod"/>
              <a:defRPr/>
            </a:pPr>
            <a:r>
              <a:rPr lang="en-US" sz="1800" b="1" dirty="0" smtClean="0">
                <a:solidFill>
                  <a:srgbClr val="3333FF"/>
                </a:solidFill>
                <a:latin typeface="Times New Roman" pitchFamily="18" charset="0"/>
                <a:cs typeface="Times New Roman" pitchFamily="18" charset="0"/>
              </a:rPr>
              <a:t>Spooling</a:t>
            </a:r>
          </a:p>
          <a:p>
            <a:pPr marL="682625" indent="-457200" algn="just">
              <a:spcBef>
                <a:spcPct val="0"/>
              </a:spcBef>
              <a:buFont typeface="+mj-lt"/>
              <a:buAutoNum type="arabicPeriod"/>
              <a:defRPr/>
            </a:pPr>
            <a:r>
              <a:rPr lang="en-US" sz="1800" b="1" dirty="0" smtClean="0">
                <a:solidFill>
                  <a:srgbClr val="3333FF"/>
                </a:solidFill>
                <a:latin typeface="Times New Roman" pitchFamily="18" charset="0"/>
                <a:cs typeface="Times New Roman" pitchFamily="18" charset="0"/>
              </a:rPr>
              <a:t>Device Reservation</a:t>
            </a:r>
          </a:p>
          <a:p>
            <a:pPr marL="682625" indent="-457200" algn="just">
              <a:spcBef>
                <a:spcPct val="0"/>
              </a:spcBef>
              <a:buFont typeface="+mj-lt"/>
              <a:buAutoNum type="arabicPeriod"/>
              <a:defRPr/>
            </a:pPr>
            <a:r>
              <a:rPr lang="en-US" sz="1800" b="1" dirty="0" smtClean="0">
                <a:solidFill>
                  <a:srgbClr val="3333FF"/>
                </a:solidFill>
                <a:latin typeface="Times New Roman" pitchFamily="18" charset="0"/>
                <a:cs typeface="Times New Roman" pitchFamily="18" charset="0"/>
              </a:rPr>
              <a:t>I/O protection</a:t>
            </a:r>
          </a:p>
          <a:p>
            <a:pPr marL="682625" indent="-457200" algn="just">
              <a:spcBef>
                <a:spcPct val="0"/>
              </a:spcBef>
              <a:buFont typeface="+mj-lt"/>
              <a:buAutoNum type="arabicPeriod"/>
              <a:defRPr/>
            </a:pPr>
            <a:r>
              <a:rPr lang="en-US" sz="1800" b="1" dirty="0" smtClean="0">
                <a:solidFill>
                  <a:srgbClr val="3333FF"/>
                </a:solidFill>
                <a:latin typeface="Times New Roman" pitchFamily="18" charset="0"/>
                <a:cs typeface="Times New Roman" pitchFamily="18" charset="0"/>
              </a:rPr>
              <a:t>Error Correction</a:t>
            </a:r>
          </a:p>
          <a:p>
            <a:pPr marL="463550" indent="-238125" algn="just">
              <a:spcBef>
                <a:spcPct val="0"/>
              </a:spcBef>
              <a:defRPr/>
            </a:pPr>
            <a:endParaRPr lang="en-US" sz="2400" b="1" dirty="0" smtClean="0">
              <a:latin typeface="Times New Roman" pitchFamily="18" charset="0"/>
              <a:cs typeface="Times New Roman" pitchFamily="18" charset="0"/>
            </a:endParaRPr>
          </a:p>
          <a:p>
            <a:pPr marL="463550" indent="-238125" algn="just">
              <a:spcBef>
                <a:spcPct val="0"/>
              </a:spcBef>
              <a:defRPr/>
            </a:pPr>
            <a:r>
              <a:rPr lang="en-US" sz="1800" b="1" dirty="0" smtClean="0">
                <a:latin typeface="Times New Roman" pitchFamily="18" charset="0"/>
                <a:cs typeface="Times New Roman" pitchFamily="18" charset="0"/>
              </a:rPr>
              <a:t>Scheduling</a:t>
            </a:r>
          </a:p>
          <a:p>
            <a:pPr lvl="1" algn="just">
              <a:spcBef>
                <a:spcPct val="0"/>
              </a:spcBef>
              <a:defRPr/>
            </a:pPr>
            <a:r>
              <a:rPr lang="en-US" sz="1600" b="1" dirty="0" smtClean="0">
                <a:latin typeface="Times New Roman" pitchFamily="18" charset="0"/>
                <a:cs typeface="Times New Roman" pitchFamily="18" charset="0"/>
              </a:rPr>
              <a:t>Some I/O request ordering via per–device queue</a:t>
            </a:r>
          </a:p>
          <a:p>
            <a:pPr lvl="1" algn="just">
              <a:spcBef>
                <a:spcPct val="0"/>
              </a:spcBef>
              <a:defRPr/>
            </a:pPr>
            <a:r>
              <a:rPr lang="en-US" sz="1600" b="1" dirty="0" smtClean="0">
                <a:latin typeface="Times New Roman" pitchFamily="18" charset="0"/>
                <a:cs typeface="Times New Roman" pitchFamily="18" charset="0"/>
              </a:rPr>
              <a:t>Some Operating Systems try fairness</a:t>
            </a:r>
          </a:p>
          <a:p>
            <a:pPr lvl="1" algn="just">
              <a:spcBef>
                <a:spcPct val="0"/>
              </a:spcBef>
              <a:defRPr/>
            </a:pPr>
            <a:endParaRPr lang="en-US" sz="1800" b="1" dirty="0" smtClean="0">
              <a:latin typeface="Times New Roman" pitchFamily="18" charset="0"/>
              <a:cs typeface="Times New Roman" pitchFamily="18" charset="0"/>
            </a:endParaRPr>
          </a:p>
          <a:p>
            <a:pPr marL="463550" indent="-238125" algn="just">
              <a:spcBef>
                <a:spcPct val="0"/>
              </a:spcBef>
              <a:defRPr/>
            </a:pPr>
            <a:r>
              <a:rPr lang="en-US" sz="1800" b="1" dirty="0" smtClean="0">
                <a:latin typeface="Times New Roman" pitchFamily="18" charset="0"/>
                <a:cs typeface="Times New Roman" pitchFamily="18" charset="0"/>
              </a:rPr>
              <a:t>Buffering </a:t>
            </a:r>
          </a:p>
          <a:p>
            <a:pPr lvl="1" algn="just">
              <a:spcBef>
                <a:spcPct val="0"/>
              </a:spcBef>
              <a:defRPr/>
            </a:pPr>
            <a:r>
              <a:rPr lang="en-US" sz="1600" b="1" dirty="0" smtClean="0">
                <a:latin typeface="Times New Roman" pitchFamily="18" charset="0"/>
                <a:cs typeface="Times New Roman" pitchFamily="18" charset="0"/>
              </a:rPr>
              <a:t>Store data in memory while transferring between devices</a:t>
            </a:r>
          </a:p>
          <a:p>
            <a:pPr lvl="1" algn="just">
              <a:spcBef>
                <a:spcPct val="0"/>
              </a:spcBef>
              <a:defRPr/>
            </a:pPr>
            <a:r>
              <a:rPr lang="en-US" sz="1600" b="1" dirty="0" smtClean="0">
                <a:latin typeface="Times New Roman" pitchFamily="18" charset="0"/>
                <a:cs typeface="Times New Roman" pitchFamily="18" charset="0"/>
              </a:rPr>
              <a:t>To cope with device speed mismatch</a:t>
            </a:r>
          </a:p>
          <a:p>
            <a:pPr lvl="1" algn="just">
              <a:spcBef>
                <a:spcPct val="0"/>
              </a:spcBef>
              <a:defRPr/>
            </a:pPr>
            <a:r>
              <a:rPr lang="en-US" sz="1600" b="1" dirty="0" smtClean="0">
                <a:latin typeface="Times New Roman" pitchFamily="18" charset="0"/>
                <a:cs typeface="Times New Roman" pitchFamily="18" charset="0"/>
              </a:rPr>
              <a:t>To cope with device transfer size mismatch</a:t>
            </a:r>
          </a:p>
          <a:p>
            <a:pPr lvl="1" algn="just">
              <a:spcBef>
                <a:spcPct val="0"/>
              </a:spcBef>
              <a:defRPr/>
            </a:pPr>
            <a:r>
              <a:rPr lang="en-US" sz="1600" b="1" dirty="0" smtClean="0">
                <a:latin typeface="Times New Roman" pitchFamily="18" charset="0"/>
                <a:cs typeface="Times New Roman" pitchFamily="18" charset="0"/>
              </a:rPr>
              <a:t>To maintain “copy semantics”</a:t>
            </a:r>
          </a:p>
          <a:p>
            <a:pPr lvl="1" algn="just">
              <a:spcBef>
                <a:spcPct val="0"/>
              </a:spcBef>
              <a:defRPr/>
            </a:pPr>
            <a:endParaRPr lang="en-US" sz="1600" b="1" dirty="0" smtClean="0">
              <a:latin typeface="Times New Roman" pitchFamily="18" charset="0"/>
              <a:cs typeface="Times New Roman" pitchFamily="18" charset="0"/>
            </a:endParaRPr>
          </a:p>
          <a:p>
            <a:pPr marL="463550" indent="-231775" algn="just">
              <a:spcBef>
                <a:spcPct val="0"/>
              </a:spcBef>
              <a:defRPr/>
            </a:pPr>
            <a:r>
              <a:rPr lang="en-US" sz="1800" b="1" dirty="0" smtClean="0">
                <a:latin typeface="Times New Roman" pitchFamily="18" charset="0"/>
                <a:cs typeface="Times New Roman" pitchFamily="18" charset="0"/>
              </a:rPr>
              <a:t>Caching </a:t>
            </a:r>
          </a:p>
          <a:p>
            <a:pPr lvl="1" algn="just">
              <a:spcBef>
                <a:spcPct val="0"/>
              </a:spcBef>
              <a:defRPr/>
            </a:pPr>
            <a:r>
              <a:rPr lang="en-US" sz="1600" b="1" dirty="0" smtClean="0">
                <a:latin typeface="Times New Roman" pitchFamily="18" charset="0"/>
                <a:cs typeface="Times New Roman" pitchFamily="18" charset="0"/>
              </a:rPr>
              <a:t>Fast memory holding copy of data</a:t>
            </a:r>
          </a:p>
          <a:p>
            <a:pPr lvl="1" algn="just">
              <a:spcBef>
                <a:spcPct val="0"/>
              </a:spcBef>
              <a:defRPr/>
            </a:pPr>
            <a:r>
              <a:rPr lang="en-US" sz="1600" b="1" dirty="0" smtClean="0">
                <a:latin typeface="Times New Roman" pitchFamily="18" charset="0"/>
                <a:cs typeface="Times New Roman" pitchFamily="18" charset="0"/>
              </a:rPr>
              <a:t>Always just a copy</a:t>
            </a:r>
          </a:p>
          <a:p>
            <a:pPr lvl="1" algn="just">
              <a:spcBef>
                <a:spcPct val="0"/>
              </a:spcBef>
              <a:defRPr/>
            </a:pPr>
            <a:r>
              <a:rPr lang="en-US" sz="1600" b="1" dirty="0" smtClean="0">
                <a:latin typeface="Times New Roman" pitchFamily="18" charset="0"/>
                <a:cs typeface="Times New Roman" pitchFamily="18" charset="0"/>
              </a:rPr>
              <a:t>Key to performance</a:t>
            </a:r>
          </a:p>
          <a:p>
            <a:pPr lvl="1" algn="just">
              <a:spcBef>
                <a:spcPct val="0"/>
              </a:spcBef>
              <a:defRPr/>
            </a:pPr>
            <a:endParaRPr lang="en-US" sz="1600" b="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4ADF76A6-2683-439D-9D3F-7EB19DE0D65E}" type="slidenum">
              <a:rPr lang="en-US" smtClean="0"/>
              <a:pPr>
                <a:defRPr/>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635">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63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63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635">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635">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635">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635">
                                            <p:txEl>
                                              <p:pRg st="15" end="1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635">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635">
                                            <p:txEl>
                                              <p:pRg st="18" end="18"/>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635">
                                            <p:txEl>
                                              <p:pRg st="19" end="19"/>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9635">
                                            <p:txEl>
                                              <p:pRg st="20" end="20"/>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9635">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Kernel I/O Subsystem</a:t>
            </a:r>
          </a:p>
        </p:txBody>
      </p:sp>
      <p:sp>
        <p:nvSpPr>
          <p:cNvPr id="71683" name="Rectangle 3"/>
          <p:cNvSpPr>
            <a:spLocks noGrp="1" noChangeArrowheads="1"/>
          </p:cNvSpPr>
          <p:nvPr>
            <p:ph type="body" idx="1"/>
          </p:nvPr>
        </p:nvSpPr>
        <p:spPr>
          <a:xfrm>
            <a:off x="0" y="609600"/>
            <a:ext cx="9144000" cy="4648200"/>
          </a:xfrm>
        </p:spPr>
        <p:txBody>
          <a:bodyPr/>
          <a:lstStyle/>
          <a:p>
            <a:pPr lvl="1" algn="just">
              <a:spcBef>
                <a:spcPct val="0"/>
              </a:spcBef>
            </a:pPr>
            <a:endParaRPr lang="en-US" sz="2400" b="1" smtClean="0">
              <a:latin typeface="Times New Roman" pitchFamily="18" charset="0"/>
              <a:cs typeface="Times New Roman" pitchFamily="18" charset="0"/>
            </a:endParaRPr>
          </a:p>
          <a:p>
            <a:pPr marL="463550" indent="-231775" algn="just">
              <a:spcBef>
                <a:spcPct val="0"/>
              </a:spcBef>
            </a:pPr>
            <a:r>
              <a:rPr lang="en-US" sz="2400" b="1" smtClean="0">
                <a:latin typeface="Times New Roman" pitchFamily="18" charset="0"/>
                <a:cs typeface="Times New Roman" pitchFamily="18" charset="0"/>
              </a:rPr>
              <a:t>Spooling </a:t>
            </a:r>
          </a:p>
          <a:p>
            <a:pPr lvl="1" algn="just">
              <a:spcBef>
                <a:spcPct val="0"/>
              </a:spcBef>
            </a:pPr>
            <a:r>
              <a:rPr lang="en-US" sz="2000" b="1" smtClean="0">
                <a:latin typeface="Times New Roman" pitchFamily="18" charset="0"/>
                <a:cs typeface="Times New Roman" pitchFamily="18" charset="0"/>
              </a:rPr>
              <a:t>Hold output for a device</a:t>
            </a:r>
          </a:p>
          <a:p>
            <a:pPr lvl="1" algn="just">
              <a:spcBef>
                <a:spcPct val="0"/>
              </a:spcBef>
            </a:pPr>
            <a:r>
              <a:rPr lang="en-US" sz="2000" b="1" smtClean="0">
                <a:latin typeface="Times New Roman" pitchFamily="18" charset="0"/>
                <a:cs typeface="Times New Roman" pitchFamily="18" charset="0"/>
              </a:rPr>
              <a:t>If device can serve only one request at a time </a:t>
            </a:r>
          </a:p>
          <a:p>
            <a:pPr lvl="1" algn="just">
              <a:spcBef>
                <a:spcPct val="0"/>
              </a:spcBef>
            </a:pPr>
            <a:r>
              <a:rPr lang="en-US" sz="2000" b="1" smtClean="0">
                <a:latin typeface="Times New Roman" pitchFamily="18" charset="0"/>
                <a:cs typeface="Times New Roman" pitchFamily="18" charset="0"/>
              </a:rPr>
              <a:t>i.e., Printing</a:t>
            </a:r>
          </a:p>
          <a:p>
            <a:pPr lvl="1" algn="just">
              <a:spcBef>
                <a:spcPct val="0"/>
              </a:spcBef>
            </a:pPr>
            <a:endParaRPr lang="en-US" sz="2400" b="1" smtClean="0">
              <a:latin typeface="Times New Roman" pitchFamily="18" charset="0"/>
              <a:cs typeface="Times New Roman" pitchFamily="18" charset="0"/>
            </a:endParaRPr>
          </a:p>
          <a:p>
            <a:pPr marL="463550" indent="-231775" algn="just">
              <a:spcBef>
                <a:spcPct val="0"/>
              </a:spcBef>
            </a:pPr>
            <a:r>
              <a:rPr lang="en-US" sz="2400" b="1" smtClean="0">
                <a:latin typeface="Times New Roman" pitchFamily="18" charset="0"/>
                <a:cs typeface="Times New Roman" pitchFamily="18" charset="0"/>
              </a:rPr>
              <a:t>Device reservation </a:t>
            </a:r>
          </a:p>
          <a:p>
            <a:pPr lvl="1" algn="just">
              <a:spcBef>
                <a:spcPct val="0"/>
              </a:spcBef>
            </a:pPr>
            <a:r>
              <a:rPr lang="en-US" sz="2000" b="1" smtClean="0">
                <a:latin typeface="Times New Roman" pitchFamily="18" charset="0"/>
                <a:cs typeface="Times New Roman" pitchFamily="18" charset="0"/>
              </a:rPr>
              <a:t>Provides exclusive access to a device</a:t>
            </a:r>
          </a:p>
          <a:p>
            <a:pPr lvl="1" algn="just">
              <a:spcBef>
                <a:spcPct val="0"/>
              </a:spcBef>
            </a:pPr>
            <a:r>
              <a:rPr lang="en-US" sz="2000" b="1" smtClean="0">
                <a:latin typeface="Times New Roman" pitchFamily="18" charset="0"/>
                <a:cs typeface="Times New Roman" pitchFamily="18" charset="0"/>
              </a:rPr>
              <a:t>System calls for allocation and deallocation</a:t>
            </a:r>
          </a:p>
          <a:p>
            <a:pPr lvl="1" algn="just">
              <a:spcBef>
                <a:spcPct val="0"/>
              </a:spcBef>
            </a:pPr>
            <a:r>
              <a:rPr lang="en-US" sz="2000" b="1" smtClean="0">
                <a:latin typeface="Times New Roman" pitchFamily="18" charset="0"/>
                <a:cs typeface="Times New Roman" pitchFamily="18" charset="0"/>
              </a:rPr>
              <a:t>Watch out for deadlock</a:t>
            </a:r>
          </a:p>
        </p:txBody>
      </p:sp>
      <p:sp>
        <p:nvSpPr>
          <p:cNvPr id="5" name="Slide Number Placeholder 4"/>
          <p:cNvSpPr>
            <a:spLocks noGrp="1"/>
          </p:cNvSpPr>
          <p:nvPr>
            <p:ph type="sldNum" sz="quarter" idx="12"/>
          </p:nvPr>
        </p:nvSpPr>
        <p:spPr/>
        <p:txBody>
          <a:bodyPr/>
          <a:lstStyle/>
          <a:p>
            <a:pPr>
              <a:defRPr/>
            </a:pPr>
            <a:fld id="{FF81D651-AE6C-4553-9A9D-AF8640E3CF57}" type="slidenum">
              <a:rPr lang="en-US" smtClean="0"/>
              <a:pPr>
                <a:defRPr/>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68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68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68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Error Handling</a:t>
            </a:r>
          </a:p>
        </p:txBody>
      </p:sp>
      <p:sp>
        <p:nvSpPr>
          <p:cNvPr id="72707" name="Rectangle 3"/>
          <p:cNvSpPr>
            <a:spLocks noGrp="1" noChangeArrowheads="1"/>
          </p:cNvSpPr>
          <p:nvPr>
            <p:ph type="body" idx="1"/>
          </p:nvPr>
        </p:nvSpPr>
        <p:spPr>
          <a:xfrm>
            <a:off x="0" y="838200"/>
            <a:ext cx="8915400" cy="2743200"/>
          </a:xfrm>
        </p:spPr>
        <p:txBody>
          <a:bodyPr/>
          <a:lstStyle/>
          <a:p>
            <a:pPr marL="463550" indent="-231775" algn="just">
              <a:spcBef>
                <a:spcPct val="0"/>
              </a:spcBef>
              <a:buFont typeface="Arial" pitchFamily="34" charset="0"/>
              <a:buChar char="•"/>
              <a:defRPr/>
            </a:pPr>
            <a:r>
              <a:rPr lang="en-US" sz="1800" b="1" dirty="0" smtClean="0">
                <a:latin typeface="Times New Roman" pitchFamily="18" charset="0"/>
                <a:cs typeface="Times New Roman" pitchFamily="18" charset="0"/>
              </a:rPr>
              <a:t>OS can recover from </a:t>
            </a:r>
          </a:p>
          <a:p>
            <a:pPr lvl="1" algn="just">
              <a:spcBef>
                <a:spcPct val="0"/>
              </a:spcBef>
              <a:buFont typeface="Arial" pitchFamily="34" charset="0"/>
              <a:buChar char="–"/>
              <a:defRPr/>
            </a:pPr>
            <a:r>
              <a:rPr lang="en-US" sz="1600" b="1" dirty="0" smtClean="0">
                <a:latin typeface="Times New Roman" pitchFamily="18" charset="0"/>
                <a:cs typeface="Times New Roman" pitchFamily="18" charset="0"/>
              </a:rPr>
              <a:t>Disk Read</a:t>
            </a:r>
          </a:p>
          <a:p>
            <a:pPr lvl="1" algn="just">
              <a:spcBef>
                <a:spcPct val="0"/>
              </a:spcBef>
              <a:buFont typeface="Arial" pitchFamily="34" charset="0"/>
              <a:buChar char="–"/>
              <a:defRPr/>
            </a:pPr>
            <a:r>
              <a:rPr lang="en-US" sz="1600" b="1" dirty="0" smtClean="0">
                <a:latin typeface="Times New Roman" pitchFamily="18" charset="0"/>
                <a:cs typeface="Times New Roman" pitchFamily="18" charset="0"/>
              </a:rPr>
              <a:t>Device unavailable</a:t>
            </a:r>
          </a:p>
          <a:p>
            <a:pPr lvl="1" algn="just">
              <a:spcBef>
                <a:spcPct val="0"/>
              </a:spcBef>
              <a:buFont typeface="Arial" pitchFamily="34" charset="0"/>
              <a:buChar char="–"/>
              <a:defRPr/>
            </a:pPr>
            <a:r>
              <a:rPr lang="en-US" sz="1600" b="1" dirty="0" smtClean="0">
                <a:latin typeface="Times New Roman" pitchFamily="18" charset="0"/>
                <a:cs typeface="Times New Roman" pitchFamily="18" charset="0"/>
              </a:rPr>
              <a:t>Transient Write failures</a:t>
            </a:r>
          </a:p>
          <a:p>
            <a:pPr algn="just">
              <a:spcBef>
                <a:spcPct val="0"/>
              </a:spcBef>
              <a:buFont typeface="Arial" pitchFamily="34" charset="0"/>
              <a:buChar char="•"/>
              <a:defRPr/>
            </a:pPr>
            <a:endParaRPr lang="en-US" sz="1800" b="1" dirty="0" smtClean="0">
              <a:latin typeface="Times New Roman" pitchFamily="18" charset="0"/>
              <a:cs typeface="Times New Roman" pitchFamily="18" charset="0"/>
            </a:endParaRPr>
          </a:p>
          <a:p>
            <a:pPr marL="519113" indent="-287338" algn="just">
              <a:spcBef>
                <a:spcPct val="0"/>
              </a:spcBef>
              <a:buFont typeface="Arial" pitchFamily="34" charset="0"/>
              <a:buChar char="•"/>
              <a:defRPr/>
            </a:pPr>
            <a:r>
              <a:rPr lang="en-US" sz="1800" b="1" dirty="0" smtClean="0">
                <a:latin typeface="Times New Roman" pitchFamily="18" charset="0"/>
                <a:cs typeface="Times New Roman" pitchFamily="18" charset="0"/>
              </a:rPr>
              <a:t>Most return </a:t>
            </a:r>
          </a:p>
          <a:p>
            <a:pPr lvl="1" algn="just">
              <a:spcBef>
                <a:spcPct val="0"/>
              </a:spcBef>
              <a:buFont typeface="Arial" pitchFamily="34" charset="0"/>
              <a:buChar char="–"/>
              <a:defRPr/>
            </a:pPr>
            <a:r>
              <a:rPr lang="en-US" sz="1600" b="1" dirty="0" smtClean="0">
                <a:latin typeface="Times New Roman" pitchFamily="18" charset="0"/>
                <a:cs typeface="Times New Roman" pitchFamily="18" charset="0"/>
              </a:rPr>
              <a:t>An error no. or code when I/O request fails </a:t>
            </a:r>
          </a:p>
          <a:p>
            <a:pPr algn="just">
              <a:spcBef>
                <a:spcPct val="0"/>
              </a:spcBef>
              <a:buFont typeface="Arial" pitchFamily="34" charset="0"/>
              <a:buChar char="•"/>
              <a:defRPr/>
            </a:pPr>
            <a:endParaRPr lang="en-US" sz="1800" b="1" dirty="0" smtClean="0">
              <a:latin typeface="Times New Roman" pitchFamily="18" charset="0"/>
              <a:cs typeface="Times New Roman" pitchFamily="18" charset="0"/>
            </a:endParaRPr>
          </a:p>
          <a:p>
            <a:pPr marL="463550" indent="-231775" algn="just">
              <a:spcBef>
                <a:spcPct val="0"/>
              </a:spcBef>
              <a:buFont typeface="Arial" pitchFamily="34" charset="0"/>
              <a:buChar char="•"/>
              <a:defRPr/>
            </a:pPr>
            <a:r>
              <a:rPr lang="en-US" sz="1800" b="1" dirty="0" smtClean="0">
                <a:latin typeface="Times New Roman" pitchFamily="18" charset="0"/>
                <a:cs typeface="Times New Roman" pitchFamily="18" charset="0"/>
              </a:rPr>
              <a:t>System error logs </a:t>
            </a:r>
          </a:p>
          <a:p>
            <a:pPr lvl="1" algn="just">
              <a:spcBef>
                <a:spcPct val="0"/>
              </a:spcBef>
              <a:buFont typeface="Arial" pitchFamily="34" charset="0"/>
              <a:buChar char="–"/>
              <a:defRPr/>
            </a:pPr>
            <a:r>
              <a:rPr lang="en-US" sz="1600" b="1" dirty="0" smtClean="0">
                <a:latin typeface="Times New Roman" pitchFamily="18" charset="0"/>
                <a:cs typeface="Times New Roman" pitchFamily="18" charset="0"/>
              </a:rPr>
              <a:t>Hold problem reports</a:t>
            </a:r>
          </a:p>
        </p:txBody>
      </p:sp>
      <p:sp>
        <p:nvSpPr>
          <p:cNvPr id="5" name="Slide Number Placeholder 4"/>
          <p:cNvSpPr>
            <a:spLocks noGrp="1"/>
          </p:cNvSpPr>
          <p:nvPr>
            <p:ph type="sldNum" sz="quarter" idx="12"/>
          </p:nvPr>
        </p:nvSpPr>
        <p:spPr/>
        <p:txBody>
          <a:bodyPr/>
          <a:lstStyle/>
          <a:p>
            <a:pPr>
              <a:defRPr/>
            </a:pPr>
            <a:fld id="{E2420A6A-E558-4FBF-A030-189DBC44AFF6}" type="slidenum">
              <a:rPr lang="en-US" smtClean="0"/>
              <a:pPr>
                <a:defRPr/>
              </a:pPr>
              <a:t>38</a:t>
            </a:fld>
            <a:endParaRPr lang="en-US"/>
          </a:p>
        </p:txBody>
      </p:sp>
      <p:sp>
        <p:nvSpPr>
          <p:cNvPr id="28677" name="Rectangle 5"/>
          <p:cNvSpPr>
            <a:spLocks noChangeArrowheads="1"/>
          </p:cNvSpPr>
          <p:nvPr/>
        </p:nvSpPr>
        <p:spPr bwMode="auto">
          <a:xfrm>
            <a:off x="0" y="4114800"/>
            <a:ext cx="8610600" cy="2554545"/>
          </a:xfrm>
          <a:prstGeom prst="rect">
            <a:avLst/>
          </a:prstGeom>
          <a:noFill/>
          <a:ln w="9525">
            <a:noFill/>
            <a:miter lim="800000"/>
            <a:headEnd/>
            <a:tailEnd/>
          </a:ln>
        </p:spPr>
        <p:txBody>
          <a:bodyPr>
            <a:spAutoFit/>
          </a:bodyPr>
          <a:lstStyle/>
          <a:p>
            <a:pPr marL="463550" indent="-231775" algn="just">
              <a:buFont typeface="Arial" charset="0"/>
              <a:buChar char="•"/>
            </a:pPr>
            <a:r>
              <a:rPr lang="en-US" sz="2000" b="1" dirty="0">
                <a:latin typeface="Times New Roman" pitchFamily="18" charset="0"/>
                <a:cs typeface="Times New Roman" pitchFamily="18" charset="0"/>
              </a:rPr>
              <a:t>User process may accidentally or purposefully attempt to disrupt normal operation via illegal I/O instructions</a:t>
            </a:r>
          </a:p>
          <a:p>
            <a:pPr marL="463550" indent="-231775" algn="just">
              <a:buFont typeface="Arial" charset="0"/>
              <a:buChar char="•"/>
            </a:pPr>
            <a:endParaRPr lang="en-US" sz="2000" b="1" dirty="0">
              <a:latin typeface="Times New Roman" pitchFamily="18" charset="0"/>
              <a:cs typeface="Times New Roman" pitchFamily="18" charset="0"/>
            </a:endParaRPr>
          </a:p>
          <a:p>
            <a:pPr marL="463550" indent="-231775" algn="just">
              <a:buFont typeface="Arial" charset="0"/>
              <a:buChar char="•"/>
            </a:pPr>
            <a:r>
              <a:rPr lang="en-US" sz="2000" b="1" dirty="0">
                <a:latin typeface="Times New Roman" pitchFamily="18" charset="0"/>
                <a:cs typeface="Times New Roman" pitchFamily="18" charset="0"/>
              </a:rPr>
              <a:t>All I/O instructions defined to be privileged</a:t>
            </a:r>
          </a:p>
          <a:p>
            <a:pPr marL="463550" indent="-231775" algn="just">
              <a:buFont typeface="Arial" charset="0"/>
              <a:buChar char="•"/>
            </a:pPr>
            <a:endParaRPr lang="en-US" sz="2000" b="1" dirty="0">
              <a:latin typeface="Times New Roman" pitchFamily="18" charset="0"/>
              <a:cs typeface="Times New Roman" pitchFamily="18" charset="0"/>
            </a:endParaRPr>
          </a:p>
          <a:p>
            <a:pPr marL="463550" indent="-231775" algn="just">
              <a:buFont typeface="Arial" charset="0"/>
              <a:buChar char="•"/>
            </a:pPr>
            <a:r>
              <a:rPr lang="en-US" sz="2000" b="1" dirty="0">
                <a:latin typeface="Times New Roman" pitchFamily="18" charset="0"/>
                <a:cs typeface="Times New Roman" pitchFamily="18" charset="0"/>
              </a:rPr>
              <a:t>I/O must be performed via system calls</a:t>
            </a:r>
          </a:p>
          <a:p>
            <a:pPr marL="463550" indent="-231775" algn="just">
              <a:buFont typeface="Arial" charset="0"/>
              <a:buChar char="•"/>
            </a:pPr>
            <a:endParaRPr lang="en-US" sz="2000" b="1" dirty="0">
              <a:latin typeface="Times New Roman" pitchFamily="18" charset="0"/>
              <a:cs typeface="Times New Roman" pitchFamily="18" charset="0"/>
            </a:endParaRPr>
          </a:p>
          <a:p>
            <a:pPr marL="463550" indent="-231775" algn="just">
              <a:buFont typeface="Arial" charset="0"/>
              <a:buChar char="•"/>
            </a:pPr>
            <a:r>
              <a:rPr lang="en-US" sz="2000" b="1" dirty="0">
                <a:latin typeface="Times New Roman" pitchFamily="18" charset="0"/>
                <a:cs typeface="Times New Roman" pitchFamily="18" charset="0"/>
              </a:rPr>
              <a:t>Memory-mapped and I/O port memory locations must be protected too</a:t>
            </a:r>
          </a:p>
        </p:txBody>
      </p:sp>
      <p:sp>
        <p:nvSpPr>
          <p:cNvPr id="7" name="Rectangle 2"/>
          <p:cNvSpPr txBox="1">
            <a:spLocks noChangeArrowheads="1"/>
          </p:cNvSpPr>
          <p:nvPr/>
        </p:nvSpPr>
        <p:spPr bwMode="auto">
          <a:xfrm>
            <a:off x="152400" y="3657600"/>
            <a:ext cx="9144000" cy="381000"/>
          </a:xfrm>
          <a:prstGeom prst="rect">
            <a:avLst/>
          </a:prstGeom>
          <a:noFill/>
          <a:ln w="9525">
            <a:noFill/>
            <a:miter lim="800000"/>
            <a:headEnd/>
            <a:tailEnd/>
          </a:ln>
        </p:spPr>
        <p:txBody>
          <a:bodyPr anchor="ctr"/>
          <a:lstStyle/>
          <a:p>
            <a:pPr algn="ctr" eaLnBrk="0" hangingPunct="0">
              <a:defRPr/>
            </a:pPr>
            <a:r>
              <a:rPr lang="en-US" sz="3200" b="1" i="1" dirty="0">
                <a:latin typeface="Times New Roman" pitchFamily="18" charset="0"/>
                <a:ea typeface="+mj-ea"/>
                <a:cs typeface="Times New Roman" pitchFamily="18" charset="0"/>
              </a:rPr>
              <a:t>I/O Protection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7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Kernel Data Structures</a:t>
            </a:r>
          </a:p>
        </p:txBody>
      </p:sp>
      <p:sp>
        <p:nvSpPr>
          <p:cNvPr id="75779" name="Rectangle 3"/>
          <p:cNvSpPr>
            <a:spLocks noGrp="1" noChangeArrowheads="1"/>
          </p:cNvSpPr>
          <p:nvPr>
            <p:ph type="body" idx="1"/>
          </p:nvPr>
        </p:nvSpPr>
        <p:spPr>
          <a:xfrm>
            <a:off x="0" y="685800"/>
            <a:ext cx="9144000" cy="4038600"/>
          </a:xfrm>
        </p:spPr>
        <p:txBody>
          <a:bodyPr/>
          <a:lstStyle/>
          <a:p>
            <a:pPr marL="463550" indent="-231775" algn="just">
              <a:spcBef>
                <a:spcPct val="0"/>
              </a:spcBef>
              <a:buFont typeface="Arial" pitchFamily="34" charset="0"/>
              <a:buChar char="•"/>
              <a:defRPr/>
            </a:pPr>
            <a:r>
              <a:rPr lang="en-US" sz="2400" b="1" dirty="0" smtClean="0">
                <a:latin typeface="Times New Roman" pitchFamily="18" charset="0"/>
                <a:cs typeface="Times New Roman" pitchFamily="18" charset="0"/>
              </a:rPr>
              <a:t>Kernel keeps state info for I/O components, including </a:t>
            </a:r>
          </a:p>
          <a:p>
            <a:pPr lvl="1" algn="just">
              <a:spcBef>
                <a:spcPct val="0"/>
              </a:spcBef>
              <a:buFont typeface="Arial" pitchFamily="34" charset="0"/>
              <a:buChar char="–"/>
              <a:defRPr/>
            </a:pPr>
            <a:r>
              <a:rPr lang="en-US" sz="2000" b="1" dirty="0" smtClean="0">
                <a:latin typeface="Times New Roman" pitchFamily="18" charset="0"/>
                <a:cs typeface="Times New Roman" pitchFamily="18" charset="0"/>
              </a:rPr>
              <a:t>open file tables</a:t>
            </a:r>
          </a:p>
          <a:p>
            <a:pPr lvl="1" algn="just">
              <a:spcBef>
                <a:spcPct val="0"/>
              </a:spcBef>
              <a:buFont typeface="Arial" pitchFamily="34" charset="0"/>
              <a:buChar char="–"/>
              <a:defRPr/>
            </a:pPr>
            <a:r>
              <a:rPr lang="en-US" sz="2000" b="1" dirty="0" smtClean="0">
                <a:latin typeface="Times New Roman" pitchFamily="18" charset="0"/>
                <a:cs typeface="Times New Roman" pitchFamily="18" charset="0"/>
              </a:rPr>
              <a:t>network connections</a:t>
            </a:r>
          </a:p>
          <a:p>
            <a:pPr lvl="1" algn="just">
              <a:spcBef>
                <a:spcPct val="0"/>
              </a:spcBef>
              <a:buFont typeface="Arial" pitchFamily="34" charset="0"/>
              <a:buChar char="–"/>
              <a:defRPr/>
            </a:pPr>
            <a:r>
              <a:rPr lang="en-US" sz="2000" b="1" dirty="0" smtClean="0">
                <a:latin typeface="Times New Roman" pitchFamily="18" charset="0"/>
                <a:cs typeface="Times New Roman" pitchFamily="18" charset="0"/>
              </a:rPr>
              <a:t>character device state</a:t>
            </a:r>
          </a:p>
          <a:p>
            <a:pPr algn="just">
              <a:spcBef>
                <a:spcPct val="0"/>
              </a:spcBef>
              <a:buFont typeface="Arial" pitchFamily="34" charset="0"/>
              <a:buChar char="•"/>
              <a:defRPr/>
            </a:pPr>
            <a:endParaRPr lang="en-US" sz="2400" b="1" dirty="0" smtClean="0">
              <a:latin typeface="Times New Roman" pitchFamily="18" charset="0"/>
              <a:cs typeface="Times New Roman" pitchFamily="18" charset="0"/>
            </a:endParaRPr>
          </a:p>
          <a:p>
            <a:pPr marL="463550" indent="-231775" algn="just">
              <a:spcBef>
                <a:spcPct val="0"/>
              </a:spcBef>
              <a:buFont typeface="Arial" pitchFamily="34" charset="0"/>
              <a:buChar char="•"/>
              <a:defRPr/>
            </a:pPr>
            <a:r>
              <a:rPr lang="en-US" sz="2400" b="1" dirty="0" smtClean="0">
                <a:latin typeface="Times New Roman" pitchFamily="18" charset="0"/>
                <a:cs typeface="Times New Roman" pitchFamily="18" charset="0"/>
              </a:rPr>
              <a:t>Many, many complex data structures to track </a:t>
            </a:r>
          </a:p>
          <a:p>
            <a:pPr lvl="1" algn="just">
              <a:spcBef>
                <a:spcPct val="0"/>
              </a:spcBef>
              <a:buFont typeface="Arial" pitchFamily="34" charset="0"/>
              <a:buChar char="–"/>
              <a:defRPr/>
            </a:pPr>
            <a:r>
              <a:rPr lang="en-US" sz="2000" b="1" dirty="0" smtClean="0">
                <a:latin typeface="Times New Roman" pitchFamily="18" charset="0"/>
                <a:cs typeface="Times New Roman" pitchFamily="18" charset="0"/>
              </a:rPr>
              <a:t>Buffers</a:t>
            </a:r>
          </a:p>
          <a:p>
            <a:pPr lvl="1" algn="just">
              <a:spcBef>
                <a:spcPct val="0"/>
              </a:spcBef>
              <a:buFont typeface="Arial" pitchFamily="34" charset="0"/>
              <a:buChar char="–"/>
              <a:defRPr/>
            </a:pPr>
            <a:r>
              <a:rPr lang="en-US" sz="2000" b="1" dirty="0" smtClean="0">
                <a:latin typeface="Times New Roman" pitchFamily="18" charset="0"/>
                <a:cs typeface="Times New Roman" pitchFamily="18" charset="0"/>
              </a:rPr>
              <a:t>memory allocation</a:t>
            </a:r>
          </a:p>
          <a:p>
            <a:pPr lvl="1" algn="just">
              <a:spcBef>
                <a:spcPct val="0"/>
              </a:spcBef>
              <a:buFont typeface="Arial" pitchFamily="34" charset="0"/>
              <a:buChar char="–"/>
              <a:defRPr/>
            </a:pPr>
            <a:r>
              <a:rPr lang="en-US" sz="2000" b="1" dirty="0" smtClean="0">
                <a:latin typeface="Times New Roman" pitchFamily="18" charset="0"/>
                <a:cs typeface="Times New Roman" pitchFamily="18" charset="0"/>
              </a:rPr>
              <a:t>“dirty” blocks</a:t>
            </a:r>
          </a:p>
          <a:p>
            <a:pPr algn="just">
              <a:spcBef>
                <a:spcPct val="0"/>
              </a:spcBef>
              <a:buFont typeface="Arial" pitchFamily="34" charset="0"/>
              <a:buChar char="•"/>
              <a:defRPr/>
            </a:pPr>
            <a:endParaRPr lang="en-US" sz="2400" b="1" dirty="0" smtClean="0">
              <a:latin typeface="Times New Roman" pitchFamily="18" charset="0"/>
              <a:cs typeface="Times New Roman" pitchFamily="18" charset="0"/>
            </a:endParaRPr>
          </a:p>
          <a:p>
            <a:pPr marL="463550" indent="-231775" algn="just">
              <a:spcBef>
                <a:spcPct val="0"/>
              </a:spcBef>
              <a:buFont typeface="Arial" pitchFamily="34" charset="0"/>
              <a:buChar char="•"/>
              <a:defRPr/>
            </a:pPr>
            <a:r>
              <a:rPr lang="en-US" sz="2400" b="1" dirty="0" smtClean="0">
                <a:latin typeface="Times New Roman" pitchFamily="18" charset="0"/>
                <a:cs typeface="Times New Roman" pitchFamily="18" charset="0"/>
              </a:rPr>
              <a:t>Some use object-oriented methods and message passing</a:t>
            </a:r>
          </a:p>
          <a:p>
            <a:pPr lvl="1" algn="just">
              <a:spcBef>
                <a:spcPct val="0"/>
              </a:spcBef>
              <a:buFont typeface="Arial" pitchFamily="34" charset="0"/>
              <a:buChar char="–"/>
              <a:defRPr/>
            </a:pPr>
            <a:r>
              <a:rPr lang="en-US" sz="2000" b="1" dirty="0" smtClean="0">
                <a:latin typeface="Times New Roman" pitchFamily="18" charset="0"/>
                <a:cs typeface="Times New Roman" pitchFamily="18" charset="0"/>
              </a:rPr>
              <a:t>to implement I/O</a:t>
            </a:r>
          </a:p>
        </p:txBody>
      </p:sp>
      <p:sp>
        <p:nvSpPr>
          <p:cNvPr id="5" name="Slide Number Placeholder 4"/>
          <p:cNvSpPr>
            <a:spLocks noGrp="1"/>
          </p:cNvSpPr>
          <p:nvPr>
            <p:ph type="sldNum" sz="quarter" idx="12"/>
          </p:nvPr>
        </p:nvSpPr>
        <p:spPr/>
        <p:txBody>
          <a:bodyPr/>
          <a:lstStyle/>
          <a:p>
            <a:pPr>
              <a:defRPr/>
            </a:pPr>
            <a:fld id="{D78037CD-1E02-4290-AB9C-120F38776F5D}" type="slidenum">
              <a:rPr lang="en-US" smtClean="0"/>
              <a:pPr>
                <a:defRPr/>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7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77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7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7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Operating Systems</a:t>
            </a:r>
            <a:endParaRPr lang="en-US" dirty="0"/>
          </a:p>
        </p:txBody>
      </p:sp>
      <p:sp>
        <p:nvSpPr>
          <p:cNvPr id="5" name="Slide Number Placeholder 4"/>
          <p:cNvSpPr>
            <a:spLocks noGrp="1"/>
          </p:cNvSpPr>
          <p:nvPr>
            <p:ph type="sldNum" sz="quarter" idx="12"/>
          </p:nvPr>
        </p:nvSpPr>
        <p:spPr/>
        <p:txBody>
          <a:bodyPr/>
          <a:lstStyle/>
          <a:p>
            <a:pPr>
              <a:defRPr/>
            </a:pPr>
            <a:fld id="{9B318330-CB0E-4C8E-B26A-E5918EE54D16}" type="slidenum">
              <a:rPr lang="en-US" smtClean="0"/>
              <a:pPr>
                <a:defRPr/>
              </a:pPr>
              <a:t>4</a:t>
            </a:fld>
            <a:endParaRPr lang="en-US" dirty="0"/>
          </a:p>
        </p:txBody>
      </p:sp>
      <p:pic>
        <p:nvPicPr>
          <p:cNvPr id="6" name="Picture 2" descr="Difference Between Memory Mapped IO and IO Mapped IO - Comparison Summary"/>
          <p:cNvPicPr>
            <a:picLocks noChangeAspect="1" noChangeArrowheads="1"/>
          </p:cNvPicPr>
          <p:nvPr/>
        </p:nvPicPr>
        <p:blipFill>
          <a:blip r:embed="rId2"/>
          <a:srcRect/>
          <a:stretch>
            <a:fillRect/>
          </a:stretch>
        </p:blipFill>
        <p:spPr bwMode="auto">
          <a:xfrm>
            <a:off x="1447800" y="0"/>
            <a:ext cx="6553200" cy="68580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990600"/>
          </a:xfrm>
        </p:spPr>
        <p:txBody>
          <a:bodyPr/>
          <a:lstStyle/>
          <a:p>
            <a:r>
              <a:rPr lang="en-US" sz="3200" b="1" i="1" smtClean="0">
                <a:latin typeface="Times New Roman" pitchFamily="18" charset="0"/>
                <a:cs typeface="Times New Roman" pitchFamily="18" charset="0"/>
              </a:rPr>
              <a:t>Transforming I/O Requests to </a:t>
            </a:r>
            <a:br>
              <a:rPr lang="en-US" sz="3200" b="1" i="1" smtClean="0">
                <a:latin typeface="Times New Roman" pitchFamily="18" charset="0"/>
                <a:cs typeface="Times New Roman" pitchFamily="18" charset="0"/>
              </a:rPr>
            </a:br>
            <a:r>
              <a:rPr lang="en-US" sz="3200" b="1" i="1" smtClean="0">
                <a:latin typeface="Times New Roman" pitchFamily="18" charset="0"/>
                <a:cs typeface="Times New Roman" pitchFamily="18" charset="0"/>
              </a:rPr>
              <a:t>Hardware Operations</a:t>
            </a:r>
          </a:p>
        </p:txBody>
      </p:sp>
      <p:sp>
        <p:nvSpPr>
          <p:cNvPr id="31747" name="Rectangle 3"/>
          <p:cNvSpPr>
            <a:spLocks noGrp="1" noChangeArrowheads="1"/>
          </p:cNvSpPr>
          <p:nvPr>
            <p:ph type="body" idx="1"/>
          </p:nvPr>
        </p:nvSpPr>
        <p:spPr>
          <a:xfrm>
            <a:off x="0" y="1219200"/>
            <a:ext cx="9144000" cy="2895600"/>
          </a:xfrm>
        </p:spPr>
        <p:txBody>
          <a:bodyPr/>
          <a:lstStyle/>
          <a:p>
            <a:pPr marL="463550" indent="-231775" algn="just">
              <a:lnSpc>
                <a:spcPct val="150000"/>
              </a:lnSpc>
              <a:spcBef>
                <a:spcPct val="0"/>
              </a:spcBef>
            </a:pPr>
            <a:r>
              <a:rPr lang="en-US" sz="2400" b="1" smtClean="0">
                <a:latin typeface="Times New Roman" pitchFamily="18" charset="0"/>
                <a:cs typeface="Times New Roman" pitchFamily="18" charset="0"/>
              </a:rPr>
              <a:t>Consider reading a file from disk for a process:</a:t>
            </a:r>
          </a:p>
          <a:p>
            <a:pPr lvl="1" algn="just">
              <a:lnSpc>
                <a:spcPct val="150000"/>
              </a:lnSpc>
              <a:spcBef>
                <a:spcPct val="0"/>
              </a:spcBef>
            </a:pPr>
            <a:r>
              <a:rPr lang="en-US" sz="2000" b="1" smtClean="0">
                <a:latin typeface="Times New Roman" pitchFamily="18" charset="0"/>
                <a:cs typeface="Times New Roman" pitchFamily="18" charset="0"/>
              </a:rPr>
              <a:t>Determine device holding file </a:t>
            </a:r>
          </a:p>
          <a:p>
            <a:pPr lvl="1" algn="just">
              <a:lnSpc>
                <a:spcPct val="150000"/>
              </a:lnSpc>
              <a:spcBef>
                <a:spcPct val="0"/>
              </a:spcBef>
            </a:pPr>
            <a:r>
              <a:rPr lang="en-US" sz="2000" b="1" smtClean="0">
                <a:latin typeface="Times New Roman" pitchFamily="18" charset="0"/>
                <a:cs typeface="Times New Roman" pitchFamily="18" charset="0"/>
              </a:rPr>
              <a:t>Translate name to device representation</a:t>
            </a:r>
          </a:p>
          <a:p>
            <a:pPr lvl="1" algn="just">
              <a:lnSpc>
                <a:spcPct val="150000"/>
              </a:lnSpc>
              <a:spcBef>
                <a:spcPct val="0"/>
              </a:spcBef>
            </a:pPr>
            <a:r>
              <a:rPr lang="en-US" sz="2000" b="1" smtClean="0">
                <a:latin typeface="Times New Roman" pitchFamily="18" charset="0"/>
                <a:cs typeface="Times New Roman" pitchFamily="18" charset="0"/>
              </a:rPr>
              <a:t>Physically read data from disk into buffer</a:t>
            </a:r>
          </a:p>
          <a:p>
            <a:pPr lvl="1" algn="just">
              <a:lnSpc>
                <a:spcPct val="150000"/>
              </a:lnSpc>
              <a:spcBef>
                <a:spcPct val="0"/>
              </a:spcBef>
            </a:pPr>
            <a:r>
              <a:rPr lang="en-US" sz="2000" b="1" smtClean="0">
                <a:latin typeface="Times New Roman" pitchFamily="18" charset="0"/>
                <a:cs typeface="Times New Roman" pitchFamily="18" charset="0"/>
              </a:rPr>
              <a:t>Make data available to requesting process</a:t>
            </a:r>
          </a:p>
          <a:p>
            <a:pPr lvl="1" algn="just">
              <a:lnSpc>
                <a:spcPct val="150000"/>
              </a:lnSpc>
              <a:spcBef>
                <a:spcPct val="0"/>
              </a:spcBef>
            </a:pPr>
            <a:r>
              <a:rPr lang="en-US" sz="2000" b="1" smtClean="0">
                <a:latin typeface="Times New Roman" pitchFamily="18" charset="0"/>
                <a:cs typeface="Times New Roman" pitchFamily="18" charset="0"/>
              </a:rPr>
              <a:t>Return control to process</a:t>
            </a:r>
          </a:p>
        </p:txBody>
      </p:sp>
      <p:sp>
        <p:nvSpPr>
          <p:cNvPr id="5" name="Slide Number Placeholder 4"/>
          <p:cNvSpPr>
            <a:spLocks noGrp="1"/>
          </p:cNvSpPr>
          <p:nvPr>
            <p:ph type="sldNum" sz="quarter" idx="12"/>
          </p:nvPr>
        </p:nvSpPr>
        <p:spPr/>
        <p:txBody>
          <a:bodyPr/>
          <a:lstStyle/>
          <a:p>
            <a:pPr>
              <a:defRPr/>
            </a:pPr>
            <a:fld id="{4DF7BBE3-A8CA-4F7B-86E4-4B2542B831FB}"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Life Cycle of an I/O Request</a:t>
            </a:r>
          </a:p>
        </p:txBody>
      </p:sp>
      <p:pic>
        <p:nvPicPr>
          <p:cNvPr id="32771" name="Picture 5"/>
          <p:cNvPicPr>
            <a:picLocks noChangeAspect="1" noChangeArrowheads="1"/>
          </p:cNvPicPr>
          <p:nvPr/>
        </p:nvPicPr>
        <p:blipFill>
          <a:blip r:embed="rId2"/>
          <a:srcRect l="24442" t="562" r="24442" b="562"/>
          <a:stretch>
            <a:fillRect/>
          </a:stretch>
        </p:blipFill>
        <p:spPr bwMode="auto">
          <a:xfrm>
            <a:off x="1295400" y="487363"/>
            <a:ext cx="6705600" cy="6370637"/>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2"/>
          </p:nvPr>
        </p:nvSpPr>
        <p:spPr/>
        <p:txBody>
          <a:bodyPr/>
          <a:lstStyle/>
          <a:p>
            <a:pPr>
              <a:defRPr/>
            </a:pPr>
            <a:fld id="{2791E053-A583-493B-BFF5-BCDF5839B3D2}" type="slidenum">
              <a:rPr lang="en-US" smtClean="0"/>
              <a:pPr>
                <a:defRPr/>
              </a:pPr>
              <a:t>41</a:t>
            </a:fld>
            <a:endParaRPr lang="en-US"/>
          </a:p>
        </p:txBody>
      </p:sp>
      <p:sp>
        <p:nvSpPr>
          <p:cNvPr id="32773" name="Rectangle 4"/>
          <p:cNvSpPr>
            <a:spLocks noChangeArrowheads="1"/>
          </p:cNvSpPr>
          <p:nvPr/>
        </p:nvSpPr>
        <p:spPr bwMode="auto">
          <a:xfrm>
            <a:off x="7696200" y="609600"/>
            <a:ext cx="463550" cy="338138"/>
          </a:xfrm>
          <a:prstGeom prst="rect">
            <a:avLst/>
          </a:prstGeom>
          <a:noFill/>
          <a:ln w="9525">
            <a:noFill/>
            <a:miter lim="800000"/>
            <a:headEnd/>
            <a:tailEnd/>
          </a:ln>
        </p:spPr>
        <p:txBody>
          <a:bodyPr wrap="none">
            <a:spAutoFit/>
          </a:bodyPr>
          <a:lstStyle/>
          <a:p>
            <a:r>
              <a:rPr lang="en-US" sz="1600" b="1">
                <a:latin typeface="Times New Roman" pitchFamily="18" charset="0"/>
                <a:cs typeface="Times New Roman" pitchFamily="18" charset="0"/>
                <a:hlinkClick r:id="rId3" action="ppaction://hlinksldjump"/>
              </a:rPr>
              <a:t>|&lt;&lt;</a:t>
            </a:r>
            <a:endParaRPr lang="en-US" sz="16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9144000" cy="304800"/>
          </a:xfrm>
        </p:spPr>
        <p:txBody>
          <a:bodyPr/>
          <a:lstStyle/>
          <a:p>
            <a:r>
              <a:rPr lang="en-US" sz="3200" b="1" i="1" smtClean="0">
                <a:latin typeface="Times New Roman" pitchFamily="18" charset="0"/>
                <a:cs typeface="Times New Roman" pitchFamily="18" charset="0"/>
              </a:rPr>
              <a:t>Intercomputer Communications</a:t>
            </a:r>
          </a:p>
        </p:txBody>
      </p:sp>
      <p:pic>
        <p:nvPicPr>
          <p:cNvPr id="34819" name="Picture 4"/>
          <p:cNvPicPr>
            <a:picLocks noChangeAspect="1" noChangeArrowheads="1"/>
          </p:cNvPicPr>
          <p:nvPr/>
        </p:nvPicPr>
        <p:blipFill>
          <a:blip r:embed="rId2"/>
          <a:srcRect l="17526" t="545" r="18149" b="545"/>
          <a:stretch>
            <a:fillRect/>
          </a:stretch>
        </p:blipFill>
        <p:spPr bwMode="auto">
          <a:xfrm>
            <a:off x="228600" y="685800"/>
            <a:ext cx="8382000" cy="5753100"/>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2"/>
          </p:nvPr>
        </p:nvSpPr>
        <p:spPr/>
        <p:txBody>
          <a:bodyPr/>
          <a:lstStyle/>
          <a:p>
            <a:pPr>
              <a:defRPr/>
            </a:pPr>
            <a:fld id="{2A79ADFF-04A4-45E7-B15F-58B6E4272D36}"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Improving Performance</a:t>
            </a:r>
          </a:p>
        </p:txBody>
      </p:sp>
      <p:sp>
        <p:nvSpPr>
          <p:cNvPr id="79875" name="Rectangle 3"/>
          <p:cNvSpPr>
            <a:spLocks noGrp="1" noChangeArrowheads="1"/>
          </p:cNvSpPr>
          <p:nvPr>
            <p:ph type="body" idx="1"/>
          </p:nvPr>
        </p:nvSpPr>
        <p:spPr>
          <a:xfrm>
            <a:off x="0" y="655638"/>
            <a:ext cx="9144000" cy="4906962"/>
          </a:xfrm>
        </p:spPr>
        <p:txBody>
          <a:bodyPr/>
          <a:lstStyle/>
          <a:p>
            <a:pPr marL="463550" indent="-231775" algn="just">
              <a:spcBef>
                <a:spcPts val="0"/>
              </a:spcBef>
              <a:buFont typeface="Arial" pitchFamily="34" charset="0"/>
              <a:buChar char="•"/>
              <a:defRPr/>
            </a:pPr>
            <a:r>
              <a:rPr lang="en-US" sz="2400" b="1" dirty="0" smtClean="0">
                <a:latin typeface="Times New Roman" pitchFamily="18" charset="0"/>
                <a:cs typeface="Times New Roman" pitchFamily="18" charset="0"/>
              </a:rPr>
              <a:t>Reduce no. of Context Switches</a:t>
            </a:r>
          </a:p>
          <a:p>
            <a:pPr marL="463550" indent="-231775" algn="just">
              <a:spcBef>
                <a:spcPts val="0"/>
              </a:spcBef>
              <a:buFont typeface="Arial" pitchFamily="34" charset="0"/>
              <a:buChar char="•"/>
              <a:defRPr/>
            </a:pPr>
            <a:endParaRPr lang="en-US" sz="800" b="1" dirty="0" smtClean="0">
              <a:latin typeface="Times New Roman" pitchFamily="18" charset="0"/>
              <a:cs typeface="Times New Roman" pitchFamily="18" charset="0"/>
            </a:endParaRPr>
          </a:p>
          <a:p>
            <a:pPr marL="463550" indent="-231775" algn="just">
              <a:spcBef>
                <a:spcPts val="0"/>
              </a:spcBef>
              <a:buFont typeface="Arial" pitchFamily="34" charset="0"/>
              <a:buChar char="•"/>
              <a:defRPr/>
            </a:pPr>
            <a:r>
              <a:rPr lang="en-US" sz="2400" b="1" dirty="0" smtClean="0">
                <a:latin typeface="Times New Roman" pitchFamily="18" charset="0"/>
                <a:cs typeface="Times New Roman" pitchFamily="18" charset="0"/>
              </a:rPr>
              <a:t>Reduce Data Copying </a:t>
            </a:r>
          </a:p>
          <a:p>
            <a:pPr marL="463550" indent="-231775" algn="just">
              <a:spcBef>
                <a:spcPts val="0"/>
              </a:spcBef>
              <a:buFont typeface="Arial" pitchFamily="34" charset="0"/>
              <a:buChar char="•"/>
              <a:defRPr/>
            </a:pPr>
            <a:endParaRPr lang="en-US" sz="800" b="1" dirty="0" smtClean="0">
              <a:latin typeface="Times New Roman" pitchFamily="18" charset="0"/>
              <a:cs typeface="Times New Roman" pitchFamily="18" charset="0"/>
            </a:endParaRPr>
          </a:p>
          <a:p>
            <a:pPr marL="463550" indent="-231775" algn="just">
              <a:spcBef>
                <a:spcPts val="0"/>
              </a:spcBef>
              <a:buFont typeface="Arial" pitchFamily="34" charset="0"/>
              <a:buChar char="•"/>
              <a:defRPr/>
            </a:pPr>
            <a:r>
              <a:rPr lang="en-US" sz="2400" b="1" dirty="0" smtClean="0">
                <a:latin typeface="Times New Roman" pitchFamily="18" charset="0"/>
                <a:cs typeface="Times New Roman" pitchFamily="18" charset="0"/>
              </a:rPr>
              <a:t>Reduce interrupts by using </a:t>
            </a:r>
          </a:p>
          <a:p>
            <a:pPr lvl="1" algn="just">
              <a:spcBef>
                <a:spcPts val="0"/>
              </a:spcBef>
              <a:buFont typeface="Arial" pitchFamily="34" charset="0"/>
              <a:buChar char="–"/>
              <a:defRPr/>
            </a:pPr>
            <a:r>
              <a:rPr lang="en-US" sz="2000" b="1" dirty="0" smtClean="0">
                <a:latin typeface="Times New Roman" pitchFamily="18" charset="0"/>
                <a:cs typeface="Times New Roman" pitchFamily="18" charset="0"/>
              </a:rPr>
              <a:t>Large transfers</a:t>
            </a:r>
          </a:p>
          <a:p>
            <a:pPr lvl="1" algn="just">
              <a:spcBef>
                <a:spcPts val="0"/>
              </a:spcBef>
              <a:buFont typeface="Arial" pitchFamily="34" charset="0"/>
              <a:buChar char="–"/>
              <a:defRPr/>
            </a:pPr>
            <a:r>
              <a:rPr lang="en-US" sz="2000" b="1" dirty="0" smtClean="0">
                <a:latin typeface="Times New Roman" pitchFamily="18" charset="0"/>
                <a:cs typeface="Times New Roman" pitchFamily="18" charset="0"/>
              </a:rPr>
              <a:t>Smart controllers</a:t>
            </a:r>
          </a:p>
          <a:p>
            <a:pPr lvl="1" algn="just">
              <a:spcBef>
                <a:spcPts val="0"/>
              </a:spcBef>
              <a:buFont typeface="Arial" pitchFamily="34" charset="0"/>
              <a:buChar char="–"/>
              <a:defRPr/>
            </a:pPr>
            <a:r>
              <a:rPr lang="en-US" sz="2000" b="1" dirty="0" smtClean="0">
                <a:latin typeface="Times New Roman" pitchFamily="18" charset="0"/>
                <a:cs typeface="Times New Roman" pitchFamily="18" charset="0"/>
              </a:rPr>
              <a:t>Polling </a:t>
            </a:r>
          </a:p>
          <a:p>
            <a:pPr marL="465138" indent="-233363" algn="just">
              <a:spcBef>
                <a:spcPts val="0"/>
              </a:spcBef>
              <a:buFont typeface="Arial" pitchFamily="34" charset="0"/>
              <a:buChar char="•"/>
              <a:defRPr/>
            </a:pPr>
            <a:endParaRPr lang="en-US" sz="800" b="1" dirty="0" smtClean="0">
              <a:latin typeface="Times New Roman" pitchFamily="18" charset="0"/>
              <a:cs typeface="Times New Roman" pitchFamily="18" charset="0"/>
            </a:endParaRPr>
          </a:p>
          <a:p>
            <a:pPr marL="465138" indent="-233363" algn="just">
              <a:spcBef>
                <a:spcPts val="0"/>
              </a:spcBef>
              <a:buFont typeface="Arial" pitchFamily="34" charset="0"/>
              <a:buChar char="•"/>
              <a:defRPr/>
            </a:pPr>
            <a:r>
              <a:rPr lang="en-US" sz="2400" b="1" dirty="0" smtClean="0">
                <a:latin typeface="Times New Roman" pitchFamily="18" charset="0"/>
                <a:cs typeface="Times New Roman" pitchFamily="18" charset="0"/>
              </a:rPr>
              <a:t>Use DMA</a:t>
            </a:r>
          </a:p>
          <a:p>
            <a:pPr marL="465138" indent="-233363" algn="just">
              <a:spcBef>
                <a:spcPts val="0"/>
              </a:spcBef>
              <a:buFont typeface="Arial" pitchFamily="34" charset="0"/>
              <a:buChar char="•"/>
              <a:defRPr/>
            </a:pPr>
            <a:endParaRPr lang="en-US" sz="800" b="1" dirty="0" smtClean="0">
              <a:latin typeface="Times New Roman" pitchFamily="18" charset="0"/>
              <a:cs typeface="Times New Roman" pitchFamily="18" charset="0"/>
            </a:endParaRPr>
          </a:p>
          <a:p>
            <a:pPr marL="465138" indent="-233363" algn="just">
              <a:spcBef>
                <a:spcPts val="0"/>
              </a:spcBef>
              <a:buFont typeface="Arial" pitchFamily="34" charset="0"/>
              <a:buChar char="•"/>
              <a:defRPr/>
            </a:pPr>
            <a:r>
              <a:rPr lang="en-US" sz="2400" b="1" dirty="0" smtClean="0">
                <a:latin typeface="Times New Roman" pitchFamily="18" charset="0"/>
                <a:cs typeface="Times New Roman" pitchFamily="18" charset="0"/>
              </a:rPr>
              <a:t>Balance </a:t>
            </a:r>
          </a:p>
          <a:p>
            <a:pPr lvl="1" algn="just">
              <a:spcBef>
                <a:spcPts val="0"/>
              </a:spcBef>
              <a:buFont typeface="Arial" pitchFamily="34" charset="0"/>
              <a:buChar char="–"/>
              <a:defRPr/>
            </a:pPr>
            <a:r>
              <a:rPr lang="en-US" sz="2000" b="1" dirty="0" smtClean="0">
                <a:latin typeface="Times New Roman" pitchFamily="18" charset="0"/>
                <a:cs typeface="Times New Roman" pitchFamily="18" charset="0"/>
              </a:rPr>
              <a:t>CPU</a:t>
            </a:r>
          </a:p>
          <a:p>
            <a:pPr lvl="1" algn="just">
              <a:spcBef>
                <a:spcPts val="0"/>
              </a:spcBef>
              <a:buFont typeface="Arial" pitchFamily="34" charset="0"/>
              <a:buChar char="–"/>
              <a:defRPr/>
            </a:pPr>
            <a:r>
              <a:rPr lang="en-US" sz="2000" b="1" dirty="0" smtClean="0">
                <a:latin typeface="Times New Roman" pitchFamily="18" charset="0"/>
                <a:cs typeface="Times New Roman" pitchFamily="18" charset="0"/>
              </a:rPr>
              <a:t>Memory</a:t>
            </a:r>
          </a:p>
          <a:p>
            <a:pPr lvl="1" algn="just">
              <a:spcBef>
                <a:spcPts val="0"/>
              </a:spcBef>
              <a:buFont typeface="Arial" pitchFamily="34" charset="0"/>
              <a:buChar char="–"/>
              <a:defRPr/>
            </a:pPr>
            <a:r>
              <a:rPr lang="en-US" sz="2000" b="1" dirty="0" smtClean="0">
                <a:latin typeface="Times New Roman" pitchFamily="18" charset="0"/>
                <a:cs typeface="Times New Roman" pitchFamily="18" charset="0"/>
              </a:rPr>
              <a:t>Bus</a:t>
            </a:r>
          </a:p>
          <a:p>
            <a:pPr lvl="1" algn="just">
              <a:spcBef>
                <a:spcPts val="0"/>
              </a:spcBef>
              <a:buFont typeface="Arial" pitchFamily="34" charset="0"/>
              <a:buChar char="–"/>
              <a:defRPr/>
            </a:pPr>
            <a:r>
              <a:rPr lang="en-US" sz="2000" b="1" dirty="0" smtClean="0">
                <a:latin typeface="Times New Roman" pitchFamily="18" charset="0"/>
                <a:cs typeface="Times New Roman" pitchFamily="18" charset="0"/>
              </a:rPr>
              <a:t>I/O performance </a:t>
            </a:r>
          </a:p>
          <a:p>
            <a:pPr marL="463550" lvl="1" indent="-231775" algn="just">
              <a:spcBef>
                <a:spcPts val="0"/>
              </a:spcBef>
              <a:buFont typeface="Arial" pitchFamily="34" charset="0"/>
              <a:buNone/>
              <a:defRPr/>
            </a:pPr>
            <a:r>
              <a:rPr lang="en-US" sz="2400" b="1" dirty="0" smtClean="0">
                <a:latin typeface="Times New Roman" pitchFamily="18" charset="0"/>
                <a:cs typeface="Times New Roman" pitchFamily="18" charset="0"/>
              </a:rPr>
              <a:t>  	for highest throughput</a:t>
            </a:r>
          </a:p>
        </p:txBody>
      </p:sp>
      <p:sp>
        <p:nvSpPr>
          <p:cNvPr id="5" name="Slide Number Placeholder 4"/>
          <p:cNvSpPr>
            <a:spLocks noGrp="1"/>
          </p:cNvSpPr>
          <p:nvPr>
            <p:ph type="sldNum" sz="quarter" idx="12"/>
          </p:nvPr>
        </p:nvSpPr>
        <p:spPr/>
        <p:txBody>
          <a:bodyPr/>
          <a:lstStyle/>
          <a:p>
            <a:pPr>
              <a:defRPr/>
            </a:pPr>
            <a:fld id="{969BD61A-5903-4E9C-B22D-E6965D5A8E6C}" type="slidenum">
              <a:rPr lang="en-US" smtClean="0"/>
              <a:pPr>
                <a:defRPr/>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987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87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875">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875">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875">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87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Device-Functionality Progression</a:t>
            </a:r>
          </a:p>
        </p:txBody>
      </p:sp>
      <p:pic>
        <p:nvPicPr>
          <p:cNvPr id="36867" name="Picture 7"/>
          <p:cNvPicPr>
            <a:picLocks noChangeAspect="1" noChangeArrowheads="1"/>
          </p:cNvPicPr>
          <p:nvPr/>
        </p:nvPicPr>
        <p:blipFill>
          <a:blip r:embed="rId2"/>
          <a:srcRect l="555" t="27809" r="555" b="28029"/>
          <a:stretch>
            <a:fillRect/>
          </a:stretch>
        </p:blipFill>
        <p:spPr bwMode="auto">
          <a:xfrm>
            <a:off x="838200" y="1266825"/>
            <a:ext cx="7469188" cy="4448175"/>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2"/>
          </p:nvPr>
        </p:nvSpPr>
        <p:spPr/>
        <p:txBody>
          <a:bodyPr/>
          <a:lstStyle/>
          <a:p>
            <a:pPr>
              <a:defRPr/>
            </a:pPr>
            <a:fld id="{750E8FD5-2BBE-49FF-8964-AE5998260445}" type="slidenum">
              <a:rPr lang="en-US" smtClean="0"/>
              <a:pPr>
                <a:defRPr/>
              </a:pPr>
              <a:t>44</a:t>
            </a:fld>
            <a:endParaRPr lang="en-US"/>
          </a:p>
        </p:txBody>
      </p:sp>
      <p:sp>
        <p:nvSpPr>
          <p:cNvPr id="36869" name="Rectangle 4"/>
          <p:cNvSpPr>
            <a:spLocks noChangeArrowheads="1"/>
          </p:cNvSpPr>
          <p:nvPr/>
        </p:nvSpPr>
        <p:spPr bwMode="auto">
          <a:xfrm>
            <a:off x="8077200" y="685800"/>
            <a:ext cx="463550" cy="338138"/>
          </a:xfrm>
          <a:prstGeom prst="rect">
            <a:avLst/>
          </a:prstGeom>
          <a:noFill/>
          <a:ln w="9525">
            <a:noFill/>
            <a:miter lim="800000"/>
            <a:headEnd/>
            <a:tailEnd/>
          </a:ln>
        </p:spPr>
        <p:txBody>
          <a:bodyPr wrap="none">
            <a:spAutoFit/>
          </a:bodyPr>
          <a:lstStyle/>
          <a:p>
            <a:r>
              <a:rPr lang="en-US" sz="1600" b="1">
                <a:latin typeface="Times New Roman" pitchFamily="18" charset="0"/>
                <a:cs typeface="Times New Roman" pitchFamily="18" charset="0"/>
                <a:hlinkClick r:id="rId3" action="ppaction://hlinksldjump"/>
              </a:rPr>
              <a:t>|&lt;&lt;</a:t>
            </a:r>
            <a:endParaRPr lang="en-US" sz="16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95325" y="258763"/>
            <a:ext cx="8077200" cy="609600"/>
          </a:xfrm>
        </p:spPr>
        <p:txBody>
          <a:bodyPr/>
          <a:lstStyle/>
          <a:p>
            <a:r>
              <a:rPr lang="en-US" smtClean="0"/>
              <a:t>Protection</a:t>
            </a:r>
          </a:p>
        </p:txBody>
      </p:sp>
      <p:sp>
        <p:nvSpPr>
          <p:cNvPr id="37891" name="Rectangle 3"/>
          <p:cNvSpPr>
            <a:spLocks noGrp="1" noChangeArrowheads="1"/>
          </p:cNvSpPr>
          <p:nvPr>
            <p:ph type="body" idx="1"/>
          </p:nvPr>
        </p:nvSpPr>
        <p:spPr>
          <a:xfrm>
            <a:off x="817563" y="1285875"/>
            <a:ext cx="7351712" cy="4483100"/>
          </a:xfrm>
        </p:spPr>
        <p:txBody>
          <a:bodyPr/>
          <a:lstStyle/>
          <a:p>
            <a:r>
              <a:rPr lang="en-US" smtClean="0"/>
              <a:t>Goals of Protection </a:t>
            </a:r>
          </a:p>
          <a:p>
            <a:r>
              <a:rPr lang="en-US" smtClean="0"/>
              <a:t>Principles of Protection</a:t>
            </a:r>
          </a:p>
          <a:p>
            <a:r>
              <a:rPr lang="en-US" smtClean="0"/>
              <a:t>Access Matrix </a:t>
            </a:r>
          </a:p>
          <a:p>
            <a:r>
              <a:rPr lang="en-US" smtClean="0"/>
              <a:t>Implementation of Access Matrix </a:t>
            </a:r>
          </a:p>
          <a:p>
            <a:r>
              <a:rPr lang="en-US" smtClean="0"/>
              <a:t>Access Control</a:t>
            </a:r>
          </a:p>
          <a:p>
            <a:r>
              <a:rPr lang="en-US" smtClean="0"/>
              <a:t>Revocation of Access Rights </a:t>
            </a:r>
          </a:p>
          <a:p>
            <a:r>
              <a:rPr lang="en-US" smtClean="0"/>
              <a:t>Capability-Based Systems </a:t>
            </a:r>
          </a:p>
        </p:txBody>
      </p:sp>
      <p:sp>
        <p:nvSpPr>
          <p:cNvPr id="4" name="Slide Number Placeholder 3"/>
          <p:cNvSpPr>
            <a:spLocks noGrp="1"/>
          </p:cNvSpPr>
          <p:nvPr>
            <p:ph type="sldNum" sz="quarter" idx="12"/>
          </p:nvPr>
        </p:nvSpPr>
        <p:spPr/>
        <p:txBody>
          <a:bodyPr/>
          <a:lstStyle/>
          <a:p>
            <a:pPr>
              <a:defRPr/>
            </a:pPr>
            <a:fld id="{89AC7605-F406-4CA0-89A6-0A833A199DD8}"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r>
              <a:rPr lang="en-US" smtClean="0"/>
              <a:t>Goals of Protection</a:t>
            </a:r>
          </a:p>
        </p:txBody>
      </p:sp>
      <p:sp>
        <p:nvSpPr>
          <p:cNvPr id="38915" name="Rectangle 1027"/>
          <p:cNvSpPr>
            <a:spLocks noGrp="1" noChangeArrowheads="1"/>
          </p:cNvSpPr>
          <p:nvPr>
            <p:ph type="body" idx="1"/>
          </p:nvPr>
        </p:nvSpPr>
        <p:spPr/>
        <p:txBody>
          <a:bodyPr/>
          <a:lstStyle/>
          <a:p>
            <a:r>
              <a:rPr lang="en-US" sz="2800" smtClean="0"/>
              <a:t>Operating system consists of a collection of objects, hardware or software</a:t>
            </a:r>
            <a:br>
              <a:rPr lang="en-US" sz="2800" smtClean="0"/>
            </a:br>
            <a:endParaRPr lang="en-US" sz="2800" smtClean="0"/>
          </a:p>
          <a:p>
            <a:r>
              <a:rPr lang="en-US" sz="2800" smtClean="0"/>
              <a:t>Each object has a unique name and can be accessed through a well-defined set of operations.</a:t>
            </a:r>
            <a:br>
              <a:rPr lang="en-US" sz="2800" smtClean="0"/>
            </a:br>
            <a:endParaRPr lang="en-US" sz="2800" smtClean="0"/>
          </a:p>
          <a:p>
            <a:r>
              <a:rPr lang="en-US" sz="2800" smtClean="0"/>
              <a:t>Protection problem - ensure that each object is accessed correctly and only by those processes that are allowed to do so.</a:t>
            </a:r>
            <a:endParaRPr lang="en-US" sz="2800" smtClean="0">
              <a:latin typeface="Courier New" pitchFamily="49" charset="0"/>
            </a:endParaRPr>
          </a:p>
          <a:p>
            <a:endParaRPr lang="en-US" smtClean="0"/>
          </a:p>
        </p:txBody>
      </p:sp>
      <p:sp>
        <p:nvSpPr>
          <p:cNvPr id="4" name="Slide Number Placeholder 3"/>
          <p:cNvSpPr>
            <a:spLocks noGrp="1"/>
          </p:cNvSpPr>
          <p:nvPr>
            <p:ph type="sldNum" sz="quarter" idx="12"/>
          </p:nvPr>
        </p:nvSpPr>
        <p:spPr/>
        <p:txBody>
          <a:bodyPr/>
          <a:lstStyle/>
          <a:p>
            <a:pPr>
              <a:defRPr/>
            </a:pPr>
            <a:fld id="{8B614A5A-29C3-4202-ABDB-44C0F9FDA1CF}"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Principles of Protection</a:t>
            </a:r>
          </a:p>
        </p:txBody>
      </p:sp>
      <p:sp>
        <p:nvSpPr>
          <p:cNvPr id="81923" name="Rectangle 3"/>
          <p:cNvSpPr>
            <a:spLocks noGrp="1" noChangeArrowheads="1"/>
          </p:cNvSpPr>
          <p:nvPr>
            <p:ph type="body" idx="1"/>
          </p:nvPr>
        </p:nvSpPr>
        <p:spPr/>
        <p:txBody>
          <a:bodyPr/>
          <a:lstStyle/>
          <a:p>
            <a:pPr>
              <a:defRPr/>
            </a:pPr>
            <a:r>
              <a:rPr lang="en-US" dirty="0">
                <a:solidFill>
                  <a:srgbClr val="3333FF"/>
                </a:solidFill>
              </a:rPr>
              <a:t>Guiding principle – principle of least privilege</a:t>
            </a:r>
          </a:p>
          <a:p>
            <a:pPr lvl="1">
              <a:defRPr/>
            </a:pPr>
            <a:r>
              <a:rPr lang="en-US" dirty="0">
                <a:solidFill>
                  <a:srgbClr val="3333FF"/>
                </a:solidFill>
              </a:rPr>
              <a:t>Programs, users and systems should be given just enough privileges to perform their </a:t>
            </a:r>
            <a:r>
              <a:rPr lang="en-US" dirty="0" smtClean="0">
                <a:solidFill>
                  <a:srgbClr val="3333FF"/>
                </a:solidFill>
              </a:rPr>
              <a:t>tasks</a:t>
            </a:r>
          </a:p>
          <a:p>
            <a:pPr lvl="1">
              <a:defRPr/>
            </a:pPr>
            <a:endParaRPr lang="en-US" dirty="0" smtClean="0"/>
          </a:p>
          <a:p>
            <a:pPr marL="236538" indent="-236538" algn="just">
              <a:buFont typeface="Arial" charset="0"/>
              <a:buNone/>
              <a:defRPr/>
            </a:pPr>
            <a:r>
              <a:rPr lang="en-US" sz="2400" dirty="0" smtClean="0">
                <a:latin typeface="Times New Roman" pitchFamily="18" charset="0"/>
                <a:cs typeface="Times New Roman" pitchFamily="18" charset="0"/>
              </a:rPr>
              <a:t>Must </a:t>
            </a:r>
            <a:r>
              <a:rPr lang="en-US" sz="2400" dirty="0" smtClean="0">
                <a:solidFill>
                  <a:srgbClr val="3333FF"/>
                </a:solidFill>
                <a:latin typeface="Times New Roman" pitchFamily="18" charset="0"/>
                <a:cs typeface="Times New Roman" pitchFamily="18" charset="0"/>
              </a:rPr>
              <a:t>Provide a means </a:t>
            </a:r>
            <a:r>
              <a:rPr lang="en-US" sz="2400" dirty="0" smtClean="0">
                <a:latin typeface="Times New Roman" pitchFamily="18" charset="0"/>
                <a:cs typeface="Times New Roman" pitchFamily="18" charset="0"/>
              </a:rPr>
              <a:t>for </a:t>
            </a:r>
          </a:p>
          <a:p>
            <a:pPr marL="457200" indent="-457200" algn="just">
              <a:buFont typeface="Arial" charset="0"/>
              <a:buNone/>
              <a:defRPr/>
            </a:pPr>
            <a:r>
              <a:rPr lang="en-US" sz="2400" dirty="0" smtClean="0">
                <a:latin typeface="Times New Roman" pitchFamily="18" charset="0"/>
                <a:cs typeface="Times New Roman" pitchFamily="18" charset="0"/>
              </a:rPr>
              <a:t>	Specifying the </a:t>
            </a:r>
            <a:r>
              <a:rPr lang="en-US" sz="2400" b="1" dirty="0" smtClean="0">
                <a:latin typeface="Times New Roman" pitchFamily="18" charset="0"/>
                <a:cs typeface="Times New Roman" pitchFamily="18" charset="0"/>
              </a:rPr>
              <a:t>Controls</a:t>
            </a:r>
            <a:r>
              <a:rPr lang="en-US" sz="2400" dirty="0" smtClean="0">
                <a:latin typeface="Times New Roman" pitchFamily="18" charset="0"/>
                <a:cs typeface="Times New Roman" pitchFamily="18" charset="0"/>
              </a:rPr>
              <a:t> to be imposed, </a:t>
            </a:r>
          </a:p>
          <a:p>
            <a:pPr marL="457200" indent="-457200" algn="just">
              <a:buFont typeface="Arial" charset="0"/>
              <a:buNone/>
              <a:defRPr/>
            </a:pPr>
            <a:r>
              <a:rPr lang="en-US" sz="2400" dirty="0" smtClean="0">
                <a:latin typeface="Times New Roman" pitchFamily="18" charset="0"/>
                <a:cs typeface="Times New Roman" pitchFamily="18" charset="0"/>
              </a:rPr>
              <a:t>		together with a means of enforcement.</a:t>
            </a:r>
          </a:p>
          <a:p>
            <a:pPr marL="457200" indent="-457200" algn="just">
              <a:buFont typeface="Arial" charset="0"/>
              <a:buNone/>
              <a:defRPr/>
            </a:pPr>
            <a:endParaRPr lang="en-US" sz="2400" dirty="0" smtClean="0">
              <a:latin typeface="Times New Roman" pitchFamily="18" charset="0"/>
              <a:cs typeface="Times New Roman" pitchFamily="18" charset="0"/>
            </a:endParaRPr>
          </a:p>
          <a:p>
            <a:pPr marL="236538" indent="-236538" algn="just">
              <a:buFont typeface="Arial" charset="0"/>
              <a:buNone/>
              <a:defRPr/>
            </a:pPr>
            <a:r>
              <a:rPr lang="en-US" sz="2400" dirty="0" smtClean="0">
                <a:latin typeface="Times New Roman" pitchFamily="18" charset="0"/>
                <a:cs typeface="Times New Roman" pitchFamily="18" charset="0"/>
              </a:rPr>
              <a:t>Must have the </a:t>
            </a:r>
            <a:r>
              <a:rPr lang="en-US" sz="2400" dirty="0" smtClean="0">
                <a:solidFill>
                  <a:srgbClr val="3333FF"/>
                </a:solidFill>
                <a:latin typeface="Times New Roman" pitchFamily="18" charset="0"/>
                <a:cs typeface="Times New Roman" pitchFamily="18" charset="0"/>
              </a:rPr>
              <a:t>mechanism for Controlling </a:t>
            </a:r>
          </a:p>
          <a:p>
            <a:pPr marL="457200" indent="-457200" algn="just">
              <a:buFont typeface="Arial" charset="0"/>
              <a:buNone/>
              <a:defRPr/>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the Access </a:t>
            </a:r>
            <a:r>
              <a:rPr lang="en-US" sz="2400" dirty="0" smtClean="0">
                <a:latin typeface="Times New Roman" pitchFamily="18" charset="0"/>
                <a:cs typeface="Times New Roman" pitchFamily="18" charset="0"/>
              </a:rPr>
              <a:t>of Programs, Processes, or users </a:t>
            </a:r>
          </a:p>
          <a:p>
            <a:pPr marL="457200" indent="-457200" algn="just">
              <a:buFont typeface="Arial" charset="0"/>
              <a:buNone/>
              <a:defRPr/>
            </a:pPr>
            <a:r>
              <a:rPr lang="en-US" sz="2400" dirty="0" smtClean="0">
                <a:latin typeface="Times New Roman" pitchFamily="18" charset="0"/>
                <a:cs typeface="Times New Roman" pitchFamily="18" charset="0"/>
              </a:rPr>
              <a:t>		to the resources defined by a Computer System.</a:t>
            </a:r>
          </a:p>
          <a:p>
            <a:pPr marL="236538" indent="-236538" algn="just">
              <a:buFont typeface="Arial" charset="0"/>
              <a:buNone/>
              <a:defRPr/>
            </a:pPr>
            <a:endParaRPr lang="en-US" sz="2400" dirty="0" smtClean="0">
              <a:latin typeface="Times New Roman" pitchFamily="18" charset="0"/>
              <a:cs typeface="Times New Roman" pitchFamily="18" charset="0"/>
            </a:endParaRPr>
          </a:p>
          <a:p>
            <a:pPr lvl="1">
              <a:defRPr/>
            </a:pPr>
            <a:endParaRPr lang="en-US" dirty="0"/>
          </a:p>
          <a:p>
            <a:pPr lvl="1">
              <a:buFont typeface="Monotype Sorts" pitchFamily="2" charset="2"/>
              <a:buNone/>
              <a:defRPr/>
            </a:pPr>
            <a:endParaRPr lang="en-US" dirty="0"/>
          </a:p>
        </p:txBody>
      </p:sp>
      <p:sp>
        <p:nvSpPr>
          <p:cNvPr id="4" name="Slide Number Placeholder 3"/>
          <p:cNvSpPr>
            <a:spLocks noGrp="1"/>
          </p:cNvSpPr>
          <p:nvPr>
            <p:ph type="sldNum" sz="quarter" idx="12"/>
          </p:nvPr>
        </p:nvSpPr>
        <p:spPr/>
        <p:txBody>
          <a:bodyPr/>
          <a:lstStyle/>
          <a:p>
            <a:pPr>
              <a:defRPr/>
            </a:pPr>
            <a:fld id="{5E6024CE-7799-4D09-B97C-C99B3FAB96F1}"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Domain Structure</a:t>
            </a:r>
          </a:p>
        </p:txBody>
      </p:sp>
      <p:sp>
        <p:nvSpPr>
          <p:cNvPr id="40963" name="Rectangle 3"/>
          <p:cNvSpPr>
            <a:spLocks noGrp="1" noChangeArrowheads="1"/>
          </p:cNvSpPr>
          <p:nvPr>
            <p:ph type="body" idx="1"/>
          </p:nvPr>
        </p:nvSpPr>
        <p:spPr/>
        <p:txBody>
          <a:bodyPr/>
          <a:lstStyle/>
          <a:p>
            <a:r>
              <a:rPr lang="en-US" smtClean="0">
                <a:solidFill>
                  <a:srgbClr val="3333FF"/>
                </a:solidFill>
              </a:rPr>
              <a:t>Access-right = &lt;</a:t>
            </a:r>
            <a:r>
              <a:rPr lang="en-US" i="1" smtClean="0">
                <a:solidFill>
                  <a:srgbClr val="3333FF"/>
                </a:solidFill>
              </a:rPr>
              <a:t>object-name</a:t>
            </a:r>
            <a:r>
              <a:rPr lang="en-US" smtClean="0">
                <a:solidFill>
                  <a:srgbClr val="3333FF"/>
                </a:solidFill>
              </a:rPr>
              <a:t>, </a:t>
            </a:r>
            <a:r>
              <a:rPr lang="en-US" i="1" smtClean="0">
                <a:solidFill>
                  <a:srgbClr val="3333FF"/>
                </a:solidFill>
              </a:rPr>
              <a:t>rights-set</a:t>
            </a:r>
            <a:r>
              <a:rPr lang="en-US" smtClean="0">
                <a:solidFill>
                  <a:srgbClr val="3333FF"/>
                </a:solidFill>
              </a:rPr>
              <a:t>&gt;</a:t>
            </a:r>
            <a:br>
              <a:rPr lang="en-US" smtClean="0">
                <a:solidFill>
                  <a:srgbClr val="3333FF"/>
                </a:solidFill>
              </a:rPr>
            </a:br>
            <a:r>
              <a:rPr lang="en-US" smtClean="0"/>
              <a:t>where </a:t>
            </a:r>
            <a:r>
              <a:rPr lang="en-US" i="1" smtClean="0"/>
              <a:t>rights-set</a:t>
            </a:r>
            <a:r>
              <a:rPr lang="en-US" smtClean="0"/>
              <a:t> is a subset of all valid operations that can be performed on the object. </a:t>
            </a:r>
            <a:br>
              <a:rPr lang="en-US" smtClean="0"/>
            </a:br>
            <a:r>
              <a:rPr lang="en-US" smtClean="0">
                <a:solidFill>
                  <a:srgbClr val="3333FF"/>
                </a:solidFill>
              </a:rPr>
              <a:t>Domain = set of access-rights </a:t>
            </a:r>
            <a:r>
              <a:rPr lang="en-US" smtClean="0"/>
              <a:t/>
            </a:r>
            <a:br>
              <a:rPr lang="en-US" smtClean="0"/>
            </a:br>
            <a:endParaRPr lang="en-US" smtClean="0"/>
          </a:p>
        </p:txBody>
      </p:sp>
      <p:pic>
        <p:nvPicPr>
          <p:cNvPr id="40964" name="Picture 5"/>
          <p:cNvPicPr>
            <a:picLocks noChangeAspect="1" noChangeArrowheads="1"/>
          </p:cNvPicPr>
          <p:nvPr/>
        </p:nvPicPr>
        <p:blipFill>
          <a:blip r:embed="rId2"/>
          <a:srcRect l="407" t="35739" r="430" b="35739"/>
          <a:stretch>
            <a:fillRect/>
          </a:stretch>
        </p:blipFill>
        <p:spPr bwMode="auto">
          <a:xfrm>
            <a:off x="1219200" y="4114800"/>
            <a:ext cx="6353175" cy="2132013"/>
          </a:xfrm>
          <a:prstGeom prst="rect">
            <a:avLst/>
          </a:prstGeom>
          <a:noFill/>
          <a:ln w="38100" cmpd="dbl">
            <a:solidFill>
              <a:srgbClr val="CC6600"/>
            </a:solidFill>
            <a:miter lim="800000"/>
            <a:headEnd/>
            <a:tailEnd/>
          </a:ln>
        </p:spPr>
      </p:pic>
      <p:sp>
        <p:nvSpPr>
          <p:cNvPr id="6" name="Slide Number Placeholder 5"/>
          <p:cNvSpPr>
            <a:spLocks noGrp="1"/>
          </p:cNvSpPr>
          <p:nvPr>
            <p:ph type="sldNum" sz="quarter" idx="12"/>
          </p:nvPr>
        </p:nvSpPr>
        <p:spPr/>
        <p:txBody>
          <a:bodyPr/>
          <a:lstStyle/>
          <a:p>
            <a:pPr>
              <a:defRPr/>
            </a:pPr>
            <a:fld id="{99B4D5EB-6865-45EB-AA3B-AAD1023B44BF}"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Access Matrix</a:t>
            </a:r>
          </a:p>
        </p:txBody>
      </p:sp>
      <p:sp>
        <p:nvSpPr>
          <p:cNvPr id="41987" name="Rectangle 3"/>
          <p:cNvSpPr>
            <a:spLocks noGrp="1" noChangeArrowheads="1"/>
          </p:cNvSpPr>
          <p:nvPr>
            <p:ph type="body" idx="1"/>
          </p:nvPr>
        </p:nvSpPr>
        <p:spPr/>
        <p:txBody>
          <a:bodyPr/>
          <a:lstStyle/>
          <a:p>
            <a:r>
              <a:rPr lang="en-US" smtClean="0"/>
              <a:t>View protection as a matrix (</a:t>
            </a:r>
            <a:r>
              <a:rPr lang="en-US" i="1" smtClean="0"/>
              <a:t>access matrix</a:t>
            </a:r>
            <a:r>
              <a:rPr lang="en-US" smtClean="0"/>
              <a:t>)</a:t>
            </a:r>
          </a:p>
          <a:p>
            <a:endParaRPr lang="en-US" smtClean="0"/>
          </a:p>
          <a:p>
            <a:r>
              <a:rPr lang="en-US" smtClean="0"/>
              <a:t>Rows represent domains</a:t>
            </a:r>
          </a:p>
          <a:p>
            <a:r>
              <a:rPr lang="en-US" smtClean="0"/>
              <a:t>Columns represent objects</a:t>
            </a:r>
          </a:p>
          <a:p>
            <a:endParaRPr lang="en-US" smtClean="0"/>
          </a:p>
          <a:p>
            <a:r>
              <a:rPr lang="en-US" i="1" smtClean="0"/>
              <a:t>Access(i, j)</a:t>
            </a:r>
            <a:r>
              <a:rPr lang="en-US" smtClean="0"/>
              <a:t> is the set of operations that a process executing in Domain</a:t>
            </a:r>
            <a:r>
              <a:rPr lang="en-US" baseline="-25000" smtClean="0"/>
              <a:t>i</a:t>
            </a:r>
            <a:r>
              <a:rPr lang="en-US" smtClean="0"/>
              <a:t> can invoke on Object</a:t>
            </a:r>
            <a:r>
              <a:rPr lang="en-US" baseline="-25000" smtClean="0"/>
              <a:t>j</a:t>
            </a:r>
          </a:p>
        </p:txBody>
      </p:sp>
      <p:sp>
        <p:nvSpPr>
          <p:cNvPr id="4" name="Slide Number Placeholder 3"/>
          <p:cNvSpPr>
            <a:spLocks noGrp="1"/>
          </p:cNvSpPr>
          <p:nvPr>
            <p:ph type="sldNum" sz="quarter" idx="12"/>
          </p:nvPr>
        </p:nvSpPr>
        <p:spPr/>
        <p:txBody>
          <a:bodyPr/>
          <a:lstStyle/>
          <a:p>
            <a:pPr>
              <a:defRPr/>
            </a:pPr>
            <a:fld id="{3B3BE677-0AA8-4BE9-91F3-D87446720F82}"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A Typical PC Bus Structure</a:t>
            </a:r>
          </a:p>
        </p:txBody>
      </p:sp>
      <p:pic>
        <p:nvPicPr>
          <p:cNvPr id="6147" name="Picture 1028"/>
          <p:cNvPicPr>
            <a:picLocks noChangeAspect="1" noChangeArrowheads="1"/>
          </p:cNvPicPr>
          <p:nvPr/>
        </p:nvPicPr>
        <p:blipFill>
          <a:blip r:embed="rId2"/>
          <a:srcRect l="1683" t="636" r="1935" b="636"/>
          <a:stretch>
            <a:fillRect/>
          </a:stretch>
        </p:blipFill>
        <p:spPr bwMode="auto">
          <a:xfrm>
            <a:off x="304800" y="457200"/>
            <a:ext cx="8458200" cy="5257800"/>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2"/>
          </p:nvPr>
        </p:nvSpPr>
        <p:spPr/>
        <p:txBody>
          <a:bodyPr/>
          <a:lstStyle/>
          <a:p>
            <a:pPr>
              <a:defRPr/>
            </a:pPr>
            <a:fld id="{5C6691CF-9EAC-4782-A509-82574A5A159D}" type="slidenum">
              <a:rPr lang="en-US" smtClean="0"/>
              <a:pPr>
                <a:defRPr/>
              </a:pPr>
              <a:t>5</a:t>
            </a:fld>
            <a:endParaRPr lang="en-US"/>
          </a:p>
        </p:txBody>
      </p:sp>
      <p:sp>
        <p:nvSpPr>
          <p:cNvPr id="6149" name="Rectangle 6"/>
          <p:cNvSpPr>
            <a:spLocks noChangeArrowheads="1"/>
          </p:cNvSpPr>
          <p:nvPr/>
        </p:nvSpPr>
        <p:spPr bwMode="auto">
          <a:xfrm>
            <a:off x="533400" y="5688013"/>
            <a:ext cx="7391400" cy="1169987"/>
          </a:xfrm>
          <a:prstGeom prst="rect">
            <a:avLst/>
          </a:prstGeom>
          <a:noFill/>
          <a:ln w="9525">
            <a:noFill/>
            <a:miter lim="800000"/>
            <a:headEnd/>
            <a:tailEnd/>
          </a:ln>
        </p:spPr>
        <p:txBody>
          <a:bodyPr>
            <a:spAutoFit/>
          </a:bodyPr>
          <a:lstStyle/>
          <a:p>
            <a:pPr marL="463550" indent="-231775">
              <a:buFont typeface="Arial" charset="0"/>
              <a:buChar char="•"/>
            </a:pPr>
            <a:r>
              <a:rPr lang="en-US" sz="2000" b="1">
                <a:latin typeface="Times New Roman" pitchFamily="18" charset="0"/>
                <a:cs typeface="Times New Roman" pitchFamily="18" charset="0"/>
              </a:rPr>
              <a:t>PCI		Peripheral Component Interconnect</a:t>
            </a:r>
          </a:p>
          <a:p>
            <a:pPr marL="463550" indent="-231775">
              <a:buFont typeface="Arial" charset="0"/>
              <a:buChar char="•"/>
            </a:pPr>
            <a:endParaRPr lang="en-US" sz="500" b="1">
              <a:latin typeface="Times New Roman" pitchFamily="18" charset="0"/>
              <a:cs typeface="Times New Roman" pitchFamily="18" charset="0"/>
            </a:endParaRPr>
          </a:p>
          <a:p>
            <a:pPr marL="463550" indent="-231775">
              <a:buFont typeface="Arial" charset="0"/>
              <a:buChar char="•"/>
            </a:pPr>
            <a:r>
              <a:rPr lang="en-US" sz="2000" b="1">
                <a:latin typeface="Times New Roman" pitchFamily="18" charset="0"/>
                <a:cs typeface="Times New Roman" pitchFamily="18" charset="0"/>
              </a:rPr>
              <a:t>SCSI	Small Computer System Interface</a:t>
            </a:r>
          </a:p>
          <a:p>
            <a:pPr marL="463550" indent="-231775">
              <a:buFont typeface="Arial" charset="0"/>
              <a:buChar char="•"/>
            </a:pPr>
            <a:endParaRPr lang="en-US" sz="500" b="1">
              <a:latin typeface="Times New Roman" pitchFamily="18" charset="0"/>
              <a:cs typeface="Times New Roman" pitchFamily="18" charset="0"/>
            </a:endParaRPr>
          </a:p>
          <a:p>
            <a:pPr marL="463550" indent="-231775">
              <a:buFont typeface="Arial" charset="0"/>
              <a:buChar char="•"/>
            </a:pPr>
            <a:r>
              <a:rPr lang="en-US" sz="2000" b="1">
                <a:latin typeface="Times New Roman" pitchFamily="18" charset="0"/>
                <a:cs typeface="Times New Roman" pitchFamily="18" charset="0"/>
              </a:rPr>
              <a:t>IDE	Integrated Development Environment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Access Matrix</a:t>
            </a:r>
          </a:p>
        </p:txBody>
      </p:sp>
      <p:pic>
        <p:nvPicPr>
          <p:cNvPr id="43011" name="Picture 11"/>
          <p:cNvPicPr>
            <a:picLocks noChangeAspect="1" noChangeArrowheads="1"/>
          </p:cNvPicPr>
          <p:nvPr/>
        </p:nvPicPr>
        <p:blipFill>
          <a:blip r:embed="rId2"/>
          <a:srcRect l="398" t="14250" r="400" b="14502"/>
          <a:stretch>
            <a:fillRect/>
          </a:stretch>
        </p:blipFill>
        <p:spPr bwMode="auto">
          <a:xfrm>
            <a:off x="1082675" y="1847850"/>
            <a:ext cx="6719888" cy="3621088"/>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2"/>
          </p:nvPr>
        </p:nvSpPr>
        <p:spPr/>
        <p:txBody>
          <a:bodyPr/>
          <a:lstStyle/>
          <a:p>
            <a:pPr>
              <a:defRPr/>
            </a:pPr>
            <a:fld id="{76D0CEFF-E4E9-4164-8BE2-BC80B098233B}"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Use of Access Matrix</a:t>
            </a:r>
          </a:p>
        </p:txBody>
      </p:sp>
      <p:sp>
        <p:nvSpPr>
          <p:cNvPr id="44035" name="Rectangle 3"/>
          <p:cNvSpPr>
            <a:spLocks noGrp="1" noChangeArrowheads="1"/>
          </p:cNvSpPr>
          <p:nvPr>
            <p:ph type="body" idx="1"/>
          </p:nvPr>
        </p:nvSpPr>
        <p:spPr/>
        <p:txBody>
          <a:bodyPr/>
          <a:lstStyle/>
          <a:p>
            <a:r>
              <a:rPr lang="en-US" smtClean="0"/>
              <a:t>Access matrix design separates mechanism from policy.</a:t>
            </a:r>
          </a:p>
          <a:p>
            <a:pPr lvl="1"/>
            <a:r>
              <a:rPr lang="en-US" smtClean="0"/>
              <a:t>Mechanism </a:t>
            </a:r>
          </a:p>
          <a:p>
            <a:pPr lvl="2"/>
            <a:r>
              <a:rPr lang="en-US" smtClean="0"/>
              <a:t>Operating system provides access-matrix + rules.</a:t>
            </a:r>
          </a:p>
          <a:p>
            <a:pPr lvl="2"/>
            <a:r>
              <a:rPr lang="en-US" smtClean="0"/>
              <a:t>It ensures that the matrix is only manipulated by authorized agents and that rules are strictly enforced.</a:t>
            </a:r>
          </a:p>
          <a:p>
            <a:pPr lvl="1"/>
            <a:r>
              <a:rPr lang="en-US" smtClean="0"/>
              <a:t>Policy</a:t>
            </a:r>
          </a:p>
          <a:p>
            <a:pPr lvl="2"/>
            <a:r>
              <a:rPr lang="en-US" smtClean="0"/>
              <a:t>User dictates policy.</a:t>
            </a:r>
          </a:p>
          <a:p>
            <a:pPr lvl="2"/>
            <a:r>
              <a:rPr lang="en-US" smtClean="0"/>
              <a:t>Who can access what object and in what mode.</a:t>
            </a:r>
          </a:p>
        </p:txBody>
      </p:sp>
      <p:sp>
        <p:nvSpPr>
          <p:cNvPr id="4" name="Slide Number Placeholder 3"/>
          <p:cNvSpPr>
            <a:spLocks noGrp="1"/>
          </p:cNvSpPr>
          <p:nvPr>
            <p:ph type="sldNum" sz="quarter" idx="12"/>
          </p:nvPr>
        </p:nvSpPr>
        <p:spPr/>
        <p:txBody>
          <a:bodyPr/>
          <a:lstStyle/>
          <a:p>
            <a:pPr>
              <a:defRPr/>
            </a:pPr>
            <a:fld id="{7B3A2B93-8DDD-45FD-9E97-C65FD3BDDBC3}"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Use of Access Matrix (Cont.)</a:t>
            </a:r>
          </a:p>
        </p:txBody>
      </p:sp>
      <p:sp>
        <p:nvSpPr>
          <p:cNvPr id="45059" name="Rectangle 3"/>
          <p:cNvSpPr>
            <a:spLocks noGrp="1" noChangeArrowheads="1"/>
          </p:cNvSpPr>
          <p:nvPr>
            <p:ph type="body" idx="1"/>
          </p:nvPr>
        </p:nvSpPr>
        <p:spPr>
          <a:xfrm>
            <a:off x="457200" y="1646238"/>
            <a:ext cx="8229600" cy="4525962"/>
          </a:xfrm>
        </p:spPr>
        <p:txBody>
          <a:bodyPr/>
          <a:lstStyle/>
          <a:p>
            <a:r>
              <a:rPr lang="en-US" sz="2800" smtClean="0"/>
              <a:t>If a process in Domain </a:t>
            </a:r>
            <a:r>
              <a:rPr lang="en-US" sz="2800" i="1" smtClean="0"/>
              <a:t>D</a:t>
            </a:r>
            <a:r>
              <a:rPr lang="en-US" sz="2800" i="1" baseline="-25000" smtClean="0"/>
              <a:t>i</a:t>
            </a:r>
            <a:r>
              <a:rPr lang="en-US" sz="2800" i="1" smtClean="0"/>
              <a:t> </a:t>
            </a:r>
            <a:r>
              <a:rPr lang="en-US" sz="2800" smtClean="0"/>
              <a:t>tries to do “op” on object</a:t>
            </a:r>
            <a:r>
              <a:rPr lang="en-US" sz="2800" i="1" smtClean="0"/>
              <a:t> O</a:t>
            </a:r>
            <a:r>
              <a:rPr lang="en-US" sz="2800" i="1" baseline="-25000" smtClean="0"/>
              <a:t>j</a:t>
            </a:r>
            <a:r>
              <a:rPr lang="en-US" sz="2800" smtClean="0"/>
              <a:t>, then “op” must be in the access matrix.</a:t>
            </a:r>
            <a:br>
              <a:rPr lang="en-US" sz="2800" smtClean="0"/>
            </a:br>
            <a:endParaRPr lang="en-US" sz="2800" smtClean="0"/>
          </a:p>
          <a:p>
            <a:r>
              <a:rPr lang="en-US" sz="2800" smtClean="0"/>
              <a:t>Can be expanded to dynamic protection.</a:t>
            </a:r>
          </a:p>
          <a:p>
            <a:pPr lvl="1"/>
            <a:r>
              <a:rPr lang="en-US" sz="2400" smtClean="0"/>
              <a:t>Operations to add, delete access rights.</a:t>
            </a:r>
          </a:p>
          <a:p>
            <a:pPr lvl="1"/>
            <a:r>
              <a:rPr lang="en-US" sz="2400" smtClean="0"/>
              <a:t>Special access rights:</a:t>
            </a:r>
          </a:p>
          <a:p>
            <a:pPr lvl="2"/>
            <a:r>
              <a:rPr lang="en-US" sz="2000" i="1" smtClean="0">
                <a:solidFill>
                  <a:srgbClr val="3333FF"/>
                </a:solidFill>
              </a:rPr>
              <a:t>copy op from O</a:t>
            </a:r>
            <a:r>
              <a:rPr lang="en-US" sz="2000" i="1" baseline="-25000" smtClean="0">
                <a:solidFill>
                  <a:srgbClr val="3333FF"/>
                </a:solidFill>
              </a:rPr>
              <a:t>i</a:t>
            </a:r>
            <a:r>
              <a:rPr lang="en-US" sz="2000" i="1" smtClean="0">
                <a:solidFill>
                  <a:srgbClr val="3333FF"/>
                </a:solidFill>
              </a:rPr>
              <a:t> to O</a:t>
            </a:r>
            <a:r>
              <a:rPr lang="en-US" sz="2000" i="1" baseline="-25000" smtClean="0">
                <a:solidFill>
                  <a:srgbClr val="3333FF"/>
                </a:solidFill>
              </a:rPr>
              <a:t>j</a:t>
            </a:r>
          </a:p>
          <a:p>
            <a:pPr lvl="2"/>
            <a:r>
              <a:rPr lang="en-US" sz="2000" i="1" smtClean="0">
                <a:solidFill>
                  <a:srgbClr val="3333FF"/>
                </a:solidFill>
              </a:rPr>
              <a:t>owner of O</a:t>
            </a:r>
            <a:r>
              <a:rPr lang="en-US" sz="2000" i="1" baseline="-25000" smtClean="0">
                <a:solidFill>
                  <a:srgbClr val="3333FF"/>
                </a:solidFill>
              </a:rPr>
              <a:t>i</a:t>
            </a:r>
            <a:endParaRPr lang="en-US" sz="2000" i="1" smtClean="0">
              <a:solidFill>
                <a:srgbClr val="3333FF"/>
              </a:solidFill>
            </a:endParaRPr>
          </a:p>
          <a:p>
            <a:pPr lvl="2"/>
            <a:r>
              <a:rPr lang="en-US" sz="2000" i="1" smtClean="0">
                <a:solidFill>
                  <a:srgbClr val="3333FF"/>
                </a:solidFill>
              </a:rPr>
              <a:t>control – D</a:t>
            </a:r>
            <a:r>
              <a:rPr lang="en-US" sz="2000" i="1" baseline="-25000" smtClean="0">
                <a:solidFill>
                  <a:srgbClr val="3333FF"/>
                </a:solidFill>
              </a:rPr>
              <a:t>i</a:t>
            </a:r>
            <a:r>
              <a:rPr lang="en-US" sz="2000" i="1" smtClean="0">
                <a:solidFill>
                  <a:srgbClr val="3333FF"/>
                </a:solidFill>
              </a:rPr>
              <a:t> can modify D</a:t>
            </a:r>
            <a:r>
              <a:rPr lang="en-US" sz="2000" i="1" baseline="-25000" smtClean="0">
                <a:solidFill>
                  <a:srgbClr val="3333FF"/>
                </a:solidFill>
              </a:rPr>
              <a:t>j</a:t>
            </a:r>
            <a:r>
              <a:rPr lang="en-US" sz="2000" i="1" smtClean="0">
                <a:solidFill>
                  <a:srgbClr val="3333FF"/>
                </a:solidFill>
              </a:rPr>
              <a:t> access rights</a:t>
            </a:r>
          </a:p>
          <a:p>
            <a:pPr lvl="2"/>
            <a:r>
              <a:rPr lang="en-US" sz="2000" i="1" smtClean="0">
                <a:solidFill>
                  <a:srgbClr val="3333FF"/>
                </a:solidFill>
              </a:rPr>
              <a:t>transfer – switch from domain D</a:t>
            </a:r>
            <a:r>
              <a:rPr lang="en-US" sz="2000" i="1" baseline="-25000" smtClean="0">
                <a:solidFill>
                  <a:srgbClr val="3333FF"/>
                </a:solidFill>
              </a:rPr>
              <a:t>i</a:t>
            </a:r>
            <a:r>
              <a:rPr lang="en-US" sz="2000" i="1" smtClean="0">
                <a:solidFill>
                  <a:srgbClr val="3333FF"/>
                </a:solidFill>
              </a:rPr>
              <a:t> to D</a:t>
            </a:r>
            <a:r>
              <a:rPr lang="en-US" sz="2000" i="1" baseline="-25000" smtClean="0">
                <a:solidFill>
                  <a:srgbClr val="3333FF"/>
                </a:solidFill>
              </a:rPr>
              <a:t>j</a:t>
            </a:r>
            <a:endParaRPr lang="en-US" sz="2000" i="1" smtClean="0">
              <a:solidFill>
                <a:srgbClr val="3333FF"/>
              </a:solidFill>
            </a:endParaRPr>
          </a:p>
        </p:txBody>
      </p:sp>
      <p:sp>
        <p:nvSpPr>
          <p:cNvPr id="4" name="Slide Number Placeholder 3"/>
          <p:cNvSpPr>
            <a:spLocks noGrp="1"/>
          </p:cNvSpPr>
          <p:nvPr>
            <p:ph type="sldNum" sz="quarter" idx="12"/>
          </p:nvPr>
        </p:nvSpPr>
        <p:spPr/>
        <p:txBody>
          <a:bodyPr/>
          <a:lstStyle/>
          <a:p>
            <a:pPr>
              <a:defRPr/>
            </a:pPr>
            <a:fld id="{28A356B5-85B1-4B14-999F-C55E57B70336}"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Access Matrix with </a:t>
            </a:r>
            <a:r>
              <a:rPr lang="en-US" i="1" smtClean="0"/>
              <a:t>Copy</a:t>
            </a:r>
            <a:r>
              <a:rPr lang="en-US" smtClean="0"/>
              <a:t> Rights</a:t>
            </a:r>
          </a:p>
        </p:txBody>
      </p:sp>
      <p:pic>
        <p:nvPicPr>
          <p:cNvPr id="46083" name="Picture 5"/>
          <p:cNvPicPr>
            <a:picLocks noChangeAspect="1" noChangeArrowheads="1"/>
          </p:cNvPicPr>
          <p:nvPr/>
        </p:nvPicPr>
        <p:blipFill>
          <a:blip r:embed="rId2"/>
          <a:srcRect l="14999" t="609" r="14999" b="929"/>
          <a:stretch>
            <a:fillRect/>
          </a:stretch>
        </p:blipFill>
        <p:spPr bwMode="auto">
          <a:xfrm>
            <a:off x="4521200" y="1219200"/>
            <a:ext cx="4622800" cy="4876800"/>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2"/>
          </p:nvPr>
        </p:nvSpPr>
        <p:spPr/>
        <p:txBody>
          <a:bodyPr/>
          <a:lstStyle/>
          <a:p>
            <a:pPr>
              <a:defRPr/>
            </a:pPr>
            <a:fld id="{BA253932-35CD-4479-9742-A4CEA7224FBE}" type="slidenum">
              <a:rPr lang="en-US" smtClean="0"/>
              <a:pPr>
                <a:defRPr/>
              </a:pPr>
              <a:t>53</a:t>
            </a:fld>
            <a:endParaRPr lang="en-US"/>
          </a:p>
        </p:txBody>
      </p:sp>
      <p:sp>
        <p:nvSpPr>
          <p:cNvPr id="46085" name="Rectangle 4"/>
          <p:cNvSpPr>
            <a:spLocks noChangeArrowheads="1"/>
          </p:cNvSpPr>
          <p:nvPr/>
        </p:nvSpPr>
        <p:spPr bwMode="auto">
          <a:xfrm>
            <a:off x="0" y="1219200"/>
            <a:ext cx="4572000" cy="5354638"/>
          </a:xfrm>
          <a:prstGeom prst="rect">
            <a:avLst/>
          </a:prstGeom>
          <a:noFill/>
          <a:ln w="9525">
            <a:noFill/>
            <a:miter lim="800000"/>
            <a:headEnd/>
            <a:tailEnd/>
          </a:ln>
        </p:spPr>
        <p:txBody>
          <a:bodyPr>
            <a:spAutoFit/>
          </a:bodyPr>
          <a:lstStyle/>
          <a:p>
            <a:r>
              <a:rPr lang="en-US"/>
              <a:t>The ability to </a:t>
            </a:r>
            <a:r>
              <a:rPr lang="en-US" b="1" i="1"/>
              <a:t>copy </a:t>
            </a:r>
            <a:r>
              <a:rPr lang="en-US"/>
              <a:t>rights is denoted by an asterisk, indicating that processes in that domain have the right to </a:t>
            </a:r>
            <a:r>
              <a:rPr lang="en-US">
                <a:solidFill>
                  <a:srgbClr val="3333FF"/>
                </a:solidFill>
              </a:rPr>
              <a:t>copy that access within the same column, i.e. for the same object.</a:t>
            </a:r>
            <a:r>
              <a:rPr lang="en-US"/>
              <a:t> There are two important variations: </a:t>
            </a:r>
          </a:p>
          <a:p>
            <a:endParaRPr lang="en-US"/>
          </a:p>
          <a:p>
            <a:r>
              <a:rPr lang="en-US"/>
              <a:t>If the asterisk is removed from the original access right, then the right is </a:t>
            </a:r>
            <a:r>
              <a:rPr lang="en-US" b="1" i="1"/>
              <a:t>transferred, </a:t>
            </a:r>
            <a:r>
              <a:rPr lang="en-US"/>
              <a:t>rather than being copied. This may be termed a </a:t>
            </a:r>
            <a:r>
              <a:rPr lang="en-US" b="1" i="1"/>
              <a:t>transfer</a:t>
            </a:r>
            <a:r>
              <a:rPr lang="en-US"/>
              <a:t> right as opposed to a </a:t>
            </a:r>
            <a:r>
              <a:rPr lang="en-US" b="1" i="1"/>
              <a:t>copy</a:t>
            </a:r>
            <a:r>
              <a:rPr lang="en-US"/>
              <a:t> right. </a:t>
            </a:r>
          </a:p>
          <a:p>
            <a:endParaRPr lang="en-US"/>
          </a:p>
          <a:p>
            <a:r>
              <a:rPr lang="en-US"/>
              <a:t>If only the right and not the asterisk is copied, then the access right is added to the new domain, but it may not be propagated further. That is the new domain does not also receive the right to copy the access. This may be termed a </a:t>
            </a:r>
            <a:r>
              <a:rPr lang="en-US" b="1" i="1"/>
              <a:t>limited copy</a:t>
            </a:r>
            <a:r>
              <a:rPr lang="en-US"/>
              <a:t> right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Access Matrix With </a:t>
            </a:r>
            <a:r>
              <a:rPr lang="en-US" i="1" smtClean="0"/>
              <a:t>Owner</a:t>
            </a:r>
            <a:r>
              <a:rPr lang="en-US" smtClean="0"/>
              <a:t> Rights</a:t>
            </a:r>
          </a:p>
        </p:txBody>
      </p:sp>
      <p:pic>
        <p:nvPicPr>
          <p:cNvPr id="47107" name="Picture 5"/>
          <p:cNvPicPr>
            <a:picLocks noChangeAspect="1" noChangeArrowheads="1"/>
          </p:cNvPicPr>
          <p:nvPr/>
        </p:nvPicPr>
        <p:blipFill>
          <a:blip r:embed="rId2"/>
          <a:srcRect l="21692" t="1378" r="21692" b="1378"/>
          <a:stretch>
            <a:fillRect/>
          </a:stretch>
        </p:blipFill>
        <p:spPr bwMode="auto">
          <a:xfrm>
            <a:off x="533400" y="1447800"/>
            <a:ext cx="5181600" cy="5054600"/>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2"/>
          </p:nvPr>
        </p:nvSpPr>
        <p:spPr/>
        <p:txBody>
          <a:bodyPr/>
          <a:lstStyle/>
          <a:p>
            <a:pPr>
              <a:defRPr/>
            </a:pPr>
            <a:fld id="{1D8DD5F1-63CE-47CE-B3C4-20C07FF5646B}" type="slidenum">
              <a:rPr lang="en-US" smtClean="0"/>
              <a:pPr>
                <a:defRPr/>
              </a:pPr>
              <a:t>54</a:t>
            </a:fld>
            <a:endParaRPr lang="en-US"/>
          </a:p>
        </p:txBody>
      </p:sp>
      <p:sp>
        <p:nvSpPr>
          <p:cNvPr id="47109" name="Rectangle 5"/>
          <p:cNvSpPr>
            <a:spLocks noChangeArrowheads="1"/>
          </p:cNvSpPr>
          <p:nvPr/>
        </p:nvSpPr>
        <p:spPr bwMode="auto">
          <a:xfrm>
            <a:off x="6096000" y="1447800"/>
            <a:ext cx="2743200" cy="3140075"/>
          </a:xfrm>
          <a:prstGeom prst="rect">
            <a:avLst/>
          </a:prstGeom>
          <a:noFill/>
          <a:ln w="9525">
            <a:noFill/>
            <a:miter lim="800000"/>
            <a:headEnd/>
            <a:tailEnd/>
          </a:ln>
        </p:spPr>
        <p:txBody>
          <a:bodyPr>
            <a:spAutoFit/>
          </a:bodyPr>
          <a:lstStyle/>
          <a:p>
            <a:r>
              <a:rPr lang="en-US"/>
              <a:t>The </a:t>
            </a:r>
            <a:r>
              <a:rPr lang="en-US" b="1" i="1"/>
              <a:t>owner</a:t>
            </a:r>
            <a:r>
              <a:rPr lang="en-US"/>
              <a:t> right adds the privilege of adding new rights or removing existing ones</a:t>
            </a:r>
          </a:p>
          <a:p>
            <a:endParaRPr lang="en-US"/>
          </a:p>
          <a:p>
            <a:endParaRPr lang="en-US"/>
          </a:p>
          <a:p>
            <a:r>
              <a:rPr lang="en-US">
                <a:solidFill>
                  <a:srgbClr val="3333FF"/>
                </a:solidFill>
              </a:rPr>
              <a:t>Copy and owner rights only allow the modification of rights within a column. </a:t>
            </a:r>
          </a:p>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79438" y="4648200"/>
            <a:ext cx="8564562" cy="304800"/>
          </a:xfrm>
        </p:spPr>
        <p:txBody>
          <a:bodyPr/>
          <a:lstStyle/>
          <a:p>
            <a:r>
              <a:rPr lang="en-US" sz="1800" smtClean="0"/>
              <a:t>Access Matrix of Figure A With Domains as Objects</a:t>
            </a:r>
          </a:p>
        </p:txBody>
      </p:sp>
      <p:pic>
        <p:nvPicPr>
          <p:cNvPr id="48131" name="Picture 6"/>
          <p:cNvPicPr>
            <a:picLocks noChangeAspect="1" noChangeArrowheads="1"/>
          </p:cNvPicPr>
          <p:nvPr/>
        </p:nvPicPr>
        <p:blipFill>
          <a:blip r:embed="rId2"/>
          <a:srcRect l="1505" t="22987" r="1077" b="22987"/>
          <a:stretch>
            <a:fillRect/>
          </a:stretch>
        </p:blipFill>
        <p:spPr bwMode="auto">
          <a:xfrm>
            <a:off x="817563" y="1285875"/>
            <a:ext cx="7932737" cy="3298825"/>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2"/>
          </p:nvPr>
        </p:nvSpPr>
        <p:spPr/>
        <p:txBody>
          <a:bodyPr/>
          <a:lstStyle/>
          <a:p>
            <a:pPr>
              <a:defRPr/>
            </a:pPr>
            <a:fld id="{3B6ED966-9250-40A0-BCD2-D5AC4EB61101}" type="slidenum">
              <a:rPr lang="en-US" smtClean="0"/>
              <a:pPr>
                <a:defRPr/>
              </a:pPr>
              <a:t>55</a:t>
            </a:fld>
            <a:endParaRPr lang="en-US"/>
          </a:p>
        </p:txBody>
      </p:sp>
      <p:sp>
        <p:nvSpPr>
          <p:cNvPr id="48133" name="Rectangle 5"/>
          <p:cNvSpPr>
            <a:spLocks noChangeArrowheads="1"/>
          </p:cNvSpPr>
          <p:nvPr/>
        </p:nvSpPr>
        <p:spPr bwMode="auto">
          <a:xfrm>
            <a:off x="304800" y="5181600"/>
            <a:ext cx="7924800" cy="1200150"/>
          </a:xfrm>
          <a:prstGeom prst="rect">
            <a:avLst/>
          </a:prstGeom>
          <a:noFill/>
          <a:ln w="9525">
            <a:noFill/>
            <a:miter lim="800000"/>
            <a:headEnd/>
            <a:tailEnd/>
          </a:ln>
        </p:spPr>
        <p:txBody>
          <a:bodyPr>
            <a:spAutoFit/>
          </a:bodyPr>
          <a:lstStyle/>
          <a:p>
            <a:r>
              <a:rPr lang="en-US"/>
              <a:t>The addition of </a:t>
            </a:r>
            <a:r>
              <a:rPr lang="en-US" b="1" i="1"/>
              <a:t>control rights</a:t>
            </a:r>
            <a:r>
              <a:rPr lang="en-US"/>
              <a:t>, which only apply to domain objects, allow a process operating in one domain to affect the rights available in other domains. For example in the table above, a process operating in domain D4 has the right to control any of the rights in domain D2</a:t>
            </a:r>
          </a:p>
        </p:txBody>
      </p:sp>
      <p:sp>
        <p:nvSpPr>
          <p:cNvPr id="7" name="Rectangle 2"/>
          <p:cNvSpPr txBox="1">
            <a:spLocks noChangeArrowheads="1"/>
          </p:cNvSpPr>
          <p:nvPr/>
        </p:nvSpPr>
        <p:spPr bwMode="auto">
          <a:xfrm>
            <a:off x="457200" y="274638"/>
            <a:ext cx="8229600" cy="715962"/>
          </a:xfrm>
          <a:prstGeom prst="rect">
            <a:avLst/>
          </a:prstGeom>
          <a:noFill/>
          <a:ln w="9525">
            <a:noFill/>
            <a:miter lim="800000"/>
            <a:headEnd/>
            <a:tailEnd/>
          </a:ln>
        </p:spPr>
        <p:txBody>
          <a:bodyPr anchor="ctr"/>
          <a:lstStyle/>
          <a:p>
            <a:pPr algn="ctr" eaLnBrk="0" hangingPunct="0">
              <a:defRPr/>
            </a:pPr>
            <a:r>
              <a:rPr lang="en-US" sz="3200" b="1" dirty="0">
                <a:latin typeface="+mj-lt"/>
                <a:ea typeface="+mj-ea"/>
                <a:cs typeface="+mj-cs"/>
              </a:rPr>
              <a:t>Access Matrix With </a:t>
            </a:r>
            <a:r>
              <a:rPr lang="en-US" sz="3200" b="1" i="1" dirty="0">
                <a:latin typeface="+mj-lt"/>
                <a:ea typeface="+mj-ea"/>
                <a:cs typeface="+mj-cs"/>
              </a:rPr>
              <a:t>Control and Switch </a:t>
            </a:r>
            <a:r>
              <a:rPr lang="en-US" sz="3200" b="1" dirty="0">
                <a:latin typeface="+mj-lt"/>
                <a:ea typeface="+mj-ea"/>
                <a:cs typeface="+mj-cs"/>
              </a:rPr>
              <a:t> Rights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182563"/>
            <a:ext cx="8701088" cy="960437"/>
          </a:xfrm>
        </p:spPr>
        <p:txBody>
          <a:bodyPr/>
          <a:lstStyle/>
          <a:p>
            <a:pPr eaLnBrk="1" hangingPunct="1"/>
            <a:r>
              <a:rPr lang="en-US" altLang="en-US" smtClean="0"/>
              <a:t>Modified Access Matrix due to Control rights  </a:t>
            </a:r>
          </a:p>
        </p:txBody>
      </p:sp>
      <p:grpSp>
        <p:nvGrpSpPr>
          <p:cNvPr id="2" name="Group 5"/>
          <p:cNvGrpSpPr>
            <a:grpSpLocks/>
          </p:cNvGrpSpPr>
          <p:nvPr/>
        </p:nvGrpSpPr>
        <p:grpSpPr bwMode="auto">
          <a:xfrm>
            <a:off x="1006475" y="4038600"/>
            <a:ext cx="7756525" cy="2819400"/>
            <a:chOff x="727075" y="1898650"/>
            <a:chExt cx="7756525" cy="3359150"/>
          </a:xfrm>
        </p:grpSpPr>
        <p:pic>
          <p:nvPicPr>
            <p:cNvPr id="49158" name="Picture 2"/>
            <p:cNvPicPr>
              <a:picLocks noChangeAspect="1" noChangeArrowheads="1"/>
            </p:cNvPicPr>
            <p:nvPr/>
          </p:nvPicPr>
          <p:blipFill>
            <a:blip r:embed="rId3"/>
            <a:srcRect/>
            <a:stretch>
              <a:fillRect/>
            </a:stretch>
          </p:blipFill>
          <p:spPr bwMode="auto">
            <a:xfrm>
              <a:off x="727075" y="1898650"/>
              <a:ext cx="7756525" cy="3209925"/>
            </a:xfrm>
            <a:prstGeom prst="rect">
              <a:avLst/>
            </a:prstGeom>
            <a:noFill/>
            <a:ln w="9525">
              <a:noFill/>
              <a:miter lim="800000"/>
              <a:headEnd/>
              <a:tailEnd/>
            </a:ln>
          </p:spPr>
        </p:pic>
        <p:sp>
          <p:nvSpPr>
            <p:cNvPr id="4" name="Oval 3"/>
            <p:cNvSpPr/>
            <p:nvPr/>
          </p:nvSpPr>
          <p:spPr>
            <a:xfrm>
              <a:off x="2286000" y="4495561"/>
              <a:ext cx="4572000" cy="7622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 name="Oval 4"/>
          <p:cNvSpPr/>
          <p:nvPr/>
        </p:nvSpPr>
        <p:spPr>
          <a:xfrm>
            <a:off x="8001000" y="5486400"/>
            <a:ext cx="8382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9157" name="Picture 6"/>
          <p:cNvPicPr>
            <a:picLocks noChangeAspect="1" noChangeArrowheads="1"/>
          </p:cNvPicPr>
          <p:nvPr/>
        </p:nvPicPr>
        <p:blipFill>
          <a:blip r:embed="rId4"/>
          <a:srcRect l="1505" t="22987" r="1077" b="22987"/>
          <a:stretch>
            <a:fillRect/>
          </a:stretch>
        </p:blipFill>
        <p:spPr bwMode="auto">
          <a:xfrm>
            <a:off x="817563" y="1285875"/>
            <a:ext cx="7932737" cy="2371725"/>
          </a:xfrm>
          <a:prstGeom prst="rect">
            <a:avLst/>
          </a:prstGeom>
          <a:noFill/>
          <a:ln w="38100" cmpd="dbl">
            <a:solidFill>
              <a:srgbClr val="CC6600"/>
            </a:solid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000" smtClean="0"/>
              <a:t>Implementation of Access Matrix</a:t>
            </a:r>
          </a:p>
        </p:txBody>
      </p:sp>
      <p:sp>
        <p:nvSpPr>
          <p:cNvPr id="50179" name="Rectangle 3"/>
          <p:cNvSpPr>
            <a:spLocks noGrp="1" noChangeArrowheads="1"/>
          </p:cNvSpPr>
          <p:nvPr>
            <p:ph type="body" idx="1"/>
          </p:nvPr>
        </p:nvSpPr>
        <p:spPr>
          <a:xfrm>
            <a:off x="817563" y="1285875"/>
            <a:ext cx="6583362" cy="3783013"/>
          </a:xfrm>
        </p:spPr>
        <p:txBody>
          <a:bodyPr/>
          <a:lstStyle/>
          <a:p>
            <a:pPr>
              <a:lnSpc>
                <a:spcPct val="90000"/>
              </a:lnSpc>
              <a:tabLst>
                <a:tab pos="2738438" algn="l"/>
              </a:tabLst>
            </a:pPr>
            <a:r>
              <a:rPr lang="en-US" sz="2400" smtClean="0">
                <a:solidFill>
                  <a:srgbClr val="3333FF"/>
                </a:solidFill>
              </a:rPr>
              <a:t>Each column = Access-control list for one object </a:t>
            </a:r>
            <a:r>
              <a:rPr lang="en-US" sz="2400" smtClean="0"/>
              <a:t/>
            </a:r>
            <a:br>
              <a:rPr lang="en-US" sz="2400" smtClean="0"/>
            </a:br>
            <a:r>
              <a:rPr lang="en-US" sz="2400" smtClean="0"/>
              <a:t>Defines who can perform what operation.</a:t>
            </a:r>
            <a:br>
              <a:rPr lang="en-US" sz="2400" smtClean="0"/>
            </a:br>
            <a:endParaRPr lang="en-US" sz="2400" smtClean="0"/>
          </a:p>
          <a:p>
            <a:pPr>
              <a:lnSpc>
                <a:spcPct val="90000"/>
              </a:lnSpc>
              <a:tabLst>
                <a:tab pos="2738438" algn="l"/>
              </a:tabLst>
            </a:pPr>
            <a:r>
              <a:rPr lang="en-US" sz="2400" smtClean="0">
                <a:solidFill>
                  <a:srgbClr val="3333FF"/>
                </a:solidFill>
              </a:rPr>
              <a:t>Object i (O</a:t>
            </a:r>
            <a:r>
              <a:rPr lang="en-US" sz="2400" baseline="-25000" smtClean="0">
                <a:solidFill>
                  <a:srgbClr val="3333FF"/>
                </a:solidFill>
              </a:rPr>
              <a:t>i</a:t>
            </a:r>
            <a:r>
              <a:rPr lang="en-US" sz="2400" smtClean="0">
                <a:solidFill>
                  <a:srgbClr val="3333FF"/>
                </a:solidFill>
              </a:rPr>
              <a:t>) Access Control List</a:t>
            </a:r>
            <a:r>
              <a:rPr lang="en-US" sz="1400" smtClean="0">
                <a:solidFill>
                  <a:srgbClr val="002060"/>
                </a:solidFill>
              </a:rPr>
              <a:t/>
            </a:r>
            <a:br>
              <a:rPr lang="en-US" sz="1400" smtClean="0">
                <a:solidFill>
                  <a:srgbClr val="002060"/>
                </a:solidFill>
              </a:rPr>
            </a:br>
            <a:r>
              <a:rPr lang="en-US" sz="1400" smtClean="0">
                <a:solidFill>
                  <a:srgbClr val="002060"/>
                </a:solidFill>
              </a:rPr>
              <a:t>	</a:t>
            </a:r>
            <a:r>
              <a:rPr lang="en-US" sz="1800" smtClean="0">
                <a:solidFill>
                  <a:srgbClr val="002060"/>
                </a:solidFill>
              </a:rPr>
              <a:t>Domain 1 = Read, Write</a:t>
            </a:r>
            <a:br>
              <a:rPr lang="en-US" sz="1800" smtClean="0">
                <a:solidFill>
                  <a:srgbClr val="002060"/>
                </a:solidFill>
              </a:rPr>
            </a:br>
            <a:r>
              <a:rPr lang="en-US" sz="1800" smtClean="0">
                <a:solidFill>
                  <a:srgbClr val="002060"/>
                </a:solidFill>
              </a:rPr>
              <a:t>	Domain 2 = Read</a:t>
            </a:r>
            <a:br>
              <a:rPr lang="en-US" sz="1800" smtClean="0">
                <a:solidFill>
                  <a:srgbClr val="002060"/>
                </a:solidFill>
              </a:rPr>
            </a:br>
            <a:r>
              <a:rPr lang="en-US" sz="1800" smtClean="0">
                <a:solidFill>
                  <a:srgbClr val="002060"/>
                </a:solidFill>
              </a:rPr>
              <a:t>	Domain 3 = Read</a:t>
            </a:r>
            <a:r>
              <a:rPr lang="en-US" sz="1400" smtClean="0">
                <a:solidFill>
                  <a:srgbClr val="002060"/>
                </a:solidFill>
              </a:rPr>
              <a:t/>
            </a:r>
            <a:br>
              <a:rPr lang="en-US" sz="1400" smtClean="0">
                <a:solidFill>
                  <a:srgbClr val="002060"/>
                </a:solidFill>
              </a:rPr>
            </a:br>
            <a:r>
              <a:rPr lang="en-US" sz="1400" smtClean="0"/>
              <a:t/>
            </a:r>
            <a:br>
              <a:rPr lang="en-US" sz="1400" smtClean="0"/>
            </a:br>
            <a:r>
              <a:rPr lang="en-US" sz="1400" smtClean="0"/>
              <a:t>	       </a:t>
            </a:r>
            <a:r>
              <a:rPr lang="en-US" sz="1400" smtClean="0">
                <a:sym typeface="MT Extra" pitchFamily="18" charset="2"/>
              </a:rPr>
              <a:t></a:t>
            </a:r>
          </a:p>
          <a:p>
            <a:pPr>
              <a:lnSpc>
                <a:spcPct val="90000"/>
              </a:lnSpc>
              <a:tabLst>
                <a:tab pos="2738438" algn="l"/>
              </a:tabLst>
            </a:pPr>
            <a:r>
              <a:rPr lang="en-US" sz="2400" smtClean="0">
                <a:solidFill>
                  <a:srgbClr val="3333FF"/>
                </a:solidFill>
                <a:sym typeface="MT Extra" pitchFamily="18" charset="2"/>
              </a:rPr>
              <a:t>Each Row = Capability List (like a key)</a:t>
            </a:r>
            <a:r>
              <a:rPr lang="en-US" sz="2400" smtClean="0">
                <a:sym typeface="MT Extra" pitchFamily="18" charset="2"/>
              </a:rPr>
              <a:t/>
            </a:r>
            <a:br>
              <a:rPr lang="en-US" sz="2400" smtClean="0">
                <a:sym typeface="MT Extra" pitchFamily="18" charset="2"/>
              </a:rPr>
            </a:br>
            <a:r>
              <a:rPr lang="en-US" sz="2400" smtClean="0">
                <a:sym typeface="MT Extra" pitchFamily="18" charset="2"/>
              </a:rPr>
              <a:t>Fore each domain, what operations allowed on what objects.</a:t>
            </a:r>
          </a:p>
          <a:p>
            <a:pPr lvl="3">
              <a:lnSpc>
                <a:spcPct val="90000"/>
              </a:lnSpc>
              <a:buFontTx/>
              <a:buNone/>
              <a:tabLst>
                <a:tab pos="2738438" algn="l"/>
              </a:tabLst>
            </a:pPr>
            <a:r>
              <a:rPr lang="en-US" sz="1400" smtClean="0"/>
              <a:t>Object 1 – Read</a:t>
            </a:r>
          </a:p>
          <a:p>
            <a:pPr lvl="3">
              <a:lnSpc>
                <a:spcPct val="90000"/>
              </a:lnSpc>
              <a:buFontTx/>
              <a:buNone/>
              <a:tabLst>
                <a:tab pos="2738438" algn="l"/>
              </a:tabLst>
            </a:pPr>
            <a:r>
              <a:rPr lang="en-US" sz="1400" smtClean="0"/>
              <a:t>Object 4 – Read, Write, Execute</a:t>
            </a:r>
          </a:p>
          <a:p>
            <a:pPr lvl="3">
              <a:lnSpc>
                <a:spcPct val="90000"/>
              </a:lnSpc>
              <a:buFontTx/>
              <a:buNone/>
              <a:tabLst>
                <a:tab pos="2738438" algn="l"/>
              </a:tabLst>
            </a:pPr>
            <a:r>
              <a:rPr lang="en-US" sz="1400" smtClean="0"/>
              <a:t>Object 5 – Read, Write, Delete, Copy</a:t>
            </a:r>
          </a:p>
        </p:txBody>
      </p:sp>
      <p:sp>
        <p:nvSpPr>
          <p:cNvPr id="4" name="Slide Number Placeholder 3"/>
          <p:cNvSpPr>
            <a:spLocks noGrp="1"/>
          </p:cNvSpPr>
          <p:nvPr>
            <p:ph type="sldNum" sz="quarter" idx="12"/>
          </p:nvPr>
        </p:nvSpPr>
        <p:spPr/>
        <p:txBody>
          <a:bodyPr/>
          <a:lstStyle/>
          <a:p>
            <a:pPr>
              <a:defRPr/>
            </a:pPr>
            <a:fld id="{B47E7917-3876-4118-900B-DDC0F7422DE4}"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ChangeArrowheads="1"/>
          </p:cNvSpPr>
          <p:nvPr/>
        </p:nvSpPr>
        <p:spPr bwMode="auto">
          <a:xfrm>
            <a:off x="0" y="0"/>
            <a:ext cx="9144000" cy="584200"/>
          </a:xfrm>
          <a:prstGeom prst="rect">
            <a:avLst/>
          </a:prstGeom>
          <a:noFill/>
          <a:ln w="9525">
            <a:noFill/>
            <a:miter lim="800000"/>
            <a:headEnd/>
            <a:tailEnd/>
          </a:ln>
        </p:spPr>
        <p:txBody>
          <a:bodyPr anchor="ctr">
            <a:spAutoFit/>
          </a:bodyPr>
          <a:lstStyle/>
          <a:p>
            <a:pPr algn="ctr" eaLnBrk="0" hangingPunct="0"/>
            <a:r>
              <a:rPr lang="en-US" sz="3200" b="1" i="1">
                <a:latin typeface="Times New Roman" pitchFamily="18" charset="0"/>
                <a:ea typeface="MS Mincho" pitchFamily="49" charset="-128"/>
                <a:cs typeface="Times New Roman" pitchFamily="18" charset="0"/>
              </a:rPr>
              <a:t>Access Control List (ACL)</a:t>
            </a:r>
            <a:endParaRPr lang="en-US" sz="3200" i="1">
              <a:latin typeface="Times New Roman" pitchFamily="18" charset="0"/>
              <a:ea typeface="MS Mincho" pitchFamily="49" charset="-128"/>
              <a:cs typeface="Times New Roman" pitchFamily="18" charset="0"/>
            </a:endParaRPr>
          </a:p>
        </p:txBody>
      </p:sp>
      <p:sp>
        <p:nvSpPr>
          <p:cNvPr id="38916" name="Rectangle 6"/>
          <p:cNvSpPr>
            <a:spLocks noChangeArrowheads="1"/>
          </p:cNvSpPr>
          <p:nvPr/>
        </p:nvSpPr>
        <p:spPr bwMode="auto">
          <a:xfrm>
            <a:off x="228600" y="833438"/>
            <a:ext cx="8686800" cy="5878512"/>
          </a:xfrm>
          <a:prstGeom prst="rect">
            <a:avLst/>
          </a:prstGeom>
          <a:noFill/>
          <a:ln w="9525">
            <a:noFill/>
            <a:miter lim="800000"/>
            <a:headEnd/>
            <a:tailEnd/>
          </a:ln>
        </p:spPr>
        <p:txBody>
          <a:bodyPr anchor="ctr">
            <a:spAutoFit/>
          </a:bodyPr>
          <a:lstStyle/>
          <a:p>
            <a:pPr marL="231775" lvl="1" indent="-231775" algn="just" eaLnBrk="0" hangingPunct="0">
              <a:buFont typeface="Arial" charset="0"/>
              <a:buChar char="•"/>
            </a:pPr>
            <a:r>
              <a:rPr lang="en-US" sz="2400">
                <a:solidFill>
                  <a:srgbClr val="3333FF"/>
                </a:solidFill>
                <a:latin typeface="Times New Roman" pitchFamily="18" charset="0"/>
                <a:ea typeface="MS Mincho" pitchFamily="49" charset="-128"/>
                <a:cs typeface="Times New Roman" pitchFamily="18" charset="0"/>
              </a:rPr>
              <a:t>Associated with Each File</a:t>
            </a:r>
            <a:r>
              <a:rPr lang="en-US" sz="2400">
                <a:latin typeface="Times New Roman" pitchFamily="18" charset="0"/>
                <a:ea typeface="MS Mincho" pitchFamily="49" charset="-128"/>
                <a:cs typeface="Times New Roman" pitchFamily="18" charset="0"/>
              </a:rPr>
              <a:t> and Directory.</a:t>
            </a:r>
          </a:p>
          <a:p>
            <a:pPr marL="231775" lvl="1" indent="-231775" algn="just" eaLnBrk="0" hangingPunct="0">
              <a:buFont typeface="Arial" charset="0"/>
              <a:buChar char="•"/>
            </a:pPr>
            <a:endParaRPr lang="en-US" sz="2400">
              <a:latin typeface="Times New Roman" pitchFamily="18" charset="0"/>
              <a:ea typeface="MS Mincho" pitchFamily="49" charset="-128"/>
              <a:cs typeface="Times New Roman" pitchFamily="18" charset="0"/>
            </a:endParaRPr>
          </a:p>
          <a:p>
            <a:pPr marL="231775" lvl="1" indent="-231775" algn="just" eaLnBrk="0" hangingPunct="0">
              <a:buFont typeface="Arial" charset="0"/>
              <a:buChar char="•"/>
            </a:pPr>
            <a:endParaRPr lang="en-US" sz="800">
              <a:latin typeface="Times New Roman" pitchFamily="18" charset="0"/>
              <a:ea typeface="MS Mincho" pitchFamily="49" charset="-128"/>
              <a:cs typeface="Times New Roman" pitchFamily="18" charset="0"/>
            </a:endParaRPr>
          </a:p>
          <a:p>
            <a:pPr marL="231775" lvl="1" indent="-231775" algn="just" eaLnBrk="0" hangingPunct="0">
              <a:buFont typeface="Arial" charset="0"/>
              <a:buChar char="•"/>
            </a:pPr>
            <a:r>
              <a:rPr lang="en-US" sz="2400">
                <a:solidFill>
                  <a:srgbClr val="3333FF"/>
                </a:solidFill>
                <a:latin typeface="Times New Roman" pitchFamily="18" charset="0"/>
                <a:ea typeface="MS Mincho" pitchFamily="49" charset="-128"/>
                <a:cs typeface="Times New Roman" pitchFamily="18" charset="0"/>
              </a:rPr>
              <a:t>Specifies User names and the types of Access allowed </a:t>
            </a:r>
            <a:r>
              <a:rPr lang="en-US" sz="2400">
                <a:latin typeface="Times New Roman" pitchFamily="18" charset="0"/>
                <a:ea typeface="MS Mincho" pitchFamily="49" charset="-128"/>
                <a:cs typeface="Times New Roman" pitchFamily="18" charset="0"/>
              </a:rPr>
              <a:t>for Each User.</a:t>
            </a:r>
          </a:p>
          <a:p>
            <a:pPr marL="231775" lvl="1" indent="-231775" algn="just" eaLnBrk="0" hangingPunct="0">
              <a:buFont typeface="Arial" charset="0"/>
              <a:buChar char="•"/>
            </a:pPr>
            <a:endParaRPr lang="en-US" sz="2400">
              <a:latin typeface="Times New Roman" pitchFamily="18" charset="0"/>
              <a:ea typeface="MS Mincho" pitchFamily="49" charset="-128"/>
              <a:cs typeface="Times New Roman" pitchFamily="18" charset="0"/>
            </a:endParaRPr>
          </a:p>
          <a:p>
            <a:pPr marL="231775" lvl="1" indent="-231775" algn="just" eaLnBrk="0" hangingPunct="0">
              <a:buFont typeface="Arial" charset="0"/>
              <a:buChar char="•"/>
            </a:pPr>
            <a:endParaRPr lang="en-US" sz="800">
              <a:latin typeface="Times New Roman" pitchFamily="18" charset="0"/>
              <a:ea typeface="MS Mincho" pitchFamily="49" charset="-128"/>
              <a:cs typeface="Times New Roman" pitchFamily="18" charset="0"/>
            </a:endParaRPr>
          </a:p>
          <a:p>
            <a:pPr marL="231775" lvl="1" indent="-231775" algn="just" eaLnBrk="0" hangingPunct="0">
              <a:buFont typeface="Arial" charset="0"/>
              <a:buChar char="•"/>
            </a:pPr>
            <a:r>
              <a:rPr lang="en-US" sz="2400">
                <a:latin typeface="Times New Roman" pitchFamily="18" charset="0"/>
                <a:ea typeface="MS Mincho" pitchFamily="49" charset="-128"/>
                <a:cs typeface="Times New Roman" pitchFamily="18" charset="0"/>
              </a:rPr>
              <a:t>When User requests access to a particular file, the </a:t>
            </a:r>
            <a:r>
              <a:rPr lang="en-US" sz="2400">
                <a:solidFill>
                  <a:srgbClr val="3333FF"/>
                </a:solidFill>
                <a:latin typeface="Times New Roman" pitchFamily="18" charset="0"/>
                <a:ea typeface="MS Mincho" pitchFamily="49" charset="-128"/>
                <a:cs typeface="Times New Roman" pitchFamily="18" charset="0"/>
              </a:rPr>
              <a:t>Operating System checks the access list associated</a:t>
            </a:r>
            <a:r>
              <a:rPr lang="en-US" sz="2400">
                <a:latin typeface="Times New Roman" pitchFamily="18" charset="0"/>
                <a:ea typeface="MS Mincho" pitchFamily="49" charset="-128"/>
                <a:cs typeface="Times New Roman" pitchFamily="18" charset="0"/>
              </a:rPr>
              <a:t> with that file.</a:t>
            </a:r>
          </a:p>
          <a:p>
            <a:pPr marL="231775" lvl="1" indent="-231775" algn="just" eaLnBrk="0" hangingPunct="0">
              <a:buFont typeface="Arial" charset="0"/>
              <a:buChar char="•"/>
            </a:pPr>
            <a:endParaRPr lang="en-US" sz="2400">
              <a:latin typeface="Times New Roman" pitchFamily="18" charset="0"/>
              <a:ea typeface="MS Mincho" pitchFamily="49" charset="-128"/>
              <a:cs typeface="Times New Roman" pitchFamily="18" charset="0"/>
            </a:endParaRPr>
          </a:p>
          <a:p>
            <a:pPr marL="231775" lvl="1" indent="-231775" algn="just" eaLnBrk="0" hangingPunct="0">
              <a:buFont typeface="Arial" charset="0"/>
              <a:buChar char="•"/>
            </a:pPr>
            <a:endParaRPr lang="en-US" sz="800">
              <a:latin typeface="Times New Roman" pitchFamily="18" charset="0"/>
              <a:ea typeface="MS Mincho" pitchFamily="49" charset="-128"/>
              <a:cs typeface="Times New Roman" pitchFamily="18" charset="0"/>
            </a:endParaRPr>
          </a:p>
          <a:p>
            <a:pPr marL="231775" lvl="1" indent="-231775" algn="just" eaLnBrk="0" hangingPunct="0">
              <a:buFont typeface="Arial" charset="0"/>
              <a:buChar char="•"/>
            </a:pPr>
            <a:r>
              <a:rPr lang="en-US" sz="2400">
                <a:solidFill>
                  <a:srgbClr val="3333FF"/>
                </a:solidFill>
                <a:latin typeface="Times New Roman" pitchFamily="18" charset="0"/>
                <a:ea typeface="MS Mincho" pitchFamily="49" charset="-128"/>
                <a:cs typeface="Times New Roman" pitchFamily="18" charset="0"/>
              </a:rPr>
              <a:t>If</a:t>
            </a:r>
            <a:r>
              <a:rPr lang="en-US" sz="2400">
                <a:latin typeface="Times New Roman" pitchFamily="18" charset="0"/>
                <a:ea typeface="MS Mincho" pitchFamily="49" charset="-128"/>
                <a:cs typeface="Times New Roman" pitchFamily="18" charset="0"/>
              </a:rPr>
              <a:t> that user is </a:t>
            </a:r>
            <a:r>
              <a:rPr lang="en-US" sz="2400">
                <a:solidFill>
                  <a:srgbClr val="3333FF"/>
                </a:solidFill>
                <a:latin typeface="Times New Roman" pitchFamily="18" charset="0"/>
                <a:ea typeface="MS Mincho" pitchFamily="49" charset="-128"/>
                <a:cs typeface="Times New Roman" pitchFamily="18" charset="0"/>
              </a:rPr>
              <a:t>listed </a:t>
            </a:r>
            <a:r>
              <a:rPr lang="en-US" sz="2400">
                <a:latin typeface="Times New Roman" pitchFamily="18" charset="0"/>
                <a:ea typeface="MS Mincho" pitchFamily="49" charset="-128"/>
                <a:cs typeface="Times New Roman" pitchFamily="18" charset="0"/>
              </a:rPr>
              <a:t>for the requested access, </a:t>
            </a:r>
            <a:r>
              <a:rPr lang="en-US" sz="2400">
                <a:solidFill>
                  <a:srgbClr val="3333FF"/>
                </a:solidFill>
                <a:latin typeface="Times New Roman" pitchFamily="18" charset="0"/>
                <a:ea typeface="MS Mincho" pitchFamily="49" charset="-128"/>
                <a:cs typeface="Times New Roman" pitchFamily="18" charset="0"/>
              </a:rPr>
              <a:t>the access is allowed.</a:t>
            </a:r>
          </a:p>
          <a:p>
            <a:pPr marL="231775" lvl="1" indent="-231775" algn="just" eaLnBrk="0" hangingPunct="0">
              <a:buFont typeface="Arial" charset="0"/>
              <a:buChar char="•"/>
            </a:pPr>
            <a:endParaRPr lang="en-US" sz="2400">
              <a:solidFill>
                <a:srgbClr val="3333FF"/>
              </a:solidFill>
              <a:latin typeface="Times New Roman" pitchFamily="18" charset="0"/>
              <a:ea typeface="MS Mincho" pitchFamily="49" charset="-128"/>
              <a:cs typeface="Times New Roman" pitchFamily="18" charset="0"/>
            </a:endParaRPr>
          </a:p>
          <a:p>
            <a:pPr marL="231775" lvl="1" indent="-231775" algn="just" eaLnBrk="0" hangingPunct="0">
              <a:buFont typeface="Arial" charset="0"/>
              <a:buChar char="•"/>
            </a:pPr>
            <a:endParaRPr lang="en-US" sz="800">
              <a:latin typeface="Times New Roman" pitchFamily="18" charset="0"/>
              <a:ea typeface="MS Mincho" pitchFamily="49" charset="-128"/>
              <a:cs typeface="Times New Roman" pitchFamily="18" charset="0"/>
            </a:endParaRPr>
          </a:p>
          <a:p>
            <a:pPr marL="231775" lvl="1" indent="-231775" algn="just" eaLnBrk="0" hangingPunct="0">
              <a:buFont typeface="Arial" charset="0"/>
              <a:buChar char="•"/>
            </a:pPr>
            <a:r>
              <a:rPr lang="en-US" sz="2400">
                <a:solidFill>
                  <a:srgbClr val="3333FF"/>
                </a:solidFill>
                <a:latin typeface="Times New Roman" pitchFamily="18" charset="0"/>
                <a:ea typeface="MS Mincho" pitchFamily="49" charset="-128"/>
                <a:cs typeface="Times New Roman" pitchFamily="18" charset="0"/>
              </a:rPr>
              <a:t>Otherwise, a Protection Violation occurs</a:t>
            </a:r>
            <a:r>
              <a:rPr lang="en-US" sz="2400">
                <a:latin typeface="Times New Roman" pitchFamily="18" charset="0"/>
                <a:ea typeface="MS Mincho" pitchFamily="49" charset="-128"/>
                <a:cs typeface="Times New Roman" pitchFamily="18" charset="0"/>
              </a:rPr>
              <a:t>, and the user job is denied access to the file.</a:t>
            </a:r>
          </a:p>
          <a:p>
            <a:pPr marL="231775" lvl="1" indent="-231775" algn="just" eaLnBrk="0" hangingPunct="0">
              <a:buFont typeface="Arial" charset="0"/>
              <a:buChar char="•"/>
            </a:pPr>
            <a:endParaRPr lang="en-US" sz="2400">
              <a:latin typeface="Times New Roman" pitchFamily="18" charset="0"/>
              <a:ea typeface="MS Mincho" pitchFamily="49" charset="-128"/>
              <a:cs typeface="Times New Roman" pitchFamily="18" charset="0"/>
            </a:endParaRPr>
          </a:p>
          <a:p>
            <a:pPr marL="231775" lvl="1" indent="-231775" algn="just" eaLnBrk="0" hangingPunct="0">
              <a:buFont typeface="Arial" charset="0"/>
              <a:buChar char="•"/>
            </a:pPr>
            <a:endParaRPr lang="en-US" sz="800">
              <a:latin typeface="Times New Roman" pitchFamily="18" charset="0"/>
              <a:ea typeface="MS Mincho" pitchFamily="49" charset="-128"/>
              <a:cs typeface="Times New Roman" pitchFamily="18" charset="0"/>
            </a:endParaRPr>
          </a:p>
          <a:p>
            <a:pPr marL="231775" lvl="1" indent="-231775" algn="just" eaLnBrk="0" hangingPunct="0">
              <a:buFont typeface="Arial" charset="0"/>
              <a:buChar char="•"/>
            </a:pPr>
            <a:r>
              <a:rPr lang="en-US" sz="2400">
                <a:latin typeface="Times New Roman" pitchFamily="18" charset="0"/>
                <a:ea typeface="MS Mincho" pitchFamily="49" charset="-128"/>
                <a:cs typeface="Times New Roman" pitchFamily="18" charset="0"/>
              </a:rPr>
              <a:t>Main problem is Length.</a:t>
            </a:r>
          </a:p>
        </p:txBody>
      </p:sp>
      <p:sp>
        <p:nvSpPr>
          <p:cNvPr id="38917" name="Rectangle 4"/>
          <p:cNvSpPr>
            <a:spLocks noChangeArrowheads="1"/>
          </p:cNvSpPr>
          <p:nvPr/>
        </p:nvSpPr>
        <p:spPr bwMode="auto">
          <a:xfrm>
            <a:off x="8153400" y="609600"/>
            <a:ext cx="463550" cy="338138"/>
          </a:xfrm>
          <a:prstGeom prst="rect">
            <a:avLst/>
          </a:prstGeom>
          <a:noFill/>
          <a:ln w="9525">
            <a:noFill/>
            <a:miter lim="800000"/>
            <a:headEnd/>
            <a:tailEnd/>
          </a:ln>
        </p:spPr>
        <p:txBody>
          <a:bodyPr wrap="none">
            <a:spAutoFit/>
          </a:bodyPr>
          <a:lstStyle/>
          <a:p>
            <a:r>
              <a:rPr lang="en-US" sz="1600" b="1">
                <a:latin typeface="Times New Roman" pitchFamily="18" charset="0"/>
                <a:cs typeface="Times New Roman" pitchFamily="18" charset="0"/>
                <a:hlinkClick r:id="rId3" action="ppaction://hlinksldjump"/>
              </a:rPr>
              <a:t>|&lt;&lt;</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6">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6">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916">
                                            <p:txEl>
                                              <p:pRg st="15" end="1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p:bldP spid="389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ChangeArrowheads="1"/>
          </p:cNvSpPr>
          <p:nvPr/>
        </p:nvSpPr>
        <p:spPr bwMode="auto">
          <a:xfrm>
            <a:off x="0" y="0"/>
            <a:ext cx="9144000" cy="584200"/>
          </a:xfrm>
          <a:prstGeom prst="rect">
            <a:avLst/>
          </a:prstGeom>
          <a:noFill/>
          <a:ln w="9525">
            <a:noFill/>
            <a:miter lim="800000"/>
            <a:headEnd/>
            <a:tailEnd/>
          </a:ln>
        </p:spPr>
        <p:txBody>
          <a:bodyPr anchor="ctr">
            <a:spAutoFit/>
          </a:bodyPr>
          <a:lstStyle/>
          <a:p>
            <a:pPr algn="ctr" eaLnBrk="0" hangingPunct="0"/>
            <a:r>
              <a:rPr lang="en-US" sz="3200" b="1" i="1">
                <a:latin typeface="Times New Roman" pitchFamily="18" charset="0"/>
                <a:ea typeface="MS Mincho" pitchFamily="49" charset="-128"/>
                <a:cs typeface="Times New Roman" pitchFamily="18" charset="0"/>
              </a:rPr>
              <a:t>Capabilities</a:t>
            </a:r>
            <a:endParaRPr lang="en-US" sz="3200" i="1">
              <a:latin typeface="Times New Roman" pitchFamily="18" charset="0"/>
              <a:ea typeface="MS Mincho" pitchFamily="49" charset="-128"/>
              <a:cs typeface="Times New Roman" pitchFamily="18" charset="0"/>
            </a:endParaRPr>
          </a:p>
        </p:txBody>
      </p:sp>
      <p:sp>
        <p:nvSpPr>
          <p:cNvPr id="39940" name="Rectangle 6"/>
          <p:cNvSpPr>
            <a:spLocks noChangeArrowheads="1"/>
          </p:cNvSpPr>
          <p:nvPr/>
        </p:nvSpPr>
        <p:spPr bwMode="auto">
          <a:xfrm>
            <a:off x="609600" y="838200"/>
            <a:ext cx="7772400" cy="5386388"/>
          </a:xfrm>
          <a:prstGeom prst="rect">
            <a:avLst/>
          </a:prstGeom>
          <a:noFill/>
          <a:ln w="9525">
            <a:noFill/>
            <a:miter lim="800000"/>
            <a:headEnd/>
            <a:tailEnd/>
          </a:ln>
        </p:spPr>
        <p:txBody>
          <a:bodyPr anchor="ctr">
            <a:spAutoFit/>
          </a:bodyPr>
          <a:lstStyle/>
          <a:p>
            <a:pPr marL="231775" lvl="1" indent="-231775" algn="just" eaLnBrk="0" hangingPunct="0">
              <a:buFont typeface="Arial" charset="0"/>
              <a:buChar char="•"/>
              <a:defRPr/>
            </a:pPr>
            <a:r>
              <a:rPr lang="en-US" sz="2400" dirty="0">
                <a:latin typeface="Times New Roman" pitchFamily="18" charset="0"/>
                <a:cs typeface="Times New Roman" pitchFamily="18" charset="0"/>
              </a:rPr>
              <a:t>All access to objects (Ex: every program/file) is done thru Capabilities, and </a:t>
            </a:r>
            <a:r>
              <a:rPr lang="en-US" sz="2400" dirty="0">
                <a:solidFill>
                  <a:srgbClr val="3333FF"/>
                </a:solidFill>
                <a:latin typeface="Times New Roman" pitchFamily="18" charset="0"/>
                <a:cs typeface="Times New Roman" pitchFamily="18" charset="0"/>
              </a:rPr>
              <a:t>Capabilities provide the </a:t>
            </a:r>
            <a:r>
              <a:rPr lang="en-US" sz="2400" i="1" dirty="0">
                <a:solidFill>
                  <a:srgbClr val="3333FF"/>
                </a:solidFill>
                <a:latin typeface="Times New Roman" pitchFamily="18" charset="0"/>
                <a:cs typeface="Times New Roman" pitchFamily="18" charset="0"/>
              </a:rPr>
              <a:t>only</a:t>
            </a:r>
            <a:r>
              <a:rPr lang="en-US" sz="2400" dirty="0">
                <a:solidFill>
                  <a:srgbClr val="3333FF"/>
                </a:solidFill>
                <a:latin typeface="Times New Roman" pitchFamily="18" charset="0"/>
                <a:cs typeface="Times New Roman" pitchFamily="18" charset="0"/>
              </a:rPr>
              <a:t> means of accessing Objects</a:t>
            </a:r>
            <a:r>
              <a:rPr lang="en-US" sz="2400" dirty="0">
                <a:latin typeface="Times New Roman" pitchFamily="18" charset="0"/>
                <a:cs typeface="Times New Roman" pitchFamily="18" charset="0"/>
              </a:rPr>
              <a:t>.</a:t>
            </a:r>
          </a:p>
          <a:p>
            <a:pPr marL="231775" lvl="1" indent="-231775" algn="just" eaLnBrk="0" hangingPunct="0">
              <a:buFont typeface="Arial" charset="0"/>
              <a:buChar char="•"/>
              <a:defRPr/>
            </a:pPr>
            <a:endParaRPr lang="en-US" sz="2400" dirty="0">
              <a:latin typeface="Times New Roman" pitchFamily="18" charset="0"/>
              <a:cs typeface="Times New Roman" pitchFamily="18" charset="0"/>
            </a:endParaRPr>
          </a:p>
          <a:p>
            <a:pPr marL="463550" lvl="1" indent="-463550" algn="just" eaLnBrk="0" hangingPunct="0">
              <a:defRPr/>
            </a:pPr>
            <a:endParaRPr lang="en-US" sz="800" dirty="0">
              <a:latin typeface="Times New Roman" pitchFamily="18" charset="0"/>
              <a:cs typeface="Times New Roman" pitchFamily="18" charset="0"/>
            </a:endParaRPr>
          </a:p>
          <a:p>
            <a:pPr marL="231775" lvl="1" indent="-231775" algn="just" eaLnBrk="0" hangingPunct="0">
              <a:defRPr/>
            </a:pPr>
            <a:endParaRPr lang="en-US" sz="800" dirty="0">
              <a:latin typeface="Times New Roman" pitchFamily="18" charset="0"/>
              <a:cs typeface="Times New Roman" pitchFamily="18" charset="0"/>
            </a:endParaRPr>
          </a:p>
          <a:p>
            <a:pPr marL="231775" lvl="1" indent="-231775" algn="just" eaLnBrk="0" hangingPunct="0">
              <a:buFont typeface="Arial" pitchFamily="34" charset="0"/>
              <a:buChar char="•"/>
              <a:defRPr/>
            </a:pPr>
            <a:r>
              <a:rPr lang="en-US" sz="2400" dirty="0">
                <a:latin typeface="Times New Roman" pitchFamily="18" charset="0"/>
                <a:cs typeface="Times New Roman" pitchFamily="18" charset="0"/>
              </a:rPr>
              <a:t>If Program A holds a Capability to talk to Program B, then the </a:t>
            </a:r>
            <a:r>
              <a:rPr lang="en-US" sz="2400" dirty="0">
                <a:solidFill>
                  <a:srgbClr val="3333FF"/>
                </a:solidFill>
                <a:latin typeface="Times New Roman" pitchFamily="18" charset="0"/>
                <a:cs typeface="Times New Roman" pitchFamily="18" charset="0"/>
              </a:rPr>
              <a:t>two Programs can grant Capabilities to each other</a:t>
            </a:r>
            <a:r>
              <a:rPr lang="en-US" sz="2400" dirty="0">
                <a:latin typeface="Times New Roman" pitchFamily="18" charset="0"/>
                <a:cs typeface="Times New Roman" pitchFamily="18" charset="0"/>
              </a:rPr>
              <a:t>. </a:t>
            </a:r>
          </a:p>
          <a:p>
            <a:pPr marL="231775" lvl="1" indent="-231775" algn="just" eaLnBrk="0" hangingPunct="0">
              <a:buFont typeface="Arial" pitchFamily="34" charset="0"/>
              <a:buChar char="•"/>
              <a:defRPr/>
            </a:pPr>
            <a:endParaRPr lang="en-US" sz="2400" dirty="0">
              <a:latin typeface="Times New Roman" pitchFamily="18" charset="0"/>
              <a:cs typeface="Times New Roman" pitchFamily="18" charset="0"/>
            </a:endParaRPr>
          </a:p>
          <a:p>
            <a:pPr marL="463550" lvl="1" indent="-463550" algn="just" eaLnBrk="0" hangingPunct="0">
              <a:defRPr/>
            </a:pPr>
            <a:endParaRPr lang="en-US" sz="800" dirty="0">
              <a:latin typeface="Times New Roman" pitchFamily="18" charset="0"/>
              <a:cs typeface="Times New Roman" pitchFamily="18" charset="0"/>
            </a:endParaRPr>
          </a:p>
          <a:p>
            <a:pPr marL="231775" lvl="1" indent="-231775" algn="just" eaLnBrk="0" hangingPunct="0">
              <a:buFont typeface="Arial" charset="0"/>
              <a:buChar char="•"/>
              <a:defRPr/>
            </a:pPr>
            <a:r>
              <a:rPr lang="en-US" sz="2400" dirty="0">
                <a:latin typeface="Times New Roman" pitchFamily="18" charset="0"/>
                <a:cs typeface="Times New Roman" pitchFamily="18" charset="0"/>
              </a:rPr>
              <a:t>Although a Program can hold an infinite no. of Capabilities, </a:t>
            </a:r>
            <a:r>
              <a:rPr lang="en-US" sz="2400" dirty="0">
                <a:solidFill>
                  <a:srgbClr val="3333FF"/>
                </a:solidFill>
                <a:latin typeface="Times New Roman" pitchFamily="18" charset="0"/>
                <a:cs typeface="Times New Roman" pitchFamily="18" charset="0"/>
              </a:rPr>
              <a:t>better is to hold a fixed no. of Capabilities</a:t>
            </a:r>
            <a:r>
              <a:rPr lang="en-US" sz="2400" dirty="0">
                <a:latin typeface="Times New Roman" pitchFamily="18" charset="0"/>
                <a:cs typeface="Times New Roman" pitchFamily="18" charset="0"/>
              </a:rPr>
              <a:t>, and improve as they are needed.</a:t>
            </a:r>
          </a:p>
          <a:p>
            <a:pPr marL="231775" lvl="1" indent="-231775" algn="just" eaLnBrk="0" hangingPunct="0">
              <a:buFont typeface="Arial" charset="0"/>
              <a:buChar char="•"/>
              <a:defRPr/>
            </a:pPr>
            <a:endParaRPr lang="en-US" sz="2400" dirty="0">
              <a:latin typeface="Times New Roman" pitchFamily="18" charset="0"/>
              <a:cs typeface="Times New Roman" pitchFamily="18" charset="0"/>
            </a:endParaRPr>
          </a:p>
          <a:p>
            <a:pPr marL="463550" lvl="1" indent="-463550" algn="just" eaLnBrk="0" hangingPunct="0">
              <a:defRPr/>
            </a:pPr>
            <a:endParaRPr lang="en-US" sz="800" dirty="0">
              <a:latin typeface="Times New Roman" pitchFamily="18" charset="0"/>
              <a:cs typeface="Times New Roman" pitchFamily="18" charset="0"/>
            </a:endParaRPr>
          </a:p>
          <a:p>
            <a:pPr marL="231775" lvl="1" indent="-231775" algn="just" eaLnBrk="0" hangingPunct="0">
              <a:buFont typeface="Arial" charset="0"/>
              <a:buChar char="•"/>
              <a:defRPr/>
            </a:pPr>
            <a:r>
              <a:rPr lang="en-US" sz="2400" dirty="0">
                <a:latin typeface="Times New Roman" pitchFamily="18" charset="0"/>
                <a:cs typeface="Times New Roman" pitchFamily="18" charset="0"/>
              </a:rPr>
              <a:t>The only way </a:t>
            </a:r>
            <a:r>
              <a:rPr lang="en-US" sz="2400" dirty="0">
                <a:solidFill>
                  <a:srgbClr val="3333FF"/>
                </a:solidFill>
                <a:latin typeface="Times New Roman" pitchFamily="18" charset="0"/>
                <a:cs typeface="Times New Roman" pitchFamily="18" charset="0"/>
              </a:rPr>
              <a:t>to obtain Capabilities is to have them granted </a:t>
            </a:r>
            <a:r>
              <a:rPr lang="en-US" sz="2400" dirty="0">
                <a:latin typeface="Times New Roman" pitchFamily="18" charset="0"/>
                <a:cs typeface="Times New Roman" pitchFamily="18" charset="0"/>
              </a:rPr>
              <a:t>as a result of Some Communication.</a:t>
            </a:r>
            <a:endParaRPr lang="en-US" sz="2400" dirty="0">
              <a:latin typeface="Times New Roman" pitchFamily="18" charset="0"/>
              <a:ea typeface="MS Mincho" pitchFamily="49" charset="-128"/>
              <a:cs typeface="Times New Roman" pitchFamily="18" charset="0"/>
            </a:endParaRPr>
          </a:p>
        </p:txBody>
      </p:sp>
      <p:sp>
        <p:nvSpPr>
          <p:cNvPr id="39941" name="Rectangle 4"/>
          <p:cNvSpPr>
            <a:spLocks noChangeArrowheads="1"/>
          </p:cNvSpPr>
          <p:nvPr/>
        </p:nvSpPr>
        <p:spPr bwMode="auto">
          <a:xfrm>
            <a:off x="8077200" y="533400"/>
            <a:ext cx="463550" cy="338138"/>
          </a:xfrm>
          <a:prstGeom prst="rect">
            <a:avLst/>
          </a:prstGeom>
          <a:noFill/>
          <a:ln w="9525">
            <a:noFill/>
            <a:miter lim="800000"/>
            <a:headEnd/>
            <a:tailEnd/>
          </a:ln>
        </p:spPr>
        <p:txBody>
          <a:bodyPr wrap="none">
            <a:spAutoFit/>
          </a:bodyPr>
          <a:lstStyle/>
          <a:p>
            <a:r>
              <a:rPr lang="en-US" sz="1600" b="1">
                <a:latin typeface="Times New Roman" pitchFamily="18" charset="0"/>
                <a:cs typeface="Times New Roman" pitchFamily="18" charset="0"/>
                <a:hlinkClick r:id="rId3" action="ppaction://hlinksldjump"/>
              </a:rPr>
              <a:t>|&lt;&lt;</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0">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40">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P spid="399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9144000" cy="457200"/>
          </a:xfrm>
        </p:spPr>
        <p:txBody>
          <a:bodyPr/>
          <a:lstStyle/>
          <a:p>
            <a:r>
              <a:rPr lang="en-US" sz="3200" b="1" i="1" smtClean="0">
                <a:latin typeface="Times New Roman" pitchFamily="18" charset="0"/>
                <a:cs typeface="Times New Roman" pitchFamily="18" charset="0"/>
              </a:rPr>
              <a:t>Device I/O Port Locations on PCs (Partial)</a:t>
            </a:r>
          </a:p>
        </p:txBody>
      </p:sp>
      <p:pic>
        <p:nvPicPr>
          <p:cNvPr id="7171" name="Picture 4"/>
          <p:cNvPicPr>
            <a:picLocks noChangeAspect="1" noChangeArrowheads="1"/>
          </p:cNvPicPr>
          <p:nvPr/>
        </p:nvPicPr>
        <p:blipFill>
          <a:blip r:embed="rId2"/>
          <a:srcRect l="883" t="12469" r="656" b="12469"/>
          <a:stretch>
            <a:fillRect/>
          </a:stretch>
        </p:blipFill>
        <p:spPr bwMode="auto">
          <a:xfrm>
            <a:off x="609600" y="685800"/>
            <a:ext cx="8001000" cy="5791200"/>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2"/>
          </p:nvPr>
        </p:nvSpPr>
        <p:spPr/>
        <p:txBody>
          <a:bodyPr/>
          <a:lstStyle/>
          <a:p>
            <a:pPr>
              <a:defRPr/>
            </a:pPr>
            <a:fld id="{8057AA70-9C85-4787-B205-330866826445}"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ChangeArrowheads="1"/>
          </p:cNvSpPr>
          <p:nvPr/>
        </p:nvSpPr>
        <p:spPr bwMode="auto">
          <a:xfrm>
            <a:off x="0" y="-76200"/>
            <a:ext cx="9144000" cy="584200"/>
          </a:xfrm>
          <a:prstGeom prst="rect">
            <a:avLst/>
          </a:prstGeom>
          <a:noFill/>
          <a:ln w="9525">
            <a:noFill/>
            <a:miter lim="800000"/>
            <a:headEnd/>
            <a:tailEnd/>
          </a:ln>
        </p:spPr>
        <p:txBody>
          <a:bodyPr anchor="ctr">
            <a:spAutoFit/>
          </a:bodyPr>
          <a:lstStyle/>
          <a:p>
            <a:pPr algn="ctr" eaLnBrk="0" hangingPunct="0"/>
            <a:r>
              <a:rPr lang="en-US" sz="3200" b="1" i="1">
                <a:latin typeface="Times New Roman" pitchFamily="18" charset="0"/>
                <a:ea typeface="MS Mincho" pitchFamily="49" charset="-128"/>
                <a:cs typeface="Times New Roman" pitchFamily="18" charset="0"/>
              </a:rPr>
              <a:t>Third Party Tools</a:t>
            </a:r>
            <a:endParaRPr lang="en-US" sz="3200" i="1">
              <a:latin typeface="Times New Roman" pitchFamily="18" charset="0"/>
              <a:ea typeface="MS Mincho" pitchFamily="49" charset="-128"/>
              <a:cs typeface="Times New Roman" pitchFamily="18" charset="0"/>
            </a:endParaRPr>
          </a:p>
        </p:txBody>
      </p:sp>
      <p:sp>
        <p:nvSpPr>
          <p:cNvPr id="40964" name="Rectangle 6"/>
          <p:cNvSpPr>
            <a:spLocks noChangeArrowheads="1"/>
          </p:cNvSpPr>
          <p:nvPr/>
        </p:nvSpPr>
        <p:spPr bwMode="auto">
          <a:xfrm>
            <a:off x="228600" y="381000"/>
            <a:ext cx="8686800" cy="6186488"/>
          </a:xfrm>
          <a:prstGeom prst="rect">
            <a:avLst/>
          </a:prstGeom>
          <a:noFill/>
          <a:ln w="9525">
            <a:noFill/>
            <a:miter lim="800000"/>
            <a:headEnd/>
            <a:tailEnd/>
          </a:ln>
        </p:spPr>
        <p:txBody>
          <a:bodyPr anchor="ctr">
            <a:spAutoFit/>
          </a:bodyPr>
          <a:lstStyle/>
          <a:p>
            <a:pPr marL="231775" lvl="1" indent="-231775" algn="just" eaLnBrk="0" hangingPunct="0">
              <a:buFont typeface="Arial" charset="0"/>
              <a:buChar char="•"/>
              <a:defRPr/>
            </a:pPr>
            <a:r>
              <a:rPr lang="en-US" sz="2200" b="1" i="1" dirty="0">
                <a:latin typeface="Times New Roman" pitchFamily="18" charset="0"/>
                <a:cs typeface="Times New Roman" pitchFamily="18" charset="0"/>
              </a:rPr>
              <a:t>First Party Tools </a:t>
            </a:r>
          </a:p>
          <a:p>
            <a:pPr marL="463550" lvl="1" indent="-463550" algn="just" eaLnBrk="0" hangingPunct="0">
              <a:defRPr/>
            </a:pPr>
            <a:r>
              <a:rPr lang="en-US" sz="2200" b="1" dirty="0">
                <a:latin typeface="Times New Roman" pitchFamily="18" charset="0"/>
                <a:cs typeface="Times New Roman" pitchFamily="18" charset="0"/>
              </a:rPr>
              <a:t>	would be Something created Oneself. </a:t>
            </a:r>
          </a:p>
          <a:p>
            <a:pPr marL="463550" lvl="1" indent="-463550" algn="just" eaLnBrk="0" hangingPunct="0">
              <a:defRPr/>
            </a:pPr>
            <a:endParaRPr lang="en-US" sz="1000" b="1" dirty="0">
              <a:latin typeface="Times New Roman" pitchFamily="18" charset="0"/>
              <a:cs typeface="Times New Roman" pitchFamily="18" charset="0"/>
            </a:endParaRPr>
          </a:p>
          <a:p>
            <a:pPr marL="231775" lvl="1" indent="-231775" algn="just" eaLnBrk="0" hangingPunct="0">
              <a:buFont typeface="Arial" pitchFamily="34" charset="0"/>
              <a:buChar char="•"/>
              <a:defRPr/>
            </a:pPr>
            <a:r>
              <a:rPr lang="en-US" sz="2200" b="1" i="1" dirty="0">
                <a:latin typeface="Times New Roman" pitchFamily="18" charset="0"/>
                <a:cs typeface="Times New Roman" pitchFamily="18" charset="0"/>
              </a:rPr>
              <a:t>Second Party Tools</a:t>
            </a:r>
          </a:p>
          <a:p>
            <a:pPr marL="463550" lvl="1" indent="-463550" algn="just" eaLnBrk="0" hangingPunct="0">
              <a:defRPr/>
            </a:pPr>
            <a:r>
              <a:rPr lang="en-US" sz="2200" b="1" dirty="0">
                <a:latin typeface="Times New Roman" pitchFamily="18" charset="0"/>
                <a:cs typeface="Times New Roman" pitchFamily="18" charset="0"/>
              </a:rPr>
              <a:t>	would be tools bought from a Vendor, like an IDE. </a:t>
            </a:r>
          </a:p>
          <a:p>
            <a:pPr marL="231775" lvl="1" indent="-231775" algn="just" eaLnBrk="0" hangingPunct="0">
              <a:defRPr/>
            </a:pPr>
            <a:endParaRPr lang="en-US" sz="1000" b="1" dirty="0">
              <a:latin typeface="Times New Roman" pitchFamily="18" charset="0"/>
              <a:cs typeface="Times New Roman" pitchFamily="18" charset="0"/>
            </a:endParaRPr>
          </a:p>
          <a:p>
            <a:pPr marL="231775" lvl="1" indent="-231775" algn="just" eaLnBrk="0" hangingPunct="0">
              <a:buFont typeface="Arial" pitchFamily="34" charset="0"/>
              <a:buChar char="•"/>
              <a:defRPr/>
            </a:pPr>
            <a:r>
              <a:rPr lang="en-US" sz="2200" b="1" i="1" dirty="0">
                <a:latin typeface="Times New Roman" pitchFamily="18" charset="0"/>
                <a:cs typeface="Times New Roman" pitchFamily="18" charset="0"/>
              </a:rPr>
              <a:t>Third Party Tools </a:t>
            </a:r>
          </a:p>
          <a:p>
            <a:pPr marL="463550" lvl="1" indent="-463550" algn="just" eaLnBrk="0" hangingPunct="0">
              <a:defRPr/>
            </a:pPr>
            <a:r>
              <a:rPr lang="en-US" sz="2200" b="1" dirty="0">
                <a:latin typeface="Times New Roman" pitchFamily="18" charset="0"/>
                <a:cs typeface="Times New Roman" pitchFamily="18" charset="0"/>
              </a:rPr>
              <a:t>	are tools for use with Second Party Tools </a:t>
            </a:r>
          </a:p>
          <a:p>
            <a:pPr marL="463550" lvl="1" indent="-463550" algn="just" eaLnBrk="0" hangingPunct="0">
              <a:defRPr/>
            </a:pPr>
            <a:r>
              <a:rPr lang="en-US" sz="2200" b="1" dirty="0">
                <a:latin typeface="Times New Roman" pitchFamily="18" charset="0"/>
                <a:cs typeface="Times New Roman" pitchFamily="18" charset="0"/>
              </a:rPr>
              <a:t>		that aren't from the Second Party Vendor.</a:t>
            </a:r>
          </a:p>
          <a:p>
            <a:pPr marL="463550" lvl="1" indent="-463550" algn="just" eaLnBrk="0" hangingPunct="0">
              <a:defRPr/>
            </a:pPr>
            <a:endParaRPr lang="en-US" sz="800" b="1" dirty="0">
              <a:latin typeface="Times New Roman" pitchFamily="18" charset="0"/>
              <a:cs typeface="Times New Roman" pitchFamily="18" charset="0"/>
            </a:endParaRPr>
          </a:p>
          <a:p>
            <a:pPr marL="463550" lvl="1" indent="-463550" algn="just" eaLnBrk="0" hangingPunct="0">
              <a:defRPr/>
            </a:pPr>
            <a:r>
              <a:rPr lang="en-US" sz="2200" b="1" dirty="0">
                <a:latin typeface="Times New Roman" pitchFamily="18" charset="0"/>
                <a:cs typeface="Times New Roman" pitchFamily="18" charset="0"/>
              </a:rPr>
              <a:t>	Add–ons to make Second Party Tools more Useful.</a:t>
            </a:r>
          </a:p>
          <a:p>
            <a:pPr marL="463550" lvl="1" indent="-463550" algn="just" eaLnBrk="0" hangingPunct="0">
              <a:defRPr/>
            </a:pPr>
            <a:endParaRPr lang="en-US" sz="800" b="1" dirty="0">
              <a:latin typeface="Times New Roman" pitchFamily="18" charset="0"/>
              <a:cs typeface="Times New Roman" pitchFamily="18" charset="0"/>
            </a:endParaRPr>
          </a:p>
          <a:p>
            <a:pPr marL="463550" lvl="1" indent="-463550" algn="just" eaLnBrk="0" hangingPunct="0">
              <a:defRPr/>
            </a:pPr>
            <a:r>
              <a:rPr lang="en-US" sz="2200" b="1" dirty="0">
                <a:latin typeface="Times New Roman" pitchFamily="18" charset="0"/>
                <a:cs typeface="Times New Roman" pitchFamily="18" charset="0"/>
              </a:rPr>
              <a:t>	Carry Considerable </a:t>
            </a:r>
          </a:p>
          <a:p>
            <a:pPr marL="463550" lvl="1" indent="-463550" algn="just" eaLnBrk="0" hangingPunct="0">
              <a:defRPr/>
            </a:pPr>
            <a:r>
              <a:rPr lang="en-US" sz="2200" b="1" dirty="0">
                <a:latin typeface="Times New Roman" pitchFamily="18" charset="0"/>
                <a:cs typeface="Times New Roman" pitchFamily="18" charset="0"/>
              </a:rPr>
              <a:t>		Continuity, </a:t>
            </a:r>
          </a:p>
          <a:p>
            <a:pPr marL="463550" lvl="1" indent="-463550" algn="just" eaLnBrk="0" hangingPunct="0">
              <a:defRPr/>
            </a:pPr>
            <a:r>
              <a:rPr lang="en-US" sz="2200" b="1" dirty="0">
                <a:latin typeface="Times New Roman" pitchFamily="18" charset="0"/>
                <a:cs typeface="Times New Roman" pitchFamily="18" charset="0"/>
              </a:rPr>
              <a:t>		Accuracy and </a:t>
            </a:r>
          </a:p>
          <a:p>
            <a:pPr marL="463550" lvl="1" indent="-463550" algn="just" eaLnBrk="0" hangingPunct="0">
              <a:defRPr/>
            </a:pPr>
            <a:r>
              <a:rPr lang="en-US" sz="2200" b="1" dirty="0">
                <a:latin typeface="Times New Roman" pitchFamily="18" charset="0"/>
                <a:cs typeface="Times New Roman" pitchFamily="18" charset="0"/>
              </a:rPr>
              <a:t>		Privacy Risks</a:t>
            </a:r>
          </a:p>
          <a:p>
            <a:pPr marL="463550" lvl="1" indent="-463550" algn="just" eaLnBrk="0" hangingPunct="0">
              <a:defRPr/>
            </a:pPr>
            <a:endParaRPr lang="en-US" sz="800" b="1" dirty="0">
              <a:latin typeface="Times New Roman" pitchFamily="18" charset="0"/>
              <a:cs typeface="Times New Roman" pitchFamily="18" charset="0"/>
            </a:endParaRPr>
          </a:p>
          <a:p>
            <a:pPr marL="463550" lvl="1" indent="-463550" algn="just" eaLnBrk="0" hangingPunct="0">
              <a:defRPr/>
            </a:pPr>
            <a:r>
              <a:rPr lang="en-US" sz="2200" b="1" dirty="0">
                <a:latin typeface="Times New Roman" pitchFamily="18" charset="0"/>
                <a:cs typeface="Times New Roman" pitchFamily="18" charset="0"/>
              </a:rPr>
              <a:t>	Examples: </a:t>
            </a:r>
          </a:p>
          <a:p>
            <a:pPr marL="682625" lvl="1" algn="just" eaLnBrk="0" hangingPunct="0">
              <a:defRPr/>
            </a:pPr>
            <a:r>
              <a:rPr lang="en-US" sz="2200" b="1" dirty="0">
                <a:latin typeface="Times New Roman" pitchFamily="18" charset="0"/>
                <a:cs typeface="Times New Roman" pitchFamily="18" charset="0"/>
              </a:rPr>
              <a:t>Macros</a:t>
            </a:r>
          </a:p>
          <a:p>
            <a:pPr marL="682625" lvl="1" algn="just" eaLnBrk="0" hangingPunct="0">
              <a:defRPr/>
            </a:pPr>
            <a:r>
              <a:rPr lang="en-US" sz="2200" b="1" dirty="0">
                <a:latin typeface="Times New Roman" pitchFamily="18" charset="0"/>
                <a:cs typeface="Times New Roman" pitchFamily="18" charset="0"/>
              </a:rPr>
              <a:t>bots (Web Crawler/Spider, Program performs automated tasks)</a:t>
            </a:r>
          </a:p>
          <a:p>
            <a:pPr marL="682625" lvl="1" algn="just" eaLnBrk="0" hangingPunct="0">
              <a:defRPr/>
            </a:pPr>
            <a:r>
              <a:rPr lang="en-US" sz="2200" b="1" dirty="0">
                <a:latin typeface="Times New Roman" pitchFamily="18" charset="0"/>
                <a:cs typeface="Times New Roman" pitchFamily="18" charset="0"/>
              </a:rPr>
              <a:t>Software / Scripts</a:t>
            </a:r>
          </a:p>
        </p:txBody>
      </p:sp>
      <p:sp>
        <p:nvSpPr>
          <p:cNvPr id="40965" name="Rectangle 4"/>
          <p:cNvSpPr>
            <a:spLocks noChangeArrowheads="1"/>
          </p:cNvSpPr>
          <p:nvPr/>
        </p:nvSpPr>
        <p:spPr bwMode="auto">
          <a:xfrm>
            <a:off x="8153400" y="457200"/>
            <a:ext cx="463550" cy="338138"/>
          </a:xfrm>
          <a:prstGeom prst="rect">
            <a:avLst/>
          </a:prstGeom>
          <a:noFill/>
          <a:ln w="9525">
            <a:noFill/>
            <a:miter lim="800000"/>
            <a:headEnd/>
            <a:tailEnd/>
          </a:ln>
        </p:spPr>
        <p:txBody>
          <a:bodyPr wrap="none">
            <a:spAutoFit/>
          </a:bodyPr>
          <a:lstStyle/>
          <a:p>
            <a:r>
              <a:rPr lang="en-US" sz="1600" b="1">
                <a:latin typeface="Times New Roman" pitchFamily="18" charset="0"/>
                <a:cs typeface="Times New Roman" pitchFamily="18" charset="0"/>
                <a:hlinkClick r:id="rId3" action="ppaction://hlinksldjump"/>
              </a:rPr>
              <a:t>|&lt;&lt;</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6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4">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4">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64">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964">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964">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964">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964">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964">
                                            <p:txEl>
                                              <p:pRg st="20" end="2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P spid="4096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ChangeArrowheads="1"/>
          </p:cNvSpPr>
          <p:nvPr/>
        </p:nvSpPr>
        <p:spPr bwMode="auto">
          <a:xfrm>
            <a:off x="0" y="0"/>
            <a:ext cx="9144000" cy="584200"/>
          </a:xfrm>
          <a:prstGeom prst="rect">
            <a:avLst/>
          </a:prstGeom>
          <a:noFill/>
          <a:ln w="9525">
            <a:noFill/>
            <a:miter lim="800000"/>
            <a:headEnd/>
            <a:tailEnd/>
          </a:ln>
        </p:spPr>
        <p:txBody>
          <a:bodyPr anchor="ctr">
            <a:spAutoFit/>
          </a:bodyPr>
          <a:lstStyle/>
          <a:p>
            <a:pPr algn="ctr" eaLnBrk="0" hangingPunct="0"/>
            <a:r>
              <a:rPr lang="en-US" sz="3200" b="1" i="1">
                <a:latin typeface="Times New Roman" pitchFamily="18" charset="0"/>
                <a:ea typeface="MS Mincho" pitchFamily="49" charset="-128"/>
                <a:cs typeface="Times New Roman" pitchFamily="18" charset="0"/>
              </a:rPr>
              <a:t>Security</a:t>
            </a:r>
            <a:endParaRPr lang="en-US" sz="3200" i="1">
              <a:latin typeface="Times New Roman" pitchFamily="18" charset="0"/>
              <a:ea typeface="MS Mincho" pitchFamily="49" charset="-128"/>
              <a:cs typeface="Times New Roman" pitchFamily="18" charset="0"/>
            </a:endParaRPr>
          </a:p>
        </p:txBody>
      </p:sp>
      <p:sp>
        <p:nvSpPr>
          <p:cNvPr id="39940" name="Rectangle 6"/>
          <p:cNvSpPr>
            <a:spLocks noChangeArrowheads="1"/>
          </p:cNvSpPr>
          <p:nvPr/>
        </p:nvSpPr>
        <p:spPr bwMode="auto">
          <a:xfrm>
            <a:off x="228600" y="1068388"/>
            <a:ext cx="8686800" cy="3046412"/>
          </a:xfrm>
          <a:prstGeom prst="rect">
            <a:avLst/>
          </a:prstGeom>
          <a:noFill/>
          <a:ln w="9525">
            <a:noFill/>
            <a:miter lim="800000"/>
            <a:headEnd/>
            <a:tailEnd/>
          </a:ln>
        </p:spPr>
        <p:txBody>
          <a:bodyPr anchor="ctr">
            <a:spAutoFit/>
          </a:bodyPr>
          <a:lstStyle/>
          <a:p>
            <a:pPr marL="231775" lvl="1" indent="-231775" algn="just" eaLnBrk="0" hangingPunct="0">
              <a:buFont typeface="Arial" charset="0"/>
              <a:buChar char="•"/>
              <a:defRPr/>
            </a:pPr>
            <a:r>
              <a:rPr lang="en-US" sz="2400" b="1" dirty="0">
                <a:latin typeface="Times New Roman" pitchFamily="18" charset="0"/>
                <a:ea typeface="MS Mincho" pitchFamily="49" charset="-128"/>
                <a:cs typeface="Times New Roman" pitchFamily="18" charset="0"/>
              </a:rPr>
              <a:t>Ensures the authentication of System users </a:t>
            </a:r>
          </a:p>
          <a:p>
            <a:pPr lvl="1" indent="-457200" algn="just" eaLnBrk="0" hangingPunct="0">
              <a:defRPr/>
            </a:pPr>
            <a:r>
              <a:rPr lang="en-US" sz="2400" b="1" dirty="0">
                <a:latin typeface="Times New Roman" pitchFamily="18" charset="0"/>
                <a:ea typeface="MS Mincho" pitchFamily="49" charset="-128"/>
                <a:cs typeface="Times New Roman" pitchFamily="18" charset="0"/>
              </a:rPr>
              <a:t>	to protect the integrity of the information </a:t>
            </a:r>
          </a:p>
          <a:p>
            <a:pPr lvl="1" indent="-457200" algn="just" eaLnBrk="0" hangingPunct="0">
              <a:defRPr/>
            </a:pPr>
            <a:r>
              <a:rPr lang="en-US" sz="2400" b="1" dirty="0">
                <a:latin typeface="Times New Roman" pitchFamily="18" charset="0"/>
                <a:ea typeface="MS Mincho" pitchFamily="49" charset="-128"/>
                <a:cs typeface="Times New Roman" pitchFamily="18" charset="0"/>
              </a:rPr>
              <a:t>		stored in the System.</a:t>
            </a:r>
          </a:p>
          <a:p>
            <a:pPr marL="231775" lvl="1" indent="-231775" algn="just" eaLnBrk="0" hangingPunct="0">
              <a:defRPr/>
            </a:pPr>
            <a:endParaRPr lang="en-US" sz="2400" b="1" dirty="0">
              <a:latin typeface="Times New Roman" pitchFamily="18" charset="0"/>
              <a:ea typeface="MS Mincho" pitchFamily="49" charset="-128"/>
              <a:cs typeface="Times New Roman" pitchFamily="18" charset="0"/>
            </a:endParaRPr>
          </a:p>
          <a:p>
            <a:pPr marL="231775" lvl="1" indent="-231775" algn="just" eaLnBrk="0" hangingPunct="0">
              <a:defRPr/>
            </a:pPr>
            <a:r>
              <a:rPr lang="en-US" sz="2400" b="1" dirty="0">
                <a:latin typeface="Times New Roman" pitchFamily="18" charset="0"/>
                <a:ea typeface="MS Mincho" pitchFamily="49" charset="-128"/>
                <a:cs typeface="Times New Roman" pitchFamily="18" charset="0"/>
              </a:rPr>
              <a:t>	Prevents </a:t>
            </a:r>
          </a:p>
          <a:p>
            <a:pPr lvl="1" indent="-55563" algn="just" eaLnBrk="0" hangingPunct="0">
              <a:buFont typeface="Arial" pitchFamily="34" charset="0"/>
              <a:buChar char="•"/>
              <a:defRPr/>
            </a:pPr>
            <a:r>
              <a:rPr lang="en-US" sz="2400" b="1" dirty="0">
                <a:latin typeface="Times New Roman" pitchFamily="18" charset="0"/>
                <a:ea typeface="MS Mincho" pitchFamily="49" charset="-128"/>
                <a:cs typeface="Times New Roman" pitchFamily="18" charset="0"/>
              </a:rPr>
              <a:t>	unauthorised access, </a:t>
            </a:r>
          </a:p>
          <a:p>
            <a:pPr lvl="1" indent="-55563" algn="just" eaLnBrk="0" hangingPunct="0">
              <a:buFont typeface="Arial" pitchFamily="34" charset="0"/>
              <a:buChar char="•"/>
              <a:defRPr/>
            </a:pPr>
            <a:r>
              <a:rPr lang="en-US" sz="2400" b="1" dirty="0">
                <a:latin typeface="Times New Roman" pitchFamily="18" charset="0"/>
                <a:ea typeface="MS Mincho" pitchFamily="49" charset="-128"/>
                <a:cs typeface="Times New Roman" pitchFamily="18" charset="0"/>
              </a:rPr>
              <a:t>	malicious destruction or alteration of data, </a:t>
            </a:r>
          </a:p>
          <a:p>
            <a:pPr lvl="1" indent="-55563" algn="just" eaLnBrk="0" hangingPunct="0">
              <a:buFont typeface="Arial" pitchFamily="34" charset="0"/>
              <a:buChar char="•"/>
              <a:defRPr/>
            </a:pPr>
            <a:r>
              <a:rPr lang="en-US" sz="2400" b="1" dirty="0">
                <a:latin typeface="Times New Roman" pitchFamily="18" charset="0"/>
                <a:ea typeface="MS Mincho" pitchFamily="49" charset="-128"/>
                <a:cs typeface="Times New Roman" pitchFamily="18" charset="0"/>
              </a:rPr>
              <a:t>	and accidental introduction of inconsistency.</a:t>
            </a:r>
          </a:p>
        </p:txBody>
      </p:sp>
      <p:sp>
        <p:nvSpPr>
          <p:cNvPr id="41989" name="Rectangle 4"/>
          <p:cNvSpPr>
            <a:spLocks noChangeArrowheads="1"/>
          </p:cNvSpPr>
          <p:nvPr/>
        </p:nvSpPr>
        <p:spPr bwMode="auto">
          <a:xfrm>
            <a:off x="8001000" y="685800"/>
            <a:ext cx="463550" cy="338138"/>
          </a:xfrm>
          <a:prstGeom prst="rect">
            <a:avLst/>
          </a:prstGeom>
          <a:noFill/>
          <a:ln w="9525">
            <a:noFill/>
            <a:miter lim="800000"/>
            <a:headEnd/>
            <a:tailEnd/>
          </a:ln>
        </p:spPr>
        <p:txBody>
          <a:bodyPr wrap="none">
            <a:spAutoFit/>
          </a:bodyPr>
          <a:lstStyle/>
          <a:p>
            <a:r>
              <a:rPr lang="en-US" sz="1600" b="1">
                <a:latin typeface="Times New Roman" pitchFamily="18" charset="0"/>
                <a:cs typeface="Times New Roman" pitchFamily="18" charset="0"/>
                <a:hlinkClick r:id="rId3" action="ppaction://hlinksldjump"/>
              </a:rPr>
              <a:t>|&lt;&lt;</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4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4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4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P spid="4198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95263"/>
            <a:ext cx="8229600" cy="576262"/>
          </a:xfrm>
        </p:spPr>
        <p:txBody>
          <a:bodyPr/>
          <a:lstStyle/>
          <a:p>
            <a:pPr eaLnBrk="1" hangingPunct="1"/>
            <a:r>
              <a:rPr lang="en-US" altLang="en-US" smtClean="0"/>
              <a:t>The Security Problem</a:t>
            </a:r>
          </a:p>
        </p:txBody>
      </p:sp>
      <p:sp>
        <p:nvSpPr>
          <p:cNvPr id="55299" name="Rectangle 3"/>
          <p:cNvSpPr>
            <a:spLocks noGrp="1" noChangeArrowheads="1"/>
          </p:cNvSpPr>
          <p:nvPr>
            <p:ph type="body" idx="1"/>
          </p:nvPr>
        </p:nvSpPr>
        <p:spPr>
          <a:xfrm>
            <a:off x="847725" y="1165225"/>
            <a:ext cx="7123113" cy="3787775"/>
          </a:xfrm>
        </p:spPr>
        <p:txBody>
          <a:bodyPr/>
          <a:lstStyle/>
          <a:p>
            <a:r>
              <a:rPr lang="en-US" altLang="en-US" sz="2400" smtClean="0"/>
              <a:t>System </a:t>
            </a:r>
            <a:r>
              <a:rPr lang="en-US" altLang="en-US" sz="2400" b="1" smtClean="0">
                <a:solidFill>
                  <a:srgbClr val="3366FF"/>
                </a:solidFill>
              </a:rPr>
              <a:t>secure</a:t>
            </a:r>
            <a:r>
              <a:rPr lang="en-US" altLang="en-US" sz="2400" smtClean="0"/>
              <a:t> if resources used and accessed as intended under all circumstances</a:t>
            </a:r>
          </a:p>
          <a:p>
            <a:pPr lvl="1"/>
            <a:r>
              <a:rPr lang="en-US" altLang="en-US" sz="2000" smtClean="0"/>
              <a:t>Unachievable</a:t>
            </a:r>
          </a:p>
          <a:p>
            <a:r>
              <a:rPr lang="en-US" altLang="en-US" sz="2400" b="1" smtClean="0">
                <a:solidFill>
                  <a:srgbClr val="3366FF"/>
                </a:solidFill>
              </a:rPr>
              <a:t>Intruders</a:t>
            </a:r>
            <a:r>
              <a:rPr lang="en-US" altLang="en-US" sz="2400" smtClean="0"/>
              <a:t> (</a:t>
            </a:r>
            <a:r>
              <a:rPr lang="en-US" altLang="en-US" sz="2400" b="1" smtClean="0">
                <a:solidFill>
                  <a:srgbClr val="3366FF"/>
                </a:solidFill>
              </a:rPr>
              <a:t>crackers</a:t>
            </a:r>
            <a:r>
              <a:rPr lang="en-US" altLang="en-US" sz="2400" smtClean="0"/>
              <a:t>) attempt to breach security</a:t>
            </a:r>
          </a:p>
          <a:p>
            <a:r>
              <a:rPr lang="en-US" altLang="en-US" sz="2400" b="1" smtClean="0">
                <a:solidFill>
                  <a:srgbClr val="3366FF"/>
                </a:solidFill>
              </a:rPr>
              <a:t>Threat </a:t>
            </a:r>
            <a:r>
              <a:rPr lang="en-US" altLang="en-US" sz="2400" smtClean="0"/>
              <a:t>is potential security violation</a:t>
            </a:r>
          </a:p>
          <a:p>
            <a:r>
              <a:rPr lang="en-US" altLang="en-US" sz="2400" b="1" smtClean="0">
                <a:solidFill>
                  <a:srgbClr val="3366FF"/>
                </a:solidFill>
              </a:rPr>
              <a:t>Attack</a:t>
            </a:r>
            <a:r>
              <a:rPr lang="en-US" altLang="en-US" sz="2400" smtClean="0"/>
              <a:t> is attempt to breach security</a:t>
            </a:r>
          </a:p>
          <a:p>
            <a:r>
              <a:rPr lang="en-US" altLang="en-US" sz="2400" smtClean="0"/>
              <a:t>Attack can be accidental or malicious</a:t>
            </a:r>
          </a:p>
          <a:p>
            <a:r>
              <a:rPr lang="en-US" altLang="en-US" sz="2400" smtClean="0"/>
              <a:t>Easier to protect against accidental than malicious misuse</a:t>
            </a:r>
          </a:p>
        </p:txBody>
      </p:sp>
      <p:sp>
        <p:nvSpPr>
          <p:cNvPr id="4" name="Slide Number Placeholder 3"/>
          <p:cNvSpPr>
            <a:spLocks noGrp="1"/>
          </p:cNvSpPr>
          <p:nvPr>
            <p:ph type="sldNum" sz="quarter" idx="12"/>
          </p:nvPr>
        </p:nvSpPr>
        <p:spPr/>
        <p:txBody>
          <a:bodyPr/>
          <a:lstStyle/>
          <a:p>
            <a:pPr>
              <a:defRPr/>
            </a:pPr>
            <a:fld id="{566D1B8B-5FC7-4524-9A51-810E00513B1A}" type="slidenum">
              <a:rPr lang="en-US" smtClean="0"/>
              <a:pPr>
                <a:defRPr/>
              </a:pPr>
              <a:t>62</a:t>
            </a:fld>
            <a:endParaRPr lang="en-US"/>
          </a:p>
        </p:txBody>
      </p:sp>
      <p:pic>
        <p:nvPicPr>
          <p:cNvPr id="55301" name="Picture 5"/>
          <p:cNvPicPr>
            <a:picLocks noChangeAspect="1" noChangeArrowheads="1"/>
          </p:cNvPicPr>
          <p:nvPr/>
        </p:nvPicPr>
        <p:blipFill>
          <a:blip r:embed="rId3"/>
          <a:srcRect l="7031" t="40625" r="39063" b="31250"/>
          <a:stretch>
            <a:fillRect/>
          </a:stretch>
        </p:blipFill>
        <p:spPr bwMode="auto">
          <a:xfrm>
            <a:off x="990600" y="4800600"/>
            <a:ext cx="6781800" cy="20574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Security Violations</a:t>
            </a:r>
          </a:p>
        </p:txBody>
      </p:sp>
      <p:sp>
        <p:nvSpPr>
          <p:cNvPr id="56323" name="Rectangle 3"/>
          <p:cNvSpPr>
            <a:spLocks noGrp="1" noChangeArrowheads="1"/>
          </p:cNvSpPr>
          <p:nvPr>
            <p:ph type="body" idx="1"/>
          </p:nvPr>
        </p:nvSpPr>
        <p:spPr>
          <a:xfrm>
            <a:off x="457200" y="1295400"/>
            <a:ext cx="8229600" cy="4525963"/>
          </a:xfrm>
        </p:spPr>
        <p:txBody>
          <a:bodyPr/>
          <a:lstStyle/>
          <a:p>
            <a:r>
              <a:rPr lang="en-US" sz="2800" smtClean="0"/>
              <a:t>Categories</a:t>
            </a:r>
          </a:p>
          <a:p>
            <a:pPr lvl="1"/>
            <a:r>
              <a:rPr lang="en-US" sz="2400" b="1" smtClean="0"/>
              <a:t>Breach of confidentiality</a:t>
            </a:r>
          </a:p>
          <a:p>
            <a:pPr lvl="1"/>
            <a:r>
              <a:rPr lang="en-US" sz="2400" b="1" smtClean="0"/>
              <a:t>Breach of integrity</a:t>
            </a:r>
          </a:p>
          <a:p>
            <a:pPr lvl="1"/>
            <a:r>
              <a:rPr lang="en-US" sz="2400" b="1" smtClean="0"/>
              <a:t>Breach of availability</a:t>
            </a:r>
          </a:p>
          <a:p>
            <a:pPr lvl="1"/>
            <a:r>
              <a:rPr lang="en-US" sz="2400" b="1" smtClean="0"/>
              <a:t>Theft of service</a:t>
            </a:r>
          </a:p>
          <a:p>
            <a:pPr lvl="1"/>
            <a:r>
              <a:rPr lang="en-US" sz="2400" b="1" smtClean="0"/>
              <a:t>Denial of service</a:t>
            </a:r>
          </a:p>
          <a:p>
            <a:endParaRPr lang="en-US" sz="2400" b="1" smtClean="0"/>
          </a:p>
          <a:p>
            <a:pPr lvl="1"/>
            <a:endParaRPr lang="en-US" sz="2400" b="1"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84188" y="127000"/>
            <a:ext cx="8229600" cy="576263"/>
          </a:xfrm>
        </p:spPr>
        <p:txBody>
          <a:bodyPr/>
          <a:lstStyle/>
          <a:p>
            <a:pPr eaLnBrk="1" hangingPunct="1"/>
            <a:r>
              <a:rPr lang="en-US" altLang="en-US" sz="4000" smtClean="0"/>
              <a:t>Program Threats</a:t>
            </a:r>
          </a:p>
        </p:txBody>
      </p:sp>
      <p:sp>
        <p:nvSpPr>
          <p:cNvPr id="57347" name="Rectangle 3"/>
          <p:cNvSpPr>
            <a:spLocks noGrp="1" noChangeArrowheads="1"/>
          </p:cNvSpPr>
          <p:nvPr>
            <p:ph type="body" idx="1"/>
          </p:nvPr>
        </p:nvSpPr>
        <p:spPr>
          <a:xfrm>
            <a:off x="76200" y="1082675"/>
            <a:ext cx="7704138" cy="5300663"/>
          </a:xfrm>
        </p:spPr>
        <p:txBody>
          <a:bodyPr/>
          <a:lstStyle/>
          <a:p>
            <a:r>
              <a:rPr lang="en-US" altLang="en-US" sz="2800" smtClean="0">
                <a:solidFill>
                  <a:srgbClr val="000000"/>
                </a:solidFill>
              </a:rPr>
              <a:t>Many variations, many names</a:t>
            </a:r>
          </a:p>
          <a:p>
            <a:r>
              <a:rPr lang="en-US" altLang="en-US" sz="2800" b="1" smtClean="0">
                <a:solidFill>
                  <a:srgbClr val="3366FF"/>
                </a:solidFill>
              </a:rPr>
              <a:t>Trojan Horse</a:t>
            </a:r>
          </a:p>
          <a:p>
            <a:pPr lvl="1"/>
            <a:r>
              <a:rPr lang="en-US" altLang="en-US" sz="2400" smtClean="0"/>
              <a:t>Code segment that misuses its environment</a:t>
            </a:r>
          </a:p>
          <a:p>
            <a:pPr lvl="1"/>
            <a:r>
              <a:rPr lang="en-US" altLang="en-US" sz="2400" smtClean="0"/>
              <a:t>Exploits mechanisms for allowing programs written by users to be executed by other users</a:t>
            </a:r>
          </a:p>
          <a:p>
            <a:pPr lvl="1"/>
            <a:r>
              <a:rPr lang="en-US" altLang="en-US" sz="2400" b="1" smtClean="0">
                <a:solidFill>
                  <a:srgbClr val="3366FF"/>
                </a:solidFill>
              </a:rPr>
              <a:t>Spyware</a:t>
            </a:r>
            <a:r>
              <a:rPr lang="en-US" altLang="en-US" sz="2400" smtClean="0"/>
              <a:t>,</a:t>
            </a:r>
            <a:r>
              <a:rPr lang="en-US" altLang="en-US" sz="2400" b="1" smtClean="0">
                <a:solidFill>
                  <a:srgbClr val="3366FF"/>
                </a:solidFill>
              </a:rPr>
              <a:t> pop-up browser windows</a:t>
            </a:r>
            <a:r>
              <a:rPr lang="en-US" altLang="en-US" sz="2400" smtClean="0"/>
              <a:t>,</a:t>
            </a:r>
            <a:r>
              <a:rPr lang="en-US" altLang="en-US" sz="2400" b="1" smtClean="0">
                <a:solidFill>
                  <a:srgbClr val="3366FF"/>
                </a:solidFill>
              </a:rPr>
              <a:t> covert channels</a:t>
            </a:r>
          </a:p>
          <a:p>
            <a:pPr lvl="1"/>
            <a:r>
              <a:rPr lang="en-US" altLang="en-US" sz="2400" smtClean="0"/>
              <a:t>Up to 80% of spam delivered by spyware infect the systems</a:t>
            </a:r>
          </a:p>
          <a:p>
            <a:r>
              <a:rPr lang="en-US" altLang="en-US" sz="2800" b="1" smtClean="0">
                <a:solidFill>
                  <a:srgbClr val="3366FF"/>
                </a:solidFill>
              </a:rPr>
              <a:t>Trap Door</a:t>
            </a:r>
          </a:p>
          <a:p>
            <a:pPr lvl="1"/>
            <a:r>
              <a:rPr lang="en-US" altLang="en-US" sz="2400" smtClean="0"/>
              <a:t>Specific user identifier or password that circumvents normal security procedures</a:t>
            </a:r>
          </a:p>
          <a:p>
            <a:pPr lvl="1"/>
            <a:r>
              <a:rPr lang="en-US" altLang="en-US" sz="2400" smtClean="0"/>
              <a:t>Could be included in a compiler</a:t>
            </a:r>
          </a:p>
          <a:p>
            <a:pPr lvl="1"/>
            <a:r>
              <a:rPr lang="en-US" altLang="en-US" sz="2400" smtClean="0"/>
              <a:t>How to detect them?</a:t>
            </a:r>
          </a:p>
        </p:txBody>
      </p:sp>
      <p:sp>
        <p:nvSpPr>
          <p:cNvPr id="4" name="Slide Number Placeholder 3"/>
          <p:cNvSpPr>
            <a:spLocks noGrp="1"/>
          </p:cNvSpPr>
          <p:nvPr>
            <p:ph type="sldNum" sz="quarter" idx="12"/>
          </p:nvPr>
        </p:nvSpPr>
        <p:spPr/>
        <p:txBody>
          <a:bodyPr/>
          <a:lstStyle/>
          <a:p>
            <a:pPr>
              <a:defRPr/>
            </a:pPr>
            <a:fld id="{EF05DE67-F7A2-4E62-A3B6-7EB2C1334DE4}" type="slidenum">
              <a:rPr lang="en-US" smtClean="0"/>
              <a:pPr>
                <a:defRPr/>
              </a:pPr>
              <a:t>64</a:t>
            </a:fld>
            <a:endParaRPr lang="en-US"/>
          </a:p>
        </p:txBody>
      </p:sp>
      <p:pic>
        <p:nvPicPr>
          <p:cNvPr id="57349" name="Picture 5"/>
          <p:cNvPicPr>
            <a:picLocks noChangeAspect="1" noChangeArrowheads="1"/>
          </p:cNvPicPr>
          <p:nvPr/>
        </p:nvPicPr>
        <p:blipFill>
          <a:blip r:embed="rId3"/>
          <a:srcRect l="30469" t="53125" r="52344" b="26041"/>
          <a:stretch>
            <a:fillRect/>
          </a:stretch>
        </p:blipFill>
        <p:spPr bwMode="auto">
          <a:xfrm>
            <a:off x="6880225" y="152400"/>
            <a:ext cx="2263775" cy="24384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241425" y="114300"/>
            <a:ext cx="7445375" cy="576263"/>
          </a:xfrm>
        </p:spPr>
        <p:txBody>
          <a:bodyPr/>
          <a:lstStyle/>
          <a:p>
            <a:r>
              <a:rPr lang="en-US" altLang="en-US" sz="4000" smtClean="0"/>
              <a:t>Program Threats (Cont.)</a:t>
            </a:r>
          </a:p>
        </p:txBody>
      </p:sp>
      <p:sp>
        <p:nvSpPr>
          <p:cNvPr id="58371" name="Content Placeholder 2"/>
          <p:cNvSpPr>
            <a:spLocks noGrp="1"/>
          </p:cNvSpPr>
          <p:nvPr>
            <p:ph idx="1"/>
          </p:nvPr>
        </p:nvSpPr>
        <p:spPr>
          <a:xfrm>
            <a:off x="874713" y="1069975"/>
            <a:ext cx="7040562" cy="4530725"/>
          </a:xfrm>
        </p:spPr>
        <p:txBody>
          <a:bodyPr/>
          <a:lstStyle/>
          <a:p>
            <a:r>
              <a:rPr lang="en-US" altLang="en-US" sz="2800" b="1" smtClean="0">
                <a:solidFill>
                  <a:srgbClr val="3366FF"/>
                </a:solidFill>
              </a:rPr>
              <a:t>Logic Bomb</a:t>
            </a:r>
          </a:p>
          <a:p>
            <a:pPr lvl="1"/>
            <a:r>
              <a:rPr lang="en-US" altLang="en-US" sz="2400" smtClean="0"/>
              <a:t>Program that initiates a security incident under certain circumstances</a:t>
            </a:r>
          </a:p>
          <a:p>
            <a:r>
              <a:rPr lang="en-US" altLang="en-US" sz="2800" b="1" smtClean="0">
                <a:solidFill>
                  <a:srgbClr val="3366FF"/>
                </a:solidFill>
              </a:rPr>
              <a:t>Stack</a:t>
            </a:r>
            <a:r>
              <a:rPr lang="en-US" altLang="en-US" sz="2800" b="1" smtClean="0">
                <a:solidFill>
                  <a:srgbClr val="000000"/>
                </a:solidFill>
              </a:rPr>
              <a:t> </a:t>
            </a:r>
            <a:r>
              <a:rPr lang="en-US" altLang="en-US" sz="2800" smtClean="0">
                <a:solidFill>
                  <a:srgbClr val="000000"/>
                </a:solidFill>
              </a:rPr>
              <a:t>and </a:t>
            </a:r>
            <a:r>
              <a:rPr lang="en-US" altLang="en-US" sz="2800" b="1" smtClean="0">
                <a:solidFill>
                  <a:srgbClr val="3366FF"/>
                </a:solidFill>
              </a:rPr>
              <a:t>Buffer Overflow</a:t>
            </a:r>
          </a:p>
          <a:p>
            <a:pPr lvl="1"/>
            <a:r>
              <a:rPr lang="en-US" altLang="en-US" sz="2400" smtClean="0"/>
              <a:t>Exploits a bug in a program (overflow either the stack or memory buffers)</a:t>
            </a:r>
          </a:p>
          <a:p>
            <a:pPr lvl="1"/>
            <a:r>
              <a:rPr lang="en-US" altLang="en-US" sz="2400" smtClean="0"/>
              <a:t>Failure to check bounds on inputs, arguments</a:t>
            </a:r>
          </a:p>
          <a:p>
            <a:pPr lvl="1"/>
            <a:r>
              <a:rPr lang="en-US" altLang="en-US" sz="2400" smtClean="0"/>
              <a:t>Write past arguments on the stack into the return address on stack</a:t>
            </a:r>
          </a:p>
          <a:p>
            <a:pPr lvl="1"/>
            <a:r>
              <a:rPr lang="en-US" altLang="en-US" sz="2400" smtClean="0"/>
              <a:t>When routine returns from call, returns to hacked address</a:t>
            </a:r>
          </a:p>
          <a:p>
            <a:pPr lvl="2"/>
            <a:r>
              <a:rPr lang="en-US" altLang="en-US" sz="2000" smtClean="0"/>
              <a:t>Pointed to code loaded onto stack that executes malicious code</a:t>
            </a:r>
          </a:p>
          <a:p>
            <a:pPr lvl="1"/>
            <a:r>
              <a:rPr lang="en-US" altLang="en-US" sz="2400" smtClean="0"/>
              <a:t>Unauthorized user or privilege escalation</a:t>
            </a:r>
          </a:p>
          <a:p>
            <a:pPr lvl="1"/>
            <a:endParaRPr lang="en-US" altLang="en-US" sz="2400" smtClean="0"/>
          </a:p>
          <a:p>
            <a:endParaRPr lang="en-US" altLang="en-US" sz="2800" smtClean="0"/>
          </a:p>
        </p:txBody>
      </p:sp>
      <p:sp>
        <p:nvSpPr>
          <p:cNvPr id="4" name="Slide Number Placeholder 3"/>
          <p:cNvSpPr>
            <a:spLocks noGrp="1"/>
          </p:cNvSpPr>
          <p:nvPr>
            <p:ph type="sldNum" sz="quarter" idx="12"/>
          </p:nvPr>
        </p:nvSpPr>
        <p:spPr/>
        <p:txBody>
          <a:bodyPr/>
          <a:lstStyle/>
          <a:p>
            <a:pPr>
              <a:defRPr/>
            </a:pPr>
            <a:fld id="{D15E91C5-59EB-4F62-A7B0-C31BF66B713F}"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74638"/>
            <a:ext cx="8229600" cy="639762"/>
          </a:xfrm>
        </p:spPr>
        <p:txBody>
          <a:bodyPr/>
          <a:lstStyle/>
          <a:p>
            <a:r>
              <a:rPr lang="en-US" sz="3200" smtClean="0">
                <a:solidFill>
                  <a:srgbClr val="3333FF"/>
                </a:solidFill>
              </a:rPr>
              <a:t>Threats summarized</a:t>
            </a:r>
          </a:p>
        </p:txBody>
      </p:sp>
      <p:sp>
        <p:nvSpPr>
          <p:cNvPr id="59395" name="Content Placeholder 2"/>
          <p:cNvSpPr>
            <a:spLocks noGrp="1"/>
          </p:cNvSpPr>
          <p:nvPr>
            <p:ph idx="1"/>
          </p:nvPr>
        </p:nvSpPr>
        <p:spPr>
          <a:xfrm>
            <a:off x="457200" y="1219200"/>
            <a:ext cx="8229600" cy="4525963"/>
          </a:xfrm>
        </p:spPr>
        <p:txBody>
          <a:bodyPr/>
          <a:lstStyle/>
          <a:p>
            <a:pPr>
              <a:buFont typeface="Arial" charset="0"/>
              <a:buNone/>
            </a:pPr>
            <a:r>
              <a:rPr lang="en-US" sz="2400" i="1" smtClean="0">
                <a:solidFill>
                  <a:srgbClr val="3333FF"/>
                </a:solidFill>
              </a:rPr>
              <a:t>Back doors (trap doors) </a:t>
            </a:r>
            <a:r>
              <a:rPr lang="en-US" sz="2400" i="1" smtClean="0"/>
              <a:t>- A</a:t>
            </a:r>
            <a:r>
              <a:rPr lang="en-US" sz="2400" smtClean="0"/>
              <a:t>llow unauthorized access to your system</a:t>
            </a:r>
          </a:p>
          <a:p>
            <a:pPr>
              <a:buFont typeface="Arial" charset="0"/>
              <a:buNone/>
            </a:pPr>
            <a:r>
              <a:rPr lang="en-US" sz="2400" i="1" smtClean="0">
                <a:solidFill>
                  <a:srgbClr val="3333FF"/>
                </a:solidFill>
              </a:rPr>
              <a:t>Logic bombs</a:t>
            </a:r>
            <a:r>
              <a:rPr lang="en-US" sz="2400" smtClean="0"/>
              <a:t> -hidden features in programs that go off after certain conditions are met</a:t>
            </a:r>
          </a:p>
          <a:p>
            <a:pPr>
              <a:buFont typeface="Arial" charset="0"/>
              <a:buNone/>
            </a:pPr>
            <a:r>
              <a:rPr lang="en-US" sz="2400" i="1" smtClean="0">
                <a:solidFill>
                  <a:srgbClr val="3333FF"/>
                </a:solidFill>
              </a:rPr>
              <a:t>Viruses -</a:t>
            </a:r>
            <a:r>
              <a:rPr lang="en-US" sz="2400" i="1" smtClean="0"/>
              <a:t> </a:t>
            </a:r>
            <a:r>
              <a:rPr lang="en-US" sz="2400" smtClean="0"/>
              <a:t> or programs that modify other programs on a computer, inserting copies of themselves</a:t>
            </a:r>
          </a:p>
          <a:p>
            <a:pPr>
              <a:buFont typeface="Arial" charset="0"/>
              <a:buNone/>
            </a:pPr>
            <a:r>
              <a:rPr lang="en-US" sz="2400" i="1" smtClean="0">
                <a:solidFill>
                  <a:srgbClr val="3333FF"/>
                </a:solidFill>
              </a:rPr>
              <a:t>Worms- </a:t>
            </a:r>
            <a:r>
              <a:rPr lang="en-US" sz="2400" smtClean="0"/>
              <a:t>programs that propagate from computer to computer on a network, without necessarily modifying other programs on the target machines</a:t>
            </a:r>
          </a:p>
          <a:p>
            <a:pPr>
              <a:buFont typeface="Arial" charset="0"/>
              <a:buNone/>
            </a:pPr>
            <a:r>
              <a:rPr lang="en-US" sz="2400" i="1" smtClean="0">
                <a:solidFill>
                  <a:srgbClr val="3333FF"/>
                </a:solidFill>
              </a:rPr>
              <a:t>Trojan horses</a:t>
            </a:r>
            <a:r>
              <a:rPr lang="en-US" sz="2400" smtClean="0">
                <a:solidFill>
                  <a:srgbClr val="3333FF"/>
                </a:solidFill>
              </a:rPr>
              <a:t>- </a:t>
            </a:r>
            <a:r>
              <a:rPr lang="en-US" sz="2400" smtClean="0"/>
              <a:t>programs that appear to have one function but actually perform another function</a:t>
            </a:r>
          </a:p>
          <a:p>
            <a:pPr>
              <a:buFont typeface="Arial" charset="0"/>
              <a:buNone/>
            </a:pPr>
            <a:r>
              <a:rPr lang="en-US" sz="2400" i="1" smtClean="0">
                <a:solidFill>
                  <a:srgbClr val="3333FF"/>
                </a:solidFill>
              </a:rPr>
              <a:t>Bacteria (rabbit programs) -  </a:t>
            </a:r>
            <a:r>
              <a:rPr lang="en-US" sz="2400" smtClean="0"/>
              <a:t>make copies of themselves to overwhelm a computer system's resources</a:t>
            </a:r>
          </a:p>
          <a:p>
            <a:endParaRPr lang="en-US" sz="2400" smtClean="0"/>
          </a:p>
        </p:txBody>
      </p:sp>
      <p:sp>
        <p:nvSpPr>
          <p:cNvPr id="4" name="Slide Number Placeholder 3"/>
          <p:cNvSpPr>
            <a:spLocks noGrp="1"/>
          </p:cNvSpPr>
          <p:nvPr>
            <p:ph type="sldNum" sz="quarter" idx="12"/>
          </p:nvPr>
        </p:nvSpPr>
        <p:spPr/>
        <p:txBody>
          <a:bodyPr/>
          <a:lstStyle/>
          <a:p>
            <a:pPr>
              <a:defRPr/>
            </a:pPr>
            <a:fld id="{DBE025E9-7C70-4300-B0D6-9AC50769D5A0}" type="slidenum">
              <a:rPr lang="en-US" smtClean="0"/>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ChangeArrowheads="1"/>
          </p:cNvSpPr>
          <p:nvPr/>
        </p:nvSpPr>
        <p:spPr bwMode="auto">
          <a:xfrm>
            <a:off x="0" y="0"/>
            <a:ext cx="9144000" cy="584200"/>
          </a:xfrm>
          <a:prstGeom prst="rect">
            <a:avLst/>
          </a:prstGeom>
          <a:noFill/>
          <a:ln w="9525">
            <a:noFill/>
            <a:miter lim="800000"/>
            <a:headEnd/>
            <a:tailEnd/>
          </a:ln>
        </p:spPr>
        <p:txBody>
          <a:bodyPr anchor="ctr">
            <a:spAutoFit/>
          </a:bodyPr>
          <a:lstStyle/>
          <a:p>
            <a:pPr algn="ctr" eaLnBrk="0" hangingPunct="0"/>
            <a:r>
              <a:rPr lang="en-US" sz="3200" b="1" i="1">
                <a:latin typeface="Times New Roman" pitchFamily="18" charset="0"/>
                <a:ea typeface="MS Mincho" pitchFamily="49" charset="-128"/>
                <a:cs typeface="Times New Roman" pitchFamily="18" charset="0"/>
              </a:rPr>
              <a:t>Exam Questions</a:t>
            </a:r>
            <a:endParaRPr lang="en-US" sz="3200" i="1">
              <a:latin typeface="Times New Roman" pitchFamily="18" charset="0"/>
              <a:ea typeface="MS Mincho" pitchFamily="49" charset="-128"/>
              <a:cs typeface="Times New Roman" pitchFamily="18" charset="0"/>
            </a:endParaRPr>
          </a:p>
        </p:txBody>
      </p:sp>
      <p:sp>
        <p:nvSpPr>
          <p:cNvPr id="8196" name="Rectangle 6"/>
          <p:cNvSpPr>
            <a:spLocks noChangeArrowheads="1"/>
          </p:cNvSpPr>
          <p:nvPr/>
        </p:nvSpPr>
        <p:spPr bwMode="auto">
          <a:xfrm>
            <a:off x="228600" y="1138238"/>
            <a:ext cx="8686800" cy="3662362"/>
          </a:xfrm>
          <a:prstGeom prst="rect">
            <a:avLst/>
          </a:prstGeom>
          <a:noFill/>
          <a:ln w="9525">
            <a:noFill/>
            <a:miter lim="800000"/>
            <a:headEnd/>
            <a:tailEnd/>
          </a:ln>
        </p:spPr>
        <p:txBody>
          <a:bodyPr anchor="ctr">
            <a:spAutoFit/>
          </a:bodyPr>
          <a:lstStyle/>
          <a:p>
            <a:pPr marL="457200" indent="-457200" algn="just">
              <a:buFont typeface="+mj-lt"/>
              <a:buAutoNum type="arabicPeriod"/>
              <a:defRPr/>
            </a:pPr>
            <a:r>
              <a:rPr lang="en-US" sz="2400" b="1" dirty="0">
                <a:latin typeface="Times New Roman" pitchFamily="18" charset="0"/>
                <a:cs typeface="Times New Roman" pitchFamily="18" charset="0"/>
              </a:rPr>
              <a:t>Contrast and Compare </a:t>
            </a:r>
            <a:r>
              <a:rPr lang="en-US" sz="2400" b="1" i="1" dirty="0">
                <a:latin typeface="Times New Roman" pitchFamily="18" charset="0"/>
                <a:cs typeface="Times New Roman" pitchFamily="18" charset="0"/>
              </a:rPr>
              <a:t>Program initiated I/O</a:t>
            </a:r>
            <a:r>
              <a:rPr lang="en-US" sz="2400" b="1" dirty="0">
                <a:latin typeface="Times New Roman" pitchFamily="18" charset="0"/>
                <a:cs typeface="Times New Roman" pitchFamily="18" charset="0"/>
              </a:rPr>
              <a:t> and </a:t>
            </a:r>
            <a:r>
              <a:rPr lang="en-US" sz="2400" b="1" i="1" dirty="0">
                <a:latin typeface="Times New Roman" pitchFamily="18" charset="0"/>
                <a:cs typeface="Times New Roman" pitchFamily="18" charset="0"/>
              </a:rPr>
              <a:t>Interrupt initiated I/O.</a:t>
            </a:r>
            <a:endParaRPr lang="en-US" sz="2400" b="1" dirty="0">
              <a:latin typeface="Times New Roman" pitchFamily="18" charset="0"/>
              <a:cs typeface="Times New Roman" pitchFamily="18" charset="0"/>
            </a:endParaRPr>
          </a:p>
          <a:p>
            <a:pPr marL="228600" indent="-228600" algn="just">
              <a:buFont typeface="+mj-lt"/>
              <a:buAutoNum type="arabicPeriod"/>
              <a:defRPr/>
            </a:pPr>
            <a:endParaRPr lang="en-US" sz="800" b="1" dirty="0">
              <a:latin typeface="Times New Roman" pitchFamily="18" charset="0"/>
              <a:cs typeface="Times New Roman" pitchFamily="18" charset="0"/>
            </a:endParaRPr>
          </a:p>
          <a:p>
            <a:pPr marL="457200" indent="-457200" algn="just">
              <a:buFont typeface="+mj-lt"/>
              <a:buAutoNum type="arabicPeriod"/>
              <a:defRPr/>
            </a:pPr>
            <a:r>
              <a:rPr lang="en-US" sz="2400" b="1" dirty="0">
                <a:latin typeface="Times New Roman" pitchFamily="18" charset="0"/>
                <a:cs typeface="Times New Roman" pitchFamily="18" charset="0"/>
              </a:rPr>
              <a:t>Write about the </a:t>
            </a:r>
            <a:r>
              <a:rPr lang="en-US" sz="2400" b="1" i="1" dirty="0">
                <a:latin typeface="Times New Roman" pitchFamily="18" charset="0"/>
                <a:cs typeface="Times New Roman" pitchFamily="18" charset="0"/>
              </a:rPr>
              <a:t>kernel I/O subsystem</a:t>
            </a:r>
            <a:r>
              <a:rPr lang="en-US" sz="2400" b="1" dirty="0">
                <a:latin typeface="Times New Roman" pitchFamily="18" charset="0"/>
                <a:cs typeface="Times New Roman" pitchFamily="18" charset="0"/>
              </a:rPr>
              <a:t> in detail.</a:t>
            </a:r>
          </a:p>
          <a:p>
            <a:pPr marL="228600" indent="-228600" algn="just">
              <a:buFont typeface="+mj-lt"/>
              <a:buAutoNum type="arabicPeriod"/>
              <a:defRPr/>
            </a:pPr>
            <a:endParaRPr lang="en-US" sz="800" b="1" dirty="0">
              <a:latin typeface="Times New Roman" pitchFamily="18" charset="0"/>
              <a:cs typeface="Times New Roman" pitchFamily="18" charset="0"/>
            </a:endParaRPr>
          </a:p>
          <a:p>
            <a:pPr marL="457200" indent="-457200" algn="just">
              <a:buFont typeface="+mj-lt"/>
              <a:buAutoNum type="arabicPeriod"/>
              <a:defRPr/>
            </a:pPr>
            <a:r>
              <a:rPr lang="en-US" sz="2400" b="1" dirty="0">
                <a:latin typeface="Times New Roman" pitchFamily="18" charset="0"/>
                <a:cs typeface="Times New Roman" pitchFamily="18" charset="0"/>
              </a:rPr>
              <a:t>Discuss the various </a:t>
            </a:r>
            <a:r>
              <a:rPr lang="en-US" sz="2400" b="1" i="1" dirty="0">
                <a:latin typeface="Times New Roman" pitchFamily="18" charset="0"/>
                <a:cs typeface="Times New Roman" pitchFamily="18" charset="0"/>
              </a:rPr>
              <a:t>issues in designing I/O</a:t>
            </a:r>
            <a:r>
              <a:rPr lang="en-US" sz="2400" b="1" dirty="0">
                <a:latin typeface="Times New Roman" pitchFamily="18" charset="0"/>
                <a:cs typeface="Times New Roman" pitchFamily="18" charset="0"/>
              </a:rPr>
              <a:t> facility.	</a:t>
            </a:r>
          </a:p>
          <a:p>
            <a:pPr marL="228600" indent="-228600" algn="just">
              <a:buFont typeface="+mj-lt"/>
              <a:buAutoNum type="arabicPeriod"/>
              <a:defRPr/>
            </a:pPr>
            <a:endParaRPr lang="en-US" sz="800" b="1" dirty="0">
              <a:latin typeface="Times New Roman" pitchFamily="18" charset="0"/>
              <a:cs typeface="Times New Roman" pitchFamily="18" charset="0"/>
            </a:endParaRPr>
          </a:p>
          <a:p>
            <a:pPr marL="457200" indent="-457200" algn="just">
              <a:buFont typeface="+mj-lt"/>
              <a:buAutoNum type="arabicPeriod"/>
              <a:defRPr/>
            </a:pPr>
            <a:r>
              <a:rPr lang="en-US" sz="2400" b="1" dirty="0">
                <a:latin typeface="Times New Roman" pitchFamily="18" charset="0"/>
                <a:cs typeface="Times New Roman" pitchFamily="18" charset="0"/>
              </a:rPr>
              <a:t>Explain about </a:t>
            </a:r>
            <a:r>
              <a:rPr lang="en-US" sz="2400" b="1" i="1" dirty="0">
                <a:latin typeface="Times New Roman" pitchFamily="18" charset="0"/>
                <a:cs typeface="Times New Roman" pitchFamily="18" charset="0"/>
              </a:rPr>
              <a:t>I/O System, Protection</a:t>
            </a:r>
            <a:r>
              <a:rPr lang="en-US" sz="2400" b="1" dirty="0">
                <a:latin typeface="Times New Roman" pitchFamily="18" charset="0"/>
                <a:cs typeface="Times New Roman" pitchFamily="18" charset="0"/>
              </a:rPr>
              <a:t> and </a:t>
            </a:r>
            <a:r>
              <a:rPr lang="en-US" sz="2400" b="1" i="1" dirty="0">
                <a:latin typeface="Times New Roman" pitchFamily="18" charset="0"/>
                <a:cs typeface="Times New Roman" pitchFamily="18" charset="0"/>
              </a:rPr>
              <a:t>Security</a:t>
            </a:r>
            <a:r>
              <a:rPr lang="en-US" sz="2400" b="1" dirty="0">
                <a:latin typeface="Times New Roman" pitchFamily="18" charset="0"/>
                <a:cs typeface="Times New Roman" pitchFamily="18" charset="0"/>
              </a:rPr>
              <a:t>.</a:t>
            </a:r>
          </a:p>
          <a:p>
            <a:pPr marL="228600" indent="-228600" algn="just">
              <a:buFont typeface="+mj-lt"/>
              <a:buAutoNum type="arabicPeriod"/>
              <a:defRPr/>
            </a:pPr>
            <a:endParaRPr lang="en-US" sz="800" b="1" dirty="0">
              <a:latin typeface="Times New Roman" pitchFamily="18" charset="0"/>
              <a:cs typeface="Times New Roman" pitchFamily="18" charset="0"/>
            </a:endParaRPr>
          </a:p>
          <a:p>
            <a:pPr marL="457200" indent="-457200" algn="just">
              <a:buFont typeface="+mj-lt"/>
              <a:buAutoNum type="arabicPeriod"/>
              <a:defRPr/>
            </a:pPr>
            <a:r>
              <a:rPr lang="en-US" sz="2400" b="1" dirty="0">
                <a:latin typeface="Times New Roman" pitchFamily="18" charset="0"/>
                <a:cs typeface="Times New Roman" pitchFamily="18" charset="0"/>
              </a:rPr>
              <a:t>What is </a:t>
            </a:r>
            <a:r>
              <a:rPr lang="en-US" sz="2400" b="1" i="1" dirty="0">
                <a:latin typeface="Times New Roman" pitchFamily="18" charset="0"/>
                <a:cs typeface="Times New Roman" pitchFamily="18" charset="0"/>
              </a:rPr>
              <a:t>protection</a:t>
            </a:r>
            <a:r>
              <a:rPr lang="en-US" sz="2400" b="1" dirty="0">
                <a:latin typeface="Times New Roman" pitchFamily="18" charset="0"/>
                <a:cs typeface="Times New Roman" pitchFamily="18" charset="0"/>
              </a:rPr>
              <a:t>? Explain about </a:t>
            </a:r>
            <a:r>
              <a:rPr lang="en-US" sz="2400" b="1" i="1" dirty="0">
                <a:latin typeface="Times New Roman" pitchFamily="18" charset="0"/>
                <a:cs typeface="Times New Roman" pitchFamily="18" charset="0"/>
              </a:rPr>
              <a:t>access control list</a:t>
            </a:r>
            <a:r>
              <a:rPr lang="en-US" sz="2400" b="1" dirty="0">
                <a:latin typeface="Times New Roman" pitchFamily="18" charset="0"/>
                <a:cs typeface="Times New Roman" pitchFamily="18" charset="0"/>
              </a:rPr>
              <a:t> and </a:t>
            </a:r>
            <a:r>
              <a:rPr lang="en-US" sz="2400" b="1" i="1" dirty="0">
                <a:latin typeface="Times New Roman" pitchFamily="18" charset="0"/>
                <a:cs typeface="Times New Roman" pitchFamily="18" charset="0"/>
              </a:rPr>
              <a:t>capabilities</a:t>
            </a:r>
            <a:r>
              <a:rPr lang="en-US" sz="2400" b="1" dirty="0">
                <a:latin typeface="Times New Roman" pitchFamily="18" charset="0"/>
                <a:cs typeface="Times New Roman" pitchFamily="18" charset="0"/>
              </a:rPr>
              <a:t>.</a:t>
            </a:r>
          </a:p>
          <a:p>
            <a:pPr marL="228600" indent="-228600" algn="just">
              <a:buFont typeface="+mj-lt"/>
              <a:buAutoNum type="arabicPeriod"/>
              <a:defRPr/>
            </a:pPr>
            <a:endParaRPr lang="en-US" sz="800" b="1" dirty="0">
              <a:latin typeface="Times New Roman" pitchFamily="18" charset="0"/>
              <a:cs typeface="Times New Roman" pitchFamily="18" charset="0"/>
            </a:endParaRPr>
          </a:p>
          <a:p>
            <a:pPr marL="457200" indent="-457200" algn="just">
              <a:buFont typeface="+mj-lt"/>
              <a:buAutoNum type="arabicPeriod"/>
              <a:defRPr/>
            </a:pPr>
            <a:r>
              <a:rPr lang="en-US" sz="2400" b="1" dirty="0">
                <a:latin typeface="Times New Roman" pitchFamily="18" charset="0"/>
                <a:cs typeface="Times New Roman" pitchFamily="18" charset="0"/>
              </a:rPr>
              <a:t>Explain briefly </a:t>
            </a:r>
            <a:r>
              <a:rPr lang="en-US" sz="2400" b="1" i="1" dirty="0">
                <a:latin typeface="Times New Roman" pitchFamily="18" charset="0"/>
                <a:cs typeface="Times New Roman" pitchFamily="18" charset="0"/>
              </a:rPr>
              <a:t>access control list, capability</a:t>
            </a:r>
            <a:r>
              <a:rPr lang="en-US" sz="2400" b="1" dirty="0">
                <a:latin typeface="Times New Roman" pitchFamily="18" charset="0"/>
                <a:cs typeface="Times New Roman" pitchFamily="18" charset="0"/>
              </a:rPr>
              <a:t>?</a:t>
            </a:r>
          </a:p>
        </p:txBody>
      </p:sp>
      <p:sp>
        <p:nvSpPr>
          <p:cNvPr id="60420" name="Rectangle 4"/>
          <p:cNvSpPr>
            <a:spLocks noChangeArrowheads="1"/>
          </p:cNvSpPr>
          <p:nvPr/>
        </p:nvSpPr>
        <p:spPr bwMode="auto">
          <a:xfrm>
            <a:off x="8153400" y="533400"/>
            <a:ext cx="463550" cy="338138"/>
          </a:xfrm>
          <a:prstGeom prst="rect">
            <a:avLst/>
          </a:prstGeom>
          <a:noFill/>
          <a:ln w="9525">
            <a:noFill/>
            <a:miter lim="800000"/>
            <a:headEnd/>
            <a:tailEnd/>
          </a:ln>
        </p:spPr>
        <p:txBody>
          <a:bodyPr wrap="none">
            <a:spAutoFit/>
          </a:bodyPr>
          <a:lstStyle/>
          <a:p>
            <a:r>
              <a:rPr lang="en-US" sz="1600" b="1">
                <a:latin typeface="Times New Roman" pitchFamily="18" charset="0"/>
                <a:cs typeface="Times New Roman" pitchFamily="18" charset="0"/>
                <a:hlinkClick r:id="rId3" action="ppaction://hlinksldjump"/>
              </a:rPr>
              <a:t>|&lt;&lt;</a:t>
            </a:r>
            <a:endParaRPr lang="en-US"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381000"/>
          </a:xfrm>
        </p:spPr>
        <p:txBody>
          <a:bodyPr/>
          <a:lstStyle/>
          <a:p>
            <a:r>
              <a:rPr lang="en-US" sz="3200" b="1" i="1" smtClean="0">
                <a:latin typeface="Times New Roman" pitchFamily="18" charset="0"/>
                <a:cs typeface="Times New Roman" pitchFamily="18" charset="0"/>
              </a:rPr>
              <a:t>Kernel I/O Structure</a:t>
            </a:r>
          </a:p>
        </p:txBody>
      </p:sp>
      <p:pic>
        <p:nvPicPr>
          <p:cNvPr id="17411" name="Picture 4"/>
          <p:cNvPicPr>
            <a:picLocks noChangeAspect="1" noChangeArrowheads="1"/>
          </p:cNvPicPr>
          <p:nvPr/>
        </p:nvPicPr>
        <p:blipFill>
          <a:blip r:embed="rId2">
            <a:lum bright="-26000" contrast="74000"/>
          </a:blip>
          <a:srcRect l="967" t="1918" r="719" b="2216"/>
          <a:stretch>
            <a:fillRect/>
          </a:stretch>
        </p:blipFill>
        <p:spPr bwMode="auto">
          <a:xfrm>
            <a:off x="457200" y="428625"/>
            <a:ext cx="8382000" cy="5210175"/>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2"/>
          </p:nvPr>
        </p:nvSpPr>
        <p:spPr/>
        <p:txBody>
          <a:bodyPr/>
          <a:lstStyle/>
          <a:p>
            <a:pPr>
              <a:defRPr/>
            </a:pPr>
            <a:fld id="{35BF6740-6974-4D74-8435-883D672F6BEC}" type="slidenum">
              <a:rPr lang="en-US" smtClean="0"/>
              <a:pPr>
                <a:defRPr/>
              </a:pPr>
              <a:t>7</a:t>
            </a:fld>
            <a:endParaRPr lang="en-US"/>
          </a:p>
        </p:txBody>
      </p:sp>
      <p:sp>
        <p:nvSpPr>
          <p:cNvPr id="17413" name="Rectangle 6"/>
          <p:cNvSpPr>
            <a:spLocks noChangeArrowheads="1"/>
          </p:cNvSpPr>
          <p:nvPr/>
        </p:nvSpPr>
        <p:spPr bwMode="auto">
          <a:xfrm>
            <a:off x="0" y="5765800"/>
            <a:ext cx="9144000" cy="1016000"/>
          </a:xfrm>
          <a:prstGeom prst="rect">
            <a:avLst/>
          </a:prstGeom>
          <a:noFill/>
          <a:ln w="9525">
            <a:noFill/>
            <a:miter lim="800000"/>
            <a:headEnd/>
            <a:tailEnd/>
          </a:ln>
        </p:spPr>
        <p:txBody>
          <a:bodyPr>
            <a:spAutoFit/>
          </a:bodyPr>
          <a:lstStyle/>
          <a:p>
            <a:pPr marL="1377950" indent="-1258888" algn="just"/>
            <a:r>
              <a:rPr lang="en-US" sz="2000" b="1">
                <a:latin typeface="Times New Roman" pitchFamily="18" charset="0"/>
                <a:cs typeface="Times New Roman" pitchFamily="18" charset="0"/>
              </a:rPr>
              <a:t>ATAPI 	Advanced Technology Attachment with Packet Interface</a:t>
            </a:r>
          </a:p>
          <a:p>
            <a:pPr marL="1377950" indent="-1258888"/>
            <a:r>
              <a:rPr lang="en-US" sz="2000" b="1">
                <a:latin typeface="Times New Roman" pitchFamily="18" charset="0"/>
                <a:cs typeface="Times New Roman" pitchFamily="18" charset="0"/>
              </a:rPr>
              <a:t>PCI	Peripheral Component Interconnect</a:t>
            </a:r>
          </a:p>
          <a:p>
            <a:pPr marL="1377950" indent="-1258888"/>
            <a:r>
              <a:rPr lang="en-US" sz="2000" b="1">
                <a:latin typeface="Times New Roman" pitchFamily="18" charset="0"/>
                <a:cs typeface="Times New Roman" pitchFamily="18" charset="0"/>
              </a:rPr>
              <a:t>SCSI	Small Computer System Interface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152400"/>
            <a:ext cx="8686800" cy="533400"/>
          </a:xfrm>
        </p:spPr>
        <p:txBody>
          <a:bodyPr/>
          <a:lstStyle/>
          <a:p>
            <a:r>
              <a:rPr lang="en-US" sz="3200" dirty="0" smtClean="0"/>
              <a:t>Hierarchical Model of the I/O System</a:t>
            </a:r>
          </a:p>
        </p:txBody>
      </p:sp>
      <p:pic>
        <p:nvPicPr>
          <p:cNvPr id="7171" name="Content Placeholder 6" descr="11-1.gif"/>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533400" y="695263"/>
            <a:ext cx="8229600" cy="5916706"/>
          </a:xfrm>
        </p:spPr>
      </p:pic>
      <p:sp>
        <p:nvSpPr>
          <p:cNvPr id="4" name="Date Placeholder 3"/>
          <p:cNvSpPr>
            <a:spLocks noGrp="1"/>
          </p:cNvSpPr>
          <p:nvPr>
            <p:ph type="dt" sz="quarter" idx="10"/>
          </p:nvPr>
        </p:nvSpPr>
        <p:spPr/>
        <p:txBody>
          <a:bodyPr/>
          <a:lstStyle/>
          <a:p>
            <a:pPr>
              <a:defRPr/>
            </a:pPr>
            <a:r>
              <a:rPr lang="en-US" smtClean="0"/>
              <a:t>Operating Systems</a:t>
            </a:r>
            <a:endParaRPr lang="en-US" dirty="0"/>
          </a:p>
        </p:txBody>
      </p:sp>
      <p:sp>
        <p:nvSpPr>
          <p:cNvPr id="6" name="Slide Number Placeholder 5"/>
          <p:cNvSpPr>
            <a:spLocks noGrp="1"/>
          </p:cNvSpPr>
          <p:nvPr>
            <p:ph type="sldNum" sz="quarter" idx="12"/>
          </p:nvPr>
        </p:nvSpPr>
        <p:spPr/>
        <p:txBody>
          <a:bodyPr/>
          <a:lstStyle/>
          <a:p>
            <a:pPr>
              <a:defRPr/>
            </a:pPr>
            <a:fld id="{0FF3F8B1-A4E9-4D15-B92C-61D54D13BD24}"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4"/>
          <p:cNvSpPr>
            <a:spLocks noGrp="1"/>
          </p:cNvSpPr>
          <p:nvPr>
            <p:ph type="dt" sz="quarter" idx="10"/>
          </p:nvPr>
        </p:nvSpPr>
        <p:spPr/>
        <p:txBody>
          <a:bodyPr/>
          <a:lstStyle/>
          <a:p>
            <a:pPr>
              <a:defRPr/>
            </a:pPr>
            <a:r>
              <a:rPr lang="en-US" smtClean="0"/>
              <a:t>Operating Systems</a:t>
            </a:r>
            <a:endParaRPr lang="en-US"/>
          </a:p>
        </p:txBody>
      </p:sp>
      <p:sp>
        <p:nvSpPr>
          <p:cNvPr id="5" name="Slide Number Placeholder 6"/>
          <p:cNvSpPr>
            <a:spLocks noGrp="1"/>
          </p:cNvSpPr>
          <p:nvPr>
            <p:ph type="sldNum" sz="quarter" idx="12"/>
          </p:nvPr>
        </p:nvSpPr>
        <p:spPr/>
        <p:txBody>
          <a:bodyPr/>
          <a:lstStyle/>
          <a:p>
            <a:pPr>
              <a:defRPr/>
            </a:pPr>
            <a:fld id="{588DC619-E1D1-45C5-9AC4-7927AF831F6A}" type="slidenum">
              <a:rPr lang="en-US"/>
              <a:pPr>
                <a:defRPr/>
              </a:pPr>
              <a:t>9</a:t>
            </a:fld>
            <a:endParaRPr lang="en-US"/>
          </a:p>
        </p:txBody>
      </p:sp>
      <p:sp>
        <p:nvSpPr>
          <p:cNvPr id="8196" name="Rectangle 2"/>
          <p:cNvSpPr>
            <a:spLocks noGrp="1" noChangeArrowheads="1"/>
          </p:cNvSpPr>
          <p:nvPr>
            <p:ph type="title"/>
          </p:nvPr>
        </p:nvSpPr>
        <p:spPr>
          <a:xfrm>
            <a:off x="152400" y="304800"/>
            <a:ext cx="8839200" cy="685800"/>
          </a:xfrm>
        </p:spPr>
        <p:txBody>
          <a:bodyPr/>
          <a:lstStyle/>
          <a:p>
            <a:r>
              <a:rPr lang="en-US" sz="3600" smtClean="0"/>
              <a:t>Hierarchical Model of the I/O System</a:t>
            </a:r>
          </a:p>
        </p:txBody>
      </p:sp>
      <p:sp>
        <p:nvSpPr>
          <p:cNvPr id="8197" name="Rectangle 3"/>
          <p:cNvSpPr>
            <a:spLocks noGrp="1" noChangeArrowheads="1"/>
          </p:cNvSpPr>
          <p:nvPr>
            <p:ph type="body" sz="half" idx="1"/>
          </p:nvPr>
        </p:nvSpPr>
        <p:spPr>
          <a:xfrm>
            <a:off x="304800" y="1143000"/>
            <a:ext cx="8305800" cy="5105400"/>
          </a:xfrm>
        </p:spPr>
        <p:txBody>
          <a:bodyPr>
            <a:normAutofit fontScale="85000" lnSpcReduction="20000"/>
          </a:bodyPr>
          <a:lstStyle/>
          <a:p>
            <a:pPr>
              <a:defRPr/>
            </a:pPr>
            <a:r>
              <a:rPr lang="en-US" i="1" dirty="0" smtClean="0">
                <a:solidFill>
                  <a:srgbClr val="FF0000"/>
                </a:solidFill>
              </a:rPr>
              <a:t>I/O system interface: </a:t>
            </a:r>
          </a:p>
          <a:p>
            <a:pPr lvl="1">
              <a:defRPr/>
            </a:pPr>
            <a:r>
              <a:rPr lang="en-US" dirty="0" smtClean="0"/>
              <a:t>Abstract interface to the I/O system</a:t>
            </a:r>
          </a:p>
          <a:p>
            <a:pPr>
              <a:defRPr/>
            </a:pPr>
            <a:r>
              <a:rPr lang="en-US" dirty="0" smtClean="0"/>
              <a:t>I/O system can be divided into two layers:</a:t>
            </a:r>
          </a:p>
          <a:p>
            <a:pPr lvl="1">
              <a:defRPr/>
            </a:pPr>
            <a:r>
              <a:rPr lang="en-US" i="1" dirty="0" smtClean="0">
                <a:solidFill>
                  <a:srgbClr val="FF0000"/>
                </a:solidFill>
              </a:rPr>
              <a:t>Device-Independent I/O Software: </a:t>
            </a:r>
            <a:endParaRPr lang="en-US" dirty="0" smtClean="0"/>
          </a:p>
          <a:p>
            <a:pPr lvl="2">
              <a:defRPr/>
            </a:pPr>
            <a:r>
              <a:rPr lang="en-US" dirty="0" smtClean="0"/>
              <a:t>Data buffering, data caching, device scheduling, device naming, …</a:t>
            </a:r>
          </a:p>
          <a:p>
            <a:pPr lvl="1">
              <a:defRPr/>
            </a:pPr>
            <a:r>
              <a:rPr lang="en-US" i="1" dirty="0" smtClean="0">
                <a:solidFill>
                  <a:srgbClr val="FF0000"/>
                </a:solidFill>
              </a:rPr>
              <a:t>Device drivers:</a:t>
            </a:r>
          </a:p>
          <a:p>
            <a:pPr lvl="2">
              <a:defRPr/>
            </a:pPr>
            <a:r>
              <a:rPr lang="en-US" dirty="0" smtClean="0"/>
              <a:t>Incorporate specific knowledge of devices they access</a:t>
            </a:r>
          </a:p>
          <a:p>
            <a:pPr lvl="2">
              <a:defRPr/>
            </a:pPr>
            <a:r>
              <a:rPr lang="en-US" dirty="0" smtClean="0"/>
              <a:t>Supplied by device manufacturer</a:t>
            </a:r>
          </a:p>
          <a:p>
            <a:pPr lvl="2">
              <a:defRPr/>
            </a:pPr>
            <a:r>
              <a:rPr lang="en-US" dirty="0" smtClean="0"/>
              <a:t>New driver must be installed when new device is added to system</a:t>
            </a:r>
          </a:p>
          <a:p>
            <a:pPr>
              <a:defRPr/>
            </a:pPr>
            <a:r>
              <a:rPr lang="en-US" i="1" dirty="0" smtClean="0">
                <a:solidFill>
                  <a:srgbClr val="FF0000"/>
                </a:solidFill>
              </a:rPr>
              <a:t>Software-hardware interface:</a:t>
            </a:r>
          </a:p>
          <a:p>
            <a:pPr lvl="1">
              <a:defRPr/>
            </a:pPr>
            <a:r>
              <a:rPr lang="en-US" dirty="0" smtClean="0"/>
              <a:t>Each I/O device is accessed through a special hardware device called a </a:t>
            </a:r>
            <a:r>
              <a:rPr lang="en-US" i="1" dirty="0" smtClean="0">
                <a:solidFill>
                  <a:srgbClr val="FF0000"/>
                </a:solidFill>
              </a:rPr>
              <a:t>device controller</a:t>
            </a:r>
            <a:r>
              <a:rPr lang="en-US" dirty="0" smtClean="0"/>
              <a:t>, by reading and writing registers provided by the controller</a:t>
            </a:r>
          </a:p>
          <a:p>
            <a:pPr lvl="1">
              <a:defRPr/>
            </a:pPr>
            <a:r>
              <a:rPr lang="en-US" dirty="0" smtClean="0"/>
              <a:t>These registers constitute the software/hardware interface</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S lecture">
  <a:themeElements>
    <a:clrScheme name="Custom 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7030A0"/>
      </a:hlink>
      <a:folHlink>
        <a:srgbClr val="9E9EFE"/>
      </a:folHlink>
    </a:clrScheme>
    <a:fontScheme name="OS lectur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Bookshelf Symbol 1"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Bookshelf Symbol 1" pitchFamily="34" charset="0"/>
          </a:defRPr>
        </a:defPPr>
      </a:lstStyle>
    </a:lnDef>
  </a:objectDefaults>
  <a:extraClrSchemeLst>
    <a:extraClrScheme>
      <a:clrScheme name="OS lectur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S l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S lectur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S lectur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S lectur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S lectur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S lectur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Office\Templates\OS lecture.pot</Template>
  <TotalTime>12349</TotalTime>
  <Words>2349</Words>
  <Application>Microsoft Office PowerPoint</Application>
  <PresentationFormat>On-screen Show (4:3)</PresentationFormat>
  <Paragraphs>604</Paragraphs>
  <Slides>67</Slides>
  <Notes>10</Notes>
  <HiddenSlides>1</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OS lecture</vt:lpstr>
      <vt:lpstr>Slide 1</vt:lpstr>
      <vt:lpstr>Overview</vt:lpstr>
      <vt:lpstr>I/O Hardware</vt:lpstr>
      <vt:lpstr>Slide 4</vt:lpstr>
      <vt:lpstr>A Typical PC Bus Structure</vt:lpstr>
      <vt:lpstr>Device I/O Port Locations on PCs (Partial)</vt:lpstr>
      <vt:lpstr>Kernel I/O Structure</vt:lpstr>
      <vt:lpstr>Hierarchical Model of the I/O System</vt:lpstr>
      <vt:lpstr>Hierarchical Model of the I/O System</vt:lpstr>
      <vt:lpstr>Hierarchical Model of the I/O System</vt:lpstr>
      <vt:lpstr>Kernel I/O subsystem</vt:lpstr>
      <vt:lpstr>I/O System Interface</vt:lpstr>
      <vt:lpstr>I/O System Interface</vt:lpstr>
      <vt:lpstr>I/O System Interface</vt:lpstr>
      <vt:lpstr>Block and Character Devices</vt:lpstr>
      <vt:lpstr>I/O System Interface</vt:lpstr>
      <vt:lpstr>Characteristics of I/O Devices</vt:lpstr>
      <vt:lpstr>Blocking, Non-blocking (Synchronous) and Asynchronous Data Transfer in  I/O</vt:lpstr>
      <vt:lpstr>Two I/O Methods</vt:lpstr>
      <vt:lpstr>I/O Devices</vt:lpstr>
      <vt:lpstr>I/O Devices – Output</vt:lpstr>
      <vt:lpstr>I/O Devices – Storage </vt:lpstr>
      <vt:lpstr>I/O Devices – Storage </vt:lpstr>
      <vt:lpstr>I/O Devices – Storage </vt:lpstr>
      <vt:lpstr>Hierarchical Model of the I/O System</vt:lpstr>
      <vt:lpstr>Handshaking relationship between the host and a Device Controller</vt:lpstr>
      <vt:lpstr>Device Drivers</vt:lpstr>
      <vt:lpstr>Programmed I/O with Polling</vt:lpstr>
      <vt:lpstr>Programmed I/O with Interrupts</vt:lpstr>
      <vt:lpstr>Interrupt–Driven I/O Cycle</vt:lpstr>
      <vt:lpstr>Slide 31</vt:lpstr>
      <vt:lpstr>Direct Memory Access</vt:lpstr>
      <vt:lpstr>Six Step Process to Perform DMA Transfer</vt:lpstr>
      <vt:lpstr>Kernel I/O Subsystem</vt:lpstr>
      <vt:lpstr>Device Management</vt:lpstr>
      <vt:lpstr>Kernel I/O Subsystem</vt:lpstr>
      <vt:lpstr>Kernel I/O Subsystem</vt:lpstr>
      <vt:lpstr>Error Handling</vt:lpstr>
      <vt:lpstr>Kernel Data Structures</vt:lpstr>
      <vt:lpstr>Transforming I/O Requests to  Hardware Operations</vt:lpstr>
      <vt:lpstr>Life Cycle of an I/O Request</vt:lpstr>
      <vt:lpstr>Intercomputer Communications</vt:lpstr>
      <vt:lpstr>Improving Performance</vt:lpstr>
      <vt:lpstr>Device-Functionality Progression</vt:lpstr>
      <vt:lpstr>Protection</vt:lpstr>
      <vt:lpstr>Goals of Protection</vt:lpstr>
      <vt:lpstr>Principles of Protection</vt:lpstr>
      <vt:lpstr>Domain Structure</vt:lpstr>
      <vt:lpstr>Access Matrix</vt:lpstr>
      <vt:lpstr>Access Matrix</vt:lpstr>
      <vt:lpstr>Use of Access Matrix</vt:lpstr>
      <vt:lpstr>Use of Access Matrix (Cont.)</vt:lpstr>
      <vt:lpstr>Access Matrix with Copy Rights</vt:lpstr>
      <vt:lpstr>Access Matrix With Owner Rights</vt:lpstr>
      <vt:lpstr>Access Matrix of Figure A With Domains as Objects</vt:lpstr>
      <vt:lpstr>Modified Access Matrix due to Control rights  </vt:lpstr>
      <vt:lpstr>Implementation of Access Matrix</vt:lpstr>
      <vt:lpstr>Slide 58</vt:lpstr>
      <vt:lpstr>Slide 59</vt:lpstr>
      <vt:lpstr>Slide 60</vt:lpstr>
      <vt:lpstr>Slide 61</vt:lpstr>
      <vt:lpstr>The Security Problem</vt:lpstr>
      <vt:lpstr>Security Violations</vt:lpstr>
      <vt:lpstr>Program Threats</vt:lpstr>
      <vt:lpstr>Program Threats (Cont.)</vt:lpstr>
      <vt:lpstr>Threats summarized</vt:lpstr>
      <vt:lpstr>Slide 67</vt:lpstr>
    </vt:vector>
  </TitlesOfParts>
  <Company>University of California, Irvine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Systems</dc:title>
  <dc:creator>Information and Computer Science Dept.</dc:creator>
  <cp:lastModifiedBy>Admin</cp:lastModifiedBy>
  <cp:revision>186</cp:revision>
  <cp:lastPrinted>2002-02-27T03:28:13Z</cp:lastPrinted>
  <dcterms:created xsi:type="dcterms:W3CDTF">2002-02-26T20:17:41Z</dcterms:created>
  <dcterms:modified xsi:type="dcterms:W3CDTF">2019-04-30T04:45:01Z</dcterms:modified>
</cp:coreProperties>
</file>