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7315200" cy="9601200"/>
  <p:embeddedFontLst>
    <p:embeddedFont>
      <p:font typeface="Century Schoolboo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jNoHfrSGcgdGoGlH7mp6JZwGQ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16F2A2-BB7F-4D58-8541-9CF679AA44B1}">
  <a:tblStyle styleId="{4D16F2A2-BB7F-4D58-8541-9CF679AA44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Schoolbook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Schoolbook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Schoolboo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144962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n"/>
          <p:cNvSpPr txBox="1"/>
          <p:nvPr>
            <p:ph idx="2" type="hdr"/>
          </p:nvPr>
        </p:nvSpPr>
        <p:spPr>
          <a:xfrm>
            <a:off x="0" y="0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n"/>
          <p:cNvSpPr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/>
          <p:nvPr>
            <p:ph idx="3" type="sldImg"/>
          </p:nvPr>
        </p:nvSpPr>
        <p:spPr>
          <a:xfrm>
            <a:off x="460640" y="720725"/>
            <a:ext cx="6373200" cy="357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" name="Google Shape;21;n"/>
          <p:cNvSpPr txBox="1"/>
          <p:nvPr>
            <p:ph idx="1" type="body"/>
          </p:nvPr>
        </p:nvSpPr>
        <p:spPr>
          <a:xfrm>
            <a:off x="974725" y="4560887"/>
            <a:ext cx="5345112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n"/>
          <p:cNvSpPr txBox="1"/>
          <p:nvPr>
            <p:ph idx="4" type="ftr"/>
          </p:nvPr>
        </p:nvSpPr>
        <p:spPr>
          <a:xfrm>
            <a:off x="0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n"/>
          <p:cNvSpPr txBox="1"/>
          <p:nvPr>
            <p:ph idx="5" type="sldNum"/>
          </p:nvPr>
        </p:nvSpPr>
        <p:spPr>
          <a:xfrm>
            <a:off x="4144962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09-</a:t>
            </a: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ceb8ae028_0_11:notes"/>
          <p:cNvSpPr txBox="1"/>
          <p:nvPr>
            <p:ph idx="12" type="sldNum"/>
          </p:nvPr>
        </p:nvSpPr>
        <p:spPr>
          <a:xfrm>
            <a:off x="4144962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5ceb8ae028_0_11:notes"/>
          <p:cNvSpPr/>
          <p:nvPr>
            <p:ph idx="2" type="sldImg"/>
          </p:nvPr>
        </p:nvSpPr>
        <p:spPr>
          <a:xfrm>
            <a:off x="460640" y="720725"/>
            <a:ext cx="6373200" cy="357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" name="Google Shape;43;g5ceb8ae028_0_11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5ceb8ae028_0_11:notes"/>
          <p:cNvSpPr txBox="1"/>
          <p:nvPr>
            <p:ph idx="3" type="sldNum"/>
          </p:nvPr>
        </p:nvSpPr>
        <p:spPr>
          <a:xfrm>
            <a:off x="4144962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lang="en-US"/>
              <a:t>09-</a:t>
            </a: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b15a48f3_0_2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40" name="Google Shape;140;g5fb15a48f3_0_2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41" name="Google Shape;141;g5fb15a48f3_0_2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g5fb15a48f3_0_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5fb15a48f3_0_2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992d04154_2_71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53" name="Google Shape;53;g5992d04154_2_71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54" name="Google Shape;54;g5992d04154_2_71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g5992d04154_2_71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g5992d04154_2_71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92d04154_2_80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63" name="Google Shape;63;g5992d04154_2_80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64" name="Google Shape;64;g5992d04154_2_80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g5992d04154_2_8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g5992d04154_2_80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eb8ae028_0_25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73" name="Google Shape;73;g5ceb8ae028_0_25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74" name="Google Shape;74;g5ceb8ae028_0_25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g5ceb8ae028_0_25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g5ceb8ae028_0_25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eb8ae028_0_34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83" name="Google Shape;83;g5ceb8ae028_0_34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84" name="Google Shape;84;g5ceb8ae028_0_34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g5ceb8ae028_0_34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5ceb8ae028_0_34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eb8ae028_0_75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93" name="Google Shape;93;g5ceb8ae028_0_75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94" name="Google Shape;94;g5ceb8ae028_0_75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5ceb8ae028_0_75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5ceb8ae028_0_75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eb8ae028_1_50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05" name="Google Shape;105;g5ceb8ae028_1_50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06" name="Google Shape;106;g5ceb8ae028_1_50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g5ceb8ae028_1_5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5ceb8ae028_1_50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eb8ae028_1_66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16" name="Google Shape;116;g5ceb8ae028_1_66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17" name="Google Shape;117;g5ceb8ae028_1_66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g5ceb8ae028_1_66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5ceb8ae028_1_66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f8a3f6a7_0_11:notes"/>
          <p:cNvSpPr txBox="1"/>
          <p:nvPr>
            <p:ph idx="2" type="hdr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28" name="Google Shape;128;g5df8a3f6a7_0_11:notes"/>
          <p:cNvSpPr txBox="1"/>
          <p:nvPr>
            <p:ph idx="11" type="ftr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29" name="Google Shape;129;g5df8a3f6a7_0_11:notes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g5df8a3f6a7_0_11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5df8a3f6a7_0_11:notes"/>
          <p:cNvSpPr txBox="1"/>
          <p:nvPr>
            <p:ph idx="1" type="body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992d04154_2_112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g5992d04154_2_112"/>
          <p:cNvSpPr txBox="1"/>
          <p:nvPr>
            <p:ph idx="11" type="ftr"/>
          </p:nvPr>
        </p:nvSpPr>
        <p:spPr>
          <a:xfrm rot="5400000">
            <a:off x="10233287" y="278803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5992d04154_2_112"/>
          <p:cNvSpPr txBox="1"/>
          <p:nvPr>
            <p:ph idx="12" type="sldNum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5992d04154_2_100"/>
          <p:cNvCxnSpPr/>
          <p:nvPr/>
        </p:nvCxnSpPr>
        <p:spPr>
          <a:xfrm>
            <a:off x="8763000" y="0"/>
            <a:ext cx="1500" cy="5143500"/>
          </a:xfrm>
          <a:prstGeom prst="straightConnector1">
            <a:avLst/>
          </a:prstGeom>
          <a:noFill/>
          <a:ln cap="sq" cmpd="sng" w="38150">
            <a:solidFill>
              <a:srgbClr val="FEC3AE">
                <a:alpha val="9215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" name="Google Shape;26;g5992d04154_2_100"/>
          <p:cNvCxnSpPr/>
          <p:nvPr/>
        </p:nvCxnSpPr>
        <p:spPr>
          <a:xfrm>
            <a:off x="76200" y="0"/>
            <a:ext cx="1500" cy="5143500"/>
          </a:xfrm>
          <a:prstGeom prst="straightConnector1">
            <a:avLst/>
          </a:prstGeom>
          <a:noFill/>
          <a:ln cap="sq" cmpd="sng" w="57225">
            <a:solidFill>
              <a:srgbClr val="FEC3A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" name="Google Shape;27;g5992d04154_2_100"/>
          <p:cNvCxnSpPr/>
          <p:nvPr/>
        </p:nvCxnSpPr>
        <p:spPr>
          <a:xfrm>
            <a:off x="8991600" y="0"/>
            <a:ext cx="1500" cy="5143500"/>
          </a:xfrm>
          <a:prstGeom prst="straightConnector1">
            <a:avLst/>
          </a:prstGeom>
          <a:noFill/>
          <a:ln cap="sq" cmpd="sng" w="19075">
            <a:solidFill>
              <a:srgbClr val="FE86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g5992d04154_2_100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3AE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Google Shape;29;g5992d04154_2_100"/>
          <p:cNvCxnSpPr/>
          <p:nvPr/>
        </p:nvCxnSpPr>
        <p:spPr>
          <a:xfrm>
            <a:off x="8915400" y="0"/>
            <a:ext cx="1500" cy="5143500"/>
          </a:xfrm>
          <a:prstGeom prst="straightConnector1">
            <a:avLst/>
          </a:prstGeom>
          <a:noFill/>
          <a:ln cap="sq" cmpd="sng" w="9525">
            <a:solidFill>
              <a:srgbClr val="FE86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g5992d04154_2_100"/>
          <p:cNvSpPr/>
          <p:nvPr/>
        </p:nvSpPr>
        <p:spPr>
          <a:xfrm>
            <a:off x="8156575" y="4286250"/>
            <a:ext cx="549300" cy="4119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992d04154_2_100"/>
          <p:cNvSpPr txBox="1"/>
          <p:nvPr>
            <p:ph type="title"/>
          </p:nvPr>
        </p:nvSpPr>
        <p:spPr>
          <a:xfrm>
            <a:off x="457200" y="205978"/>
            <a:ext cx="7446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2" name="Google Shape;32;g5992d04154_2_100"/>
          <p:cNvSpPr txBox="1"/>
          <p:nvPr>
            <p:ph idx="1" type="body"/>
          </p:nvPr>
        </p:nvSpPr>
        <p:spPr>
          <a:xfrm>
            <a:off x="457200" y="1200150"/>
            <a:ext cx="74469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3" name="Google Shape;33;g5992d04154_2_100"/>
          <p:cNvSpPr/>
          <p:nvPr/>
        </p:nvSpPr>
        <p:spPr>
          <a:xfrm rot="5400000">
            <a:off x="7840312" y="747937"/>
            <a:ext cx="1508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g5992d04154_2_100"/>
          <p:cNvSpPr txBox="1"/>
          <p:nvPr>
            <p:ph idx="11" type="ftr"/>
          </p:nvPr>
        </p:nvSpPr>
        <p:spPr>
          <a:xfrm rot="5400000">
            <a:off x="10233287" y="278803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g5992d04154_2_100"/>
          <p:cNvSpPr txBox="1"/>
          <p:nvPr>
            <p:ph idx="12" type="sldNum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g5ceb8ae02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75" y="0"/>
            <a:ext cx="2214475" cy="8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5ceb8ae028_0_11"/>
          <p:cNvSpPr txBox="1"/>
          <p:nvPr/>
        </p:nvSpPr>
        <p:spPr>
          <a:xfrm>
            <a:off x="2439600" y="24475"/>
            <a:ext cx="6269400" cy="8058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PROGRAMMING</a:t>
            </a:r>
            <a:endParaRPr b="0" i="0" sz="3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" name="Google Shape;48;g5ceb8ae028_0_11"/>
          <p:cNvSpPr txBox="1"/>
          <p:nvPr/>
        </p:nvSpPr>
        <p:spPr>
          <a:xfrm>
            <a:off x="131975" y="2120550"/>
            <a:ext cx="85770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b="1" lang="en-US" sz="4000">
                <a:solidFill>
                  <a:srgbClr val="66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br>
              <a:rPr b="0" i="0" lang="en-US" sz="40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4000" u="none" cap="none" strike="noStrik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674EA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Name: Mr. Dheeraj Sundaragiri</a:t>
            </a:r>
            <a:endParaRPr b="1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Assistant Professor</a:t>
            </a:r>
            <a:endParaRPr b="1" i="0" sz="2400" u="none" cap="none" strike="noStrike">
              <a:solidFill>
                <a:srgbClr val="274E1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Department of Computer Science and Engineering</a:t>
            </a:r>
            <a:endParaRPr b="1" i="0" sz="2400" u="none" cap="none" strike="noStrike">
              <a:solidFill>
                <a:srgbClr val="274E1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b="1" i="0" lang="en-US" sz="2400" u="none" cap="none" strike="noStrike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SNIST</a:t>
            </a:r>
            <a:br>
              <a:rPr b="1" i="0" lang="en-US" sz="24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" name="Google Shape;49;g5ceb8ae028_0_11"/>
          <p:cNvSpPr txBox="1"/>
          <p:nvPr/>
        </p:nvSpPr>
        <p:spPr>
          <a:xfrm>
            <a:off x="243125" y="1213025"/>
            <a:ext cx="38301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C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 </a:t>
            </a:r>
            <a:r>
              <a:rPr b="1" lang="en-US" sz="4000">
                <a:solidFill>
                  <a:srgbClr val="CC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 b="1" i="0" sz="4000" u="none" cap="none" strike="noStrike">
              <a:solidFill>
                <a:srgbClr val="CC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" name="Google Shape;50;g5ceb8ae028_0_11"/>
          <p:cNvSpPr txBox="1"/>
          <p:nvPr/>
        </p:nvSpPr>
        <p:spPr>
          <a:xfrm>
            <a:off x="4738925" y="1213025"/>
            <a:ext cx="3892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C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Unit 2</a:t>
            </a:r>
            <a:endParaRPr b="1" i="0" sz="4000" u="none" cap="none" strike="noStrike">
              <a:solidFill>
                <a:srgbClr val="CC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b15a48f3_0_2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r>
              <a:rPr b="0" i="0" lang="en-US" sz="36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Methods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5fb15a48f3_0_2"/>
          <p:cNvSpPr txBox="1"/>
          <p:nvPr/>
        </p:nvSpPr>
        <p:spPr>
          <a:xfrm>
            <a:off x="457200" y="787150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7" name="Google Shape;147;g5fb15a48f3_0_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5fb15a48f3_0_2"/>
          <p:cNvSpPr txBox="1"/>
          <p:nvPr/>
        </p:nvSpPr>
        <p:spPr>
          <a:xfrm>
            <a:off x="2053300" y="918525"/>
            <a:ext cx="7016700" cy="4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600">
                <a:latin typeface="Century Schoolbook"/>
                <a:ea typeface="Century Schoolbook"/>
                <a:cs typeface="Century Schoolbook"/>
                <a:sym typeface="Century Schoolbook"/>
              </a:rPr>
              <a:t>dict_items={'Math':0,'English':0,'Science':0}</a:t>
            </a:r>
            <a:endParaRPr sz="26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dict_items1={'Math':25}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dict_items.update(dict_items1)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#{'Math': 25, 'English': 0, 'Science': 0}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dict_items.update(Physics=10,Chemistry=15)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#{'Math': 25, 'English': 0, 'Science': 0, 'Physics': 10, 'Chemistry': 15}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g5fb15a48f3_0_2"/>
          <p:cNvSpPr txBox="1"/>
          <p:nvPr/>
        </p:nvSpPr>
        <p:spPr>
          <a:xfrm>
            <a:off x="210025" y="950275"/>
            <a:ext cx="1821300" cy="419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clear</a:t>
            </a:r>
            <a:endParaRPr b="1" i="0" sz="2400" u="non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400" u="none" cap="none" strike="sng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copy</a:t>
            </a:r>
            <a:endParaRPr i="0" sz="2400" u="none" cap="none" strike="sng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fromkeys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get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items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keys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pop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popitem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setdefault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update</a:t>
            </a:r>
            <a:endParaRPr b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values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92d04154_2_71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5992d04154_2_71"/>
          <p:cNvSpPr txBox="1"/>
          <p:nvPr/>
        </p:nvSpPr>
        <p:spPr>
          <a:xfrm>
            <a:off x="457200" y="787075"/>
            <a:ext cx="74676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Accessing 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Working with 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and Methods</a:t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g5992d04154_2_71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92d04154_2_8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5992d04154_2_80"/>
          <p:cNvSpPr txBox="1"/>
          <p:nvPr/>
        </p:nvSpPr>
        <p:spPr>
          <a:xfrm>
            <a:off x="114800" y="787150"/>
            <a:ext cx="86244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Schoolbook"/>
              <a:buChar char="●"/>
            </a:pPr>
            <a:r>
              <a:rPr lang="en-US" sz="2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dictionary is an unordered collection of items. While other compound data types have only value as an element, a dictionary has a key: value pair.</a:t>
            </a:r>
            <a:endParaRPr b="0" i="0" sz="27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Schoolbook"/>
              <a:buChar char="●"/>
            </a:pPr>
            <a:r>
              <a:rPr lang="en-US" sz="2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Dictionaries are optimized to retrieve values when the key is known.</a:t>
            </a:r>
            <a:endParaRPr sz="2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Schoolbook"/>
              <a:buChar char="●"/>
            </a:pPr>
            <a:r>
              <a:rPr lang="en-US" sz="2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Creating a dictionary is as simple as placing items inside curly braces {} separated by comma.</a:t>
            </a:r>
            <a:endParaRPr sz="2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Schoolbook"/>
              <a:buChar char="●"/>
            </a:pPr>
            <a:r>
              <a:rPr lang="en-US" sz="2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 item has a key and the corresponding value expressed as a pair, key: value.</a:t>
            </a:r>
            <a:endParaRPr sz="2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" name="Google Shape;70;g5992d04154_2_8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eb8ae028_0_25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Creating and Accessing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5ceb8ae028_0_25"/>
          <p:cNvSpPr txBox="1"/>
          <p:nvPr/>
        </p:nvSpPr>
        <p:spPr>
          <a:xfrm>
            <a:off x="457200" y="787150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 = {}			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 = {1: 'apple', 2: 'ball'}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 = {'name': 'John', 1: [2, 4, 3]}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 = dict({1:'apple', 2:'ball'})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 = dict([(1,'apple'), (2,'ball')])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print(my_dict[1])				 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print(my_dict.get(2))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difference while using get() is that it returns None instead of KeyError, if the key is not found.</a:t>
            </a:r>
            <a:endParaRPr sz="2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0" name="Google Shape;80;g5ceb8ae028_0_25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eb8ae028_0_34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b="0" i="0" lang="en-US" sz="36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UPDATING </a:t>
            </a: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5ceb8ae028_0_34"/>
          <p:cNvSpPr txBox="1"/>
          <p:nvPr/>
        </p:nvSpPr>
        <p:spPr>
          <a:xfrm>
            <a:off x="457200" y="787150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</a:t>
            </a:r>
            <a:endParaRPr b="1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 = {1: 'apple', 2: 'ball'}</a:t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my_dict[2]='cat'		# Update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my_dict[3]='dog'		# Add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my_dict.pop(2)			# Remove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my_dict.popitem()		# Remove Arbitrary item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 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my_dict(3)		# Delete a particular item</a:t>
            </a:r>
            <a:endParaRPr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my_dict.clear()		# Remove all items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 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			# Delete Dictionary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0" name="Google Shape;90;g5ceb8ae028_0_34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eb8ae028_0_75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b="0" i="0" lang="en-US" sz="36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Basic </a:t>
            </a: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r>
              <a:rPr b="0" i="0" lang="en-US" sz="36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Operations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5ceb8ae028_0_75"/>
          <p:cNvSpPr txBox="1"/>
          <p:nvPr/>
        </p:nvSpPr>
        <p:spPr>
          <a:xfrm>
            <a:off x="97575" y="1777750"/>
            <a:ext cx="86418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g5ceb8ae028_0_75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g5ceb8ae028_0_75"/>
          <p:cNvGraphicFramePr/>
          <p:nvPr/>
        </p:nvGraphicFramePr>
        <p:xfrm>
          <a:off x="97425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{4D16F2A2-BB7F-4D58-8541-9CF679AA44B1}</a:tableStyleId>
              </a:tblPr>
              <a:tblGrid>
                <a:gridCol w="3608375"/>
                <a:gridCol w="2305975"/>
                <a:gridCol w="2727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Python Expression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Results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Description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len(</a:t>
                      </a:r>
                      <a:r>
                        <a:rPr lang="en-US" sz="3000"/>
                        <a:t>my_dict</a:t>
                      </a:r>
                      <a:r>
                        <a:rPr lang="en-US" sz="3000" u="none" cap="none" strike="noStrike"/>
                        <a:t>)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Length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3 in </a:t>
                      </a: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my_dict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True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Membership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for x in </a:t>
                      </a:r>
                      <a:r>
                        <a:rPr lang="en-US" sz="3000"/>
                        <a:t>my_dict</a:t>
                      </a:r>
                      <a:r>
                        <a:rPr lang="en-US" sz="3000" u="none" cap="none" strike="noStrike"/>
                        <a:t>: </a:t>
                      </a:r>
                      <a:endParaRPr sz="3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    print (x,end=' ')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1 2 3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Iteration</a:t>
                      </a:r>
                      <a:endParaRPr sz="3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g5ceb8ae028_0_75"/>
          <p:cNvSpPr txBox="1"/>
          <p:nvPr/>
        </p:nvSpPr>
        <p:spPr>
          <a:xfrm>
            <a:off x="97450" y="1159575"/>
            <a:ext cx="8641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my_dict = {1: 'apple', 2: 'ball', 3: 'cat'}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eb8ae028_1_50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r>
              <a:rPr b="0" i="0" lang="en-US" sz="36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Comprehensions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5ceb8ae028_1_50"/>
          <p:cNvSpPr txBox="1"/>
          <p:nvPr/>
        </p:nvSpPr>
        <p:spPr>
          <a:xfrm>
            <a:off x="457200" y="787150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" name="Google Shape;112;g5ceb8ae028_1_5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5ceb8ae028_1_50"/>
          <p:cNvSpPr txBox="1"/>
          <p:nvPr/>
        </p:nvSpPr>
        <p:spPr>
          <a:xfrm>
            <a:off x="114800" y="994725"/>
            <a:ext cx="8571900" cy="4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</a:t>
            </a:r>
            <a:endParaRPr b="1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new_range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{}</a:t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range(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11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% 2 ==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new_range[x]=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comprehension:</a:t>
            </a:r>
            <a:endParaRPr b="1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new_range  = </a:t>
            </a:r>
            <a:r>
              <a:rPr lang="en-US" sz="2800">
                <a:highlight>
                  <a:srgbClr val="FFFFFF"/>
                </a:highlight>
              </a:rPr>
              <a:t>{x: x*x for x in range(11) if x%2 == 1}</a:t>
            </a:r>
            <a:endParaRPr sz="2800">
              <a:highlight>
                <a:srgbClr val="FFFFFF"/>
              </a:highlight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eb8ae028_1_66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r>
              <a:rPr b="0" i="0" lang="en-US" sz="36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Methods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5ceb8ae028_1_66"/>
          <p:cNvSpPr txBox="1"/>
          <p:nvPr/>
        </p:nvSpPr>
        <p:spPr>
          <a:xfrm>
            <a:off x="457200" y="787150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" name="Google Shape;123;g5ceb8ae028_1_66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5ceb8ae028_1_66"/>
          <p:cNvSpPr txBox="1"/>
          <p:nvPr/>
        </p:nvSpPr>
        <p:spPr>
          <a:xfrm>
            <a:off x="2053300" y="918525"/>
            <a:ext cx="7090500" cy="4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marks = {}.</a:t>
            </a:r>
            <a:r>
              <a:rPr b="1"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fromkeys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['Math','English','Science'], 0)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Output: {'English': 0, 'Math': 0, 'Science': 0}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new_marks=marks.</a:t>
            </a:r>
            <a:r>
              <a:rPr b="1"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copy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()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marks.</a:t>
            </a:r>
            <a:r>
              <a:rPr b="1"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get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('Math','NA')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#Returns NA if Key is not found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marks.items()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#dict_items([('Math', 0), ('English', 0), ('Science', 0)])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5" name="Google Shape;125;g5ceb8ae028_1_66"/>
          <p:cNvSpPr txBox="1"/>
          <p:nvPr/>
        </p:nvSpPr>
        <p:spPr>
          <a:xfrm>
            <a:off x="210025" y="950275"/>
            <a:ext cx="1821300" cy="419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clear</a:t>
            </a:r>
            <a:endParaRPr i="0" sz="2400" u="none" cap="none" strike="sng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copy</a:t>
            </a:r>
            <a:endParaRPr b="1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fromkeys</a:t>
            </a:r>
            <a:endParaRPr b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get</a:t>
            </a:r>
            <a:endParaRPr b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items</a:t>
            </a:r>
            <a:endParaRPr b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keys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pop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popitem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setdefault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update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values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f8a3f6a7_0_11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Dictionary</a:t>
            </a:r>
            <a:r>
              <a:rPr b="0" i="0" lang="en-US" sz="3600" u="none" cap="none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Methods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5df8a3f6a7_0_11"/>
          <p:cNvSpPr txBox="1"/>
          <p:nvPr/>
        </p:nvSpPr>
        <p:spPr>
          <a:xfrm>
            <a:off x="457200" y="787150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g5df8a3f6a7_0_11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5df8a3f6a7_0_11"/>
          <p:cNvSpPr txBox="1"/>
          <p:nvPr/>
        </p:nvSpPr>
        <p:spPr>
          <a:xfrm>
            <a:off x="2053300" y="918525"/>
            <a:ext cx="7090500" cy="4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marks.keys()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#dict_keys(['Math', 'English', 'Science'])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marks.values()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#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dict_values([0, 0, 0])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#dict.setdefault(key[, default_value])</a:t>
            </a:r>
            <a:endParaRPr b="1" sz="2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Math = 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dict_items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.setdefault('Math')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print('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dict_items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= ',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dict_items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print('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Math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= ',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Math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# if key is not available, it returns None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g5df8a3f6a7_0_11"/>
          <p:cNvSpPr txBox="1"/>
          <p:nvPr/>
        </p:nvSpPr>
        <p:spPr>
          <a:xfrm>
            <a:off x="210025" y="950275"/>
            <a:ext cx="1821300" cy="419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clear</a:t>
            </a:r>
            <a:endParaRPr b="1" i="0" sz="2400" u="non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400" u="none" cap="none" strike="sng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copy</a:t>
            </a:r>
            <a:endParaRPr i="0" sz="2400" u="none" cap="none" strike="sng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fromkeys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get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items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keys</a:t>
            </a:r>
            <a:endParaRPr b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pop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strike="sngStrike">
                <a:latin typeface="Century Schoolbook"/>
                <a:ea typeface="Century Schoolbook"/>
                <a:cs typeface="Century Schoolbook"/>
                <a:sym typeface="Century Schoolbook"/>
              </a:rPr>
              <a:t>popitem</a:t>
            </a:r>
            <a:endParaRPr sz="2400" strike="sng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setdefault</a:t>
            </a:r>
            <a:endParaRPr b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update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values</a:t>
            </a:r>
            <a:endParaRPr b="1"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2000-12-28T17:51:39Z</dcterms:created>
  <dc:creator>Raimund Ege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