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8872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34444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211280" y="1604520"/>
            <a:ext cx="34444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828560" y="1604520"/>
            <a:ext cx="34444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94360" y="3682080"/>
            <a:ext cx="34444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211280" y="3682080"/>
            <a:ext cx="34444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828560" y="3682080"/>
            <a:ext cx="34444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94360" y="273600"/>
            <a:ext cx="106981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396360" y="329040"/>
            <a:ext cx="110912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544320" y="434160"/>
            <a:ext cx="10798560" cy="5486040"/>
          </a:xfrm>
          <a:prstGeom prst="roundRect">
            <a:avLst>
              <a:gd name="adj" fmla="val 2127"/>
            </a:avLst>
          </a:prstGeom>
          <a:gradFill rotWithShape="0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96360" y="329040"/>
            <a:ext cx="11091240" cy="6196320"/>
          </a:xfrm>
          <a:prstGeom prst="roundRect">
            <a:avLst>
              <a:gd name="adj" fmla="val 2081"/>
            </a:avLst>
          </a:prstGeom>
          <a:gradFill rotWithShape="0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909320" y="6111720"/>
            <a:ext cx="2971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04814E5-5F1B-41B8-A69A-3DB510034159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7881120" y="6111720"/>
            <a:ext cx="2971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Dr.R.Umamaheshwar Rao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52920" y="6111720"/>
            <a:ext cx="5940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0B82A0-56DD-4199-9833-C2A3A67765D7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7046807-67BB-4BA5-83DF-988F6446CB9A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DCD972-E69E-4C00-8289-EA7DE5C8093F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990720" y="1981080"/>
            <a:ext cx="38631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Arial Black"/>
              </a:rPr>
              <a:t>Lecture-1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404240" y="649080"/>
            <a:ext cx="6949080" cy="699840"/>
          </a:xfrm>
          <a:prstGeom prst="rect">
            <a:avLst/>
          </a:prstGeom>
          <a:gradFill rotWithShape="0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PYTHON PROGRAMMING 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6042600" y="1828800"/>
            <a:ext cx="3070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70C0"/>
                </a:solidFill>
                <a:latin typeface="Arial Black"/>
              </a:rPr>
              <a:t>Unit-</a:t>
            </a:r>
            <a:r>
              <a:rPr lang="en-IN" sz="4800" b="1" strike="noStrike" spc="-1">
                <a:solidFill>
                  <a:srgbClr val="0070C0"/>
                </a:solidFill>
                <a:latin typeface="Arial Black"/>
              </a:rPr>
              <a:t>III</a:t>
            </a:r>
            <a:endParaRPr lang="en-IN" sz="4800" b="0" strike="noStrike" spc="-1">
              <a:latin typeface="Arial"/>
            </a:endParaRPr>
          </a:p>
        </p:txBody>
      </p:sp>
      <p:pic>
        <p:nvPicPr>
          <p:cNvPr id="49" name="Picture 6"/>
          <p:cNvPicPr/>
          <p:nvPr/>
        </p:nvPicPr>
        <p:blipFill>
          <a:blip r:embed="rId2"/>
          <a:stretch/>
        </p:blipFill>
        <p:spPr>
          <a:xfrm>
            <a:off x="594360" y="457200"/>
            <a:ext cx="3763800" cy="1294920"/>
          </a:xfrm>
          <a:prstGeom prst="rect">
            <a:avLst/>
          </a:prstGeom>
          <a:ln w="9360">
            <a:noFill/>
          </a:ln>
        </p:spPr>
      </p:pic>
      <p:grpSp>
        <p:nvGrpSpPr>
          <p:cNvPr id="50" name="Group 6"/>
          <p:cNvGrpSpPr/>
          <p:nvPr/>
        </p:nvGrpSpPr>
        <p:grpSpPr>
          <a:xfrm>
            <a:off x="914400" y="3737880"/>
            <a:ext cx="9806400" cy="2653200"/>
            <a:chOff x="914400" y="3737880"/>
            <a:chExt cx="9806400" cy="2653200"/>
          </a:xfrm>
        </p:grpSpPr>
        <p:sp>
          <p:nvSpPr>
            <p:cNvPr id="51" name="CustomShape 7"/>
            <p:cNvSpPr/>
            <p:nvPr/>
          </p:nvSpPr>
          <p:spPr>
            <a:xfrm>
              <a:off x="914400" y="3737880"/>
              <a:ext cx="980640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4000" b="0" strike="noStrike" spc="-1">
                  <a:solidFill>
                    <a:srgbClr val="7030A0"/>
                  </a:solidFill>
                  <a:latin typeface="Arial Rounded MT Bold"/>
                </a:rPr>
                <a:t> </a:t>
              </a:r>
              <a:r>
                <a:rPr lang="en-IN" sz="4000" b="1" strike="noStrike" spc="-1">
                  <a:solidFill>
                    <a:srgbClr val="7030A0"/>
                  </a:solidFill>
                  <a:latin typeface="Times New Roman"/>
                </a:rPr>
                <a:t>Mr. Satyam Akunuri</a:t>
              </a:r>
              <a:endParaRPr lang="en-IN" sz="4000" b="0" strike="noStrike" spc="-1">
                <a:latin typeface="Arial"/>
              </a:endParaRPr>
            </a:p>
          </p:txBody>
        </p:sp>
        <p:sp>
          <p:nvSpPr>
            <p:cNvPr id="52" name="CustomShape 8"/>
            <p:cNvSpPr/>
            <p:nvPr/>
          </p:nvSpPr>
          <p:spPr>
            <a:xfrm>
              <a:off x="2316240" y="4472280"/>
              <a:ext cx="7528320" cy="1918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4000" b="0" strike="noStrike" spc="-1">
                  <a:solidFill>
                    <a:srgbClr val="00B050"/>
                  </a:solidFill>
                  <a:latin typeface="Times New Roman"/>
                  <a:ea typeface="Arial Unicode MS"/>
                </a:rPr>
                <a:t>Assistant Professor</a:t>
              </a:r>
              <a:endParaRPr lang="en-IN" sz="4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4000" b="0" strike="noStrike" spc="-1">
                  <a:solidFill>
                    <a:srgbClr val="00B050"/>
                  </a:solidFill>
                  <a:latin typeface="Times New Roman"/>
                  <a:ea typeface="Arial Unicode MS"/>
                </a:rPr>
                <a:t>Department of CSE</a:t>
              </a:r>
              <a:endParaRPr lang="en-IN" sz="4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4000" b="0" strike="noStrike" spc="-1">
                  <a:solidFill>
                    <a:srgbClr val="00B050"/>
                  </a:solidFill>
                  <a:latin typeface="Times New Roman"/>
                  <a:ea typeface="Arial Unicode MS"/>
                </a:rPr>
                <a:t> SNIST</a:t>
              </a:r>
              <a:endParaRPr lang="en-IN" sz="4000" b="0" strike="noStrike" spc="-1">
                <a:latin typeface="Arial"/>
              </a:endParaRPr>
            </a:p>
          </p:txBody>
        </p:sp>
      </p:grpSp>
      <p:sp>
        <p:nvSpPr>
          <p:cNvPr id="53" name="CustomShape 9"/>
          <p:cNvSpPr/>
          <p:nvPr/>
        </p:nvSpPr>
        <p:spPr>
          <a:xfrm>
            <a:off x="8222040" y="6019920"/>
            <a:ext cx="29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12F756-AD6C-43E0-8B01-5627ED6BB8CB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495360" y="2666880"/>
            <a:ext cx="108961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771F29"/>
                </a:solidFill>
                <a:latin typeface="Times New Roman"/>
              </a:rPr>
              <a:t>Modules, Packages, Files and </a:t>
            </a:r>
            <a:endParaRPr lang="en-IN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771F29"/>
                </a:solidFill>
                <a:latin typeface="Times New Roman"/>
              </a:rPr>
              <a:t>Exception Handling in Python 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A6C419-386D-4CC3-8959-77686C6FF8FD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E373C2D-B682-4B62-AFD7-DB5380A1B863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57B3D97-373E-4212-82D3-8B2279DCA3B2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10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94360" y="457200"/>
            <a:ext cx="10835280" cy="34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If you intend to use a function often you can assign it to a local name: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&gt;&gt;&gt;</a:t>
            </a:r>
            <a:r>
              <a:rPr lang="en-IN" sz="40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fib = fibo.fib2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Times New Roman"/>
              </a:rPr>
              <a:t>&gt;&gt;&gt; </a:t>
            </a: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fib(500)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[0 1 1 2 3 5 8 13 21 34 55 89 144 233 377]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58E171-E487-4900-8744-E66A56FB8FD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A199B9-D1BD-429A-8B9A-CC6B0FFDF043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5FD28B-FB03-4EF5-A210-9797D1F23059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11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80880" y="304920"/>
            <a:ext cx="11124720" cy="57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More on Modules…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A module can contain executable statements as well as function definitions.</a:t>
            </a:r>
            <a:endParaRPr lang="en-IN" sz="3600" b="0" strike="noStrike" spc="-1"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They are executed only the </a:t>
            </a:r>
            <a:r>
              <a:rPr lang="en-IN" sz="3600" b="0" i="1" strike="noStrike" spc="-1">
                <a:solidFill>
                  <a:srgbClr val="000000"/>
                </a:solidFill>
                <a:latin typeface="Times New Roman"/>
              </a:rPr>
              <a:t>first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 time the module name is encountered in an import statement.</a:t>
            </a:r>
            <a:endParaRPr lang="en-IN" sz="3600" b="0" strike="noStrike" spc="-1"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Each module has its own private symbol table, which is used as the global symbol table by all functions defined in the module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DB2FBDE-64C9-4697-A78B-26BFFDFBDB8C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74D792-7EB3-453B-A440-37E7C4511B29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286789-33A2-4BEB-9185-FCA2B549CB8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12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33520" y="685800"/>
            <a:ext cx="10972440" cy="49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Import with renaming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We can import a module by renaming it as follows.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&gt;&gt;&gt;import  fibo as f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&gt;&gt;&gt;f.fib(50)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[0 1 1 2 3 5 8 13 21 34]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8CD84C-B8BA-4453-A70A-3117C568C9EE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6F725D-23C5-480A-BC3C-99E1A89E6CCB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174D31-4E87-4D80-93B1-47F4FC8B988F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13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533520" y="685800"/>
            <a:ext cx="10972440" cy="86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Python from...import statement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We can import specific names from a module without importing the module as a whole.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# import only pi from math module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from math import pi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print("The value of pi is", pi)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The value of pi is 3.141592653589793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44A9E-2071-4847-9506-DA2F33B833AB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96A4A38-8510-4703-9FB0-17AE24E6ABF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CF8915-0701-40BE-8083-887FA7E88AA5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14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685800" y="533520"/>
            <a:ext cx="10591560" cy="55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We imported only the attribute pi from the module.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In such case we don't use the dot operator.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 We could have imported multiple attributes as follows.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&gt;&gt;&gt; from math import pi, e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 &gt;&gt;&gt; pi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3.141592653589793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&gt;&gt;&gt; e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2.718281828459045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CC8040-69BD-4DE6-A7C4-C8FD094EEE78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7B1B0A-D3AE-45DC-A4FE-BC49E37543E1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4EDCF0-36C8-4F30-A7EC-BB917D11615E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15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609480" y="380880"/>
            <a:ext cx="10820160" cy="63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Import all names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We can import all names(definitions) from a module using the following construct.</a:t>
            </a:r>
            <a:endParaRPr lang="en-IN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#import all names from the standard module math</a:t>
            </a:r>
            <a:endParaRPr lang="en-IN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from math import *</a:t>
            </a:r>
            <a:endParaRPr lang="en-IN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print("The value of pi is", pi)</a:t>
            </a:r>
            <a:endParaRPr lang="en-IN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3200" b="0" strike="noStrike" spc="-1">
                <a:solidFill>
                  <a:srgbClr val="0070C0"/>
                </a:solidFill>
                <a:latin typeface="Times New Roman"/>
              </a:rPr>
              <a:t>The value of pi is 3.141592653589793</a:t>
            </a:r>
            <a:endParaRPr lang="en-IN" sz="32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We imported all the definitions from the math module. </a:t>
            </a:r>
            <a:endParaRPr lang="en-IN" sz="32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This makes all names except those beginnig with an underscore, visible in our scope.</a:t>
            </a:r>
            <a:endParaRPr lang="en-IN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47D72DB-F87E-4A33-BD4E-D720D1E52CA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30762D-AA6B-42A1-8776-A3A1822E24E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16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91720" y="2130480"/>
            <a:ext cx="1010376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>
                <a:solidFill>
                  <a:srgbClr val="C00000"/>
                </a:solidFill>
                <a:latin typeface="Times New Roman"/>
              </a:rPr>
              <a:t>Packages in Python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8A9852-7687-4E1D-8F0C-063EDAD3AC3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036BD3-DE91-4D6E-8CCD-2A0B16F118F4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33520" y="533520"/>
            <a:ext cx="10667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Times New Roman"/>
              </a:rPr>
              <a:t>Packages in Python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09480" y="1143000"/>
            <a:ext cx="1036296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We don't usually store all of our files in our computer in the same location. We use a well-organized hierarchy of directories for easier access.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Similar files are kept in the same directory, for example, we may keep all the songs in the "music" directory.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Python allows you to group related modules together as a package.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A99083C-9EAC-4486-A30C-70C2E1DCDEDE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2928B89-7152-4A30-9F84-06D2E49A0A7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33520" y="533520"/>
            <a:ext cx="10667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Times New Roman"/>
              </a:rPr>
              <a:t>Packages in Python…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2120" y="1676520"/>
            <a:ext cx="1051524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As our application program grows larger in size with a lot of modules, we place similar modules in one package and different modules in different packages.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This makes a project (program) easy to manage and conceptually clear.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AB808F-40E2-4395-A276-71AFFE8659E4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712123-9D42-4BCA-A9BB-E82DDA2521B2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33520" y="533520"/>
            <a:ext cx="10667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Times New Roman"/>
              </a:rPr>
              <a:t>Creation of Package 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2120" y="1295280"/>
            <a:ext cx="105152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Similar, as a directory can contain sub-directories and files, a Python package can have sub-packages and modules.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A directory must contain a file named 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__init__.py 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in order for Python to consider it as a package. 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This file can be left empty but we generally place the initialization code for that package in this file.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C94ED4-BB9E-424D-ADF9-87E82E2284F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774B4B6-68E4-4E41-81D1-E70371A3345F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6A825E-9813-48F1-992F-BB43FE70B157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57200" y="380880"/>
            <a:ext cx="10913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Times New Roman"/>
              </a:rPr>
              <a:t>Topics to be Covered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609480" y="1295280"/>
            <a:ext cx="1066752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What is Module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Uses of Modules in Python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What is Package?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How to create and access the packages in Python?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File Operations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Exception Handling in Python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BCCC4ED-4290-4FEB-BC96-C2B17FD1D6E4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7D3B7C-095F-4B5B-8104-700C109570E2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20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4038480" y="609480"/>
            <a:ext cx="3123720" cy="54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E29BB-A798-4A76-B4C9-35A3B3DE03F8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6EE669-61F9-4B81-BD69-1A4183EB624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33520" y="762120"/>
            <a:ext cx="1082016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You import a module from a package using dot syntax.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FF0000"/>
              </a:buClr>
              <a:buFont typeface="Courier New"/>
              <a:buChar char="o"/>
            </a:pP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 import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package.module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FF0000"/>
              </a:buClr>
              <a:buFont typeface="Courier New"/>
              <a:buChar char="o"/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from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package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import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module 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Packages themselves may contain packages; these are sub packages. 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To access sub packages,you just need to use a few more dots.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import package.subpackage.module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FF0000"/>
              </a:buClr>
              <a:buFont typeface="Courier New"/>
              <a:buChar char="o"/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from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package.subpackage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import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module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107E40-5B24-42A0-A017-531F18891F2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7B0A7B1-6A41-4C2B-B9A0-C68CAC0324F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22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2"/>
          <a:stretch/>
        </p:blipFill>
        <p:spPr>
          <a:xfrm>
            <a:off x="2057400" y="1600200"/>
            <a:ext cx="8011800" cy="472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914400" y="762120"/>
            <a:ext cx="982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FF0000"/>
                </a:solidFill>
                <a:latin typeface="Times New Roman"/>
              </a:rPr>
              <a:t>Example Program On Package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6E1661-A5CD-45EF-9061-02A75CA165D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1412B32-3976-4A94-9DA7-5331C317F4E9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685800" y="533520"/>
            <a:ext cx="7570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FF0000"/>
                </a:solidFill>
                <a:latin typeface="Times New Roman"/>
              </a:rPr>
              <a:t>importing module from a package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457200" y="1295280"/>
            <a:ext cx="11048760" cy="51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We can import modules from packages using the dot (.) operator.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For example, if want to import the start module in the above example,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import Game.Level.start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if this module contains function selectdifficulty(),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we must use the full name to reference it.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Game.Level.start.selectdifficulty(2)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We can Also use the following statements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from Game.Level import start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start.selectdifficulty(2)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D32BFC1-1B1C-45F3-9B59-8150E64EA532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829AB9C-E1EF-4FE1-92F4-5184C6BEF6E7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91720" y="2130480"/>
            <a:ext cx="1010376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>
                <a:solidFill>
                  <a:srgbClr val="C00000"/>
                </a:solidFill>
                <a:latin typeface="Times New Roman"/>
              </a:rPr>
              <a:t>Files in Python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DB7D06-B6AC-4CBA-9A53-33C572E81F5A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C51B42E-11DF-4049-A31E-01E793C1772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78811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Mr. Satyam Akunuri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38080" y="609480"/>
            <a:ext cx="364068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What is a file?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09480" y="1295280"/>
            <a:ext cx="106675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File is a named location on disk to store related information. 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It is used to store data permanently in a non-volatile memory     (e.g. hard disk).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Since, random access memory (RAM) is volatile which loses its data when computer is turned off, we use files for future use of the data.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19BA52-5772-4729-A4E0-FF80973060E8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A387E6-73AB-4BD7-8F81-7DBEAA3C5A42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26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78811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Mr. Satyam Akunuri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38080" y="609480"/>
            <a:ext cx="364068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File Operations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609480" y="1295280"/>
            <a:ext cx="106675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Creation of a file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Reading data from the file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Writing data into the file</a:t>
            </a: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Closing of the file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F59B10-CAD1-4A00-B9FC-AA37FA90EA3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3F3EA0-D9A6-4423-B394-E310CF8A665A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78811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Mr. Satyam Akunuri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38080" y="609480"/>
            <a:ext cx="364068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File Operations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09480" y="1295280"/>
            <a:ext cx="1066752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In Python, a file operation takes place in the following order.</a:t>
            </a:r>
            <a:endParaRPr lang="en-IN" sz="3600" b="0" strike="noStrike" spc="-1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Open a file</a:t>
            </a:r>
            <a:endParaRPr lang="en-IN" sz="3600" b="0" strike="noStrike" spc="-1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Read or write (perform operation)</a:t>
            </a:r>
            <a:endParaRPr lang="en-IN" sz="3600" b="0" strike="noStrike" spc="-1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Close the file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E649CA-6679-48F0-9505-17500727911D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C282CC-0C8E-450F-AC7E-9947C74DFA24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78811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Mr. Satyam Akunuri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38080" y="609480"/>
            <a:ext cx="364068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09480" y="685800"/>
            <a:ext cx="10667520" cy="56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Times New Roman"/>
              </a:rPr>
              <a:t>Creation of a file</a:t>
            </a:r>
            <a:endParaRPr lang="en-IN" sz="4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Times New Roman"/>
              </a:rPr>
              <a:t>        f=open(“filename”, ”mode”)</a:t>
            </a:r>
            <a:endParaRPr lang="en-IN" sz="4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&gt;&gt;&gt; f = open("test.txt") </a:t>
            </a:r>
            <a:r>
              <a:rPr lang="en-IN" sz="3600" b="0" strike="noStrike" spc="-1">
                <a:solidFill>
                  <a:srgbClr val="002060"/>
                </a:solidFill>
                <a:latin typeface="Times New Roman"/>
              </a:rPr>
              <a:t># open file in current directory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Python has a built-in function open() to open a file.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This function returns a file object, also called a handle, as it is used to read or modify the file accordingly.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909320" y="60865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6F617A-4959-4985-874B-E8D77FD1B0C6}" type="datetime3">
              <a:rPr lang="en-IN" sz="1000" b="0" strike="noStrike" spc="-1">
                <a:solidFill>
                  <a:srgbClr val="A7A49A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852920" y="60865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4B31D7-B6B1-46A5-825F-56E9DA2FF7B6}" type="slidenum">
              <a:rPr lang="en-IN" sz="1000" b="0" strike="noStrike" spc="-1">
                <a:solidFill>
                  <a:srgbClr val="A7A49A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29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762120" y="762120"/>
          <a:ext cx="9753480" cy="5463720"/>
        </p:xfrm>
        <a:graphic>
          <a:graphicData uri="http://schemas.openxmlformats.org/drawingml/2006/table">
            <a:tbl>
              <a:tblPr/>
              <a:tblGrid>
                <a:gridCol w="2514600"/>
                <a:gridCol w="7238880"/>
              </a:tblGrid>
              <a:tr h="316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Python File Modes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6680" marR="7668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47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Mode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B w="9360">
                      <a:solidFill>
                        <a:srgbClr val="EAEAEC"/>
                      </a:solidFill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EAEAEC"/>
                    </a:solidFill>
                  </a:tcPr>
                </a:tc>
              </a:tr>
              <a:tr h="39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'r'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a file for reading. (default)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7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'w'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a file for writing. Creates a new file if it does not exist or truncates the file if it exists.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7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'x'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a file for exclusive creation. If the file already exists, the operation fails.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'a'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for appending at the end of the file without truncating it. Creates a new file if it does not exist.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't'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in text mode. (default)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'b'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in binary mode.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'+'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Open a file for updating (reading and writing)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79560" marR="63720">
                    <a:lnL w="9360">
                      <a:solidFill>
                        <a:srgbClr val="EAEAEC"/>
                      </a:solidFill>
                    </a:lnL>
                    <a:lnR w="9360">
                      <a:solidFill>
                        <a:srgbClr val="EAEAEC"/>
                      </a:solidFill>
                    </a:lnR>
                    <a:lnT w="9360">
                      <a:solidFill>
                        <a:srgbClr val="EAEAEC"/>
                      </a:solidFill>
                    </a:lnT>
                    <a:lnB w="9360">
                      <a:solidFill>
                        <a:srgbClr val="EAEAEC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152184-3B22-4234-BFF8-6D9E14FC76C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7108A0C-5519-4BC0-9501-C3810D746B91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891720" y="2130480"/>
            <a:ext cx="1010376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>
                <a:solidFill>
                  <a:srgbClr val="C00000"/>
                </a:solidFill>
                <a:latin typeface="Times New Roman"/>
              </a:rPr>
              <a:t>Modules in Python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A22F7A8-5F60-43BA-8029-941317DE1DAB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7151B1-EC76-41BF-BEC3-DB8B1FA5819D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09480" y="914400"/>
            <a:ext cx="1074384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f = open("test.txt") 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# equivalent to 'r' or 'rt'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f = open("test.txt",'w') 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# write in text mode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f = open("img.bmp",'r+b') </a:t>
            </a: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# read and write in binary mode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A70C65-0DF1-4693-9262-F9636427EB0E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B771E3-8521-421E-B2E1-F90D2E5DA27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38080" y="533520"/>
            <a:ext cx="10058040" cy="47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Times New Roman"/>
              </a:rPr>
              <a:t>How to close a file Using Python?</a:t>
            </a:r>
            <a:endParaRPr lang="en-IN" sz="36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When we are done with operations to the file, we need to properly close the file.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Closing a file will free up the resources that were tied with the file and is done using Python close() method.</a:t>
            </a:r>
            <a:endParaRPr lang="en-IN" sz="2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Python has a garbage collector to clean up unreferenced objects but, we must not rely on it to close the file.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f = open("test.txt",encoding = 'utf-8')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# perform file operations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0000"/>
                </a:solidFill>
                <a:latin typeface="Times New Roman"/>
              </a:rPr>
              <a:t>f.close()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49E042-7712-48E6-8ABA-3B125A99A869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CB0E1A3-48AD-447E-8400-AF2271EDBDF6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09480" y="533520"/>
            <a:ext cx="10820160" cy="57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Times New Roman"/>
              </a:rPr>
              <a:t>Write data to a File</a:t>
            </a:r>
            <a:endParaRPr lang="en-IN" sz="36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In order to write into a file in Python, we need to open it in write 'w', append 'a' or exclusive creation 'x' mode.</a:t>
            </a:r>
            <a:endParaRPr lang="en-IN" sz="32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Writing a string or sequence of bytes (for binary files) is done using write() method. </a:t>
            </a:r>
            <a:endParaRPr lang="en-IN" sz="32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This method returns the number of characters written to the file.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f=open("test.txt",'w’)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f.write(“this is first file\n")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f.write("This second file\n\n")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f.write(“this is third line\n“)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09F5AB6-9E68-4E7C-9395-94C7000561C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3D4336-6FAE-4270-9AA8-1B9B0E290B3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09480" y="533520"/>
            <a:ext cx="10820160" cy="53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Times New Roman"/>
              </a:rPr>
              <a:t>Read data from files</a:t>
            </a:r>
            <a:endParaRPr lang="en-IN" sz="36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To read a file in Python, we must open the file in reading mode.</a:t>
            </a:r>
            <a:endParaRPr lang="en-IN" sz="32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There are various methods available for this purpose. We can use the </a:t>
            </a: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read(size)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method to read in size number of data. If size parameter is not specified, it reads and returns up to the end of the file.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&gt;&gt;&gt; f = open("test.txt",'r')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&gt;&gt;&gt; f.read(4) #read the first 4 data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&gt;&gt;&gt;print(f.read()) #read the entire file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5B5509-6E42-4584-BE7B-1D27375700D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373E1A-359B-422D-8E81-B097F6A76CD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34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191" name="Table 3"/>
          <p:cNvGraphicFramePr/>
          <p:nvPr/>
        </p:nvGraphicFramePr>
        <p:xfrm>
          <a:off x="457200" y="609480"/>
          <a:ext cx="10896480" cy="6949440"/>
        </p:xfrm>
        <a:graphic>
          <a:graphicData uri="http://schemas.openxmlformats.org/drawingml/2006/table">
            <a:tbl>
              <a:tblPr/>
              <a:tblGrid>
                <a:gridCol w="5448240"/>
                <a:gridCol w="544824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We can read a file line-by-line 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using a for loop. 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This is both efficient and fast.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&gt;&gt;&gt; for line in f: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... print(line, end = '')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...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This is  first line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This is second line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This is third line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Alternately, we can use readline() method to read individual lines of a file. This method reads a file till the newline, including the newline character.</a:t>
                      </a:r>
                      <a:endParaRPr lang="en-IN" sz="2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&gt;&gt;&gt; f.readline()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'This is  first line\n'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&gt;&gt;&gt; f.readline()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'This is second line\n'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&gt;&gt;&gt; f.readline()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‘This is third line\n'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&gt;&gt;&gt; f.readline()</a:t>
                      </a:r>
                      <a:endParaRPr lang="en-IN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‘ ‘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D544100-83EC-481E-83FA-B987BE0ACBE3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6A40F2F-0820-45D7-AC6E-93BC9D17445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2120" y="1981080"/>
            <a:ext cx="102103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Lastly, the readlines() method returns a list of remaining lines of the entire file. All these reading method return empty values when end of file (EOF) is reached.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&gt;&gt;&gt; f.readlines()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['This is first line\n', 'This is second file \n', ‘this is third line\n']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0000" y="1066680"/>
            <a:ext cx="25236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Times New Roman"/>
              </a:rPr>
              <a:t>readLines()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BCC4D8F-BB40-47E5-B874-A2382610CE9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1479A0-D542-432B-AEB4-3B0F5FBEFDF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36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213920" y="1295280"/>
            <a:ext cx="4372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Verdana"/>
              </a:rPr>
              <a:t>with</a:t>
            </a: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open("test.txt") </a:t>
            </a:r>
            <a:r>
              <a:rPr lang="en-IN" sz="1800" b="1" strike="noStrike" spc="-1">
                <a:solidFill>
                  <a:srgbClr val="000000"/>
                </a:solidFill>
                <a:latin typeface="Verdana"/>
              </a:rPr>
              <a:t>as</a:t>
            </a: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f: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Verdana"/>
              </a:rPr>
              <a:t>      with</a:t>
            </a: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open("out.txt", "w") </a:t>
            </a:r>
            <a:r>
              <a:rPr lang="en-IN" sz="1800" b="1" strike="noStrike" spc="-1">
                <a:solidFill>
                  <a:srgbClr val="000000"/>
                </a:solidFill>
                <a:latin typeface="Verdana"/>
              </a:rPr>
              <a:t>as</a:t>
            </a: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f1: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Verdana"/>
              </a:rPr>
              <a:t>                for</a:t>
            </a: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line </a:t>
            </a:r>
            <a:r>
              <a:rPr lang="en-IN" sz="1800" b="1" strike="noStrike" spc="-1">
                <a:solidFill>
                  <a:srgbClr val="000000"/>
                </a:solidFill>
                <a:latin typeface="Verdana"/>
              </a:rPr>
              <a:t>in</a:t>
            </a: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f: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Verdana"/>
              </a:rPr>
              <a:t>                        f1.write(line)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4CFF6E-41B1-4B95-9A98-33375936B25E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E3B4E3-93CC-4C51-BA6F-227177A9B7B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37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201" name="Table 3"/>
          <p:cNvGraphicFramePr/>
          <p:nvPr/>
        </p:nvGraphicFramePr>
        <p:xfrm>
          <a:off x="609480" y="533520"/>
          <a:ext cx="10820160" cy="6400800"/>
        </p:xfrm>
        <a:graphic>
          <a:graphicData uri="http://schemas.openxmlformats.org/drawingml/2006/table">
            <a:tbl>
              <a:tblPr/>
              <a:tblGrid>
                <a:gridCol w="5410080"/>
                <a:gridCol w="54100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import os.path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import sys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def main():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f1=input("Enter Source file").strip()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f1=input("Enter Target file").strip()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#check if target file exist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if os.path.isfile(f2):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print(f2+"already exist")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sys.exit()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try: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#Open files for input and output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infile=open(f1,"r")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outfile=open(f2,"w")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#Copy data from input file to output file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countLines=countChars=0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for line in infile: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    countLine+=1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    countChars+=len(line)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    outfile.write(line)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print(countLines,"lines and“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,countChars,"chars copied")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except FileExistsError e: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print(e)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finally: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infile.close()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 outfile.close()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main()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   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    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EC486CC-E45A-4FB3-A0F7-63F5670FCDF3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D6E8212-25D7-424E-8508-EB09BE76899D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891720" y="2130480"/>
            <a:ext cx="1010376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>
                <a:solidFill>
                  <a:srgbClr val="C00000"/>
                </a:solidFill>
                <a:latin typeface="Times New Roman"/>
              </a:rPr>
              <a:t>Exception Handling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80FF7F-709E-4F9A-A284-0AE1B14B488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8207AC-8BC0-4FC9-BF38-F7DE98B09A8F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0880" y="274680"/>
            <a:ext cx="982944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Python Errors and Built-in Exceptions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594360" y="1143000"/>
            <a:ext cx="10073640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500" b="1" strike="noStrike" spc="-1" dirty="0">
                <a:solidFill>
                  <a:srgbClr val="000000"/>
                </a:solidFill>
                <a:latin typeface="Times New Roman"/>
              </a:rPr>
              <a:t>Python (interpreter) raises exceptions when it encounter errors. 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500" b="1" strike="noStrike" spc="-1" dirty="0">
                <a:solidFill>
                  <a:srgbClr val="000000"/>
                </a:solidFill>
                <a:latin typeface="Times New Roman"/>
              </a:rPr>
              <a:t>For example: divided by zero.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500" b="0" strike="noStrike" spc="-1" dirty="0">
                <a:solidFill>
                  <a:srgbClr val="000000"/>
                </a:solidFill>
                <a:latin typeface="Times New Roman"/>
              </a:rPr>
              <a:t>Error caused by not following the proper structure (syntax) of the language is called syntax error or parsing error.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500" b="0" strike="noStrike" spc="-1" dirty="0">
                <a:solidFill>
                  <a:srgbClr val="FF0000"/>
                </a:solidFill>
                <a:latin typeface="Times New Roman"/>
              </a:rPr>
              <a:t>&gt;&gt;&gt; if a &lt; 3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500" b="0" strike="noStrike" spc="-1" dirty="0">
                <a:solidFill>
                  <a:srgbClr val="0070C0"/>
                </a:solidFill>
                <a:latin typeface="Times New Roman"/>
              </a:rPr>
              <a:t>File "&lt;interactive input&gt;", line 1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500" b="0" strike="noStrike" spc="-1" dirty="0">
                <a:solidFill>
                  <a:srgbClr val="0070C0"/>
                </a:solidFill>
                <a:latin typeface="Times New Roman"/>
              </a:rPr>
              <a:t>if a &lt; 3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500" b="0" strike="noStrike" spc="-1" dirty="0">
                <a:solidFill>
                  <a:srgbClr val="0070C0"/>
                </a:solidFill>
                <a:latin typeface="Times New Roman"/>
              </a:rPr>
              <a:t>^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500" b="0" strike="noStrike" spc="-1" dirty="0" err="1">
                <a:solidFill>
                  <a:srgbClr val="0070C0"/>
                </a:solidFill>
                <a:latin typeface="Times New Roman"/>
              </a:rPr>
              <a:t>SyntaxError</a:t>
            </a:r>
            <a:r>
              <a:rPr lang="en-IN" sz="3500" b="0" strike="noStrike" spc="-1" dirty="0">
                <a:solidFill>
                  <a:srgbClr val="0070C0"/>
                </a:solidFill>
                <a:latin typeface="Times New Roman"/>
              </a:rPr>
              <a:t>: invalid syntax</a:t>
            </a:r>
            <a:endParaRPr lang="en-IN" sz="3500" b="0" strike="noStrike" spc="-1" dirty="0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500" b="0" strike="noStrike" spc="-1" dirty="0">
                <a:solidFill>
                  <a:srgbClr val="000000"/>
                </a:solidFill>
                <a:latin typeface="Times New Roman"/>
              </a:rPr>
              <a:t>We can notice here that a colon is missing in the if statement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2F1EE4-2945-43AD-A506-1D0D42624002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39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8CA03B-1BA4-4FCE-8DB8-F5D4EA92691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CA809B4-C495-41A4-968C-7AA2530B5465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B4A566-A987-4D0B-BA06-AA7C56A2AED1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457200" y="380880"/>
            <a:ext cx="109134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Times New Roman"/>
              </a:rPr>
              <a:t>What are Modules ?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609480" y="1447920"/>
            <a:ext cx="1066752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Modules refer to a file containing Python statements and definitions.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A file containing Python code, for e.g.: </a:t>
            </a: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example.py</a:t>
            </a: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, is called a module and its module name would be </a:t>
            </a: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example</a:t>
            </a: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CC0FC5-979A-4124-9384-60EB96A701F8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7ABEF7-185E-421F-A5AA-BAA02505B0B6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94360" y="274680"/>
            <a:ext cx="106981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Exception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51440" y="1066680"/>
            <a:ext cx="1069812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Errors can also occur at runtime and these are called exceptions.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4000" b="0" strike="noStrike" spc="-1">
              <a:latin typeface="Arial"/>
            </a:endParaRPr>
          </a:p>
          <a:p>
            <a:pPr marL="265320" indent="-264960" algn="just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 They occur, for example, when a file we try to open does not exist (FileNotFoundError), dividing a number by zero (ZeroDivisionError), module we try to import is not found (ImportError) etc.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D09985-F377-4726-9A74-6C48E6E0BD29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40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04184C-19B4-44C0-B925-BDBF16268D85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6982CFA-59BE-46A9-B113-B7419E279E8A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41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17" name="Picture 2"/>
          <p:cNvPicPr/>
          <p:nvPr/>
        </p:nvPicPr>
        <p:blipFill>
          <a:blip r:embed="rId2"/>
          <a:stretch/>
        </p:blipFill>
        <p:spPr>
          <a:xfrm>
            <a:off x="1447920" y="990720"/>
            <a:ext cx="915948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070E89-C094-4C43-AC16-519FA7888F20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3AB7EBF-F166-4482-ACC1-7FF5E5E03AFF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94360" y="426960"/>
            <a:ext cx="10698120" cy="58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65320" indent="-264960" algn="just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Whenever these type of runtime error occur, Python creates an exception object. </a:t>
            </a:r>
            <a:endParaRPr lang="en-IN" sz="3600" b="0" strike="noStrike" spc="-1">
              <a:latin typeface="Arial"/>
            </a:endParaRPr>
          </a:p>
          <a:p>
            <a:pPr marL="265320" indent="-264960" algn="just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If not handled properly, it prints a traceback to that error along with some details about why that error occurred.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&gt;&gt;&gt; 1 / 0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Traceback (most recent call last):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File "&lt;string&gt;", line 301, in runcode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File "&lt;interactive input&gt;", line 1, in &lt;module&gt;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ZeroDivisionError</a:t>
            </a: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: division by zero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9"/>
              </a:spcBef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00A43D-5636-4DBD-96A2-237A96CE9CCE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42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941AF23-8345-4233-B333-87583046E445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D0387E-D04F-43A1-847A-0397A17BD956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94360" y="380880"/>
            <a:ext cx="10698120" cy="57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&gt;&gt;&gt; open("imaginary.txt")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Traceback (most recent call last):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File "&lt;string&gt;", line 301, in runcode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File "&lt;interactive input&gt;", line 1, in &lt;module&gt;</a:t>
            </a:r>
            <a:endParaRPr lang="en-IN" sz="36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FileNotFoundError:</a:t>
            </a:r>
            <a:r>
              <a:rPr lang="en-IN" sz="3600" b="0" strike="noStrike" spc="-1">
                <a:solidFill>
                  <a:srgbClr val="0070C0"/>
                </a:solidFill>
                <a:latin typeface="Times New Roman"/>
              </a:rPr>
              <a:t> [Errno 2] No such file or directory: 'imaginary.txt'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34E0B46-DC05-4632-A332-8DAB1A7E02D4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43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187F423-6230-4299-9C30-87016D3BEF5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5C3DBB-8652-487F-B239-C8A0B42CF7A9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44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594360" y="1143000"/>
            <a:ext cx="10698120" cy="498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1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   We can handle these built-in and user-defined exceptions in Python using </a:t>
            </a: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try, except 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 finally 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statements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C863202-DC05-4A81-B9EF-D831CA302A15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44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771A89-0C3A-45E8-B16F-4AD05FEABC54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F9F06D-2158-45C4-96B4-1BCB0C36CBAD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94360" y="380880"/>
            <a:ext cx="106981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t/>
            </a:r>
            <a:br/>
            <a:endParaRPr lang="en-IN" sz="18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594360" y="1523880"/>
            <a:ext cx="10698120" cy="46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If the python program contains suspicious code that may throw the exception, we must place that code in the try block.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 try block must be followed with the except statement which contains a block of code that will be executed if there is some exception in the try block.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5F315F-9DEA-4EEC-B4F1-050027234F52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45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762120" y="533520"/>
            <a:ext cx="7981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Times New Roman"/>
              </a:rPr>
              <a:t>Exception handling in python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2"/>
          <a:stretch/>
        </p:blipFill>
        <p:spPr>
          <a:xfrm>
            <a:off x="6172200" y="3505320"/>
            <a:ext cx="4676400" cy="245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B1970C-C3CE-41B5-B06F-58AF499805F6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9F35D6-F881-4E81-BBFF-60E99C6AD1E3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46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242" name="Table 3"/>
          <p:cNvGraphicFramePr/>
          <p:nvPr/>
        </p:nvGraphicFramePr>
        <p:xfrm>
          <a:off x="685800" y="914400"/>
          <a:ext cx="10820160" cy="5242560"/>
        </p:xfrm>
        <a:graphic>
          <a:graphicData uri="http://schemas.openxmlformats.org/drawingml/2006/table">
            <a:tbl>
              <a:tblPr/>
              <a:tblGrid>
                <a:gridCol w="5410080"/>
                <a:gridCol w="54100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try</a:t>
                      </a: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: </a:t>
                      </a: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  #block of code 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except</a:t>
                      </a: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Exception1: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  #block of code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except</a:t>
                      </a: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Exception2: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  #block of code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#other code  </a:t>
                      </a:r>
                      <a:endParaRPr lang="en-IN" sz="3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try</a:t>
                      </a: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: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  #block of code 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except</a:t>
                      </a: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Exception1: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  #block of code 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else</a:t>
                      </a:r>
                      <a:r>
                        <a:rPr lang="en-IN" sz="32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: </a:t>
                      </a: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32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    #this code executes if no except block is executed  </a:t>
                      </a:r>
                      <a:endParaRPr lang="en-IN" sz="3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3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3" name="Line 4"/>
          <p:cNvSpPr/>
          <p:nvPr/>
        </p:nvSpPr>
        <p:spPr>
          <a:xfrm flipH="1">
            <a:off x="5333040" y="457920"/>
            <a:ext cx="1440" cy="59436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136C0F1-9186-43BB-915A-C2BA9B86F9B7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7E497B-0729-4819-89D8-82F23C0BD95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85800" y="304920"/>
            <a:ext cx="8229240" cy="57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try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: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   a = int(input("Enter a:"))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   b = int(input("Enter b:"))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   c = a/b;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   </a:t>
            </a: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print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("a/b = %d"%c)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except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Exception: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   </a:t>
            </a: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print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("can't divide by zero")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else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:  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    </a:t>
            </a: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print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("Hi I am else block")   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06A066-02E2-4C59-B5C3-CC8F6526F56C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4A854A-E068-4D58-A375-8014C3A1838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990720"/>
            <a:ext cx="1066752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Declaring multiple exceptions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Python allows us to declare the multiple exceptions with the except clause.</a:t>
            </a:r>
            <a:endParaRPr lang="en-IN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Declaring multiple exceptions is useful in the cases where a try block throws multiple exceptions</a:t>
            </a:r>
            <a:r>
              <a:rPr lang="en-IN" sz="18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9CB2A5-A890-46A2-89D9-3E641E59D3C3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CAF6D1D-3D3A-4E26-93E9-47BF46D21EF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49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838080" y="609480"/>
            <a:ext cx="61416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C00000"/>
                </a:solidFill>
                <a:latin typeface="Times New Roman"/>
              </a:rPr>
              <a:t>The finally block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914400" y="1523880"/>
            <a:ext cx="102866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</a:rPr>
              <a:t>We can use the finally block with the try block in which, we can pace the important code which must be executed whether the try statement throws an exception or not.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838080" y="3581280"/>
            <a:ext cx="62481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latin typeface="Verdana"/>
              </a:rPr>
              <a:t>try</a:t>
            </a:r>
            <a:r>
              <a:rPr lang="en-IN" sz="2400" b="0" strike="noStrike" spc="-1">
                <a:solidFill>
                  <a:srgbClr val="FF0000"/>
                </a:solidFill>
                <a:latin typeface="Verdana"/>
              </a:rPr>
              <a:t>:</a:t>
            </a:r>
            <a:r>
              <a:rPr lang="en-IN" sz="2400" b="0" strike="noStrike" spc="-1">
                <a:solidFill>
                  <a:srgbClr val="000000"/>
                </a:solidFill>
                <a:latin typeface="Verdana"/>
              </a:rPr>
              <a:t>  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Verdana"/>
              </a:rPr>
              <a:t>    # block of code   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Verdana"/>
              </a:rPr>
              <a:t>    # this may throw an exception  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latin typeface="Verdana"/>
              </a:rPr>
              <a:t>finally</a:t>
            </a:r>
            <a:r>
              <a:rPr lang="en-IN" sz="2400" b="0" strike="noStrike" spc="-1">
                <a:solidFill>
                  <a:srgbClr val="FF0000"/>
                </a:solidFill>
                <a:latin typeface="Verdana"/>
              </a:rPr>
              <a:t>:  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Verdana"/>
              </a:rPr>
              <a:t>    # block of code  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Verdana"/>
              </a:rPr>
              <a:t>    # this will always be executed   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F71C02-D2E5-4862-B28D-EF41DD9B43ED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9D283B-E7B3-41D3-817D-830FEA5E5ACA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594360" y="380880"/>
            <a:ext cx="10835280" cy="61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   Use of Modules</a:t>
            </a:r>
            <a:endParaRPr lang="en-IN" sz="40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We use modules to break down large programs into small manageable and organized files. 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Furthermore, modules provide reusability of code.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We can define our most used functions in a module and import it, instead of copying their definitions into different programs.  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8EEF42-29E4-4EEC-9876-8F0F21BB6233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36E6E5-64AB-433A-A67F-8BE680487BA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50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60520" y="380880"/>
            <a:ext cx="10896120" cy="640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FF0000"/>
                </a:solidFill>
                <a:latin typeface="Times New Roman"/>
              </a:rPr>
              <a:t>try: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# do something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pass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FF0000"/>
                </a:solidFill>
                <a:latin typeface="Times New Roman"/>
              </a:rPr>
              <a:t>except </a:t>
            </a: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ValueError: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# handle ValueError exception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pass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FF0000"/>
                </a:solidFill>
                <a:latin typeface="Times New Roman"/>
              </a:rPr>
              <a:t>except</a:t>
            </a: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(TypeError, ZeroDivisionError):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# handle multiple exceptions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# TypeError and ZeroDivisionError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pass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FF0000"/>
                </a:solidFill>
                <a:latin typeface="Times New Roman"/>
              </a:rPr>
              <a:t>except: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# handle all other exceptions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Pass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FF0000"/>
                </a:solidFill>
                <a:latin typeface="Times New Roman"/>
              </a:rPr>
              <a:t>finally: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# Mandatory Code</a:t>
            </a:r>
            <a:endParaRPr lang="en-IN" sz="20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Times New Roman"/>
              </a:rPr>
              <a:t>   pass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AE8E847-CF21-4639-98A5-0A35949648D1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48AB12C-04B9-4C2F-ACF4-5963C1E0DD99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51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594360" y="426960"/>
            <a:ext cx="107971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Raising Exceptions</a:t>
            </a:r>
            <a:r>
              <a:t/>
            </a:r>
            <a:br/>
            <a:endParaRPr lang="en-IN" sz="4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94360" y="1143000"/>
            <a:ext cx="10896120" cy="51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Python programming, exceptions are raised when corresponding errors occur at run time, but we can forcefully raise it using the keyword raise.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try: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...     a = int(input("Enter a positive integer: "))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...     if a &lt;= 0: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...         raise ValueError("That is not a positive number!")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except ValueError as ve: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...     print(ve)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...    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Enter a positive integer: -2</a:t>
            </a:r>
            <a:endParaRPr lang="en-IN" sz="24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is not a positive number!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674ECF-A34B-4D83-8405-77806DA023F5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BDA3D1-8672-40C7-8CAC-5422FA2E5B8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52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94360" y="274680"/>
            <a:ext cx="1069812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User defined Exception Example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594360" y="1219320"/>
            <a:ext cx="10995480" cy="52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class AgeError(Exception):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pass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try: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a = int(input("Enter a age of a person: "))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if a &lt; 18: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    raise AgeError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else: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    print(“ you are Allwed to vote")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except AgeError: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    print("Age shouldnot be less than 18!")</a:t>
            </a:r>
            <a:endParaRPr lang="en-IN" sz="2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 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F41BB8-DD36-4FA2-A46D-3D6286584AAF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6D45B1-F5EF-4E32-B3BB-F60255A2CFE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53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594360" y="442080"/>
            <a:ext cx="106981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Assignment (Guessing a Number)</a:t>
            </a:r>
            <a:r>
              <a:t/>
            </a:r>
            <a:br/>
            <a:endParaRPr lang="en-IN" sz="40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594360" y="1676520"/>
            <a:ext cx="10698120" cy="44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IN" sz="1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" charset="2"/>
              <a:buChar char=""/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Develop a program will ask the user to enter a number until they guess a stored number correctly. To help them figure it out, hint is provided whether their guess is greater than or less than the stored number.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66D0A6-9150-4D2E-81B7-D25A2E481733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53</a:t>
            </a:fld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E13676-D416-4239-917E-71BCFE717C8D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019238-AC66-4F74-A506-CF2566EEBB28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6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B8EEF73-DACA-4B5A-9087-E5B3D2251D06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6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457200" y="457200"/>
            <a:ext cx="109897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Creation of a Module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94360" y="1295280"/>
            <a:ext cx="10454400" cy="37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Type the following and save it as example.py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def add(a, b):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 """This program adds two numbers and return the result”””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     result = a + b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     return result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7F8B4A-2748-4282-9698-30EBEBCAA492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D470639-86C2-45CD-B194-24B8BC11A9FA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9436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IN" sz="1000" b="0" strike="noStrike" spc="-1">
                <a:solidFill>
                  <a:srgbClr val="A7A49A"/>
                </a:solidFill>
                <a:latin typeface="Verdana"/>
              </a:rPr>
              <a:t>1 April 2017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793F7A6-6897-4948-BC53-07001FDFCE34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7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457200" y="380880"/>
            <a:ext cx="110487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</a:rPr>
              <a:t>How to import modules in Python?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685800" y="1447920"/>
            <a:ext cx="108201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We can import the definitions inside a module to another module or the interactive interpreter in Python.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We use the import keyword to do this. 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To import our previously defined  example 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we type the following in the Python prompt.</a:t>
            </a:r>
            <a:endParaRPr lang="en-IN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&gt;&gt;&gt; </a:t>
            </a:r>
            <a:r>
              <a:rPr lang="en-IN" sz="3600" b="0" strike="noStrike" spc="-1">
                <a:solidFill>
                  <a:srgbClr val="FF0000"/>
                </a:solidFill>
                <a:latin typeface="Times New Roman"/>
              </a:rPr>
              <a:t>import example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04B9D7-D809-4777-97A7-404108144514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42DCDA-EDD0-4D8D-8AC3-B6B770B5521C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1C2BD0-C9F3-425E-AB2B-82E0FEE2705B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8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57200" y="533520"/>
            <a:ext cx="11124720" cy="61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It only enters the module name example 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there.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Using the module name we can access the function using the dot . operator.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</a:rPr>
              <a:t> For example: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&gt;&gt;&gt; </a:t>
            </a:r>
            <a:r>
              <a:rPr lang="en-IN" sz="4000" b="0" strike="noStrike" spc="-1">
                <a:solidFill>
                  <a:srgbClr val="FF0000"/>
                </a:solidFill>
                <a:latin typeface="Times New Roman"/>
              </a:rPr>
              <a:t>example.add(10,20)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70C0"/>
                </a:solidFill>
                <a:latin typeface="Times New Roman"/>
              </a:rPr>
              <a:t>30</a:t>
            </a:r>
            <a:endParaRPr lang="en-IN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909320" y="6111720"/>
            <a:ext cx="297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6560E7-8C13-4429-9E17-789FE7011847}" type="datetime3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2 January 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852920" y="6111720"/>
            <a:ext cx="59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B4C8EFA-715B-49B3-9C4C-C9D137B3E74F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519040" y="6356520"/>
            <a:ext cx="2773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D89FBE3-39DD-419A-8040-FE9B10491800}" type="slidenum">
              <a:rPr lang="en-IN" sz="1000" b="0" strike="noStrike" spc="-1">
                <a:solidFill>
                  <a:srgbClr val="A7A49A"/>
                </a:solidFill>
                <a:latin typeface="Verdana"/>
              </a:rPr>
              <a:pPr algn="r">
                <a:lnSpc>
                  <a:spcPct val="100000"/>
                </a:lnSpc>
              </a:pPr>
              <a:t>9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96360" y="380880"/>
            <a:ext cx="128620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1" u="sng" strike="noStrike" spc="-1">
                <a:solidFill>
                  <a:srgbClr val="FF0000"/>
                </a:solidFill>
                <a:uFillTx/>
                <a:latin typeface="Times New Roman"/>
              </a:rPr>
              <a:t>Another Example: (</a:t>
            </a:r>
            <a:r>
              <a:rPr lang="en-IN" sz="4000" b="1" i="1" strike="noStrike" spc="-1">
                <a:solidFill>
                  <a:srgbClr val="000000"/>
                </a:solidFill>
                <a:latin typeface="Times New Roman"/>
              </a:rPr>
              <a:t>Fibonacci numbers module</a:t>
            </a:r>
            <a:r>
              <a:rPr lang="en-IN" sz="4000" b="1" i="1" strike="noStrike" spc="-1">
                <a:solidFill>
                  <a:srgbClr val="FF0000"/>
                </a:solidFill>
                <a:latin typeface="Times New Roman"/>
              </a:rPr>
              <a:t>)</a:t>
            </a:r>
            <a:r>
              <a:rPr lang="en-IN" sz="4000" b="1" u="sng" strike="noStrike" spc="-1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92360" y="1295280"/>
            <a:ext cx="10332360" cy="35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FF0000"/>
                </a:solidFill>
                <a:latin typeface="Times New Roman"/>
              </a:rPr>
              <a:t>def</a:t>
            </a:r>
            <a:r>
              <a:rPr lang="en-IN" sz="3200" b="0" strike="noStrike" spc="-1">
                <a:solidFill>
                  <a:srgbClr val="FF0000"/>
                </a:solidFill>
                <a:latin typeface="Times New Roman"/>
              </a:rPr>
              <a:t>  </a:t>
            </a: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fib2(n): </a:t>
            </a:r>
            <a:r>
              <a:rPr lang="en-IN" sz="3200" b="0" i="1" strike="noStrike" spc="-1">
                <a:solidFill>
                  <a:srgbClr val="323232"/>
                </a:solidFill>
                <a:latin typeface="Times New Roman"/>
              </a:rPr>
              <a:t># return Fibonacci series up to n</a:t>
            </a: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result = []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a, b = 0, 1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323232"/>
                </a:solidFill>
                <a:latin typeface="Times New Roman"/>
              </a:rPr>
              <a:t>while</a:t>
            </a: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 a &lt; n: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 result.append(a)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a, b = b, a+b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323232"/>
                </a:solidFill>
                <a:latin typeface="Times New Roman"/>
              </a:rPr>
              <a:t>return</a:t>
            </a:r>
            <a:r>
              <a:rPr lang="en-IN" sz="3200" b="0" strike="noStrike" spc="-1">
                <a:solidFill>
                  <a:srgbClr val="323232"/>
                </a:solidFill>
                <a:latin typeface="Times New Roman"/>
              </a:rPr>
              <a:t> result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609480" y="4952880"/>
            <a:ext cx="1089612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Now enter the Python interpreter and import this module </a:t>
            </a: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fibo.py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with the following command: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latin typeface="Times New Roman"/>
              </a:rPr>
              <a:t>&gt;&gt;&gt; </a:t>
            </a:r>
            <a:r>
              <a:rPr lang="en-IN" sz="2400" b="0" strike="noStrike" spc="-1">
                <a:solidFill>
                  <a:srgbClr val="FF0000"/>
                </a:solidFill>
                <a:latin typeface="Times New Roman"/>
              </a:rPr>
              <a:t>fibo.fib2(100)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70C0"/>
                </a:solidFill>
                <a:latin typeface="Times New Roman"/>
              </a:rPr>
              <a:t>[0, 1, 1, 2, 3, 5, 8, 13, 21, 34, 55, 89]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6710</TotalTime>
  <Words>2048</Words>
  <Application>LibreOffice/6.0.7.3$Linux_X86_64 LibreOffice_project/00m0$Build-3</Application>
  <PresentationFormat>Custom</PresentationFormat>
  <Paragraphs>540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snist</dc:creator>
  <dc:description/>
  <cp:lastModifiedBy>Katukams</cp:lastModifiedBy>
  <cp:revision>1040</cp:revision>
  <dcterms:created xsi:type="dcterms:W3CDTF">2017-03-04T05:36:36Z</dcterms:created>
  <dcterms:modified xsi:type="dcterms:W3CDTF">2020-01-02T13:29:23Z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