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E209C-FCD7-4262-A42E-ADA444FD980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F2AA3-1686-41D1-9F85-02348F5FE5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Here, we used </a:t>
            </a:r>
            <a:r>
              <a:rPr lang="en-US" dirty="0" err="1" smtClean="0"/>
              <a:t>re.match</a:t>
            </a:r>
            <a:r>
              <a:rPr lang="en-US" dirty="0" smtClean="0"/>
              <a:t>() function to search pattern within the </a:t>
            </a:r>
            <a:r>
              <a:rPr lang="en-US" dirty="0" err="1" smtClean="0"/>
              <a:t>test_string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 The method returns a match object if the search is successful. If not, it returns None.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F2AA3-1686-41D1-9F85-02348F5FE50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 </a:t>
            </a:r>
            <a:r>
              <a:rPr lang="en-US" dirty="0" smtClean="0"/>
              <a:t>[</a:t>
            </a:r>
            <a:r>
              <a:rPr lang="en-US" dirty="0" err="1" smtClean="0"/>
              <a:t>abc</a:t>
            </a:r>
            <a:r>
              <a:rPr lang="en-US" dirty="0" smtClean="0"/>
              <a:t>]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will match if the string you are trying to match contains any of the </a:t>
            </a:r>
            <a:r>
              <a:rPr lang="en-US" dirty="0" smtClean="0"/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dirty="0" smtClean="0"/>
              <a:t>c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F2AA3-1686-41D1-9F85-02348F5FE50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a|b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match any string that contains either a or b</a:t>
            </a:r>
          </a:p>
          <a:p>
            <a:pPr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a|b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match any string that contains either a or b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F2AA3-1686-41D1-9F85-02348F5FE50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C2DFC-62EE-4EE3-A5B7-6AAB9EFDCA73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E41A-6F48-4E5A-991B-C93B68C1B7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Regular Expressions</a:t>
            </a:r>
            <a:r>
              <a:rPr lang="en-US" dirty="0" smtClean="0"/>
              <a:t>(re)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$ - </a:t>
            </a:r>
            <a:r>
              <a:rPr lang="en-US" b="1" dirty="0" smtClean="0">
                <a:solidFill>
                  <a:srgbClr val="FF0000"/>
                </a:solidFill>
              </a:rPr>
              <a:t>Dollar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1"/>
          </a:xfrm>
        </p:spPr>
        <p:txBody>
          <a:bodyPr/>
          <a:lstStyle/>
          <a:p>
            <a:pPr algn="just" fontAlgn="base"/>
            <a:r>
              <a:rPr lang="en-US" dirty="0" smtClean="0"/>
              <a:t>The </a:t>
            </a:r>
            <a:r>
              <a:rPr lang="en-US" dirty="0"/>
              <a:t>dollar symbol $ is used to check if a string </a:t>
            </a:r>
            <a:r>
              <a:rPr lang="en-US" b="1" dirty="0"/>
              <a:t>ends with</a:t>
            </a:r>
            <a:r>
              <a:rPr lang="en-US" dirty="0"/>
              <a:t> a certain character.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470785"/>
          <a:ext cx="6096000" cy="228219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a$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formula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cab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* - </a:t>
            </a:r>
            <a:r>
              <a:rPr lang="en-US" b="1" dirty="0" smtClean="0">
                <a:solidFill>
                  <a:srgbClr val="FF0000"/>
                </a:solidFill>
              </a:rPr>
              <a:t>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algn="just" fontAlgn="base"/>
            <a:r>
              <a:rPr lang="en-US" dirty="0" smtClean="0"/>
              <a:t>The </a:t>
            </a:r>
            <a:r>
              <a:rPr lang="en-US" dirty="0"/>
              <a:t>star symbol * matches </a:t>
            </a:r>
            <a:r>
              <a:rPr lang="en-US" b="1" dirty="0"/>
              <a:t>zero or more occurrences</a:t>
            </a:r>
            <a:r>
              <a:rPr lang="en-US" dirty="0"/>
              <a:t> of the pattern left to it.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895600"/>
          <a:ext cx="6553200" cy="3581401"/>
        </p:xfrm>
        <a:graphic>
          <a:graphicData uri="http://schemas.openxmlformats.org/drawingml/2006/table">
            <a:tbl>
              <a:tblPr/>
              <a:tblGrid>
                <a:gridCol w="2184400"/>
                <a:gridCol w="2184400"/>
                <a:gridCol w="2184400"/>
              </a:tblGrid>
              <a:tr h="63576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525771">
                <a:tc rowSpan="5"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ma*n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mn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man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maaan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2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main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 match (a is not followed by n)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5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woman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+ - </a:t>
            </a:r>
            <a:r>
              <a:rPr lang="en-US" b="1" dirty="0" smtClean="0">
                <a:solidFill>
                  <a:srgbClr val="FF0000"/>
                </a:solidFill>
              </a:rPr>
              <a:t>Plus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53400" cy="1447801"/>
          </a:xfrm>
        </p:spPr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plus symbol + matches </a:t>
            </a:r>
            <a:r>
              <a:rPr lang="en-US" b="1" dirty="0"/>
              <a:t>one or more occurrences</a:t>
            </a:r>
            <a:r>
              <a:rPr lang="en-US" dirty="0"/>
              <a:t> of the pattern left to it.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90801"/>
          <a:ext cx="5562600" cy="3910749"/>
        </p:xfrm>
        <a:graphic>
          <a:graphicData uri="http://schemas.openxmlformats.org/drawingml/2006/table">
            <a:tbl>
              <a:tblPr/>
              <a:tblGrid>
                <a:gridCol w="1854200"/>
                <a:gridCol w="1854200"/>
                <a:gridCol w="1854200"/>
              </a:tblGrid>
              <a:tr h="567474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784770">
                <a:tc rowSpan="5">
                  <a:txBody>
                    <a:bodyPr/>
                    <a:lstStyle/>
                    <a:p>
                      <a:pPr fontAlgn="base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ma+n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mn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No match (no a character)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man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maaan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73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main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 match (a is not followed by n)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woman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? - </a:t>
            </a:r>
            <a:r>
              <a:rPr lang="en-US" b="1" dirty="0" smtClean="0">
                <a:solidFill>
                  <a:srgbClr val="FF0000"/>
                </a:solidFill>
              </a:rPr>
              <a:t>Question Mark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question mark symbol ? matches </a:t>
            </a:r>
            <a:r>
              <a:rPr lang="en-US" b="1" dirty="0"/>
              <a:t>zero or one occurrence</a:t>
            </a:r>
            <a:r>
              <a:rPr lang="en-US" dirty="0"/>
              <a:t> of the pattern left to it.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827019"/>
          <a:ext cx="6096000" cy="364998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0572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418225">
                <a:tc rowSpan="5"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ma?n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mn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man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maaan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No match (more than one a character)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0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main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No match (a is not followed by n)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woman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{} - </a:t>
            </a:r>
            <a:r>
              <a:rPr lang="en-US" b="1" dirty="0" smtClean="0">
                <a:solidFill>
                  <a:srgbClr val="FF0000"/>
                </a:solidFill>
              </a:rPr>
              <a:t>Braces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219199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>
                <a:solidFill>
                  <a:srgbClr val="FF0000"/>
                </a:solidFill>
              </a:rPr>
              <a:t>{</a:t>
            </a:r>
            <a:r>
              <a:rPr lang="en-US" dirty="0" err="1">
                <a:solidFill>
                  <a:srgbClr val="FF0000"/>
                </a:solidFill>
              </a:rPr>
              <a:t>n,m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en-US" dirty="0"/>
              <a:t>This means at least n, and at most m repetitions of the pattern left to it.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819400"/>
          <a:ext cx="6248400" cy="3505200"/>
        </p:xfrm>
        <a:graphic>
          <a:graphicData uri="http://schemas.openxmlformats.org/drawingml/2006/table">
            <a:tbl>
              <a:tblPr/>
              <a:tblGrid>
                <a:gridCol w="2082800"/>
                <a:gridCol w="2082800"/>
                <a:gridCol w="2082800"/>
              </a:tblGrid>
              <a:tr h="604057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499548">
                <a:tc rowSpan="4"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a{2,3}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abc dat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abc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daat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1 match (at d</a:t>
                      </a:r>
                      <a:r>
                        <a:rPr lang="en-US" b="1" u="sng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t)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0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aabc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daaat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 matches (at 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bc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 and 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1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aabc daaaat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 matches (at 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bc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 and 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at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rgbClr val="FF0000"/>
                </a:solidFill>
              </a:rPr>
              <a:t>RegEx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[0-9]{2, 4}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828800"/>
          <a:ext cx="6553200" cy="3428999"/>
        </p:xfrm>
        <a:graphic>
          <a:graphicData uri="http://schemas.openxmlformats.org/drawingml/2006/table">
            <a:tbl>
              <a:tblPr/>
              <a:tblGrid>
                <a:gridCol w="2184400"/>
                <a:gridCol w="2184400"/>
                <a:gridCol w="2184400"/>
              </a:tblGrid>
              <a:tr h="76582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1014920">
                <a:tc rowSpan="3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[0-9]{2,4}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rgbClr val="FF0000"/>
                          </a:solidFill>
                        </a:rPr>
                        <a:t>ab123csde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rgbClr val="FF0000"/>
                          </a:solidFill>
                        </a:rPr>
                        <a:t>1 match (match at ab</a:t>
                      </a:r>
                      <a:r>
                        <a:rPr lang="en-US" u="sng">
                          <a:solidFill>
                            <a:srgbClr val="FF0000"/>
                          </a:solidFill>
                        </a:rPr>
                        <a:t>123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csde)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4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 and 345673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matches (at 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 and 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3456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3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rgbClr val="FF0000"/>
                          </a:solidFill>
                        </a:rPr>
                        <a:t>1 and 2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| - </a:t>
            </a:r>
            <a:r>
              <a:rPr lang="en-US" b="1" dirty="0" smtClean="0">
                <a:solidFill>
                  <a:srgbClr val="FF0000"/>
                </a:solidFill>
              </a:rPr>
              <a:t>Alternation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1066800"/>
          </a:xfrm>
        </p:spPr>
        <p:txBody>
          <a:bodyPr/>
          <a:lstStyle/>
          <a:p>
            <a:pPr fontAlgn="base"/>
            <a:r>
              <a:rPr lang="en-US" dirty="0" smtClean="0"/>
              <a:t>Vertical </a:t>
            </a:r>
            <a:r>
              <a:rPr lang="en-US" dirty="0"/>
              <a:t>bar | is used for alternation (or operator).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819401"/>
          <a:ext cx="6096000" cy="320039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714773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591109">
                <a:tc rowSpan="3"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a|b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cde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7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ade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 match (match at 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de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7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FF0000"/>
                          </a:solidFill>
                        </a:rPr>
                        <a:t>acdbea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 matches (at 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cd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b="1" u="sng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() - </a:t>
            </a:r>
            <a:r>
              <a:rPr lang="en-US" b="1" dirty="0" smtClean="0">
                <a:solidFill>
                  <a:srgbClr val="FF0000"/>
                </a:solidFill>
              </a:rPr>
              <a:t>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Parentheses</a:t>
            </a:r>
            <a:r>
              <a:rPr lang="en-US" dirty="0"/>
              <a:t> () is used to group sub-patterns. </a:t>
            </a:r>
            <a:endParaRPr lang="en-US" dirty="0" smtClean="0"/>
          </a:p>
          <a:p>
            <a:pPr fontAlgn="base"/>
            <a:r>
              <a:rPr lang="en-US" dirty="0" smtClean="0"/>
              <a:t>For </a:t>
            </a:r>
            <a:r>
              <a:rPr lang="en-US" dirty="0"/>
              <a:t>example, 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a|b|c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 err="1">
                <a:solidFill>
                  <a:srgbClr val="FF0000"/>
                </a:solidFill>
              </a:rPr>
              <a:t>xz</a:t>
            </a:r>
            <a:r>
              <a:rPr lang="en-US" dirty="0"/>
              <a:t> match any string that matches either a or b or c followed by </a:t>
            </a:r>
            <a:r>
              <a:rPr lang="en-US" dirty="0" err="1"/>
              <a:t>xz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2819399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2968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520739">
                <a:tc rowSpan="3"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a|b|c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rgbClr val="FF0000"/>
                          </a:solidFill>
                        </a:rPr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4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abxz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match (match at 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u="sng" dirty="0" err="1">
                          <a:solidFill>
                            <a:srgbClr val="FF0000"/>
                          </a:solidFill>
                        </a:rPr>
                        <a:t>bxz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44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solidFill>
                            <a:srgbClr val="FF0000"/>
                          </a:solidFill>
                        </a:rPr>
                        <a:t>axz cabxz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matches (at </a:t>
                      </a:r>
                      <a:r>
                        <a:rPr lang="en-US" u="sng" dirty="0" err="1">
                          <a:solidFill>
                            <a:srgbClr val="FF0000"/>
                          </a:solidFill>
                        </a:rPr>
                        <a:t>axz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bc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ca</a:t>
                      </a:r>
                      <a:r>
                        <a:rPr lang="en-US" u="sng" dirty="0" err="1">
                          <a:solidFill>
                            <a:srgbClr val="FF0000"/>
                          </a:solidFill>
                        </a:rPr>
                        <a:t>bxz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 </a:t>
            </a:r>
            <a:r>
              <a:rPr lang="en-US" b="1" dirty="0"/>
              <a:t>Re</a:t>
            </a:r>
            <a:r>
              <a:rPr lang="en-US" dirty="0"/>
              <a:t>gular </a:t>
            </a:r>
            <a:r>
              <a:rPr lang="en-US" b="1" dirty="0"/>
              <a:t>Ex</a:t>
            </a:r>
            <a:r>
              <a:rPr lang="en-US" dirty="0"/>
              <a:t>pression (</a:t>
            </a:r>
            <a:r>
              <a:rPr lang="en-US" dirty="0" err="1"/>
              <a:t>RegEx</a:t>
            </a:r>
            <a:r>
              <a:rPr lang="en-US" dirty="0"/>
              <a:t>) is a sequence of characters that defines a search pattern. For example,</a:t>
            </a:r>
          </a:p>
          <a:p>
            <a:pPr fontAlgn="base"/>
            <a:r>
              <a:rPr lang="en-US" dirty="0"/>
              <a:t>^a...s$</a:t>
            </a:r>
          </a:p>
          <a:p>
            <a:pPr fontAlgn="base"/>
            <a:r>
              <a:rPr lang="en-US" dirty="0"/>
              <a:t>The above code defines a </a:t>
            </a:r>
            <a:r>
              <a:rPr lang="en-US" dirty="0" err="1"/>
              <a:t>RegEx</a:t>
            </a:r>
            <a:r>
              <a:rPr lang="en-US" dirty="0"/>
              <a:t> pattern. The pattern is: </a:t>
            </a:r>
            <a:r>
              <a:rPr lang="en-US" b="1" dirty="0"/>
              <a:t>any five letter string starting with </a:t>
            </a:r>
            <a:r>
              <a:rPr lang="en-US" dirty="0"/>
              <a:t>a</a:t>
            </a:r>
            <a:r>
              <a:rPr lang="en-US" b="1" dirty="0"/>
              <a:t> and ending with </a:t>
            </a:r>
            <a:r>
              <a:rPr lang="en-US" dirty="0"/>
              <a:t>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990599"/>
          <a:ext cx="6858000" cy="3851911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75013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620355">
                <a:tc rowSpan="5">
                  <a:txBody>
                    <a:bodyPr/>
                    <a:lstStyle/>
                    <a:p>
                      <a:pPr fontAlgn="base"/>
                      <a:r>
                        <a:rPr lang="en-US"/>
                        <a:t>^a...s$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abs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0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alias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0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abyss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0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Alias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0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An abacus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738664"/>
          </a:xfrm>
          <a:prstGeom prst="rect">
            <a:avLst/>
          </a:prstGeom>
          <a:solidFill>
            <a:srgbClr val="EFF0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  <a:cs typeface="Arial" pitchFamily="34" charset="0"/>
              </a:rPr>
              <a:t>A pattern defined using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  <a:cs typeface="Arial" pitchFamily="34" charset="0"/>
              </a:rPr>
              <a:t>RegEx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  <a:cs typeface="Arial" pitchFamily="34" charset="0"/>
              </a:rPr>
              <a:t> can be used to match against a string.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has a module named </a:t>
            </a:r>
            <a:r>
              <a:rPr lang="en-US" sz="2400" dirty="0" smtClean="0"/>
              <a:t>re</a:t>
            </a:r>
            <a:r>
              <a:rPr lang="en-US" sz="2400" dirty="0"/>
              <a:t> to work with </a:t>
            </a:r>
            <a:r>
              <a:rPr lang="en-US" sz="2400" dirty="0" err="1" smtClean="0"/>
              <a:t>RegEx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/>
              <a:t>import re</a:t>
            </a:r>
          </a:p>
          <a:p>
            <a:pPr fontAlgn="base">
              <a:buNone/>
            </a:pPr>
            <a:r>
              <a:rPr lang="en-US" dirty="0"/>
              <a:t>pattern = '^a...s$'</a:t>
            </a:r>
          </a:p>
          <a:p>
            <a:pPr fontAlgn="base">
              <a:buNone/>
            </a:pPr>
            <a:r>
              <a:rPr lang="en-US" dirty="0" err="1"/>
              <a:t>test_string</a:t>
            </a:r>
            <a:r>
              <a:rPr lang="en-US" dirty="0"/>
              <a:t> = 'abyss'</a:t>
            </a:r>
          </a:p>
          <a:p>
            <a:pPr fontAlgn="base">
              <a:buNone/>
            </a:pPr>
            <a:r>
              <a:rPr lang="en-US" dirty="0">
                <a:solidFill>
                  <a:srgbClr val="FF0000"/>
                </a:solidFill>
              </a:rPr>
              <a:t>result = </a:t>
            </a:r>
            <a:r>
              <a:rPr lang="en-US" dirty="0" err="1">
                <a:solidFill>
                  <a:srgbClr val="FF0000"/>
                </a:solidFill>
              </a:rPr>
              <a:t>re.match</a:t>
            </a:r>
            <a:r>
              <a:rPr lang="en-US" dirty="0">
                <a:solidFill>
                  <a:srgbClr val="FF0000"/>
                </a:solidFill>
              </a:rPr>
              <a:t>(pattern, </a:t>
            </a:r>
            <a:r>
              <a:rPr lang="en-US" dirty="0" err="1">
                <a:solidFill>
                  <a:srgbClr val="FF0000"/>
                </a:solidFill>
              </a:rPr>
              <a:t>test_string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fontAlgn="base">
              <a:buNone/>
            </a:pPr>
            <a:r>
              <a:rPr lang="en-US" dirty="0"/>
              <a:t>if result:</a:t>
            </a:r>
          </a:p>
          <a:p>
            <a:pPr fontAlgn="base">
              <a:buNone/>
            </a:pPr>
            <a:r>
              <a:rPr lang="en-US" dirty="0"/>
              <a:t>print("Search successful.")</a:t>
            </a:r>
          </a:p>
          <a:p>
            <a:pPr fontAlgn="base">
              <a:buNone/>
            </a:pPr>
            <a:r>
              <a:rPr lang="en-US" dirty="0"/>
              <a:t>else:</a:t>
            </a:r>
          </a:p>
          <a:p>
            <a:pPr fontAlgn="base">
              <a:buNone/>
            </a:pPr>
            <a:r>
              <a:rPr lang="en-US" dirty="0"/>
              <a:t>print("Search unsuccessful.")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Specify Pattern Using </a:t>
            </a:r>
            <a:r>
              <a:rPr lang="en-US" b="1" dirty="0" err="1">
                <a:solidFill>
                  <a:srgbClr val="FF0000"/>
                </a:solidFill>
              </a:rPr>
              <a:t>RegEx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err="1" smtClean="0"/>
              <a:t>MetaCharacters</a:t>
            </a:r>
            <a:endParaRPr lang="en-US" b="1" dirty="0"/>
          </a:p>
          <a:p>
            <a:pPr algn="just" fontAlgn="base"/>
            <a:r>
              <a:rPr lang="en-US" dirty="0" smtClean="0"/>
              <a:t>    </a:t>
            </a:r>
            <a:r>
              <a:rPr lang="en-US" dirty="0" err="1" smtClean="0"/>
              <a:t>Metacharacters</a:t>
            </a:r>
            <a:r>
              <a:rPr lang="en-US" dirty="0" smtClean="0"/>
              <a:t> </a:t>
            </a:r>
            <a:r>
              <a:rPr lang="en-US" dirty="0"/>
              <a:t>are characters that are interpreted in a special way by a </a:t>
            </a:r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smtClean="0"/>
              <a:t>engine.</a:t>
            </a:r>
          </a:p>
          <a:p>
            <a:pPr algn="just" fontAlgn="base"/>
            <a:r>
              <a:rPr lang="en-US" dirty="0" smtClean="0"/>
              <a:t>Here's </a:t>
            </a:r>
            <a:r>
              <a:rPr lang="en-US" dirty="0"/>
              <a:t>a list of </a:t>
            </a:r>
            <a:r>
              <a:rPr lang="en-US" dirty="0" err="1"/>
              <a:t>metacharacters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b="1" dirty="0" smtClean="0"/>
              <a:t>     []</a:t>
            </a:r>
            <a:r>
              <a:rPr lang="en-US" dirty="0"/>
              <a:t> </a:t>
            </a:r>
            <a:r>
              <a:rPr lang="en-US" b="1" dirty="0"/>
              <a:t>.</a:t>
            </a:r>
            <a:r>
              <a:rPr lang="en-US" dirty="0"/>
              <a:t> </a:t>
            </a:r>
            <a:r>
              <a:rPr lang="en-US" b="1" dirty="0"/>
              <a:t>^</a:t>
            </a:r>
            <a:r>
              <a:rPr lang="en-US" dirty="0"/>
              <a:t> </a:t>
            </a:r>
            <a:r>
              <a:rPr lang="en-US" b="1" dirty="0"/>
              <a:t>$</a:t>
            </a:r>
            <a:r>
              <a:rPr lang="en-US" dirty="0"/>
              <a:t> </a:t>
            </a:r>
            <a:r>
              <a:rPr lang="en-US" b="1" dirty="0"/>
              <a:t>*</a:t>
            </a:r>
            <a:r>
              <a:rPr lang="en-US" dirty="0"/>
              <a:t> </a:t>
            </a:r>
            <a:r>
              <a:rPr lang="en-US" b="1" dirty="0"/>
              <a:t>+</a:t>
            </a:r>
            <a:r>
              <a:rPr lang="en-US" dirty="0"/>
              <a:t> </a:t>
            </a:r>
            <a:r>
              <a:rPr lang="en-US" b="1" dirty="0"/>
              <a:t>?</a:t>
            </a:r>
            <a:r>
              <a:rPr lang="en-US" dirty="0"/>
              <a:t> </a:t>
            </a:r>
            <a:r>
              <a:rPr lang="en-US" b="1" dirty="0"/>
              <a:t>{}</a:t>
            </a:r>
            <a:r>
              <a:rPr lang="en-US" dirty="0"/>
              <a:t> </a:t>
            </a:r>
            <a:r>
              <a:rPr lang="en-US" b="1" dirty="0"/>
              <a:t>()</a:t>
            </a:r>
            <a:r>
              <a:rPr lang="en-US" dirty="0"/>
              <a:t> </a:t>
            </a:r>
            <a:r>
              <a:rPr lang="en-US" b="1" dirty="0"/>
              <a:t>\</a:t>
            </a:r>
            <a:r>
              <a:rPr lang="en-US" dirty="0"/>
              <a:t> </a:t>
            </a:r>
            <a:r>
              <a:rPr lang="en-US" b="1" dirty="0"/>
              <a:t>|</a:t>
            </a:r>
            <a:endParaRPr lang="en-US" dirty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[] - Square brackets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fontAlgn="base"/>
            <a:r>
              <a:rPr lang="en-US" dirty="0" smtClean="0"/>
              <a:t>Square </a:t>
            </a:r>
            <a:r>
              <a:rPr lang="en-US" dirty="0"/>
              <a:t>brackets specifies a set of characters you wish to match.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2743199"/>
          <a:ext cx="6096000" cy="2895599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7215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555862">
                <a:tc rowSpan="4">
                  <a:txBody>
                    <a:bodyPr/>
                    <a:lstStyle/>
                    <a:p>
                      <a:pPr fontAlgn="base"/>
                      <a:r>
                        <a:rPr lang="en-US"/>
                        <a:t>[abc]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5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ac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2 matches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5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Hey Jude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5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/>
                        <a:t>abc de ca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/>
                        <a:t>5 matches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/>
              <a:t>You can also specify a range of characters using - inside square brackets</a:t>
            </a:r>
            <a:r>
              <a:rPr lang="en-US" dirty="0" smtClean="0"/>
              <a:t>.</a:t>
            </a:r>
            <a:endParaRPr lang="en-US" dirty="0"/>
          </a:p>
          <a:p>
            <a:pPr fontAlgn="base">
              <a:buNone/>
            </a:pPr>
            <a:r>
              <a:rPr lang="en-US" dirty="0">
                <a:solidFill>
                  <a:srgbClr val="FF0000"/>
                </a:solidFill>
              </a:rPr>
              <a:t>[a-e] is the same as [</a:t>
            </a:r>
            <a:r>
              <a:rPr lang="en-US" dirty="0" err="1">
                <a:solidFill>
                  <a:srgbClr val="FF0000"/>
                </a:solidFill>
              </a:rPr>
              <a:t>abcde</a:t>
            </a:r>
            <a:r>
              <a:rPr lang="en-US" dirty="0">
                <a:solidFill>
                  <a:srgbClr val="FF0000"/>
                </a:solidFill>
              </a:rPr>
              <a:t>].</a:t>
            </a:r>
          </a:p>
          <a:p>
            <a:pPr fontAlgn="base">
              <a:buNone/>
            </a:pPr>
            <a:r>
              <a:rPr lang="en-US" dirty="0">
                <a:solidFill>
                  <a:srgbClr val="FF0000"/>
                </a:solidFill>
              </a:rPr>
              <a:t>[1-4] is the same as [1234].</a:t>
            </a:r>
          </a:p>
          <a:p>
            <a:pPr fontAlgn="base">
              <a:buNone/>
            </a:pPr>
            <a:r>
              <a:rPr lang="en-US" dirty="0">
                <a:solidFill>
                  <a:srgbClr val="FF0000"/>
                </a:solidFill>
              </a:rPr>
              <a:t>[0-39] is the same as [01239</a:t>
            </a:r>
            <a:r>
              <a:rPr lang="en-US" dirty="0" smtClean="0">
                <a:solidFill>
                  <a:srgbClr val="FF0000"/>
                </a:solidFill>
              </a:rPr>
              <a:t>].</a:t>
            </a:r>
          </a:p>
          <a:p>
            <a:pPr fontAlgn="base"/>
            <a:r>
              <a:rPr lang="en-US" dirty="0"/>
              <a:t>You can complement (invert) the character set by using caret ^ symbol at the start of a square-bracket.</a:t>
            </a:r>
          </a:p>
          <a:p>
            <a:pPr fontAlgn="base">
              <a:buNone/>
            </a:pPr>
            <a:r>
              <a:rPr lang="en-US" dirty="0">
                <a:solidFill>
                  <a:srgbClr val="FF0000"/>
                </a:solidFill>
              </a:rPr>
              <a:t>[^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] means any character except a or b or c.</a:t>
            </a:r>
          </a:p>
          <a:p>
            <a:pPr fontAlgn="base">
              <a:buNone/>
            </a:pPr>
            <a:r>
              <a:rPr lang="en-US" dirty="0">
                <a:solidFill>
                  <a:srgbClr val="FF0000"/>
                </a:solidFill>
              </a:rPr>
              <a:t>[^0-9] means any non-digit character.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 - </a:t>
            </a:r>
            <a:r>
              <a:rPr lang="en-US" b="1" dirty="0">
                <a:solidFill>
                  <a:srgbClr val="FF0000"/>
                </a:solidFill>
              </a:rPr>
              <a:t>Period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066800"/>
          </a:xfrm>
        </p:spPr>
        <p:txBody>
          <a:bodyPr/>
          <a:lstStyle/>
          <a:p>
            <a:r>
              <a:rPr lang="en-US" dirty="0"/>
              <a:t>A period matches any single character (except newline </a:t>
            </a:r>
            <a:r>
              <a:rPr lang="en-US" dirty="0" smtClean="0"/>
              <a:t>'\n'</a:t>
            </a:r>
            <a:r>
              <a:rPr lang="en-US" dirty="0"/>
              <a:t>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971802"/>
          <a:ext cx="6096000" cy="3636193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773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/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/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560186">
                <a:tc rowSpan="4">
                  <a:txBody>
                    <a:bodyPr/>
                    <a:lstStyle/>
                    <a:p>
                      <a:pPr fontAlgn="base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       ..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1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ac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1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acd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7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acde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 matches (contains 4 characters)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^</a:t>
            </a:r>
            <a:r>
              <a:rPr lang="en-US" dirty="0">
                <a:solidFill>
                  <a:srgbClr val="FF0000"/>
                </a:solidFill>
              </a:rPr>
              <a:t> - </a:t>
            </a:r>
            <a:r>
              <a:rPr lang="en-US" b="1" dirty="0">
                <a:solidFill>
                  <a:srgbClr val="FF0000"/>
                </a:solidFill>
              </a:rPr>
              <a:t>Caret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143000"/>
          </a:xfrm>
        </p:spPr>
        <p:txBody>
          <a:bodyPr/>
          <a:lstStyle/>
          <a:p>
            <a:r>
              <a:rPr lang="en-US" dirty="0"/>
              <a:t>The caret symbol </a:t>
            </a:r>
            <a:r>
              <a:rPr lang="en-US" dirty="0" smtClean="0"/>
              <a:t>^</a:t>
            </a:r>
            <a:r>
              <a:rPr lang="en-US" dirty="0"/>
              <a:t> is used to check if a string </a:t>
            </a:r>
            <a:r>
              <a:rPr lang="en-US" b="1" dirty="0"/>
              <a:t>starts with</a:t>
            </a:r>
            <a:r>
              <a:rPr lang="en-US" dirty="0"/>
              <a:t> a certain character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819399"/>
          <a:ext cx="6096000" cy="36195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716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Expression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Matched?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472767">
                <a:tc rowSpan="3"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^a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abc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bac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No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67">
                <a:tc rowSpan="2"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^ab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 err="1">
                          <a:solidFill>
                            <a:srgbClr val="FF0000"/>
                          </a:solidFill>
                        </a:rPr>
                        <a:t>abc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 match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424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acb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No match (starts with a but not followed by b)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453</Words>
  <Application>Microsoft Office PowerPoint</Application>
  <PresentationFormat>On-screen Show (4:3)</PresentationFormat>
  <Paragraphs>208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Regular Expressions(re)</vt:lpstr>
      <vt:lpstr>Slide 2</vt:lpstr>
      <vt:lpstr>Slide 3</vt:lpstr>
      <vt:lpstr>Python has a module named re to work with RegEx</vt:lpstr>
      <vt:lpstr>Specify Pattern Using RegEx </vt:lpstr>
      <vt:lpstr>[] - Square brackets </vt:lpstr>
      <vt:lpstr>Slide 7</vt:lpstr>
      <vt:lpstr>. - Period</vt:lpstr>
      <vt:lpstr>^ - Caret</vt:lpstr>
      <vt:lpstr>$ - Dollar </vt:lpstr>
      <vt:lpstr>* - Star</vt:lpstr>
      <vt:lpstr>+ - Plus </vt:lpstr>
      <vt:lpstr>? - Question Mark</vt:lpstr>
      <vt:lpstr>{} - Braces</vt:lpstr>
      <vt:lpstr>RegEx [0-9]{2, 4}</vt:lpstr>
      <vt:lpstr>| - Alternation</vt:lpstr>
      <vt:lpstr>() - Group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Expressions(re)</dc:title>
  <dc:creator>Student</dc:creator>
  <cp:lastModifiedBy>Student</cp:lastModifiedBy>
  <cp:revision>7</cp:revision>
  <dcterms:created xsi:type="dcterms:W3CDTF">2019-09-24T05:05:51Z</dcterms:created>
  <dcterms:modified xsi:type="dcterms:W3CDTF">2019-09-24T05:43:35Z</dcterms:modified>
</cp:coreProperties>
</file>