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7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7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7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7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E1B964A-28DC-440C-9898-02269F714434}" type="slidenum">
              <a:rPr lang="en-IN" sz="1400" b="0" strike="noStrike" spc="-1">
                <a:latin typeface="Times New Roman"/>
              </a:rPr>
              <a:pPr algn="r"/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A419AEF-0E10-4D6B-98F2-0E14736CC58A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5FDCADB-5F5A-4E5A-B9D7-33198143E95B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7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7CDA18B-4317-4FAD-B44D-E1C4309DA46D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8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111954F-7F14-4736-9B8B-0E6D326624D8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9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2C6F0A6-9702-41E8-960C-255F1CAE5691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11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"/>
          <p:cNvGrpSpPr/>
          <p:nvPr/>
        </p:nvGrpSpPr>
        <p:grpSpPr>
          <a:xfrm>
            <a:off x="0" y="228600"/>
            <a:ext cx="2850480" cy="6637680"/>
            <a:chOff x="0" y="228600"/>
            <a:chExt cx="2850480" cy="6637680"/>
          </a:xfrm>
        </p:grpSpPr>
        <p:sp>
          <p:nvSpPr>
            <p:cNvPr id="31" name="CustomShape 2"/>
            <p:cNvSpPr/>
            <p:nvPr/>
          </p:nvSpPr>
          <p:spPr>
            <a:xfrm>
              <a:off x="0" y="2575080"/>
              <a:ext cx="99720" cy="62496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28520" y="3156480"/>
              <a:ext cx="645480" cy="232128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07120" y="5447160"/>
              <a:ext cx="608400" cy="141912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59760" y="6503760"/>
              <a:ext cx="170280" cy="36252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0800" y="3201120"/>
              <a:ext cx="820800" cy="332748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320" y="228600"/>
              <a:ext cx="105120" cy="292680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8120" y="2944080"/>
              <a:ext cx="77040" cy="492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69680" y="5478840"/>
              <a:ext cx="189000" cy="102384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75440" y="1398960"/>
              <a:ext cx="2075040" cy="404712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22680" y="6530040"/>
              <a:ext cx="160920" cy="33624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69680" y="5359320"/>
              <a:ext cx="36360" cy="22068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9960" y="6244560"/>
              <a:ext cx="237600" cy="62136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7360" y="0"/>
            <a:ext cx="2355480" cy="6852240"/>
            <a:chOff x="27360" y="0"/>
            <a:chExt cx="2355480" cy="6852240"/>
          </a:xfrm>
        </p:grpSpPr>
        <p:sp>
          <p:nvSpPr>
            <p:cNvPr id="14" name="CustomShape 15"/>
            <p:cNvSpPr/>
            <p:nvPr/>
          </p:nvSpPr>
          <p:spPr>
            <a:xfrm>
              <a:off x="27360" y="0"/>
              <a:ext cx="493200" cy="439992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550440" y="4316400"/>
              <a:ext cx="422280" cy="157968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06200" y="5862600"/>
              <a:ext cx="429840" cy="98964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521640" y="4364280"/>
              <a:ext cx="550800" cy="223488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68000" y="1289160"/>
              <a:ext cx="173160" cy="302616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11680" y="6571440"/>
              <a:ext cx="133200" cy="28044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02560" y="4107600"/>
              <a:ext cx="81360" cy="51048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973800" y="3145680"/>
              <a:ext cx="1409040" cy="271584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073520" y="6600240"/>
              <a:ext cx="119520" cy="25200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973800" y="5897160"/>
              <a:ext cx="136800" cy="67320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73800" y="5772600"/>
              <a:ext cx="37080" cy="22680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006200" y="6322680"/>
              <a:ext cx="209520" cy="52956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81800" cy="68569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CustomShape 28"/>
          <p:cNvSpPr/>
          <p:nvPr/>
        </p:nvSpPr>
        <p:spPr>
          <a:xfrm>
            <a:off x="0" y="4323960"/>
            <a:ext cx="1743480" cy="77760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PlaceHolder 29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9" name="PlaceHolder 30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1"/>
          <p:cNvGrpSpPr/>
          <p:nvPr/>
        </p:nvGrpSpPr>
        <p:grpSpPr>
          <a:xfrm>
            <a:off x="0" y="228600"/>
            <a:ext cx="2850480" cy="6637680"/>
            <a:chOff x="0" y="228600"/>
            <a:chExt cx="2850480" cy="6637680"/>
          </a:xfrm>
        </p:grpSpPr>
        <p:sp>
          <p:nvSpPr>
            <p:cNvPr id="67" name="CustomShape 2"/>
            <p:cNvSpPr/>
            <p:nvPr/>
          </p:nvSpPr>
          <p:spPr>
            <a:xfrm>
              <a:off x="0" y="2575080"/>
              <a:ext cx="99720" cy="62496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3"/>
            <p:cNvSpPr/>
            <p:nvPr/>
          </p:nvSpPr>
          <p:spPr>
            <a:xfrm>
              <a:off x="128520" y="3156480"/>
              <a:ext cx="645480" cy="232128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4"/>
            <p:cNvSpPr/>
            <p:nvPr/>
          </p:nvSpPr>
          <p:spPr>
            <a:xfrm>
              <a:off x="807120" y="5447160"/>
              <a:ext cx="608400" cy="141912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5"/>
            <p:cNvSpPr/>
            <p:nvPr/>
          </p:nvSpPr>
          <p:spPr>
            <a:xfrm>
              <a:off x="959760" y="6503760"/>
              <a:ext cx="170280" cy="36252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6"/>
            <p:cNvSpPr/>
            <p:nvPr/>
          </p:nvSpPr>
          <p:spPr>
            <a:xfrm>
              <a:off x="100800" y="3201120"/>
              <a:ext cx="820800" cy="332748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7"/>
            <p:cNvSpPr/>
            <p:nvPr/>
          </p:nvSpPr>
          <p:spPr>
            <a:xfrm>
              <a:off x="22320" y="228600"/>
              <a:ext cx="105120" cy="292680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8"/>
            <p:cNvSpPr/>
            <p:nvPr/>
          </p:nvSpPr>
          <p:spPr>
            <a:xfrm>
              <a:off x="78120" y="2944080"/>
              <a:ext cx="77040" cy="492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9"/>
            <p:cNvSpPr/>
            <p:nvPr/>
          </p:nvSpPr>
          <p:spPr>
            <a:xfrm>
              <a:off x="769680" y="5478840"/>
              <a:ext cx="189000" cy="102384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10"/>
            <p:cNvSpPr/>
            <p:nvPr/>
          </p:nvSpPr>
          <p:spPr>
            <a:xfrm>
              <a:off x="775440" y="1398960"/>
              <a:ext cx="2075040" cy="404712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11"/>
            <p:cNvSpPr/>
            <p:nvPr/>
          </p:nvSpPr>
          <p:spPr>
            <a:xfrm>
              <a:off x="922680" y="6530040"/>
              <a:ext cx="160920" cy="33624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12"/>
            <p:cNvSpPr/>
            <p:nvPr/>
          </p:nvSpPr>
          <p:spPr>
            <a:xfrm>
              <a:off x="769680" y="5359320"/>
              <a:ext cx="36360" cy="22068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13"/>
            <p:cNvSpPr/>
            <p:nvPr/>
          </p:nvSpPr>
          <p:spPr>
            <a:xfrm>
              <a:off x="849960" y="6244560"/>
              <a:ext cx="237600" cy="62136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9" name="Group 14"/>
          <p:cNvGrpSpPr/>
          <p:nvPr/>
        </p:nvGrpSpPr>
        <p:grpSpPr>
          <a:xfrm>
            <a:off x="27360" y="0"/>
            <a:ext cx="2355480" cy="6852240"/>
            <a:chOff x="27360" y="0"/>
            <a:chExt cx="2355480" cy="6852240"/>
          </a:xfrm>
        </p:grpSpPr>
        <p:sp>
          <p:nvSpPr>
            <p:cNvPr id="80" name="CustomShape 15"/>
            <p:cNvSpPr/>
            <p:nvPr/>
          </p:nvSpPr>
          <p:spPr>
            <a:xfrm>
              <a:off x="27360" y="0"/>
              <a:ext cx="493200" cy="439992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16"/>
            <p:cNvSpPr/>
            <p:nvPr/>
          </p:nvSpPr>
          <p:spPr>
            <a:xfrm>
              <a:off x="550440" y="4316400"/>
              <a:ext cx="422280" cy="157968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17"/>
            <p:cNvSpPr/>
            <p:nvPr/>
          </p:nvSpPr>
          <p:spPr>
            <a:xfrm>
              <a:off x="1006200" y="5862600"/>
              <a:ext cx="429840" cy="98964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18"/>
            <p:cNvSpPr/>
            <p:nvPr/>
          </p:nvSpPr>
          <p:spPr>
            <a:xfrm>
              <a:off x="521640" y="4364280"/>
              <a:ext cx="550800" cy="223488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19"/>
            <p:cNvSpPr/>
            <p:nvPr/>
          </p:nvSpPr>
          <p:spPr>
            <a:xfrm>
              <a:off x="468000" y="1289160"/>
              <a:ext cx="173160" cy="302616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20"/>
            <p:cNvSpPr/>
            <p:nvPr/>
          </p:nvSpPr>
          <p:spPr>
            <a:xfrm>
              <a:off x="1111680" y="6571440"/>
              <a:ext cx="133200" cy="28044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21"/>
            <p:cNvSpPr/>
            <p:nvPr/>
          </p:nvSpPr>
          <p:spPr>
            <a:xfrm>
              <a:off x="502560" y="4107600"/>
              <a:ext cx="81360" cy="51048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CustomShape 22"/>
            <p:cNvSpPr/>
            <p:nvPr/>
          </p:nvSpPr>
          <p:spPr>
            <a:xfrm>
              <a:off x="973800" y="3145680"/>
              <a:ext cx="1409040" cy="271584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CustomShape 23"/>
            <p:cNvSpPr/>
            <p:nvPr/>
          </p:nvSpPr>
          <p:spPr>
            <a:xfrm>
              <a:off x="1073520" y="6600240"/>
              <a:ext cx="119520" cy="25200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24"/>
            <p:cNvSpPr/>
            <p:nvPr/>
          </p:nvSpPr>
          <p:spPr>
            <a:xfrm>
              <a:off x="973800" y="5897160"/>
              <a:ext cx="136800" cy="67320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25"/>
            <p:cNvSpPr/>
            <p:nvPr/>
          </p:nvSpPr>
          <p:spPr>
            <a:xfrm>
              <a:off x="973800" y="5772600"/>
              <a:ext cx="37080" cy="22680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26"/>
            <p:cNvSpPr/>
            <p:nvPr/>
          </p:nvSpPr>
          <p:spPr>
            <a:xfrm>
              <a:off x="1006200" y="6322680"/>
              <a:ext cx="209520" cy="52956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2" name="CustomShape 27"/>
          <p:cNvSpPr/>
          <p:nvPr/>
        </p:nvSpPr>
        <p:spPr>
          <a:xfrm>
            <a:off x="0" y="0"/>
            <a:ext cx="181800" cy="68569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" name="CustomShape 28"/>
          <p:cNvSpPr/>
          <p:nvPr/>
        </p:nvSpPr>
        <p:spPr>
          <a:xfrm flipV="1">
            <a:off x="-4320" y="713520"/>
            <a:ext cx="1587600" cy="50616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5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899360" y="252360"/>
            <a:ext cx="10293840" cy="324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N" sz="7200" b="0" strike="noStrike" spc="-1">
                <a:solidFill>
                  <a:srgbClr val="178DBB"/>
                </a:solidFill>
                <a:latin typeface="Century Gothic"/>
                <a:ea typeface="DejaVu Sans"/>
              </a:rPr>
              <a:t>SciPy, Matplotlib</a:t>
            </a:r>
            <a:endParaRPr lang="en-IN" sz="72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2589120" y="4777200"/>
            <a:ext cx="8914320" cy="112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2593080" y="624240"/>
            <a:ext cx="8910720" cy="127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0" strike="noStrike" spc="-1">
                <a:solidFill>
                  <a:srgbClr val="178DBB"/>
                </a:solidFill>
                <a:latin typeface="Century Gothic"/>
                <a:ea typeface="DejaVu Sans"/>
              </a:rPr>
              <a:t>Basic computations in linear algebra</a:t>
            </a:r>
            <a:r>
              <a:t/>
            </a:r>
            <a:br/>
            <a:endParaRPr lang="en-IN" sz="3600" b="0" strike="noStrike" spc="-1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2593080" y="1361160"/>
            <a:ext cx="9234000" cy="514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SciPy has a number of routines for performing basic operations with matrices. 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201" name="Picture 4"/>
          <p:cNvPicPr/>
          <p:nvPr/>
        </p:nvPicPr>
        <p:blipFill>
          <a:blip r:embed="rId2"/>
          <a:stretch/>
        </p:blipFill>
        <p:spPr>
          <a:xfrm>
            <a:off x="4181760" y="2175840"/>
            <a:ext cx="5058720" cy="2200680"/>
          </a:xfrm>
          <a:prstGeom prst="rect">
            <a:avLst/>
          </a:prstGeom>
          <a:ln>
            <a:noFill/>
          </a:ln>
        </p:spPr>
      </p:pic>
      <p:pic>
        <p:nvPicPr>
          <p:cNvPr id="202" name="Picture 5"/>
          <p:cNvPicPr/>
          <p:nvPr/>
        </p:nvPicPr>
        <p:blipFill>
          <a:blip r:embed="rId3"/>
          <a:stretch/>
        </p:blipFill>
        <p:spPr>
          <a:xfrm>
            <a:off x="5351400" y="4493160"/>
            <a:ext cx="2719440" cy="2032560"/>
          </a:xfrm>
          <a:prstGeom prst="rect">
            <a:avLst/>
          </a:prstGeom>
          <a:ln>
            <a:noFill/>
          </a:ln>
        </p:spPr>
      </p:pic>
      <p:sp>
        <p:nvSpPr>
          <p:cNvPr id="203" name="CustomShape 3"/>
          <p:cNvSpPr/>
          <p:nvPr/>
        </p:nvSpPr>
        <p:spPr>
          <a:xfrm>
            <a:off x="5896440" y="6511320"/>
            <a:ext cx="6341760" cy="456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from http://www.physics.nyu.edu/pine/pymanual/html/chap9/chap9_scipy.html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2593080" y="624240"/>
            <a:ext cx="8910720" cy="127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0" strike="noStrike" spc="-1">
                <a:solidFill>
                  <a:srgbClr val="178DBB"/>
                </a:solidFill>
                <a:latin typeface="Century Gothic"/>
                <a:ea typeface="DejaVu Sans"/>
              </a:rPr>
              <a:t>Solving systems of linear equations</a:t>
            </a:r>
            <a:r>
              <a:t/>
            </a:r>
            <a:br/>
            <a:endParaRPr lang="en-IN" sz="36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2589120" y="1518840"/>
            <a:ext cx="9060480" cy="472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Solving systems of equations is nearly as simple as constructing a coefficient matrix and a column vector. Suppose you have the following system of linear equations to solve:</a:t>
            </a:r>
            <a:endParaRPr lang="en-IN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lang="en-IN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The first task is to recast this set of equations as a matrix equation of the form Ax=b. In this case, we have:</a:t>
            </a:r>
            <a:endParaRPr lang="en-IN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lang="en-IN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lang="en-IN" sz="2400" b="0" strike="noStrike" spc="-1">
              <a:latin typeface="Arial"/>
            </a:endParaRPr>
          </a:p>
        </p:txBody>
      </p:sp>
      <p:pic>
        <p:nvPicPr>
          <p:cNvPr id="206" name="Picture 4"/>
          <p:cNvPicPr/>
          <p:nvPr/>
        </p:nvPicPr>
        <p:blipFill>
          <a:blip r:embed="rId3"/>
          <a:stretch/>
        </p:blipFill>
        <p:spPr>
          <a:xfrm>
            <a:off x="5328720" y="2674800"/>
            <a:ext cx="2219040" cy="924840"/>
          </a:xfrm>
          <a:prstGeom prst="rect">
            <a:avLst/>
          </a:prstGeom>
          <a:ln>
            <a:noFill/>
          </a:ln>
        </p:spPr>
      </p:pic>
      <p:pic>
        <p:nvPicPr>
          <p:cNvPr id="207" name="Picture 6"/>
          <p:cNvPicPr/>
          <p:nvPr/>
        </p:nvPicPr>
        <p:blipFill>
          <a:blip r:embed="rId4"/>
          <a:stretch/>
        </p:blipFill>
        <p:spPr>
          <a:xfrm>
            <a:off x="4252680" y="4515480"/>
            <a:ext cx="5787720" cy="1033200"/>
          </a:xfrm>
          <a:prstGeom prst="rect">
            <a:avLst/>
          </a:prstGeom>
          <a:ln>
            <a:noFill/>
          </a:ln>
        </p:spPr>
      </p:pic>
      <p:sp>
        <p:nvSpPr>
          <p:cNvPr id="208" name="CustomShape 3"/>
          <p:cNvSpPr/>
          <p:nvPr/>
        </p:nvSpPr>
        <p:spPr>
          <a:xfrm>
            <a:off x="5896440" y="6511320"/>
            <a:ext cx="6341760" cy="456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from http://www.physics.nyu.edu/pine/pymanual/html/chap9/chap9_scipy.html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923480" y="756720"/>
            <a:ext cx="9579960" cy="540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IN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Next we construct the array A and vector b as NumPy arrays and find vector x: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IN" sz="1800" b="0" strike="noStrike" spc="-1">
              <a:latin typeface="Arial"/>
            </a:endParaRPr>
          </a:p>
        </p:txBody>
      </p:sp>
      <p:pic>
        <p:nvPicPr>
          <p:cNvPr id="210" name="Picture 4"/>
          <p:cNvPicPr/>
          <p:nvPr/>
        </p:nvPicPr>
        <p:blipFill>
          <a:blip r:embed="rId2"/>
          <a:stretch/>
        </p:blipFill>
        <p:spPr>
          <a:xfrm>
            <a:off x="2820240" y="1354320"/>
            <a:ext cx="7786440" cy="1782000"/>
          </a:xfrm>
          <a:prstGeom prst="rect">
            <a:avLst/>
          </a:prstGeom>
          <a:ln>
            <a:noFill/>
          </a:ln>
        </p:spPr>
      </p:pic>
      <p:pic>
        <p:nvPicPr>
          <p:cNvPr id="211" name="Picture 5"/>
          <p:cNvPicPr/>
          <p:nvPr/>
        </p:nvPicPr>
        <p:blipFill>
          <a:blip r:embed="rId3"/>
          <a:stretch/>
        </p:blipFill>
        <p:spPr>
          <a:xfrm>
            <a:off x="3664800" y="3459960"/>
            <a:ext cx="6355800" cy="69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 Light"/>
              </a:rPr>
              <a:t>Basic plotting functions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838080" y="1825560"/>
            <a:ext cx="10514880" cy="409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Matplotlib basics 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Line chart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Bar chart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Scatter plot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Colors, markers, line styles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Ticks, titles, axis labels, legends, annotations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Saving plots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 Light"/>
              </a:rPr>
              <a:t>Basic statistics and more plots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Basic stats: Mean, median, range, standard deviation, correlation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Histogram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Error Bar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Boxplot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Imshow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Subplots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T-test and other statistical testing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 Light"/>
              </a:rPr>
              <a:t>Summary statistics of a single data set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Information (numbers) that give a quick and simple description of the data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Maximum value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Minimum value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Range (dispersion): max – min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Mean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Median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Mode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Quantile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Standard deviation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Etc.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 Light"/>
              </a:rPr>
              <a:t>Mean vs average vs median vs mode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838080" y="1825560"/>
            <a:ext cx="105148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(Arithmetic) Mean: the “average” value of the data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Average: can be ambiguous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The average household income in this community is $60,000</a:t>
            </a:r>
            <a:endParaRPr lang="en-IN" sz="2000" b="0" strike="noStrike" spc="-1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The average (mean) income for households in this community is $60,000</a:t>
            </a:r>
            <a:endParaRPr lang="en-IN" sz="1800" b="0" strike="noStrike" spc="-1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The income for an average household in this community is $60,000</a:t>
            </a:r>
            <a:endParaRPr lang="en-IN" sz="1800" b="0" strike="noStrike" spc="-1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What if most households are earning below $30,000 but one household is earning $1M</a:t>
            </a:r>
            <a:endParaRPr lang="en-IN" sz="1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Median: the “middlest” value, or mean of the two middle values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Can be obtained by sorting the data first</a:t>
            </a:r>
            <a:endParaRPr lang="en-IN" sz="20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More efficient algorithm (~linear time) exists</a:t>
            </a:r>
            <a:endParaRPr lang="en-IN" sz="20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Does not depend on all values in the data. </a:t>
            </a:r>
            <a:endParaRPr lang="en-IN" sz="20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More robust to outliers</a:t>
            </a:r>
            <a:endParaRPr lang="en-IN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Mode: the most-common value in the data 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220" name="Picture 2"/>
          <p:cNvPicPr/>
          <p:nvPr/>
        </p:nvPicPr>
        <p:blipFill>
          <a:blip r:embed="rId2"/>
          <a:stretch/>
        </p:blipFill>
        <p:spPr>
          <a:xfrm>
            <a:off x="7897680" y="1545480"/>
            <a:ext cx="1690200" cy="1022760"/>
          </a:xfrm>
          <a:prstGeom prst="rect">
            <a:avLst/>
          </a:prstGeom>
          <a:ln w="9360">
            <a:noFill/>
          </a:ln>
        </p:spPr>
      </p:pic>
      <p:sp>
        <p:nvSpPr>
          <p:cNvPr id="221" name="CustomShape 3"/>
          <p:cNvSpPr/>
          <p:nvPr/>
        </p:nvSpPr>
        <p:spPr>
          <a:xfrm>
            <a:off x="1081080" y="2257200"/>
            <a:ext cx="4920480" cy="333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1" strike="noStrike" spc="-1">
                <a:solidFill>
                  <a:srgbClr val="0000FF"/>
                </a:solidFill>
                <a:latin typeface="Calibri"/>
                <a:ea typeface="DejaVu Sans"/>
              </a:rPr>
              <a:t>def</a:t>
            </a:r>
            <a:r>
              <a:rPr lang="en-IN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1600" b="1" strike="noStrike" spc="-1">
                <a:solidFill>
                  <a:srgbClr val="FF00FF"/>
                </a:solidFill>
                <a:latin typeface="Calibri"/>
                <a:ea typeface="DejaVu Sans"/>
              </a:rPr>
              <a:t>mean</a:t>
            </a:r>
            <a:r>
              <a:rPr lang="en-IN" sz="1600" b="1" strike="noStrike" spc="-1">
                <a:solidFill>
                  <a:srgbClr val="000080"/>
                </a:solidFill>
                <a:latin typeface="Calibri"/>
                <a:ea typeface="DejaVu Sans"/>
              </a:rPr>
              <a:t>(</a:t>
            </a:r>
            <a:r>
              <a:rPr lang="en-IN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lang="en-IN" sz="1600" b="1" strike="noStrike" spc="-1">
                <a:solidFill>
                  <a:srgbClr val="000080"/>
                </a:solidFill>
                <a:latin typeface="Calibri"/>
                <a:ea typeface="DejaVu Sans"/>
              </a:rPr>
              <a:t>):</a:t>
            </a:r>
            <a:r>
              <a:rPr lang="en-IN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1600" b="1" strike="noStrike" spc="-1">
                <a:solidFill>
                  <a:srgbClr val="0000FF"/>
                </a:solidFill>
                <a:latin typeface="Calibri"/>
                <a:ea typeface="DejaVu Sans"/>
              </a:rPr>
              <a:t>return</a:t>
            </a:r>
            <a:r>
              <a:rPr lang="en-IN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 sum</a:t>
            </a:r>
            <a:r>
              <a:rPr lang="en-IN" sz="1600" b="1" strike="noStrike" spc="-1">
                <a:solidFill>
                  <a:srgbClr val="000080"/>
                </a:solidFill>
                <a:latin typeface="Calibri"/>
                <a:ea typeface="DejaVu Sans"/>
              </a:rPr>
              <a:t>(</a:t>
            </a:r>
            <a:r>
              <a:rPr lang="en-IN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lang="en-IN" sz="1600" b="1" strike="noStrike" spc="-1">
                <a:solidFill>
                  <a:srgbClr val="000080"/>
                </a:solidFill>
                <a:latin typeface="Calibri"/>
                <a:ea typeface="DejaVu Sans"/>
              </a:rPr>
              <a:t>)</a:t>
            </a:r>
            <a:r>
              <a:rPr lang="en-IN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1600" b="1" strike="noStrike" spc="-1">
                <a:solidFill>
                  <a:srgbClr val="000080"/>
                </a:solidFill>
                <a:latin typeface="Calibri"/>
                <a:ea typeface="DejaVu Sans"/>
              </a:rPr>
              <a:t>/</a:t>
            </a:r>
            <a:r>
              <a:rPr lang="en-IN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 float</a:t>
            </a:r>
            <a:r>
              <a:rPr lang="en-IN" sz="1600" b="1" strike="noStrike" spc="-1">
                <a:solidFill>
                  <a:srgbClr val="000080"/>
                </a:solidFill>
                <a:latin typeface="Calibri"/>
                <a:ea typeface="DejaVu Sans"/>
              </a:rPr>
              <a:t>(</a:t>
            </a:r>
            <a:r>
              <a:rPr lang="en-IN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len</a:t>
            </a:r>
            <a:r>
              <a:rPr lang="en-IN" sz="1600" b="1" strike="noStrike" spc="-1">
                <a:solidFill>
                  <a:srgbClr val="000080"/>
                </a:solidFill>
                <a:latin typeface="Calibri"/>
                <a:ea typeface="DejaVu Sans"/>
              </a:rPr>
              <a:t>(</a:t>
            </a:r>
            <a:r>
              <a:rPr lang="en-IN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lang="en-IN" sz="1600" b="1" strike="noStrike" spc="-1">
                <a:solidFill>
                  <a:srgbClr val="000080"/>
                </a:solidFill>
                <a:latin typeface="Calibri"/>
                <a:ea typeface="DejaVu Sans"/>
              </a:rPr>
              <a:t>))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738000" y="2649240"/>
            <a:ext cx="7287480" cy="333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1" strike="noStrike" spc="-1">
                <a:solidFill>
                  <a:srgbClr val="0000FF"/>
                </a:solidFill>
                <a:latin typeface="Calibri"/>
                <a:ea typeface="DejaVu Sans"/>
              </a:rPr>
              <a:t>def</a:t>
            </a:r>
            <a:r>
              <a:rPr lang="en-IN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1600" b="1" strike="noStrike" spc="-1">
                <a:solidFill>
                  <a:srgbClr val="FF00FF"/>
                </a:solidFill>
                <a:latin typeface="Calibri"/>
                <a:ea typeface="DejaVu Sans"/>
              </a:rPr>
              <a:t>mean</a:t>
            </a:r>
            <a:r>
              <a:rPr lang="en-IN" sz="1600" b="1" strike="noStrike" spc="-1">
                <a:solidFill>
                  <a:srgbClr val="000080"/>
                </a:solidFill>
                <a:latin typeface="Calibri"/>
                <a:ea typeface="DejaVu Sans"/>
              </a:rPr>
              <a:t>(</a:t>
            </a:r>
            <a:r>
              <a:rPr lang="en-IN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lang="en-IN" sz="1600" b="1" strike="noStrike" spc="-1">
                <a:solidFill>
                  <a:srgbClr val="000080"/>
                </a:solidFill>
                <a:latin typeface="Calibri"/>
                <a:ea typeface="DejaVu Sans"/>
              </a:rPr>
              <a:t>):</a:t>
            </a:r>
            <a:r>
              <a:rPr lang="en-IN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1600" b="1" strike="noStrike" spc="-1">
                <a:solidFill>
                  <a:srgbClr val="0000FF"/>
                </a:solidFill>
                <a:latin typeface="Calibri"/>
                <a:ea typeface="DejaVu Sans"/>
              </a:rPr>
              <a:t>return</a:t>
            </a:r>
            <a:r>
              <a:rPr lang="en-IN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 reduce</a:t>
            </a:r>
            <a:r>
              <a:rPr lang="en-IN" sz="1600" b="1" strike="noStrike" spc="-1">
                <a:solidFill>
                  <a:srgbClr val="000080"/>
                </a:solidFill>
                <a:latin typeface="Calibri"/>
                <a:ea typeface="DejaVu Sans"/>
              </a:rPr>
              <a:t>(</a:t>
            </a:r>
            <a:r>
              <a:rPr lang="en-IN" sz="1600" b="1" strike="noStrike" spc="-1">
                <a:solidFill>
                  <a:srgbClr val="0000FF"/>
                </a:solidFill>
                <a:latin typeface="Calibri"/>
                <a:ea typeface="DejaVu Sans"/>
              </a:rPr>
              <a:t>lambda</a:t>
            </a:r>
            <a:r>
              <a:rPr lang="en-IN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 x</a:t>
            </a:r>
            <a:r>
              <a:rPr lang="en-IN" sz="1600" b="1" strike="noStrike" spc="-1">
                <a:solidFill>
                  <a:srgbClr val="000080"/>
                </a:solidFill>
                <a:latin typeface="Calibri"/>
                <a:ea typeface="DejaVu Sans"/>
              </a:rPr>
              <a:t>,</a:t>
            </a:r>
            <a:r>
              <a:rPr lang="en-IN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 y</a:t>
            </a:r>
            <a:r>
              <a:rPr lang="en-IN" sz="1600" b="1" strike="noStrike" spc="-1">
                <a:solidFill>
                  <a:srgbClr val="000080"/>
                </a:solidFill>
                <a:latin typeface="Calibri"/>
                <a:ea typeface="DejaVu Sans"/>
              </a:rPr>
              <a:t>:</a:t>
            </a:r>
            <a:r>
              <a:rPr lang="en-IN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 x</a:t>
            </a:r>
            <a:r>
              <a:rPr lang="en-IN" sz="1600" b="1" strike="noStrike" spc="-1">
                <a:solidFill>
                  <a:srgbClr val="000080"/>
                </a:solidFill>
                <a:latin typeface="Calibri"/>
                <a:ea typeface="DejaVu Sans"/>
              </a:rPr>
              <a:t>+</a:t>
            </a:r>
            <a:r>
              <a:rPr lang="en-IN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lang="en-IN" sz="1600" b="1" strike="noStrike" spc="-1">
                <a:solidFill>
                  <a:srgbClr val="000080"/>
                </a:solidFill>
                <a:latin typeface="Calibri"/>
                <a:ea typeface="DejaVu Sans"/>
              </a:rPr>
              <a:t>,</a:t>
            </a:r>
            <a:r>
              <a:rPr lang="en-IN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 a</a:t>
            </a:r>
            <a:r>
              <a:rPr lang="en-IN" sz="1600" b="1" strike="noStrike" spc="-1">
                <a:solidFill>
                  <a:srgbClr val="000080"/>
                </a:solidFill>
                <a:latin typeface="Calibri"/>
                <a:ea typeface="DejaVu Sans"/>
              </a:rPr>
              <a:t>)</a:t>
            </a:r>
            <a:r>
              <a:rPr lang="en-IN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1600" b="1" strike="noStrike" spc="-1">
                <a:solidFill>
                  <a:srgbClr val="000080"/>
                </a:solidFill>
                <a:latin typeface="Calibri"/>
                <a:ea typeface="DejaVu Sans"/>
              </a:rPr>
              <a:t>/</a:t>
            </a:r>
            <a:r>
              <a:rPr lang="en-IN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 float</a:t>
            </a:r>
            <a:r>
              <a:rPr lang="en-IN" sz="1600" b="1" strike="noStrike" spc="-1">
                <a:solidFill>
                  <a:srgbClr val="000080"/>
                </a:solidFill>
                <a:latin typeface="Calibri"/>
                <a:ea typeface="DejaVu Sans"/>
              </a:rPr>
              <a:t>(</a:t>
            </a:r>
            <a:r>
              <a:rPr lang="en-IN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len</a:t>
            </a:r>
            <a:r>
              <a:rPr lang="en-IN" sz="1600" b="1" strike="noStrike" spc="-1">
                <a:solidFill>
                  <a:srgbClr val="000080"/>
                </a:solidFill>
                <a:latin typeface="Calibri"/>
                <a:ea typeface="DejaVu Sans"/>
              </a:rPr>
              <a:t>(</a:t>
            </a:r>
            <a:r>
              <a:rPr lang="en-IN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lang="en-IN" sz="1600" b="1" strike="noStrike" spc="-1">
                <a:solidFill>
                  <a:srgbClr val="000080"/>
                </a:solidFill>
                <a:latin typeface="Calibri"/>
                <a:ea typeface="DejaVu Sans"/>
              </a:rPr>
              <a:t>))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7575720" y="5244120"/>
            <a:ext cx="4616280" cy="16138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Quantile: a generalization of median. </a:t>
            </a:r>
            <a:r>
              <a:t/>
            </a:r>
            <a:br/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E.g. 75 percentile is the value which 75% of values are less than or equal to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 Light"/>
              </a:rPr>
              <a:t>Variance and standard deviation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Describes the spread of the data from the mean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Is the mean squared of the deviation 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Standard deviation (square root of the variance): </a:t>
            </a:r>
            <a:r>
              <a:rPr lang="en-IN" sz="2800" b="0" strike="noStrike" spc="-1">
                <a:solidFill>
                  <a:srgbClr val="000000"/>
                </a:solidFill>
                <a:latin typeface="Symbol"/>
              </a:rPr>
              <a:t>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Easier to understand than variance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Has the same unit as the measurement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Say the data measures height of people in inch, the unit of </a:t>
            </a:r>
            <a:r>
              <a:rPr lang="en-IN" sz="2400" b="0" strike="noStrike" spc="-1">
                <a:solidFill>
                  <a:srgbClr val="000000"/>
                </a:solidFill>
                <a:latin typeface="Symbol"/>
              </a:rPr>
              <a:t>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 is also inch. The unit for </a:t>
            </a:r>
            <a:r>
              <a:rPr lang="en-IN" sz="2400" b="0" strike="noStrike" spc="-1">
                <a:solidFill>
                  <a:srgbClr val="000000"/>
                </a:solidFill>
                <a:latin typeface="Symbol"/>
              </a:rPr>
              <a:t></a:t>
            </a:r>
            <a:r>
              <a:rPr lang="en-IN" sz="2400" b="0" strike="noStrike" spc="-1" baseline="30000">
                <a:solidFill>
                  <a:srgbClr val="000000"/>
                </a:solidFill>
                <a:latin typeface="Calibri"/>
              </a:rPr>
              <a:t>2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 is square inch …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Corrected estimation of population standard deviation from sample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If standard deviation is estimated from sample, most likely it is an underestimate.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Can be corrected by replacing n in the above formula with n-1.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Default for many implementations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For bigger data set, effect is very small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</p:txBody>
      </p:sp>
      <p:pic>
        <p:nvPicPr>
          <p:cNvPr id="226" name="Picture 2"/>
          <p:cNvPicPr/>
          <p:nvPr/>
        </p:nvPicPr>
        <p:blipFill>
          <a:blip r:embed="rId2"/>
          <a:stretch/>
        </p:blipFill>
        <p:spPr>
          <a:xfrm>
            <a:off x="8508240" y="1800720"/>
            <a:ext cx="2370960" cy="9561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 Light"/>
              </a:rPr>
              <a:t>Population vs sample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Population: all members of a group in a study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The average height of men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The average height of living male ≥ 18yr in USA between 2001 and 2010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The average height of all male students ≥ 18yr  registered in Fall’17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Sample: a subset of  the members in the population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Most studies choose to sample the population due to cost/time or other factors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Each sample is only one of many possible subsets of the population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May or may not be representative of the whole population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Sample size and sampling procedure is important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 Light"/>
              </a:rPr>
              <a:t>Simulation of population/sample standard deviation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838080" y="1825560"/>
            <a:ext cx="544572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Generated an array of 1 million random numbers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Computed the population standard deviation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Randomly draw k data points from the data, compute uncorrected and corrected standard deviation. Repeat 1000 times. Compute the average.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>
              <a:latin typeface="Arial"/>
            </a:endParaRPr>
          </a:p>
        </p:txBody>
      </p:sp>
      <p:pic>
        <p:nvPicPr>
          <p:cNvPr id="231" name="Picture 2"/>
          <p:cNvPicPr/>
          <p:nvPr/>
        </p:nvPicPr>
        <p:blipFill>
          <a:blip r:embed="rId2"/>
          <a:stretch/>
        </p:blipFill>
        <p:spPr>
          <a:xfrm>
            <a:off x="6418800" y="1591560"/>
            <a:ext cx="5333400" cy="39999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2387160" y="601920"/>
            <a:ext cx="8910720" cy="67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178DBB"/>
                </a:solidFill>
                <a:latin typeface="Century Gothic"/>
                <a:ea typeface="DejaVu Sans"/>
              </a:rPr>
              <a:t>History of NumPy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2181240" y="1531440"/>
            <a:ext cx="9322200" cy="48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Originally, Python was not developed as a language for numerical computing. However, due to its simplicity it attracted attention of scientists.  </a:t>
            </a:r>
            <a:endParaRPr lang="en-IN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-	</a:t>
            </a:r>
            <a:r>
              <a:rPr lang="en-IN" sz="2400" b="0" i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 Numeric</a:t>
            </a: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 matrix package was designed in 1995. It is slow for large arrays (still operating, but outdated);</a:t>
            </a:r>
            <a:endParaRPr lang="en-IN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-	</a:t>
            </a:r>
            <a:r>
              <a:rPr lang="en-IN" sz="2400" b="0" i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Numarray</a:t>
            </a: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 was designed as a replacement for Numeric package. It is fast for large arrays, but slow for small arrays. (also outdated);</a:t>
            </a:r>
            <a:endParaRPr lang="en-IN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-	</a:t>
            </a:r>
            <a:r>
              <a:rPr lang="en-IN" sz="2400" b="0" i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Numpy</a:t>
            </a: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 is a combination of Numeric and Numarray was released in 2006 (Numpy 1.0).</a:t>
            </a:r>
            <a:endParaRPr lang="en-IN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lang="en-IN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 Light"/>
              </a:rPr>
              <a:t>Setup ipython with --pylab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838080" y="186444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In spyder, select “Tools =&gt;Preferences=&gt;Ipython console=&gt;Graphics”, check “automatically load Pylab and NumPy modules”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Optionally, can also change “Graphics backend” from </a:t>
            </a:r>
            <a:r>
              <a:rPr lang="en-IN" sz="2400" b="0" i="1" strike="noStrike" spc="-1">
                <a:solidFill>
                  <a:srgbClr val="000000"/>
                </a:solidFill>
                <a:latin typeface="Calibri"/>
              </a:rPr>
              <a:t>Inline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 to </a:t>
            </a:r>
            <a:r>
              <a:rPr lang="en-IN" sz="2400" b="0" i="1" strike="noStrike" spc="-1">
                <a:solidFill>
                  <a:srgbClr val="000000"/>
                </a:solidFill>
                <a:latin typeface="Calibri"/>
              </a:rPr>
              <a:t>Automatic for more interactive plotting 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(but lose the ability to copy figure to clipboard)</a:t>
            </a:r>
            <a:endParaRPr lang="en-IN" sz="2400" b="0" strike="noStrike" spc="-1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Useful in experimenting different options of plotting</a:t>
            </a:r>
            <a:endParaRPr lang="en-IN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enables shortcut commands to common functions in matplotlib and numpy to be imported automatically. MATLAB-like.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E.g. plot functions, random number generator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To test whether --pylab has been set:	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Without --pylab: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3811320" y="5464440"/>
            <a:ext cx="609516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import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numpy </a:t>
            </a:r>
            <a:r>
              <a:rPr lang="en-IN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as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np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import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matplotlib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.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pyplot </a:t>
            </a:r>
            <a:r>
              <a:rPr lang="en-IN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as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plt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.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plot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np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.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random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.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rand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10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))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35" name="CustomShape 4"/>
          <p:cNvSpPr/>
          <p:nvPr/>
        </p:nvSpPr>
        <p:spPr>
          <a:xfrm>
            <a:off x="6734880" y="5022720"/>
            <a:ext cx="2100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plot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rand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10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))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Picture 4"/>
          <p:cNvPicPr/>
          <p:nvPr/>
        </p:nvPicPr>
        <p:blipFill>
          <a:blip r:embed="rId2"/>
          <a:stretch/>
        </p:blipFill>
        <p:spPr>
          <a:xfrm>
            <a:off x="6387840" y="2548440"/>
            <a:ext cx="5627520" cy="3862440"/>
          </a:xfrm>
          <a:prstGeom prst="rect">
            <a:avLst/>
          </a:prstGeom>
          <a:ln>
            <a:noFill/>
          </a:ln>
        </p:spPr>
      </p:pic>
      <p:sp>
        <p:nvSpPr>
          <p:cNvPr id="237" name="CustomShape 1"/>
          <p:cNvSpPr/>
          <p:nvPr/>
        </p:nvSpPr>
        <p:spPr>
          <a:xfrm>
            <a:off x="575280" y="287640"/>
            <a:ext cx="10345320" cy="47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import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matplotlib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.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pyplot </a:t>
            </a:r>
            <a:r>
              <a:rPr lang="en-IN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as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plt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years 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=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list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range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1950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2011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10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))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gdp 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=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[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300.2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543.3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1075.9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2862.5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5979.6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10289.7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14958.3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]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# create a line chart, years on x-axis, gdp on y-axis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.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plot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years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gdp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color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=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'green'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marker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=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'o'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linestyle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=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'solid'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# add a title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.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title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"Nominal GDP"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# add a label to the y-axis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.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ylabel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"Billions of $"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# add a label to the x-axis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.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xlabel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"Year"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.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show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()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588240" y="5041440"/>
            <a:ext cx="6533280" cy="21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Line graph. </a:t>
            </a:r>
            <a:endParaRPr lang="en-IN" sz="4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Good for showing trend.</a:t>
            </a:r>
            <a:endParaRPr lang="en-IN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Type plt.plot? to see more options, such as different marker and line styles, colors, etc.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79600" y="268200"/>
            <a:ext cx="10418400" cy="612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import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matplotlib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.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pyplot </a:t>
            </a:r>
            <a:r>
              <a:rPr lang="en-IN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as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plt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years 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=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list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range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1950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2011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10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))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gdp1 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=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[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300.2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543.3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1075.9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2862.5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5979.6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10289.7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14958.3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]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gdp2 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=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[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226.0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362.0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928.0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1992.0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4931.0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7488.0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12147.0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]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gdp3 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=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[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1206.0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1057.0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1081.0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2940.0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8813.0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13502.0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19218.0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]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# create a line chart, years on x-axis, gdp on y-axis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# use format string to specify color, marker, and line style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# e.g. ‘bo-’: color=‘blue’, marker=‘o’, linestyle=‘solid’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.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plot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years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gdp1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‘bo-'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t/>
            </a:r>
            <a:br/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  years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gdp2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‘r*:'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t/>
            </a:r>
            <a:br/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  years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gdp3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‘gd-.'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# add a title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.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title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"Nominal GDP"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# add a label to the y-axis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.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ylabel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"Billions of $"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# add a label to the x-axis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.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xlabel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"Year"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# add legend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.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legend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([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‘countryA'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‘countryB'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‘countryC'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])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.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show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()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240" name="Picture 2"/>
          <p:cNvPicPr/>
          <p:nvPr/>
        </p:nvPicPr>
        <p:blipFill>
          <a:blip r:embed="rId2"/>
          <a:stretch/>
        </p:blipFill>
        <p:spPr>
          <a:xfrm>
            <a:off x="7297560" y="3186000"/>
            <a:ext cx="4845600" cy="33264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 Light"/>
              </a:rPr>
              <a:t>Caveat in making/interpreting line graphs</a:t>
            </a:r>
            <a:endParaRPr lang="en-IN" sz="4400" b="0" strike="noStrike" spc="-1">
              <a:latin typeface="Arial"/>
            </a:endParaRPr>
          </a:p>
        </p:txBody>
      </p:sp>
      <p:pic>
        <p:nvPicPr>
          <p:cNvPr id="242" name="Picture 3"/>
          <p:cNvPicPr/>
          <p:nvPr/>
        </p:nvPicPr>
        <p:blipFill>
          <a:blip r:embed="rId2"/>
          <a:stretch/>
        </p:blipFill>
        <p:spPr>
          <a:xfrm>
            <a:off x="941040" y="1265760"/>
            <a:ext cx="4978800" cy="3530520"/>
          </a:xfrm>
          <a:prstGeom prst="rect">
            <a:avLst/>
          </a:prstGeom>
          <a:ln>
            <a:noFill/>
          </a:ln>
        </p:spPr>
      </p:pic>
      <p:pic>
        <p:nvPicPr>
          <p:cNvPr id="243" name="Picture 5"/>
          <p:cNvPicPr/>
          <p:nvPr/>
        </p:nvPicPr>
        <p:blipFill>
          <a:blip r:embed="rId3"/>
          <a:stretch/>
        </p:blipFill>
        <p:spPr>
          <a:xfrm>
            <a:off x="6228720" y="1276560"/>
            <a:ext cx="5259240" cy="3609720"/>
          </a:xfrm>
          <a:prstGeom prst="rect">
            <a:avLst/>
          </a:prstGeom>
          <a:ln>
            <a:noFill/>
          </a:ln>
        </p:spPr>
      </p:pic>
      <p:sp>
        <p:nvSpPr>
          <p:cNvPr id="244" name="CustomShape 2"/>
          <p:cNvSpPr/>
          <p:nvPr/>
        </p:nvSpPr>
        <p:spPr>
          <a:xfrm>
            <a:off x="576000" y="4855320"/>
            <a:ext cx="976500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Are the following interpretations of the graphs correct?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A. The GDP of countryD has a similar growth rate as the other countries.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B. From 1950 to 1970, the GDP of all four countries did not change much.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C. From 1980 to 2010, GDP of countryC grows much faster than countryA.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D. From 1980 to 2010, GDP of countryA grows much faster than countryB.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 Light"/>
              </a:rPr>
              <a:t>Caveat in making/interpreting line graphs</a:t>
            </a:r>
            <a:endParaRPr lang="en-IN" sz="4400" b="0" strike="noStrike" spc="-1">
              <a:latin typeface="Arial"/>
            </a:endParaRPr>
          </a:p>
        </p:txBody>
      </p:sp>
      <p:pic>
        <p:nvPicPr>
          <p:cNvPr id="246" name="Picture 4"/>
          <p:cNvPicPr/>
          <p:nvPr/>
        </p:nvPicPr>
        <p:blipFill>
          <a:blip r:embed="rId2"/>
          <a:stretch/>
        </p:blipFill>
        <p:spPr>
          <a:xfrm>
            <a:off x="6353280" y="1265760"/>
            <a:ext cx="5144040" cy="3530520"/>
          </a:xfrm>
          <a:prstGeom prst="rect">
            <a:avLst/>
          </a:prstGeom>
          <a:ln>
            <a:noFill/>
          </a:ln>
        </p:spPr>
      </p:pic>
      <p:sp>
        <p:nvSpPr>
          <p:cNvPr id="247" name="CustomShape 2"/>
          <p:cNvSpPr/>
          <p:nvPr/>
        </p:nvSpPr>
        <p:spPr>
          <a:xfrm>
            <a:off x="576000" y="4747320"/>
            <a:ext cx="976500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Are the following interpretations of the graphs correct?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A. The GDP of countryD has a similar growth rate as the other countries.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B. From 1950 to 1970, the GDP of all four countries did not change much.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C. From 1980 to 2010, GDP of countryC grows much faster than countryA.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D. From 1980 to 2010, GDP of countryA grows much faster than countryB.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715320" y="2037960"/>
            <a:ext cx="545292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.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plot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years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gdp1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‘bo-'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t/>
            </a:r>
            <a:br/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  years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gdp2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‘r*:'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t/>
            </a:r>
            <a:br/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  years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gdp3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‘gd-.'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.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plot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years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gdp4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'c&lt;--'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.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legend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([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'countryA'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'countryB'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'countryC'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'countryD'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])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 Light"/>
              </a:rPr>
              <a:t>Caveat in making/interpreting line graphs</a:t>
            </a:r>
            <a:endParaRPr lang="en-IN" sz="4400" b="0" strike="noStrike" spc="-1">
              <a:latin typeface="Arial"/>
            </a:endParaRPr>
          </a:p>
        </p:txBody>
      </p:sp>
      <p:pic>
        <p:nvPicPr>
          <p:cNvPr id="250" name="Picture 4"/>
          <p:cNvPicPr/>
          <p:nvPr/>
        </p:nvPicPr>
        <p:blipFill>
          <a:blip r:embed="rId2"/>
          <a:stretch/>
        </p:blipFill>
        <p:spPr>
          <a:xfrm>
            <a:off x="6154560" y="1324440"/>
            <a:ext cx="5144040" cy="3530520"/>
          </a:xfrm>
          <a:prstGeom prst="rect">
            <a:avLst/>
          </a:prstGeom>
          <a:ln>
            <a:noFill/>
          </a:ln>
        </p:spPr>
      </p:pic>
      <p:sp>
        <p:nvSpPr>
          <p:cNvPr id="251" name="CustomShape 2"/>
          <p:cNvSpPr/>
          <p:nvPr/>
        </p:nvSpPr>
        <p:spPr>
          <a:xfrm>
            <a:off x="252000" y="4855320"/>
            <a:ext cx="1019700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Are the following interpretations of the graphs correct?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A. The GDP of countryD has a similar growth rate as the other countries.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B. From 1950 to 1970, the GDP of all four countries did not change much.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C. From 1980 to 2010, GDP of countryC grows much faster than countryA.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D. From 1980 to 2010, GDP of countryA grows much faster than countryB.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252" name="Picture 2"/>
          <p:cNvPicPr/>
          <p:nvPr/>
        </p:nvPicPr>
        <p:blipFill>
          <a:blip r:embed="rId3"/>
          <a:stretch/>
        </p:blipFill>
        <p:spPr>
          <a:xfrm>
            <a:off x="884880" y="1355040"/>
            <a:ext cx="5067720" cy="353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 Light"/>
              </a:rPr>
              <a:t>Plotting in logarithm scale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838080" y="1825560"/>
            <a:ext cx="10514880" cy="64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Logarithm scale plotting is often preferred to visualize changes over time.</a:t>
            </a:r>
            <a:endParaRPr lang="en-IN" sz="2800" b="0" strike="noStrike" spc="-1">
              <a:latin typeface="Arial"/>
            </a:endParaRPr>
          </a:p>
        </p:txBody>
      </p:sp>
      <p:pic>
        <p:nvPicPr>
          <p:cNvPr id="255" name="Picture 5"/>
          <p:cNvPicPr/>
          <p:nvPr/>
        </p:nvPicPr>
        <p:blipFill>
          <a:blip r:embed="rId2"/>
          <a:stretch/>
        </p:blipFill>
        <p:spPr>
          <a:xfrm>
            <a:off x="6465240" y="2526120"/>
            <a:ext cx="4978800" cy="3530520"/>
          </a:xfrm>
          <a:prstGeom prst="rect">
            <a:avLst/>
          </a:prstGeom>
          <a:ln>
            <a:noFill/>
          </a:ln>
        </p:spPr>
      </p:pic>
      <p:sp>
        <p:nvSpPr>
          <p:cNvPr id="256" name="CustomShape 3"/>
          <p:cNvSpPr/>
          <p:nvPr/>
        </p:nvSpPr>
        <p:spPr>
          <a:xfrm>
            <a:off x="838080" y="2472840"/>
            <a:ext cx="6095160" cy="393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.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semilogy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years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gdp1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'bo-'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     years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gdp2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'r*:'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     years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gdp3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'gd-.'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     years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gdp4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'c--&lt;'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# add a title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.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title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"Nominal GDP"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# add a label to the y-axis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.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ylabel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"Billions of $"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# add a label to the x-axis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.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xlabel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"Year"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# add legend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.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legend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([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'countryA'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'countryB'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'countryC'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'countryD'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])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.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show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()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Picture 8"/>
          <p:cNvPicPr/>
          <p:nvPr/>
        </p:nvPicPr>
        <p:blipFill>
          <a:blip r:embed="rId2"/>
          <a:stretch/>
        </p:blipFill>
        <p:spPr>
          <a:xfrm>
            <a:off x="978480" y="1830600"/>
            <a:ext cx="4902480" cy="3530520"/>
          </a:xfrm>
          <a:prstGeom prst="rect">
            <a:avLst/>
          </a:prstGeom>
          <a:ln>
            <a:noFill/>
          </a:ln>
        </p:spPr>
      </p:pic>
      <p:grpSp>
        <p:nvGrpSpPr>
          <p:cNvPr id="258" name="Group 1"/>
          <p:cNvGrpSpPr/>
          <p:nvPr/>
        </p:nvGrpSpPr>
        <p:grpSpPr>
          <a:xfrm>
            <a:off x="1028520" y="3027600"/>
            <a:ext cx="4902480" cy="3530520"/>
            <a:chOff x="1028520" y="3027600"/>
            <a:chExt cx="4902480" cy="3530520"/>
          </a:xfrm>
        </p:grpSpPr>
        <p:grpSp>
          <p:nvGrpSpPr>
            <p:cNvPr id="259" name="Group 2"/>
            <p:cNvGrpSpPr/>
            <p:nvPr/>
          </p:nvGrpSpPr>
          <p:grpSpPr>
            <a:xfrm>
              <a:off x="1028520" y="3027600"/>
              <a:ext cx="4902480" cy="3530520"/>
              <a:chOff x="1028520" y="3027600"/>
              <a:chExt cx="4902480" cy="3530520"/>
            </a:xfrm>
          </p:grpSpPr>
          <p:sp>
            <p:nvSpPr>
              <p:cNvPr id="260" name="CustomShape 3"/>
              <p:cNvSpPr/>
              <p:nvPr/>
            </p:nvSpPr>
            <p:spPr>
              <a:xfrm>
                <a:off x="2309040" y="4223520"/>
                <a:ext cx="144576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IN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Acceptable</a:t>
                </a:r>
                <a:endParaRPr lang="en-IN" sz="1800" b="0" strike="noStrike" spc="-1">
                  <a:latin typeface="Arial"/>
                </a:endParaRPr>
              </a:p>
            </p:txBody>
          </p:sp>
          <p:pic>
            <p:nvPicPr>
              <p:cNvPr id="261" name="Picture 21"/>
              <p:cNvPicPr/>
              <p:nvPr/>
            </p:nvPicPr>
            <p:blipFill>
              <a:blip r:embed="rId3"/>
              <a:stretch/>
            </p:blipFill>
            <p:spPr>
              <a:xfrm>
                <a:off x="1028520" y="3027600"/>
                <a:ext cx="4902480" cy="353052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</p:grpSp>
        <p:sp>
          <p:nvSpPr>
            <p:cNvPr id="262" name="CustomShape 4"/>
            <p:cNvSpPr/>
            <p:nvPr/>
          </p:nvSpPr>
          <p:spPr>
            <a:xfrm>
              <a:off x="2180520" y="4130280"/>
              <a:ext cx="183960" cy="368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3" name="CustomShape 5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 Light"/>
              </a:rPr>
              <a:t>Poor choice of line graph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64" name="CustomShape 6"/>
          <p:cNvSpPr/>
          <p:nvPr/>
        </p:nvSpPr>
        <p:spPr>
          <a:xfrm>
            <a:off x="838080" y="1305720"/>
            <a:ext cx="10514880" cy="53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Line graphs are useful to display trend</a:t>
            </a:r>
            <a:endParaRPr lang="en-IN" sz="2800" b="0" strike="noStrike" spc="-1">
              <a:latin typeface="Arial"/>
            </a:endParaRPr>
          </a:p>
        </p:txBody>
      </p:sp>
      <p:pic>
        <p:nvPicPr>
          <p:cNvPr id="265" name="Picture 12"/>
          <p:cNvPicPr/>
          <p:nvPr/>
        </p:nvPicPr>
        <p:blipFill>
          <a:blip r:embed="rId4"/>
          <a:stretch/>
        </p:blipFill>
        <p:spPr>
          <a:xfrm>
            <a:off x="6504120" y="1819800"/>
            <a:ext cx="4978800" cy="3530520"/>
          </a:xfrm>
          <a:prstGeom prst="rect">
            <a:avLst/>
          </a:prstGeom>
          <a:ln>
            <a:noFill/>
          </a:ln>
        </p:spPr>
      </p:pic>
      <p:pic>
        <p:nvPicPr>
          <p:cNvPr id="266" name="Picture 13"/>
          <p:cNvPicPr/>
          <p:nvPr/>
        </p:nvPicPr>
        <p:blipFill>
          <a:blip r:embed="rId5"/>
          <a:stretch/>
        </p:blipFill>
        <p:spPr>
          <a:xfrm>
            <a:off x="6504120" y="3027600"/>
            <a:ext cx="4978800" cy="35305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 Light"/>
              </a:rPr>
              <a:t>Bar charts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838080" y="1825560"/>
            <a:ext cx="10514880" cy="73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Good for presenting/comparing numbers in discrete set of items</a:t>
            </a:r>
            <a:endParaRPr lang="en-IN" sz="2800" b="0" strike="noStrike" spc="-1">
              <a:latin typeface="Arial"/>
            </a:endParaRPr>
          </a:p>
        </p:txBody>
      </p:sp>
      <p:pic>
        <p:nvPicPr>
          <p:cNvPr id="269" name="Picture 4"/>
          <p:cNvPicPr/>
          <p:nvPr/>
        </p:nvPicPr>
        <p:blipFill>
          <a:blip r:embed="rId2"/>
          <a:stretch/>
        </p:blipFill>
        <p:spPr>
          <a:xfrm>
            <a:off x="6978240" y="3173040"/>
            <a:ext cx="4902480" cy="3352680"/>
          </a:xfrm>
          <a:prstGeom prst="rect">
            <a:avLst/>
          </a:prstGeom>
          <a:ln>
            <a:noFill/>
          </a:ln>
        </p:spPr>
      </p:pic>
      <p:sp>
        <p:nvSpPr>
          <p:cNvPr id="270" name="CustomShape 3"/>
          <p:cNvSpPr/>
          <p:nvPr/>
        </p:nvSpPr>
        <p:spPr>
          <a:xfrm>
            <a:off x="192240" y="2279160"/>
            <a:ext cx="11469240" cy="447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movies 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=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[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"Annie Hall"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"Ben-Hur"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"Casablanca"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"Gandhi"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"West Side Story"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]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num_oscars 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=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[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5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11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3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8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10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]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xs 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=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range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len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movies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))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# xs is range(5)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# plot bars with left x-coordinates [xs], </a:t>
            </a:r>
            <a:r>
              <a:t/>
            </a:r>
            <a:br/>
            <a:r>
              <a:rPr lang="en-IN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# heights [num_oscars]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.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bar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xs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num_oscars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# label x-axis with movie names at bar centers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.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xticks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xs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movies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# alternatively, use the following to replace </a:t>
            </a:r>
            <a:r>
              <a:t/>
            </a:r>
            <a:br/>
            <a:r>
              <a:rPr lang="en-IN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# the two lines above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#plt.bar(xs, num_oscars, tick_label=movies)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.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ylabel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"# of Academy Awards"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.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title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"My Favorite Movies"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.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show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()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279000" y="365040"/>
            <a:ext cx="110739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 Light"/>
              </a:rPr>
              <a:t>Barh vs bar</a:t>
            </a:r>
            <a:endParaRPr lang="en-IN" sz="4400" b="0" strike="noStrike" spc="-1">
              <a:latin typeface="Arial"/>
            </a:endParaRPr>
          </a:p>
        </p:txBody>
      </p:sp>
      <p:pic>
        <p:nvPicPr>
          <p:cNvPr id="272" name="Picture 3"/>
          <p:cNvPicPr/>
          <p:nvPr/>
        </p:nvPicPr>
        <p:blipFill>
          <a:blip r:embed="rId2"/>
          <a:stretch/>
        </p:blipFill>
        <p:spPr>
          <a:xfrm>
            <a:off x="6627960" y="91080"/>
            <a:ext cx="4795200" cy="3043440"/>
          </a:xfrm>
          <a:prstGeom prst="rect">
            <a:avLst/>
          </a:prstGeom>
          <a:ln>
            <a:noFill/>
          </a:ln>
        </p:spPr>
      </p:pic>
      <p:sp>
        <p:nvSpPr>
          <p:cNvPr id="273" name="CustomShape 2"/>
          <p:cNvSpPr/>
          <p:nvPr/>
        </p:nvSpPr>
        <p:spPr>
          <a:xfrm>
            <a:off x="458280" y="1580760"/>
            <a:ext cx="609516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.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barh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xs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num_oscars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tick_label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=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movies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.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xlabel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"# of Academy Awards"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.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title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"My Favorite Movies"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)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50400" y="2788560"/>
            <a:ext cx="6842160" cy="105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By default, the y-axis in a bar chart (or x-axis in barh) starts from 0, in contrast to a line chart.</a:t>
            </a:r>
            <a:endParaRPr lang="en-IN" sz="2800" b="0" strike="noStrike" spc="-1">
              <a:latin typeface="Arial"/>
            </a:endParaRPr>
          </a:p>
        </p:txBody>
      </p:sp>
      <p:pic>
        <p:nvPicPr>
          <p:cNvPr id="275" name="Picture 7"/>
          <p:cNvPicPr/>
          <p:nvPr/>
        </p:nvPicPr>
        <p:blipFill>
          <a:blip r:embed="rId3"/>
          <a:stretch/>
        </p:blipFill>
        <p:spPr>
          <a:xfrm>
            <a:off x="838080" y="3594600"/>
            <a:ext cx="4512960" cy="3200400"/>
          </a:xfrm>
          <a:prstGeom prst="rect">
            <a:avLst/>
          </a:prstGeom>
          <a:ln>
            <a:noFill/>
          </a:ln>
        </p:spPr>
      </p:pic>
      <p:pic>
        <p:nvPicPr>
          <p:cNvPr id="276" name="Picture 8"/>
          <p:cNvPicPr/>
          <p:nvPr/>
        </p:nvPicPr>
        <p:blipFill>
          <a:blip r:embed="rId4"/>
          <a:stretch/>
        </p:blipFill>
        <p:spPr>
          <a:xfrm>
            <a:off x="6425280" y="3566880"/>
            <a:ext cx="4551840" cy="3228120"/>
          </a:xfrm>
          <a:prstGeom prst="rect">
            <a:avLst/>
          </a:prstGeom>
          <a:ln>
            <a:noFill/>
          </a:ln>
        </p:spPr>
      </p:pic>
      <p:sp>
        <p:nvSpPr>
          <p:cNvPr id="277" name="CustomShape 4"/>
          <p:cNvSpPr/>
          <p:nvPr/>
        </p:nvSpPr>
        <p:spPr>
          <a:xfrm flipV="1">
            <a:off x="6099480" y="6365160"/>
            <a:ext cx="632160" cy="83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8" name="CustomShape 5"/>
          <p:cNvSpPr/>
          <p:nvPr/>
        </p:nvSpPr>
        <p:spPr>
          <a:xfrm flipV="1">
            <a:off x="279000" y="6383520"/>
            <a:ext cx="632160" cy="83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9" name="CustomShape 6"/>
          <p:cNvSpPr/>
          <p:nvPr/>
        </p:nvSpPr>
        <p:spPr>
          <a:xfrm flipH="1" flipV="1">
            <a:off x="7649640" y="2931120"/>
            <a:ext cx="86040" cy="54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2593080" y="624240"/>
            <a:ext cx="8910720" cy="127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0" strike="noStrike" spc="-1">
                <a:solidFill>
                  <a:srgbClr val="178DBB"/>
                </a:solidFill>
                <a:latin typeface="Century Gothic"/>
                <a:ea typeface="DejaVu Sans"/>
              </a:rPr>
              <a:t>NumPy package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2593080" y="1576440"/>
            <a:ext cx="9324720" cy="464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lang="en-IN" sz="24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NumPy</a:t>
            </a: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 is the fundamental package for scientific computing with Python. It contains among other things:</a:t>
            </a:r>
            <a:endParaRPr lang="en-IN" sz="2400" b="0" strike="noStrike" spc="-1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a powerful N-dimensional array object</a:t>
            </a:r>
            <a:endParaRPr lang="en-IN" sz="2400" b="0" strike="noStrike" spc="-1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sophisticated (broadcasting) functions</a:t>
            </a:r>
            <a:endParaRPr lang="en-IN" sz="2400" b="0" strike="noStrike" spc="-1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tools for integrating C/C++ and Fortran code</a:t>
            </a:r>
            <a:endParaRPr lang="en-IN" sz="2400" b="0" strike="noStrike" spc="-1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useful linear algebra, Fourier transform, and random number capabilities</a:t>
            </a:r>
            <a:endParaRPr lang="en-IN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Besides its obvious scientific uses, NumPy can also be used as an efficient multi-dimensional container of generic data. Arbitrary data-types can be defined. This allows NumPy to seamlessly and speedily integrate with a wide variety of databases.</a:t>
            </a:r>
            <a:endParaRPr lang="en-IN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lang="en-IN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10255320" y="6441480"/>
            <a:ext cx="2047680" cy="415440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from www.numpy.org/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 Light"/>
              </a:rPr>
              <a:t>More examples of bar chart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838080" y="5134680"/>
            <a:ext cx="10514880" cy="108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These are also called histograms (discuss later)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More advanced bar charts (bar charts with multiple groups, etc.) will be discussed later in pandas.</a:t>
            </a:r>
            <a:endParaRPr lang="en-IN" sz="2800" b="0" strike="noStrike" spc="-1">
              <a:latin typeface="Arial"/>
            </a:endParaRPr>
          </a:p>
        </p:txBody>
      </p:sp>
      <p:pic>
        <p:nvPicPr>
          <p:cNvPr id="282" name="Picture 3"/>
          <p:cNvPicPr/>
          <p:nvPr/>
        </p:nvPicPr>
        <p:blipFill>
          <a:blip r:embed="rId2"/>
          <a:stretch/>
        </p:blipFill>
        <p:spPr>
          <a:xfrm>
            <a:off x="838080" y="1487880"/>
            <a:ext cx="4826520" cy="3530520"/>
          </a:xfrm>
          <a:prstGeom prst="rect">
            <a:avLst/>
          </a:prstGeom>
          <a:ln>
            <a:noFill/>
          </a:ln>
        </p:spPr>
      </p:pic>
      <p:pic>
        <p:nvPicPr>
          <p:cNvPr id="283" name="Picture 4"/>
          <p:cNvPicPr/>
          <p:nvPr/>
        </p:nvPicPr>
        <p:blipFill>
          <a:blip r:embed="rId3"/>
          <a:stretch/>
        </p:blipFill>
        <p:spPr>
          <a:xfrm>
            <a:off x="6303240" y="1487880"/>
            <a:ext cx="4902480" cy="353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 Light"/>
              </a:rPr>
              <a:t>Scatterplots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Good for visualizing the relationship between two paired sets of data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333000" y="2341440"/>
            <a:ext cx="9978120" cy="447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friends 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=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[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70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65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72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63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71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64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60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64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67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]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minutes 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=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[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175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170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205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120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220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130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105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145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190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]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labels 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=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[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'a'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'b'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'c'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'd'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'e'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'f'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'g'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'h'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'i'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]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.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scatter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friends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minutes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# label each point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for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i </a:t>
            </a:r>
            <a:r>
              <a:rPr lang="en-IN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in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range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len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friends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)):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plt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.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annotate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labels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[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],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t/>
            </a:r>
            <a:br/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	xy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=(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friends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[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],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minutes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[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]),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	xytext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=(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5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0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),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t/>
            </a:r>
            <a:br/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	textcoords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=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'offset points'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.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title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"Daily Minutes vs. Number of Friends"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.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xlabel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"# of friends"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.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ylabel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"daily minutes spent on the site"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)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287" name="Picture 6"/>
          <p:cNvPicPr/>
          <p:nvPr/>
        </p:nvPicPr>
        <p:blipFill>
          <a:blip r:embed="rId2"/>
          <a:stretch/>
        </p:blipFill>
        <p:spPr>
          <a:xfrm>
            <a:off x="7170120" y="3203640"/>
            <a:ext cx="4978800" cy="353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838080" y="421920"/>
            <a:ext cx="10514880" cy="251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Similar to line plot, the axes of scatter plot can auto scale. 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Can be set with xlim([xlow, xhigh]) or ylim([ylow, yhigh]) or axis([xlow, xhigh, ylow, yhigh])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Or force equal range with axis(‘equal’)</a:t>
            </a:r>
            <a:endParaRPr lang="en-IN" sz="2800" b="0" strike="noStrike" spc="-1">
              <a:latin typeface="Arial"/>
            </a:endParaRPr>
          </a:p>
        </p:txBody>
      </p:sp>
      <p:pic>
        <p:nvPicPr>
          <p:cNvPr id="289" name="Picture 4"/>
          <p:cNvPicPr/>
          <p:nvPr/>
        </p:nvPicPr>
        <p:blipFill>
          <a:blip r:embed="rId2"/>
          <a:stretch/>
        </p:blipFill>
        <p:spPr>
          <a:xfrm>
            <a:off x="810000" y="2441880"/>
            <a:ext cx="4978800" cy="3530520"/>
          </a:xfrm>
          <a:prstGeom prst="rect">
            <a:avLst/>
          </a:prstGeom>
          <a:ln>
            <a:noFill/>
          </a:ln>
        </p:spPr>
      </p:pic>
      <p:sp>
        <p:nvSpPr>
          <p:cNvPr id="290" name="CustomShape 2"/>
          <p:cNvSpPr/>
          <p:nvPr/>
        </p:nvSpPr>
        <p:spPr>
          <a:xfrm>
            <a:off x="98640" y="6114240"/>
            <a:ext cx="5804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.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scatter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test_1_grades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test_2_grades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)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291" name="Picture 6"/>
          <p:cNvPicPr/>
          <p:nvPr/>
        </p:nvPicPr>
        <p:blipFill>
          <a:blip r:embed="rId3"/>
          <a:stretch/>
        </p:blipFill>
        <p:spPr>
          <a:xfrm>
            <a:off x="6411960" y="2441880"/>
            <a:ext cx="4978800" cy="3530520"/>
          </a:xfrm>
          <a:prstGeom prst="rect">
            <a:avLst/>
          </a:prstGeom>
          <a:ln>
            <a:noFill/>
          </a:ln>
        </p:spPr>
      </p:pic>
      <p:sp>
        <p:nvSpPr>
          <p:cNvPr id="292" name="CustomShape 3"/>
          <p:cNvSpPr/>
          <p:nvPr/>
        </p:nvSpPr>
        <p:spPr>
          <a:xfrm>
            <a:off x="6383880" y="5973480"/>
            <a:ext cx="60951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.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scatter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test_1_grades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test_2_grades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plt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.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axis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r>
              <a:rPr lang="en-IN" sz="1800" b="0" strike="noStrike" spc="-1">
                <a:solidFill>
                  <a:srgbClr val="808080"/>
                </a:solidFill>
                <a:latin typeface="Courier New"/>
                <a:ea typeface="DejaVu Sans"/>
              </a:rPr>
              <a:t>"equal"</a:t>
            </a:r>
            <a:r>
              <a:rPr lang="en-IN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)</a:t>
            </a:r>
            <a:r>
              <a:rPr lang="en-IN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 Light"/>
              </a:rPr>
              <a:t>Other important functions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Create figures with numbers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E.g. plt.figure(1), plt.figure(2), etc, to specify which figure to plot on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Useful when dealing with multiple figures at the same time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plt.xticks()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plt.yticks()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plt.savefig()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Type in plt.savefig? for usage or search matplotlib documentation for more details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593080" y="624240"/>
            <a:ext cx="8910720" cy="127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0" strike="noStrike" spc="-1">
                <a:solidFill>
                  <a:srgbClr val="178DBB"/>
                </a:solidFill>
                <a:latin typeface="Century Gothic"/>
                <a:ea typeface="DejaVu Sans"/>
              </a:rPr>
              <a:t>NumPy arrays</a:t>
            </a:r>
            <a:r>
              <a:t/>
            </a:r>
            <a:br/>
            <a:endParaRPr lang="en-IN" sz="3600" b="0" strike="noStrike" spc="-1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2349000" y="1608120"/>
            <a:ext cx="9154440" cy="430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The main feature of NumPy is an array object. </a:t>
            </a:r>
            <a:endParaRPr lang="en-IN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• All array elements have to be the same type (usually float or integer);</a:t>
            </a:r>
            <a:endParaRPr lang="en-IN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• Array elements can be accessed, sliced, and manipulated in the same way as the lists;</a:t>
            </a:r>
            <a:endParaRPr lang="en-IN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• Arrays can be N-dimensional;</a:t>
            </a:r>
            <a:endParaRPr lang="en-IN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• The number of elements in the array is fixed;</a:t>
            </a:r>
            <a:endParaRPr lang="en-IN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• Shape of the array can be changed.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2593080" y="624240"/>
            <a:ext cx="8910720" cy="127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0" strike="noStrike" spc="-1">
                <a:solidFill>
                  <a:srgbClr val="178DBB"/>
                </a:solidFill>
                <a:latin typeface="Century Gothic"/>
                <a:ea typeface="DejaVu Sans"/>
              </a:rPr>
              <a:t>History of SciPy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2254320" y="1623960"/>
            <a:ext cx="9615960" cy="488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SciPy is a package for scientific computing that provides a standard collection of common numerical operations on top of the Numeric array data structure. SciPy is a product of merging three pieces of codes (based on Numeric) that were developed by Travis Oliphant, Eric Jones and Pearu Peterson in one package. SciPy was released in 2001.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8119080" y="6195960"/>
            <a:ext cx="6305040" cy="913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https://en.wikipedia.org/wiki/SciPy#History_of_SciPy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2593080" y="624240"/>
            <a:ext cx="8910720" cy="127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0" strike="noStrike" spc="-1">
                <a:solidFill>
                  <a:srgbClr val="178DBB"/>
                </a:solidFill>
                <a:latin typeface="Century Gothic"/>
                <a:ea typeface="DejaVu Sans"/>
              </a:rPr>
              <a:t>SciPy as a scientific tool</a:t>
            </a:r>
            <a:r>
              <a:t/>
            </a:r>
            <a:br/>
            <a:endParaRPr lang="en-IN" sz="36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2589120" y="2133720"/>
            <a:ext cx="8914320" cy="37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Modules for:</a:t>
            </a:r>
            <a:endParaRPr lang="en-IN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– statistics, optimization;</a:t>
            </a:r>
            <a:endParaRPr lang="en-IN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– integration, interpolation;</a:t>
            </a:r>
            <a:endParaRPr lang="en-IN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– linear algebra, solving non-linear equations;</a:t>
            </a:r>
            <a:endParaRPr lang="en-IN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–  Fourier transforms;</a:t>
            </a:r>
            <a:endParaRPr lang="en-IN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– ODE solvers, special functions;</a:t>
            </a:r>
            <a:endParaRPr lang="en-IN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– signal and image processing.</a:t>
            </a:r>
            <a:endParaRPr lang="en-IN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2593080" y="230040"/>
            <a:ext cx="8910720" cy="127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0" strike="noStrike" spc="-1">
                <a:solidFill>
                  <a:srgbClr val="178DBB"/>
                </a:solidFill>
                <a:latin typeface="Century Gothic"/>
                <a:ea typeface="DejaVu Sans"/>
              </a:rPr>
              <a:t>Library overview</a:t>
            </a:r>
            <a:r>
              <a:t/>
            </a:r>
            <a:br/>
            <a:endParaRPr lang="en-IN" sz="36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2593080" y="1037520"/>
            <a:ext cx="9482400" cy="547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The SciPy package of key algorithms and functions core to Python's scientific computing capabilities. Available sub-packages include:</a:t>
            </a:r>
            <a:endParaRPr lang="en-IN" sz="2400" b="0" strike="noStrike" spc="-1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IN" sz="24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constants</a:t>
            </a: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: physical constants and conversion factors (since version 0.7.0)</a:t>
            </a:r>
            <a:endParaRPr lang="en-IN" sz="2400" b="0" strike="noStrike" spc="-1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IN" sz="24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cluster</a:t>
            </a: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: hierarchical clustering, vector quantization, K-means</a:t>
            </a:r>
            <a:endParaRPr lang="en-IN" sz="2400" b="0" strike="noStrike" spc="-1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IN" sz="24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fftpack</a:t>
            </a: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: Discrete Fourier Transform algorithms</a:t>
            </a:r>
            <a:endParaRPr lang="en-IN" sz="2400" b="0" strike="noStrike" spc="-1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IN" sz="24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integrate</a:t>
            </a: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: numerical integration routines</a:t>
            </a:r>
            <a:endParaRPr lang="en-IN" sz="2400" b="0" strike="noStrike" spc="-1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IN" sz="24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interpolate</a:t>
            </a: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: interpolation tools</a:t>
            </a:r>
            <a:endParaRPr lang="en-IN" sz="2400" b="0" strike="noStrike" spc="-1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IN" sz="24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io</a:t>
            </a: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: data input and output</a:t>
            </a:r>
            <a:endParaRPr lang="en-IN" sz="2400" b="0" strike="noStrike" spc="-1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IN" sz="24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lib</a:t>
            </a: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: Python wrappers to external libraries</a:t>
            </a:r>
            <a:endParaRPr lang="en-IN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7567560" y="6321960"/>
            <a:ext cx="4623480" cy="534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4"/>
          <p:cNvSpPr/>
          <p:nvPr/>
        </p:nvSpPr>
        <p:spPr>
          <a:xfrm>
            <a:off x="6795000" y="6321960"/>
            <a:ext cx="5396040" cy="534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from https://en.wikipedia.org/wiki/SciPy#The_SciPy_Library.2FPackage 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2593080" y="214200"/>
            <a:ext cx="8910720" cy="127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0" strike="noStrike" spc="-1">
                <a:solidFill>
                  <a:srgbClr val="178DBB"/>
                </a:solidFill>
                <a:latin typeface="Century Gothic"/>
                <a:ea typeface="DejaVu Sans"/>
              </a:rPr>
              <a:t>Library overview 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2520000" y="854640"/>
            <a:ext cx="9575280" cy="37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IN" sz="24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linalg</a:t>
            </a: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: linear algebra routines</a:t>
            </a:r>
            <a:endParaRPr lang="en-IN" sz="2400" b="0" strike="noStrike" spc="-1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IN" sz="24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misc</a:t>
            </a: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: miscellaneous utilities (e.g. image reading/writing)</a:t>
            </a:r>
            <a:endParaRPr lang="en-IN" sz="2400" b="0" strike="noStrike" spc="-1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IN" sz="24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ndimage</a:t>
            </a: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: various functions for multi-dimensional image processing</a:t>
            </a:r>
            <a:endParaRPr lang="en-IN" sz="2400" b="0" strike="noStrike" spc="-1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IN" sz="24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optimize</a:t>
            </a: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: optimization algorithms including linear programming</a:t>
            </a:r>
            <a:endParaRPr lang="en-IN" sz="2400" b="0" strike="noStrike" spc="-1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IN" sz="24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signal</a:t>
            </a: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: signal processing tools</a:t>
            </a:r>
            <a:endParaRPr lang="en-IN" sz="2400" b="0" strike="noStrike" spc="-1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IN" sz="24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sparse</a:t>
            </a: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: sparse matrix and related algorithms</a:t>
            </a:r>
            <a:endParaRPr lang="en-IN" sz="2400" b="0" strike="noStrike" spc="-1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IN" sz="24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spatial</a:t>
            </a: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: KD-trees, nearest neighbors, distance functions</a:t>
            </a:r>
            <a:endParaRPr lang="en-IN" sz="2400" b="0" strike="noStrike" spc="-1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IN" sz="24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special</a:t>
            </a: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: special functions</a:t>
            </a:r>
            <a:endParaRPr lang="en-IN" sz="2400" b="0" strike="noStrike" spc="-1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IN" sz="24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stats</a:t>
            </a: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: statistical functions</a:t>
            </a:r>
            <a:endParaRPr lang="en-IN" sz="2400" b="0" strike="noStrike" spc="-1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IN" sz="24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weave</a:t>
            </a: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: tool for writing C/C++ code as Python multiline strings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593080" y="624240"/>
            <a:ext cx="8910720" cy="127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0" strike="noStrike" spc="-1">
                <a:solidFill>
                  <a:srgbClr val="178DBB"/>
                </a:solidFill>
                <a:latin typeface="Century Gothic"/>
                <a:ea typeface="DejaVu Sans"/>
              </a:rPr>
              <a:t>Linear algebra</a:t>
            </a:r>
            <a:r>
              <a:t/>
            </a:r>
            <a:br/>
            <a:endParaRPr lang="en-IN" sz="3600" b="0" strike="noStrike" spc="-1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2589120" y="1392480"/>
            <a:ext cx="8914320" cy="37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lang="en-IN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Python’s mathematical libraries, NumPy and SciPy, have extensive tools for numerically solving problems in linear algebra. 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5896440" y="6511320"/>
            <a:ext cx="6341760" cy="456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from http://www.physics.nyu.edu/pine/pymanual/html/chap9/chap9_scipy.html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1325</TotalTime>
  <Words>2143</Words>
  <Application>LibreOffice/6.0.7.3$Linux_X86_64 LibreOffice_project/00m0$Build-3</Application>
  <PresentationFormat>Custom</PresentationFormat>
  <Paragraphs>286</Paragraphs>
  <Slides>33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NumPy, SciPy, Mpi4Py</dc:title>
  <dc:subject/>
  <dc:creator>Ольга Шепеленко</dc:creator>
  <dc:description/>
  <cp:lastModifiedBy>Katukams</cp:lastModifiedBy>
  <cp:revision>73</cp:revision>
  <dcterms:created xsi:type="dcterms:W3CDTF">2016-03-29T13:53:34Z</dcterms:created>
  <dcterms:modified xsi:type="dcterms:W3CDTF">2020-01-02T16:32:58Z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35</vt:i4>
  </property>
</Properties>
</file>