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43"/>
  </p:notesMasterIdLst>
  <p:handoutMasterIdLst>
    <p:handoutMasterId r:id="rId44"/>
  </p:handoutMasterIdLst>
  <p:sldIdLst>
    <p:sldId id="468" r:id="rId4"/>
    <p:sldId id="396" r:id="rId5"/>
    <p:sldId id="402" r:id="rId6"/>
    <p:sldId id="446" r:id="rId7"/>
    <p:sldId id="447" r:id="rId8"/>
    <p:sldId id="450" r:id="rId9"/>
    <p:sldId id="473" r:id="rId10"/>
    <p:sldId id="491" r:id="rId11"/>
    <p:sldId id="490" r:id="rId12"/>
    <p:sldId id="449" r:id="rId13"/>
    <p:sldId id="403" r:id="rId14"/>
    <p:sldId id="457" r:id="rId15"/>
    <p:sldId id="458" r:id="rId16"/>
    <p:sldId id="459" r:id="rId17"/>
    <p:sldId id="451" r:id="rId18"/>
    <p:sldId id="474" r:id="rId19"/>
    <p:sldId id="475" r:id="rId20"/>
    <p:sldId id="476" r:id="rId21"/>
    <p:sldId id="477" r:id="rId22"/>
    <p:sldId id="481" r:id="rId23"/>
    <p:sldId id="483" r:id="rId24"/>
    <p:sldId id="484" r:id="rId25"/>
    <p:sldId id="482" r:id="rId26"/>
    <p:sldId id="485" r:id="rId27"/>
    <p:sldId id="452" r:id="rId28"/>
    <p:sldId id="456" r:id="rId29"/>
    <p:sldId id="453" r:id="rId30"/>
    <p:sldId id="429" r:id="rId31"/>
    <p:sldId id="454" r:id="rId32"/>
    <p:sldId id="424" r:id="rId33"/>
    <p:sldId id="478" r:id="rId34"/>
    <p:sldId id="479" r:id="rId35"/>
    <p:sldId id="480" r:id="rId36"/>
    <p:sldId id="486" r:id="rId37"/>
    <p:sldId id="487" r:id="rId38"/>
    <p:sldId id="488" r:id="rId39"/>
    <p:sldId id="489" r:id="rId40"/>
    <p:sldId id="467" r:id="rId41"/>
    <p:sldId id="469" r:id="rId42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5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24-Jul-19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24-Jul-19</a:t>
            </a:fld>
            <a:endParaRPr lang="en-GB" altLang="en-US" sz="1800" b="1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676400" y="2587630"/>
            <a:ext cx="703326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Unit I, Lecture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 U Ravi Kumar Ch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Technology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</a:t>
            </a:r>
            <a:endParaRPr lang="en-US" altLang="en-US" sz="1800" b="1" dirty="0" smtClean="0">
              <a:solidFill>
                <a:srgbClr val="00206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316055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34740" y="304800"/>
            <a:ext cx="703326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for Data Science</a:t>
            </a:r>
            <a:r>
              <a:rPr lang="en-US" altLang="en-US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</a:t>
            </a:r>
            <a:endParaRPr lang="en-US" altLang="en-US" sz="1800" b="1" dirty="0" smtClean="0">
              <a:solidFill>
                <a:srgbClr val="00206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1" y="762000"/>
            <a:ext cx="10339388" cy="475138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the Grouped data (continuous frequency)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0"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2433" name="Object 1"/>
          <p:cNvGraphicFramePr>
            <a:graphicFrameLocks noChangeAspect="1"/>
          </p:cNvGraphicFramePr>
          <p:nvPr/>
        </p:nvGraphicFramePr>
        <p:xfrm>
          <a:off x="1828802" y="1447800"/>
          <a:ext cx="7162798" cy="2819400"/>
        </p:xfrm>
        <a:graphic>
          <a:graphicData uri="http://schemas.openxmlformats.org/presentationml/2006/ole">
            <p:oleObj spid="_x0000_s402447" name="Equation" r:id="rId4" imgW="1485900" imgH="7874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495800"/>
            <a:ext cx="1066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class corresponding to the C.F. just greater than N/2 is called the </a:t>
            </a: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Median class.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685800" y="604452"/>
            <a:ext cx="255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082219"/>
            <a:ext cx="10439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is lower limit for (ideal) 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median class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is frequency of 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median class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is cumulative frequency of the class 	preceding to the 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median class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 is length of class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33400" y="533400"/>
            <a:ext cx="1066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1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Find the median for the following data: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2438400"/>
          <a:ext cx="10220010" cy="1191768"/>
        </p:xfrm>
        <a:graphic>
          <a:graphicData uri="http://schemas.openxmlformats.org/drawingml/2006/table">
            <a:tbl>
              <a:tblPr/>
              <a:tblGrid>
                <a:gridCol w="2635885"/>
                <a:gridCol w="1253173"/>
                <a:gridCol w="1253173"/>
                <a:gridCol w="1253173"/>
                <a:gridCol w="1253173"/>
                <a:gridCol w="1253173"/>
                <a:gridCol w="13182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Interval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15-25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25-35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35-45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45-55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55-65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65-75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1" y="533402"/>
            <a:ext cx="105917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1" y="1371600"/>
          <a:ext cx="9929495" cy="4171188"/>
        </p:xfrm>
        <a:graphic>
          <a:graphicData uri="http://schemas.openxmlformats.org/drawingml/2006/table">
            <a:tbl>
              <a:tblPr/>
              <a:tblGrid>
                <a:gridCol w="2864485"/>
                <a:gridCol w="2641600"/>
                <a:gridCol w="4423410"/>
              </a:tblGrid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Interval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Cumulative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15 - 25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25 - 35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15(m)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35 - 45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 (f)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45 - 55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55 - 65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65 - 75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1059179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Total Frequency, N=50 </a:t>
            </a:r>
          </a:p>
          <a:p>
            <a:pPr algn="just"/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Then N/2 = 25, here 25 lies above 15 and below 34.</a:t>
            </a:r>
          </a:p>
          <a:p>
            <a:pPr algn="just"/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Hence Median class is:   </a:t>
            </a:r>
            <a:r>
              <a:rPr lang="en-US" sz="3800" i="1" dirty="0" smtClean="0">
                <a:latin typeface="Times New Roman" pitchFamily="18" charset="0"/>
                <a:cs typeface="Times New Roman" pitchFamily="18" charset="0"/>
              </a:rPr>
              <a:t>35 – 45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3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= 19, m = 15, </a:t>
            </a:r>
            <a:r>
              <a:rPr lang="en-US" sz="3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= 35 and </a:t>
            </a:r>
            <a:r>
              <a:rPr lang="en-US" sz="3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= 10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6769" name="Object 1"/>
          <p:cNvGraphicFramePr>
            <a:graphicFrameLocks noChangeAspect="1"/>
          </p:cNvGraphicFramePr>
          <p:nvPr/>
        </p:nvGraphicFramePr>
        <p:xfrm>
          <a:off x="1109663" y="533400"/>
          <a:ext cx="4943475" cy="2590800"/>
        </p:xfrm>
        <a:graphic>
          <a:graphicData uri="http://schemas.openxmlformats.org/presentationml/2006/ole">
            <p:oleObj spid="_x0000_s416798" name="Equation" r:id="rId3" imgW="1485720" imgH="787320" progId="Equation.DSMT4">
              <p:embed/>
            </p:oleObj>
          </a:graphicData>
        </a:graphic>
      </p:graphicFrame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6771" name="Object 3"/>
          <p:cNvGraphicFramePr>
            <a:graphicFrameLocks noChangeAspect="1"/>
          </p:cNvGraphicFramePr>
          <p:nvPr/>
        </p:nvGraphicFramePr>
        <p:xfrm>
          <a:off x="2743200" y="3200400"/>
          <a:ext cx="4457700" cy="2895600"/>
        </p:xfrm>
        <a:graphic>
          <a:graphicData uri="http://schemas.openxmlformats.org/presentationml/2006/ole">
            <p:oleObj spid="_x0000_s416799" name="Equation" r:id="rId4" imgW="1181100" imgH="83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49565" y="298133"/>
            <a:ext cx="10668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Find the median wage of the following distribution: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3419505"/>
              </p:ext>
            </p:extLst>
          </p:nvPr>
        </p:nvGraphicFramePr>
        <p:xfrm>
          <a:off x="838200" y="3352800"/>
          <a:ext cx="9601200" cy="1191768"/>
        </p:xfrm>
        <a:graphic>
          <a:graphicData uri="http://schemas.openxmlformats.org/drawingml/2006/table">
            <a:tbl>
              <a:tblPr/>
              <a:tblGrid>
                <a:gridCol w="3200400"/>
                <a:gridCol w="1295400"/>
                <a:gridCol w="12192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Wages(in </a:t>
                      </a:r>
                      <a:r>
                        <a:rPr lang="en-US" sz="34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Rs</a:t>
                      </a: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.)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20-30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30-40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40-50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50-60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60-70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 of laborers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033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39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1" y="533402"/>
            <a:ext cx="105917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7077216"/>
              </p:ext>
            </p:extLst>
          </p:nvPr>
        </p:nvGraphicFramePr>
        <p:xfrm>
          <a:off x="990601" y="1371600"/>
          <a:ext cx="9929495" cy="3575304"/>
        </p:xfrm>
        <a:graphic>
          <a:graphicData uri="http://schemas.openxmlformats.org/drawingml/2006/table">
            <a:tbl>
              <a:tblPr/>
              <a:tblGrid>
                <a:gridCol w="2864485"/>
                <a:gridCol w="2641600"/>
                <a:gridCol w="4423410"/>
              </a:tblGrid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Interval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Cumulative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 – 30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 – 40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8(m</a:t>
                      </a:r>
                      <a:r>
                        <a:rPr lang="en-US" sz="3400" b="1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– 50</a:t>
                      </a:r>
                      <a:endParaRPr lang="en-US" sz="3400" b="1" dirty="0">
                        <a:solidFill>
                          <a:srgbClr val="C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 </a:t>
                      </a:r>
                      <a:r>
                        <a:rPr lang="en-US" sz="3400" b="1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(f)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 – 60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 </a:t>
                      </a:r>
                      <a:r>
                        <a:rPr lang="en-US" sz="3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</a:t>
                      </a: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10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1059179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Total Frequency, N=43 </a:t>
            </a:r>
          </a:p>
          <a:p>
            <a:pPr algn="just"/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Here N/2 = 21.5, Cumulative frequency just greater than 21.5 is 28  and corresponding class is 40 – 50.</a:t>
            </a:r>
          </a:p>
          <a:p>
            <a:pPr algn="just"/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3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= 20, m = 8, </a:t>
            </a:r>
            <a:r>
              <a:rPr lang="en-US" sz="3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= 40 and </a:t>
            </a:r>
            <a:r>
              <a:rPr lang="en-US" sz="3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= 10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5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6769" name="Object 1"/>
          <p:cNvGraphicFramePr>
            <a:graphicFrameLocks noChangeAspect="1"/>
          </p:cNvGraphicFramePr>
          <p:nvPr/>
        </p:nvGraphicFramePr>
        <p:xfrm>
          <a:off x="1109663" y="533400"/>
          <a:ext cx="4943475" cy="2590800"/>
        </p:xfrm>
        <a:graphic>
          <a:graphicData uri="http://schemas.openxmlformats.org/presentationml/2006/ole">
            <p:oleObj spid="_x0000_s449552" name="Equation" r:id="rId3" imgW="1485720" imgH="787320" progId="Equation.DSMT4">
              <p:embed/>
            </p:oleObj>
          </a:graphicData>
        </a:graphic>
      </p:graphicFrame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9975186"/>
              </p:ext>
            </p:extLst>
          </p:nvPr>
        </p:nvGraphicFramePr>
        <p:xfrm>
          <a:off x="2647950" y="3200400"/>
          <a:ext cx="4649788" cy="2895600"/>
        </p:xfrm>
        <a:graphic>
          <a:graphicData uri="http://schemas.openxmlformats.org/presentationml/2006/ole">
            <p:oleObj spid="_x0000_s449553" name="Equation" r:id="rId4" imgW="1231560" imgH="8380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322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106984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Types of Data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Measures of Central Tendency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Mean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Median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Mode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42369" name="Rectangle 1"/>
          <p:cNvSpPr>
            <a:spLocks noChangeArrowheads="1"/>
          </p:cNvSpPr>
          <p:nvPr/>
        </p:nvSpPr>
        <p:spPr bwMode="auto">
          <a:xfrm>
            <a:off x="609600" y="381000"/>
            <a:ext cx="1036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Merits and Demerits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00316"/>
            <a:ext cx="105917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Merits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It is rigidly defined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It is easily understood and is easy to </a:t>
            </a:r>
          </a:p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calculate. In some cases it can be located    </a:t>
            </a:r>
          </a:p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merely by inspection.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It is not at all affected by extreme values.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It can be calculated for distributions with  </a:t>
            </a:r>
          </a:p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open-end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11125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Demerits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 case of even number of observations  </a:t>
            </a:r>
          </a:p>
          <a:p>
            <a:pPr algn="just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median cannot be determined exactly.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It is not based on all the observations.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It is not amenable to algebraic treatment.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As compared with mean, it is affected </a:t>
            </a:r>
          </a:p>
          <a:p>
            <a:pPr algn="just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much by fluctuations of sampling.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9600" y="381000"/>
            <a:ext cx="1036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Merits and Demerits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381000"/>
            <a:ext cx="1036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Uses 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11125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Median is the only average to be used while dealing with qualitative data which cannot be measured quantitatively but still can be arranged in ascending or descending order of magnitude.</a:t>
            </a:r>
          </a:p>
          <a:p>
            <a:pPr algn="just">
              <a:buFont typeface="Wingdings" pitchFamily="2" charset="2"/>
              <a:buChar char="Ø"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It is to be used for determining the typical value in problems concerning wages, distribution of wealth, etc.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42369" name="Rectangle 1"/>
          <p:cNvSpPr>
            <a:spLocks noChangeArrowheads="1"/>
          </p:cNvSpPr>
          <p:nvPr/>
        </p:nvSpPr>
        <p:spPr bwMode="auto">
          <a:xfrm>
            <a:off x="762001" y="1098324"/>
            <a:ext cx="103632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</a:t>
            </a: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 is the value of the variable which occurs most frequently.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i.e. it represents the most frequent value of the series.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42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42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638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1087330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3028414"/>
            <a:ext cx="11430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 all the above cases, the average referred to is mode.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Mode is the value which occurs most frequently in a set of observations and around which the other items of the set cluster densely.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533400"/>
            <a:ext cx="10820401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1. 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10, 11, 12, 14, 17, 24, 27, 24  	</a:t>
            </a:r>
          </a:p>
          <a:p>
            <a:pPr marL="742950" indent="-74295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Mode=24 (</a:t>
            </a:r>
            <a:r>
              <a:rPr lang="en-US" sz="4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Unimodal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indent="-742950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2. 	14, 17, 14, 20, 24, 20	 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Mode=14, 20  (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Bimodal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" y="2763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" y="3725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609600" y="914400"/>
            <a:ext cx="10515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Grouped data: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3155950" y="1676400"/>
          <a:ext cx="6018213" cy="1676400"/>
        </p:xfrm>
        <a:graphic>
          <a:graphicData uri="http://schemas.openxmlformats.org/presentationml/2006/ole">
            <p:oleObj spid="_x0000_s290834" name="Equation" r:id="rId3" imgW="1752480" imgH="4824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3505200"/>
            <a:ext cx="10210800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Note: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The class with maximum frequency is called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Modal class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Rectangle 1"/>
          <p:cNvSpPr>
            <a:spLocks noChangeArrowheads="1"/>
          </p:cNvSpPr>
          <p:nvPr/>
        </p:nvSpPr>
        <p:spPr bwMode="auto">
          <a:xfrm>
            <a:off x="533400" y="1043465"/>
            <a:ext cx="10896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 </a:t>
            </a:r>
            <a:r>
              <a:rPr lang="en-US" sz="36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</a:t>
            </a:r>
            <a:r>
              <a:rPr lang="en-US" sz="3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is lower limit of modal class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	</a:t>
            </a:r>
            <a:r>
              <a:rPr lang="en-US" sz="36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36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36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6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f</a:t>
            </a:r>
            <a:r>
              <a:rPr lang="en-US" sz="36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m-1 </a:t>
            </a:r>
            <a:r>
              <a:rPr lang="en-US" sz="36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,           </a:t>
            </a:r>
            <a:r>
              <a:rPr lang="en-US" sz="36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36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36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6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f</a:t>
            </a:r>
            <a:r>
              <a:rPr lang="en-US" sz="36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m+1</a:t>
            </a:r>
            <a:endParaRPr lang="en-US" sz="3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Here  </a:t>
            </a:r>
            <a:r>
              <a:rPr kumimoji="0" lang="en-US" sz="3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en-US" sz="3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 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frequency of modal class</a:t>
            </a: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	f</a:t>
            </a:r>
            <a:r>
              <a:rPr kumimoji="0" lang="en-US" sz="3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m-1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frequency of class preceding the modal class</a:t>
            </a: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	f</a:t>
            </a:r>
            <a:r>
              <a:rPr kumimoji="0" lang="en-US" sz="3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m+1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frequency of class succeeding the modal class</a:t>
            </a: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en-US" sz="3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</a:t>
            </a: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size of class interval</a:t>
            </a: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3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4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43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3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43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3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762000"/>
            <a:ext cx="1036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1" y="3124200"/>
          <a:ext cx="10688320" cy="1261872"/>
        </p:xfrm>
        <a:graphic>
          <a:graphicData uri="http://schemas.openxmlformats.org/drawingml/2006/table">
            <a:tbl>
              <a:tblPr/>
              <a:tblGrid>
                <a:gridCol w="2778760"/>
                <a:gridCol w="1318260"/>
                <a:gridCol w="1318260"/>
                <a:gridCol w="1318260"/>
                <a:gridCol w="1318260"/>
                <a:gridCol w="1318260"/>
                <a:gridCol w="131826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Interval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10-20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20-30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30-40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40-50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50-60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60-70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914402"/>
            <a:ext cx="10363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1:</a:t>
            </a:r>
            <a:endParaRPr lang="en-US" sz="4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Calculate the mode for the following frequency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" y="27918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" y="36967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609600" y="685802"/>
            <a:ext cx="10439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Solution: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1" y="609600"/>
          <a:ext cx="4396422" cy="4907280"/>
        </p:xfrm>
        <a:graphic>
          <a:graphicData uri="http://schemas.openxmlformats.org/drawingml/2006/table">
            <a:tbl>
              <a:tblPr/>
              <a:tblGrid>
                <a:gridCol w="1678622"/>
                <a:gridCol w="2717800"/>
              </a:tblGrid>
              <a:tr h="630936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C.I.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10-20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20-30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12(f</a:t>
                      </a:r>
                      <a:r>
                        <a:rPr lang="en-US" sz="4000" baseline="-25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m-1</a:t>
                      </a:r>
                      <a:r>
                        <a:rPr lang="en-US" sz="4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40-50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16(f</a:t>
                      </a:r>
                      <a:r>
                        <a:rPr lang="en-US" sz="4000" baseline="-25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m)</a:t>
                      </a:r>
                      <a:endParaRPr lang="en-US" sz="4000" dirty="0">
                        <a:solidFill>
                          <a:srgbClr val="0070C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50-60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10(f</a:t>
                      </a:r>
                      <a:r>
                        <a:rPr lang="en-US" sz="4000" baseline="-25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m+1</a:t>
                      </a:r>
                      <a:r>
                        <a:rPr lang="en-US" sz="4000" dirty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60-70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7754" name="Object 10"/>
          <p:cNvGraphicFramePr>
            <a:graphicFrameLocks noChangeAspect="1"/>
          </p:cNvGraphicFramePr>
          <p:nvPr/>
        </p:nvGraphicFramePr>
        <p:xfrm>
          <a:off x="414338" y="2514600"/>
          <a:ext cx="5632450" cy="1676400"/>
        </p:xfrm>
        <a:graphic>
          <a:graphicData uri="http://schemas.openxmlformats.org/presentationml/2006/ole">
            <p:oleObj spid="_x0000_s287768" name="Equation" r:id="rId3" imgW="163800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1" y="685801"/>
            <a:ext cx="10683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endParaRPr lang="en-US" sz="4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 a set of observations are arranged in ascending or descending order, then the middle most gives the median.</a:t>
            </a:r>
          </a:p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Median is also called as average of position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12993" name="Rectangle 1"/>
          <p:cNvSpPr>
            <a:spLocks noChangeArrowheads="1"/>
          </p:cNvSpPr>
          <p:nvPr/>
        </p:nvSpPr>
        <p:spPr bwMode="auto">
          <a:xfrm>
            <a:off x="1066799" y="1380529"/>
            <a:ext cx="9906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" y="12155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1" y="533402"/>
            <a:ext cx="1051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From the table 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Modal class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is 40-50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Then,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=10,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40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         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16,   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=12,   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m+1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=10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4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	</a:t>
            </a:r>
            <a:r>
              <a:rPr lang="en-US" sz="40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m-1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=4,      </a:t>
            </a:r>
            <a:r>
              <a:rPr lang="en-US" sz="40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m+1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=6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6465" name="Object 1"/>
          <p:cNvGraphicFramePr>
            <a:graphicFrameLocks noChangeAspect="1"/>
          </p:cNvGraphicFramePr>
          <p:nvPr/>
        </p:nvGraphicFramePr>
        <p:xfrm>
          <a:off x="2971801" y="3429000"/>
          <a:ext cx="4305300" cy="2667000"/>
        </p:xfrm>
        <a:graphic>
          <a:graphicData uri="http://schemas.openxmlformats.org/presentationml/2006/ole">
            <p:oleObj spid="_x0000_s446479" name="Equation" r:id="rId3" imgW="1422400" imgH="889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762000"/>
            <a:ext cx="1036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91994576"/>
              </p:ext>
            </p:extLst>
          </p:nvPr>
        </p:nvGraphicFramePr>
        <p:xfrm>
          <a:off x="533401" y="3124200"/>
          <a:ext cx="10688325" cy="1066800"/>
        </p:xfrm>
        <a:graphic>
          <a:graphicData uri="http://schemas.openxmlformats.org/drawingml/2006/table">
            <a:tbl>
              <a:tblPr/>
              <a:tblGrid>
                <a:gridCol w="2228941"/>
                <a:gridCol w="1057423"/>
                <a:gridCol w="1057423"/>
                <a:gridCol w="1057423"/>
                <a:gridCol w="1057423"/>
                <a:gridCol w="1057423"/>
                <a:gridCol w="1057423"/>
                <a:gridCol w="1057423"/>
                <a:gridCol w="1057423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Interval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0-10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10-20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20-30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30-40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40-50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50-60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60-70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70-80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914402"/>
            <a:ext cx="1036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2:</a:t>
            </a:r>
            <a:endParaRPr lang="en-US" sz="4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Find the mode for the following distribution: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98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" y="27918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" y="36967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609600" y="498961"/>
            <a:ext cx="104394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Solution: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Here the maximum frequency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28,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thus the class 40-50 is modal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Class. Using the below formula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4143977"/>
              </p:ext>
            </p:extLst>
          </p:nvPr>
        </p:nvGraphicFramePr>
        <p:xfrm>
          <a:off x="6858001" y="838200"/>
          <a:ext cx="4190999" cy="5418657"/>
        </p:xfrm>
        <a:graphic>
          <a:graphicData uri="http://schemas.openxmlformats.org/drawingml/2006/table">
            <a:tbl>
              <a:tblPr/>
              <a:tblGrid>
                <a:gridCol w="1600188"/>
                <a:gridCol w="2590811"/>
              </a:tblGrid>
              <a:tr h="557332"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C.I.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6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225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10-20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382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20-30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39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12(f</a:t>
                      </a:r>
                      <a:r>
                        <a:rPr lang="en-US" sz="3200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m-1</a:t>
                      </a:r>
                      <a:r>
                        <a:rPr lang="en-US" sz="3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96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40-50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28(</a:t>
                      </a:r>
                      <a:r>
                        <a:rPr lang="en-US" sz="32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200" baseline="-250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</a:t>
                      </a:r>
                      <a:r>
                        <a:rPr lang="en-US" sz="3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  <a:r>
                        <a:rPr lang="en-US" sz="3200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en-US" sz="3200" dirty="0" smtClean="0">
                        <a:solidFill>
                          <a:srgbClr val="0070C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653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50-60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20(f</a:t>
                      </a:r>
                      <a:r>
                        <a:rPr lang="en-US" sz="3200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m+1</a:t>
                      </a:r>
                      <a:r>
                        <a:rPr lang="en-US" sz="3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10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60-70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36">
                <a:tc>
                  <a:txBody>
                    <a:bodyPr/>
                    <a:lstStyle/>
                    <a:p>
                      <a:pPr marL="457200" marR="0" indent="-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70-80</a:t>
                      </a:r>
                      <a:endParaRPr lang="en-US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3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7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569417"/>
              </p:ext>
            </p:extLst>
          </p:nvPr>
        </p:nvGraphicFramePr>
        <p:xfrm>
          <a:off x="609600" y="4430238"/>
          <a:ext cx="5851525" cy="1676400"/>
        </p:xfrm>
        <a:graphic>
          <a:graphicData uri="http://schemas.openxmlformats.org/presentationml/2006/ole">
            <p:oleObj spid="_x0000_s450566" name="Equation" r:id="rId3" imgW="1701800" imgH="482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103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2993" name="Rectangle 1"/>
          <p:cNvSpPr>
            <a:spLocks noChangeArrowheads="1"/>
          </p:cNvSpPr>
          <p:nvPr/>
        </p:nvSpPr>
        <p:spPr bwMode="auto">
          <a:xfrm>
            <a:off x="1066799" y="1380529"/>
            <a:ext cx="9906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" y="12155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1" y="533402"/>
            <a:ext cx="1051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From the table 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Modal class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is 40-50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Then,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=10,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40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28,     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=12,     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m+1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=20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4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    </a:t>
            </a:r>
            <a:r>
              <a:rPr lang="en-US" sz="40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m-1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=16,  </a:t>
            </a:r>
            <a:r>
              <a:rPr lang="en-US" sz="40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4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f</a:t>
            </a:r>
            <a:r>
              <a:rPr lang="en-US" sz="4000" i="1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m+1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 8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64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7986125"/>
              </p:ext>
            </p:extLst>
          </p:nvPr>
        </p:nvGraphicFramePr>
        <p:xfrm>
          <a:off x="2874963" y="3429000"/>
          <a:ext cx="4498975" cy="2667000"/>
        </p:xfrm>
        <a:graphic>
          <a:graphicData uri="http://schemas.openxmlformats.org/presentationml/2006/ole">
            <p:oleObj spid="_x0000_s451590" name="Equation" r:id="rId3" imgW="1485720" imgH="8888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35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1036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Sometimes mode is estimated from the mean and median by using the following formula:</a:t>
            </a:r>
          </a:p>
        </p:txBody>
      </p:sp>
      <p:pic>
        <p:nvPicPr>
          <p:cNvPr id="474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733799"/>
            <a:ext cx="9220200" cy="172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4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6019800"/>
            <a:ext cx="3181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57200"/>
            <a:ext cx="571084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1447800"/>
            <a:ext cx="112490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73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1097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74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1112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Types of Data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Ungrouped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Grouped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Measures of Central Tendency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Mean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Median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Mode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2209800" y="2667000"/>
            <a:ext cx="72313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Feed Back to: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1800" b="1" dirty="0" smtClean="0">
              <a:solidFill>
                <a:srgbClr val="002060"/>
              </a:solidFill>
              <a:latin typeface="Arial" pitchFamily="34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400" b="1" dirty="0" smtClean="0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ravikumarch@sreenidhi.edu.in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24-Jul-19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1"/>
            <a:ext cx="10439400" cy="41878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 n is odd then [(n+1)/2]</a:t>
            </a:r>
            <a:r>
              <a:rPr lang="en-US" sz="40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term is median.</a:t>
            </a:r>
          </a:p>
          <a:p>
            <a:pPr algn="just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 n is even, then median is the average of (n/2)</a:t>
            </a:r>
            <a:r>
              <a:rPr lang="en-US" sz="40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4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term and [(n/2)+1]</a:t>
            </a:r>
            <a:r>
              <a:rPr lang="en-US" sz="40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term.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609600"/>
            <a:ext cx="10820401" cy="56165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marL="742950" indent="-74295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Find the Median of 4, 12, 7, 9, 14, 17, 16</a:t>
            </a:r>
          </a:p>
          <a:p>
            <a:pPr marL="742950" indent="-742950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indent="-74295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Arranging the given data in the ascending order, we obtain </a:t>
            </a:r>
          </a:p>
          <a:p>
            <a:pPr marL="742950" indent="-74295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4, 7, 9, 12, 14, 16, 17 	</a:t>
            </a:r>
          </a:p>
          <a:p>
            <a:pPr marL="742950" indent="-74295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middle most value is 12</a:t>
            </a:r>
          </a:p>
          <a:p>
            <a:pPr marL="742950" indent="-74295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Then Median =12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609601" y="762000"/>
            <a:ext cx="10699750" cy="51054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Find the median of 4, 12, 7, 9, 14, 17, 16, 21	</a:t>
            </a:r>
          </a:p>
          <a:p>
            <a:pPr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Arranging the given data in ascending order, we obtain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4, 7, 9, 12, 14, 16, 17, 21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Median is the average of two middle most values.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Median = (12+14)/2 = 13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304800"/>
            <a:ext cx="10699750" cy="51054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03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1054893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755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304800"/>
            <a:ext cx="10699750" cy="51054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10439400" cy="50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755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304800"/>
            <a:ext cx="10699750" cy="51054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076325"/>
            <a:ext cx="114490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755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6938</TotalTime>
  <Words>909</Words>
  <Application>Microsoft Office PowerPoint</Application>
  <PresentationFormat>Custom</PresentationFormat>
  <Paragraphs>368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Aspect</vt:lpstr>
      <vt:lpstr>Office Theme</vt:lpstr>
      <vt:lpstr>1_Office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1173</cp:revision>
  <dcterms:created xsi:type="dcterms:W3CDTF">2017-03-04T05:36:36Z</dcterms:created>
  <dcterms:modified xsi:type="dcterms:W3CDTF">2019-07-24T05:58:19Z</dcterms:modified>
</cp:coreProperties>
</file>