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82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07" r:id="rId25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>
        <p:scale>
          <a:sx n="70" d="100"/>
          <a:sy n="70" d="100"/>
        </p:scale>
        <p:origin x="-714" y="-16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B74B3-23FF-4995-9FD9-1DCDC78EA1DB}" type="datetime1">
              <a:rPr lang="en-US" smtClean="0"/>
              <a:pPr/>
              <a:t>25-Jul-19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5645-0F1E-4D81-8908-5BCA2CD6EA92}" type="datetime1">
              <a:rPr lang="en-US" smtClean="0"/>
              <a:pPr/>
              <a:t>25-Jul-19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96F9E-608B-4EA7-B845-B389B18BA171}" type="slidenum">
              <a:rPr lang="ar-SA">
                <a:latin typeface="Arial" charset="0"/>
                <a:cs typeface="Arial" charset="0"/>
              </a:rPr>
              <a:pPr/>
              <a:t>11</a:t>
            </a:fld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6"/>
            <a:ext cx="110916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6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836-D467-4187-8334-F40AFCD669D4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219A-FF49-474A-A685-A6994C2C41B3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6"/>
            <a:ext cx="257556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4"/>
            <a:ext cx="772668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E95-45C4-4277-BA64-4FBC08839DE6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7888-8546-45D6-AE3A-D1E8D7AC1ACE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6"/>
            <a:ext cx="110916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6" y="434163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47BD-98B7-4D72-82A6-AF1988F61835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EB6B-7BA1-46EC-9649-453C001C9856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3B0A-0853-4A0A-95D7-447F996833F7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880-593D-4B2C-963A-B6A54377C7F0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6"/>
            <a:ext cx="110916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91B-4EB0-4510-A581-45C35EFBC2DD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6" y="930144"/>
            <a:ext cx="6014006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1AE0-46A3-4757-9C64-C29C0C89ADEF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6"/>
            <a:ext cx="110916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0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7B82-9ABD-405B-B5E3-34A9C7416A5B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6"/>
            <a:ext cx="110916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6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7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48030F-321B-4867-9EC1-90F23E5D43AD}" type="datetime3">
              <a:rPr lang="en-US" smtClean="0"/>
              <a:pPr/>
              <a:t>25 July 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7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7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hf hdr="0" ft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0" y="6111877"/>
            <a:ext cx="2971800" cy="365125"/>
          </a:xfrm>
        </p:spPr>
        <p:txBody>
          <a:bodyPr/>
          <a:lstStyle/>
          <a:p>
            <a:fld id="{FD52891B-4EB0-4510-A581-45C35EFBC2DD}" type="datetime3">
              <a:rPr lang="en-US" smtClean="0"/>
              <a:pPr/>
              <a:t>25 July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314712" y="1905000"/>
            <a:ext cx="3277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4000" dirty="0" smtClean="0">
                <a:solidFill>
                  <a:srgbClr val="C00000"/>
                </a:solidFill>
                <a:latin typeface="Arial Black" pitchFamily="34" charset="0"/>
              </a:rPr>
              <a:t>Lecture - 5</a:t>
            </a:r>
            <a:endParaRPr lang="en-US" altLang="en-US" sz="40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370582"/>
            <a:ext cx="8053355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b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for Data Science</a:t>
            </a:r>
            <a:r>
              <a:rPr lang="en-US" altLang="en-US" sz="32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5400" y="1981200"/>
            <a:ext cx="23629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4000" b="1" dirty="0" smtClean="0">
                <a:solidFill>
                  <a:srgbClr val="0070C0"/>
                </a:solidFill>
                <a:latin typeface="Arial Black" pitchFamily="34" charset="0"/>
              </a:rPr>
              <a:t>Unit-I</a:t>
            </a:r>
            <a:endParaRPr lang="en-US" altLang="en-US" sz="54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7" name="Picture 6" descr="snist autonomou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255" y="370582"/>
            <a:ext cx="262694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057400" y="3200400"/>
            <a:ext cx="7544288" cy="2488615"/>
            <a:chOff x="750584" y="3828104"/>
            <a:chExt cx="7543800" cy="2521175"/>
          </a:xfrm>
        </p:grpSpPr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750584" y="3828104"/>
              <a:ext cx="7543800" cy="1278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36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U RAVI KUMAR CHAVALI</a:t>
              </a:r>
            </a:p>
            <a:p>
              <a:pPr algn="ctr" eaLnBrk="1" hangingPunct="1"/>
              <a:endParaRPr lang="en-US" alt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1360145" y="4572000"/>
              <a:ext cx="6259856" cy="1777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4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Assistant Professor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altLang="en-US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Department of Science and Humanities</a:t>
              </a:r>
            </a:p>
            <a:p>
              <a:pPr algn="ctr" eaLnBrk="1" hangingPunct="1"/>
              <a:r>
                <a:rPr lang="en-US" altLang="en-US" sz="4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 </a:t>
              </a:r>
              <a:r>
                <a:rPr lang="en-US" altLang="en-US" sz="4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SNIST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96228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1" y="704195"/>
            <a:ext cx="10744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2</a:t>
            </a:r>
          </a:p>
          <a:p>
            <a:pPr lvl="0"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Find the Geometric mean for the following</a:t>
            </a:r>
          </a:p>
          <a:p>
            <a:pPr lvl="0"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9734198"/>
              </p:ext>
            </p:extLst>
          </p:nvPr>
        </p:nvGraphicFramePr>
        <p:xfrm>
          <a:off x="1066801" y="2855090"/>
          <a:ext cx="8668452" cy="1950720"/>
        </p:xfrm>
        <a:graphic>
          <a:graphicData uri="http://schemas.openxmlformats.org/drawingml/2006/table">
            <a:tbl>
              <a:tblPr/>
              <a:tblGrid>
                <a:gridCol w="3962399"/>
                <a:gridCol w="838200"/>
                <a:gridCol w="896053"/>
                <a:gridCol w="990600"/>
                <a:gridCol w="990600"/>
                <a:gridCol w="990600"/>
              </a:tblGrid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Weight of sorghum(x)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63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65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130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135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No. of ear head(f)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838200" y="914402"/>
            <a:ext cx="9982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</a:p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1684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8" y="1752600"/>
            <a:ext cx="6700381" cy="417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85" name="Picture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05000"/>
            <a:ext cx="3276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2"/>
            <a:ext cx="10363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3</a:t>
            </a:r>
          </a:p>
          <a:p>
            <a:pPr lvl="0"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For the frequency distribution of weights of sorghum ear-heads given in table below.</a:t>
            </a:r>
          </a:p>
          <a:p>
            <a:pPr lvl="0"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Calculate the Geometric mean</a:t>
            </a:r>
          </a:p>
          <a:p>
            <a:pPr lvl="0"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0555254"/>
              </p:ext>
            </p:extLst>
          </p:nvPr>
        </p:nvGraphicFramePr>
        <p:xfrm>
          <a:off x="838200" y="3810000"/>
          <a:ext cx="9677400" cy="2103120"/>
        </p:xfrm>
        <a:graphic>
          <a:graphicData uri="http://schemas.openxmlformats.org/drawingml/2006/table">
            <a:tbl>
              <a:tblPr/>
              <a:tblGrid>
                <a:gridCol w="3276600"/>
                <a:gridCol w="1133803"/>
                <a:gridCol w="1162707"/>
                <a:gridCol w="1395248"/>
                <a:gridCol w="1395248"/>
                <a:gridCol w="1313794"/>
              </a:tblGrid>
              <a:tr h="193675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Weights of ear</a:t>
                      </a:r>
                    </a:p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heads ( in g)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60-80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80-100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100-120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120-140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140-160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 of ear</a:t>
                      </a:r>
                    </a:p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heads (f)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35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685801" y="838203"/>
            <a:ext cx="10515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Solution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8578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8615" name="Picture 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76400"/>
            <a:ext cx="670559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8616" name="Picture 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65360"/>
            <a:ext cx="3505201" cy="372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04800"/>
            <a:ext cx="1066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Harmonic mean (H.M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Ungrouped Data,</a:t>
            </a:r>
          </a:p>
          <a:p>
            <a:pPr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Harmonic mean of a set of observations is defined as the reciprocal of the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arithmetic average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of the reciprocal of the given values.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, ……………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are n observations then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90097540"/>
              </p:ext>
            </p:extLst>
          </p:nvPr>
        </p:nvGraphicFramePr>
        <p:xfrm>
          <a:off x="3505200" y="4343400"/>
          <a:ext cx="4648200" cy="1904464"/>
        </p:xfrm>
        <a:graphic>
          <a:graphicData uri="http://schemas.openxmlformats.org/presentationml/2006/ole">
            <p:oleObj spid="_x0000_s6146" name="Equation" r:id="rId3" imgW="863280" imgH="63468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79023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627994"/>
            <a:ext cx="10668000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Harmonic mean (H.M)</a:t>
            </a:r>
          </a:p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Grouped Data,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Let the given data be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Then, Harmonic Mean is given by</a:t>
            </a: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2514600"/>
          <a:ext cx="7162800" cy="1261872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94980061"/>
              </p:ext>
            </p:extLst>
          </p:nvPr>
        </p:nvGraphicFramePr>
        <p:xfrm>
          <a:off x="1905001" y="4419600"/>
          <a:ext cx="8001000" cy="1981200"/>
        </p:xfrm>
        <a:graphic>
          <a:graphicData uri="http://schemas.openxmlformats.org/presentationml/2006/ole">
            <p:oleObj spid="_x0000_s7170" name="Equation" r:id="rId3" imgW="2286000" imgH="685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03271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16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99" y="381000"/>
            <a:ext cx="11734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Class Interval frequency distribution is given then,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Harmonic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Mean is given by, </a:t>
            </a: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Where x</a:t>
            </a:r>
            <a:r>
              <a:rPr lang="en-US" sz="40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the mid value of the class interval.</a:t>
            </a:r>
          </a:p>
          <a:p>
            <a:endParaRPr lang="en-US" sz="4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Note: H.M is used when we are dealing with speed, rates, etc.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46437592"/>
              </p:ext>
            </p:extLst>
          </p:nvPr>
        </p:nvGraphicFramePr>
        <p:xfrm>
          <a:off x="2057400" y="2133600"/>
          <a:ext cx="6219825" cy="2019300"/>
        </p:xfrm>
        <a:graphic>
          <a:graphicData uri="http://schemas.openxmlformats.org/presentationml/2006/ole">
            <p:oleObj spid="_x0000_s8194" name="Equation" r:id="rId3" imgW="1155600" imgH="6728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9363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20575"/>
            <a:ext cx="1059179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</a:p>
          <a:p>
            <a:pPr marL="742950" indent="-74295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From the given data 5, 10,17,24,30 calculate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H.M.</a:t>
            </a: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29443682"/>
              </p:ext>
            </p:extLst>
          </p:nvPr>
        </p:nvGraphicFramePr>
        <p:xfrm>
          <a:off x="1066800" y="2590800"/>
          <a:ext cx="5506085" cy="3575304"/>
        </p:xfrm>
        <a:graphic>
          <a:graphicData uri="http://schemas.openxmlformats.org/drawingml/2006/table">
            <a:tbl>
              <a:tblPr/>
              <a:tblGrid>
                <a:gridCol w="2864485"/>
                <a:gridCol w="2641600"/>
              </a:tblGrid>
              <a:tr h="243332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1/x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0.2000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0.1000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0.0588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0.0417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0.0333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89258598"/>
              </p:ext>
            </p:extLst>
          </p:nvPr>
        </p:nvGraphicFramePr>
        <p:xfrm>
          <a:off x="6934200" y="2514600"/>
          <a:ext cx="3886201" cy="1181100"/>
        </p:xfrm>
        <a:graphic>
          <a:graphicData uri="http://schemas.openxmlformats.org/presentationml/2006/ole">
            <p:oleObj spid="_x0000_s9218" name="Equation" r:id="rId3" imgW="952200" imgH="3934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2060223"/>
              </p:ext>
            </p:extLst>
          </p:nvPr>
        </p:nvGraphicFramePr>
        <p:xfrm>
          <a:off x="7086600" y="4114800"/>
          <a:ext cx="3419475" cy="533400"/>
        </p:xfrm>
        <a:graphic>
          <a:graphicData uri="http://schemas.openxmlformats.org/presentationml/2006/ole">
            <p:oleObj spid="_x0000_s9219" name="Equation" r:id="rId4" imgW="838080" imgH="17748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39136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9969" name="Rectangle 1"/>
          <p:cNvSpPr>
            <a:spLocks noChangeArrowheads="1"/>
          </p:cNvSpPr>
          <p:nvPr/>
        </p:nvSpPr>
        <p:spPr bwMode="auto">
          <a:xfrm>
            <a:off x="533400" y="533400"/>
            <a:ext cx="10668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 2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Number of tomatoes per plant are given below. Calculate the harmonic mean.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457200" y="605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0" y="19487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8" name="Rectangle 10"/>
          <p:cNvSpPr>
            <a:spLocks noChangeArrowheads="1"/>
          </p:cNvSpPr>
          <p:nvPr/>
        </p:nvSpPr>
        <p:spPr bwMode="auto">
          <a:xfrm>
            <a:off x="0" y="71052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9690148"/>
              </p:ext>
            </p:extLst>
          </p:nvPr>
        </p:nvGraphicFramePr>
        <p:xfrm>
          <a:off x="2057400" y="2819400"/>
          <a:ext cx="7319805" cy="1787652"/>
        </p:xfrm>
        <a:graphic>
          <a:graphicData uri="http://schemas.openxmlformats.org/drawingml/2006/table">
            <a:tbl>
              <a:tblPr/>
              <a:tblGrid>
                <a:gridCol w="3662205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No. of tomatoes per plants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25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No. of plants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1" y="533402"/>
            <a:ext cx="105917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4778647"/>
              </p:ext>
            </p:extLst>
          </p:nvPr>
        </p:nvGraphicFramePr>
        <p:xfrm>
          <a:off x="2667000" y="833827"/>
          <a:ext cx="8458200" cy="5362956"/>
        </p:xfrm>
        <a:graphic>
          <a:graphicData uri="http://schemas.openxmlformats.org/drawingml/2006/table">
            <a:tbl>
              <a:tblPr/>
              <a:tblGrid>
                <a:gridCol w="2971800"/>
                <a:gridCol w="2057400"/>
                <a:gridCol w="1600200"/>
                <a:gridCol w="1828800"/>
              </a:tblGrid>
              <a:tr h="11301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No. of tomatoes per plants(x)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No. of plants(f)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069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0.0500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0.2000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069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0.0476</a:t>
                      </a:r>
                      <a:endParaRPr lang="en-US" sz="34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0.0952</a:t>
                      </a:r>
                      <a:endParaRPr lang="en-US" sz="34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069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</a:t>
                      </a:r>
                      <a:endParaRPr lang="en-US" sz="34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0.0454</a:t>
                      </a:r>
                      <a:endParaRPr lang="en-US" sz="34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0.3178</a:t>
                      </a:r>
                      <a:endParaRPr lang="en-US" sz="34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069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0.0434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0.0434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069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0.0416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0.1251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069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25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0.0400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528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Total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0.8216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55343152"/>
              </p:ext>
            </p:extLst>
          </p:nvPr>
        </p:nvGraphicFramePr>
        <p:xfrm>
          <a:off x="8229600" y="956191"/>
          <a:ext cx="506413" cy="990600"/>
        </p:xfrm>
        <a:graphic>
          <a:graphicData uri="http://schemas.openxmlformats.org/presentationml/2006/ole">
            <p:oleObj spid="_x0000_s10242" name="Equation" r:id="rId3" imgW="152280" imgH="3934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78445439"/>
              </p:ext>
            </p:extLst>
          </p:nvPr>
        </p:nvGraphicFramePr>
        <p:xfrm>
          <a:off x="9677400" y="956191"/>
          <a:ext cx="928687" cy="990600"/>
        </p:xfrm>
        <a:graphic>
          <a:graphicData uri="http://schemas.openxmlformats.org/presentationml/2006/ole">
            <p:oleObj spid="_x0000_s10243" name="Equation" r:id="rId4" imgW="27936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106984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Measures of Central Tendency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Geometric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mean</a:t>
            </a:r>
          </a:p>
          <a:p>
            <a:pPr lvl="1"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Harmonic mean (H.M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28649777"/>
              </p:ext>
            </p:extLst>
          </p:nvPr>
        </p:nvGraphicFramePr>
        <p:xfrm>
          <a:off x="838200" y="533400"/>
          <a:ext cx="6219825" cy="2019300"/>
        </p:xfrm>
        <a:graphic>
          <a:graphicData uri="http://schemas.openxmlformats.org/presentationml/2006/ole">
            <p:oleObj spid="_x0000_s11266" name="Equation" r:id="rId3" imgW="1155600" imgH="67284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92826041"/>
              </p:ext>
            </p:extLst>
          </p:nvPr>
        </p:nvGraphicFramePr>
        <p:xfrm>
          <a:off x="1143000" y="3276600"/>
          <a:ext cx="8202613" cy="1181100"/>
        </p:xfrm>
        <a:graphic>
          <a:graphicData uri="http://schemas.openxmlformats.org/presentationml/2006/ole">
            <p:oleObj spid="_x0000_s11267" name="Equation" r:id="rId4" imgW="152388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3"/>
            <a:ext cx="1036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3</a:t>
            </a:r>
          </a:p>
          <a:p>
            <a:pPr lvl="0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Harmonic mean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0555254"/>
              </p:ext>
            </p:extLst>
          </p:nvPr>
        </p:nvGraphicFramePr>
        <p:xfrm>
          <a:off x="838200" y="2514600"/>
          <a:ext cx="9677400" cy="1051560"/>
        </p:xfrm>
        <a:graphic>
          <a:graphicData uri="http://schemas.openxmlformats.org/drawingml/2006/table">
            <a:tbl>
              <a:tblPr/>
              <a:tblGrid>
                <a:gridCol w="3276600"/>
                <a:gridCol w="1133803"/>
                <a:gridCol w="1162707"/>
                <a:gridCol w="1395248"/>
                <a:gridCol w="1395248"/>
                <a:gridCol w="1313794"/>
              </a:tblGrid>
              <a:tr h="193675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 I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60-80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80-100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100-120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120-140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140-160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35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</a:t>
                      </a:r>
                      <a:endParaRPr lang="en-US" sz="3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609603"/>
            <a:ext cx="1036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pPr lvl="0" algn="just"/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=103.426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762000"/>
            <a:ext cx="10363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Measures of Central Tendency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Geometric Mean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Harmonic Mean</a:t>
            </a:r>
          </a:p>
          <a:p>
            <a:pPr lvl="1"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Date Placeholder 1"/>
          <p:cNvSpPr>
            <a:spLocks noGrp="1"/>
          </p:cNvSpPr>
          <p:nvPr/>
        </p:nvSpPr>
        <p:spPr>
          <a:xfrm>
            <a:off x="8991600" y="6019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6D19EB2-ACCD-497C-A960-F49868CC2B2F}" type="datetime3">
              <a:rPr lang="en-US"/>
              <a:pPr>
                <a:defRPr/>
              </a:pPr>
              <a:t>25 July 2019</a:t>
            </a:fld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905246" y="1905001"/>
            <a:ext cx="8106019" cy="2068511"/>
            <a:chOff x="609600" y="3932238"/>
            <a:chExt cx="8105775" cy="2068512"/>
          </a:xfrm>
        </p:grpSpPr>
        <p:sp>
          <p:nvSpPr>
            <p:cNvPr id="7" name="TextBox 4"/>
            <p:cNvSpPr txBox="1"/>
            <p:nvPr/>
          </p:nvSpPr>
          <p:spPr>
            <a:xfrm>
              <a:off x="2590252" y="3974445"/>
              <a:ext cx="4192094" cy="1938993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you 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 descr="Related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3932238"/>
              <a:ext cx="1857375" cy="183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Related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0" y="3974444"/>
              <a:ext cx="1857375" cy="2026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3479361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609601"/>
            <a:ext cx="10668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Geometric mean</a:t>
            </a:r>
          </a:p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Ungrouped Data,</a:t>
            </a:r>
          </a:p>
          <a:p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geometric mean of a series containing 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observations is the nth root of the product of the</a:t>
            </a:r>
          </a:p>
          <a:p>
            <a:pPr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values. If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4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……………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0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are n observations then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43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55697753"/>
              </p:ext>
            </p:extLst>
          </p:nvPr>
        </p:nvGraphicFramePr>
        <p:xfrm>
          <a:off x="1449387" y="4953000"/>
          <a:ext cx="9752013" cy="1381125"/>
        </p:xfrm>
        <a:graphic>
          <a:graphicData uri="http://schemas.openxmlformats.org/presentationml/2006/ole">
            <p:oleObj spid="_x0000_s1026" name="Equation" r:id="rId3" imgW="2070000" imgH="355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10668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Geometric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</a:p>
          <a:p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GM is used in studies like bacterial growth, cell division, etc.</a:t>
            </a:r>
          </a:p>
          <a:p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6705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80074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627994"/>
            <a:ext cx="10668000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Geometric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mean	</a:t>
            </a:r>
          </a:p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Grouped Data,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Let the given data be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Then, Geometric Mean is given by</a:t>
            </a: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2514600"/>
          <a:ext cx="7162800" cy="1261872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0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28459107"/>
              </p:ext>
            </p:extLst>
          </p:nvPr>
        </p:nvGraphicFramePr>
        <p:xfrm>
          <a:off x="2286000" y="4572000"/>
          <a:ext cx="6235700" cy="1765300"/>
        </p:xfrm>
        <a:graphic>
          <a:graphicData uri="http://schemas.openxmlformats.org/presentationml/2006/ole">
            <p:oleObj spid="_x0000_s2050" name="Equation" r:id="rId3" imgW="1803240" imgH="507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627995"/>
            <a:ext cx="10668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If Class Interval frequency distribution is given then, Geometric Mean is given by, 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Where x</a:t>
            </a:r>
            <a:r>
              <a:rPr lang="en-US" sz="4000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is the mid value of the class interval.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47007783"/>
              </p:ext>
            </p:extLst>
          </p:nvPr>
        </p:nvGraphicFramePr>
        <p:xfrm>
          <a:off x="2451100" y="2349500"/>
          <a:ext cx="6235700" cy="1765300"/>
        </p:xfrm>
        <a:graphic>
          <a:graphicData uri="http://schemas.openxmlformats.org/presentationml/2006/ole">
            <p:oleObj spid="_x0000_s3074" name="Equation" r:id="rId3" imgW="1803240" imgH="507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81000"/>
            <a:ext cx="11963399" cy="517842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</a:p>
          <a:p>
            <a:pPr lvl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If the weights of sorghum ear heads are 45,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60, 48,</a:t>
            </a:r>
          </a:p>
          <a:p>
            <a:pPr lvl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65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gms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 Find the Geometric mean for the</a:t>
            </a:r>
          </a:p>
          <a:p>
            <a:pPr lvl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given data.</a:t>
            </a:r>
          </a:p>
          <a:p>
            <a:pPr lvl="0"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Here the given data is ungrouped, then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the Geometric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mean is given by,</a:t>
            </a:r>
          </a:p>
          <a:p>
            <a:pPr lvl="0"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hangingPunct="1">
              <a:buFont typeface="Wingdings" pitchFamily="2" charset="2"/>
              <a:buChar char="Ø"/>
            </a:pPr>
            <a:endParaRPr lang="en-US" sz="400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39734871"/>
              </p:ext>
            </p:extLst>
          </p:nvPr>
        </p:nvGraphicFramePr>
        <p:xfrm>
          <a:off x="1371600" y="4953000"/>
          <a:ext cx="9752012" cy="1381125"/>
        </p:xfrm>
        <a:graphic>
          <a:graphicData uri="http://schemas.openxmlformats.org/presentationml/2006/ole">
            <p:oleObj spid="_x0000_s4098" name="Equation" r:id="rId3" imgW="2070000" imgH="35532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75609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1" y="685801"/>
            <a:ext cx="10820400" cy="5562599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1 Solution cont..</a:t>
            </a:r>
          </a:p>
          <a:p>
            <a:pPr lvl="0">
              <a:buNone/>
            </a:pP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rtl="0" eaLnBrk="1" hangingPunct="1">
              <a:buNone/>
            </a:pPr>
            <a:endParaRPr lang="en-US" sz="40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 rtl="0" eaLnBrk="1" hangingPunct="1"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rtl="0" eaLnBrk="1" hangingPunct="1">
              <a:buNone/>
            </a:pPr>
            <a:endParaRPr lang="en-US" sz="40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 rtl="0" eaLnBrk="1" hangingPunct="1"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rtl="0" eaLnBrk="1" hangingPunct="1">
              <a:buNone/>
            </a:pPr>
            <a:endParaRPr lang="en-US" sz="40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 rtl="0" eaLnBrk="1" hangingPunct="1"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rtl="0" eaLnBrk="1" hangingPunct="1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 marL="0" indent="0" algn="just" rtl="0" eaLnBrk="1" hangingPunct="1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			OR</a:t>
            </a:r>
            <a:endParaRPr lang="en-US" sz="400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0016042"/>
              </p:ext>
            </p:extLst>
          </p:nvPr>
        </p:nvGraphicFramePr>
        <p:xfrm>
          <a:off x="1371600" y="1981200"/>
          <a:ext cx="9272587" cy="3352800"/>
        </p:xfrm>
        <a:graphic>
          <a:graphicData uri="http://schemas.openxmlformats.org/presentationml/2006/ole">
            <p:oleObj spid="_x0000_s5122" name="Equation" r:id="rId3" imgW="1968480" imgH="8632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85801"/>
            <a:ext cx="11963399" cy="517842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1 Solution</a:t>
            </a: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hangingPunct="1">
              <a:buFont typeface="Wingdings" pitchFamily="2" charset="2"/>
              <a:buChar char="Ø"/>
            </a:pPr>
            <a:endParaRPr lang="en-US" sz="400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3732" name="Picture 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434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46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52600"/>
            <a:ext cx="3810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465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23" y="5105400"/>
            <a:ext cx="116387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26084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6118</TotalTime>
  <Words>493</Words>
  <Application>Microsoft Office PowerPoint</Application>
  <PresentationFormat>Custom</PresentationFormat>
  <Paragraphs>286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Aspect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1018</cp:revision>
  <dcterms:created xsi:type="dcterms:W3CDTF">2017-03-04T05:36:36Z</dcterms:created>
  <dcterms:modified xsi:type="dcterms:W3CDTF">2019-07-25T11:27:43Z</dcterms:modified>
</cp:coreProperties>
</file>