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502" r:id="rId2"/>
    <p:sldId id="396" r:id="rId3"/>
    <p:sldId id="490" r:id="rId4"/>
    <p:sldId id="491" r:id="rId5"/>
    <p:sldId id="489" r:id="rId6"/>
    <p:sldId id="399" r:id="rId7"/>
    <p:sldId id="481" r:id="rId8"/>
    <p:sldId id="484" r:id="rId9"/>
    <p:sldId id="492" r:id="rId10"/>
    <p:sldId id="485" r:id="rId11"/>
    <p:sldId id="486" r:id="rId12"/>
    <p:sldId id="487" r:id="rId13"/>
    <p:sldId id="488" r:id="rId14"/>
    <p:sldId id="457" r:id="rId15"/>
    <p:sldId id="458" r:id="rId16"/>
    <p:sldId id="493" r:id="rId17"/>
    <p:sldId id="499" r:id="rId18"/>
    <p:sldId id="494" r:id="rId19"/>
    <p:sldId id="495" r:id="rId20"/>
    <p:sldId id="496" r:id="rId21"/>
    <p:sldId id="497" r:id="rId22"/>
    <p:sldId id="498" r:id="rId23"/>
    <p:sldId id="500" r:id="rId24"/>
    <p:sldId id="501" r:id="rId25"/>
    <p:sldId id="467" r:id="rId26"/>
    <p:sldId id="503" r:id="rId27"/>
  </p:sldIdLst>
  <p:sldSz cx="118872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68" y="-30"/>
      </p:cViewPr>
      <p:guideLst>
        <p:guide orient="horz" pos="2160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9.wmf"/><Relationship Id="rId1" Type="http://schemas.openxmlformats.org/officeDocument/2006/relationships/image" Target="../media/image29.wmf"/><Relationship Id="rId4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48293-8284-4A8E-99BF-5D38F776C9B1}" type="datetimeFigureOut">
              <a:rPr lang="en-US" smtClean="0"/>
              <a:pPr/>
              <a:t>25-Jul-19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687D5-EF25-4E3F-8954-06BD3537A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6205461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66C4C-0D3C-4897-ADFD-D37D00DC6911}" type="datetimeFigureOut">
              <a:rPr lang="en-US" smtClean="0"/>
              <a:pPr/>
              <a:t>25-Jul-19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3150" y="514350"/>
            <a:ext cx="44577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FD3B3-4AAA-45F6-BCF1-DEF9124C4C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688790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544175" y="434162"/>
            <a:ext cx="10798852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39089" y="1820206"/>
            <a:ext cx="1010412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39089" y="3685032"/>
            <a:ext cx="1010412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96" y="4983480"/>
            <a:ext cx="10639044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3796" y="530352"/>
            <a:ext cx="10639044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533407"/>
            <a:ext cx="257556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420" y="533403"/>
            <a:ext cx="772668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94360" y="274639"/>
            <a:ext cx="1069848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F7829-9547-4664-A149-70435880BB89}" type="slidenum">
              <a:rPr lang="ar-SA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96" y="4983480"/>
            <a:ext cx="10639044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796" y="530352"/>
            <a:ext cx="10639044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544175" y="434165"/>
            <a:ext cx="10798852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847" y="4928616"/>
            <a:ext cx="10639044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847" y="5624484"/>
            <a:ext cx="10639044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658" y="530352"/>
            <a:ext cx="5111496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968" y="530352"/>
            <a:ext cx="5111496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96" y="4983480"/>
            <a:ext cx="10639044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9391" y="579438"/>
            <a:ext cx="5111496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047820" y="579438"/>
            <a:ext cx="5111496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789391" y="1447800"/>
            <a:ext cx="5111496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47820" y="1447800"/>
            <a:ext cx="5111496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419" y="533400"/>
            <a:ext cx="386334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200501" y="1447802"/>
            <a:ext cx="386334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89785" y="930144"/>
            <a:ext cx="6014007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8321042" y="434162"/>
            <a:ext cx="3021987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5012056"/>
            <a:ext cx="1069848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8401526" y="533400"/>
            <a:ext cx="2912364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7924" y="435768"/>
            <a:ext cx="7702906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544175" y="434162"/>
            <a:ext cx="10798852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653796" y="4985590"/>
            <a:ext cx="10639044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53796" y="530352"/>
            <a:ext cx="10639044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4909226" y="6111878"/>
            <a:ext cx="2971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7881026" y="6111878"/>
            <a:ext cx="2971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852826" y="6111878"/>
            <a:ext cx="5943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0" y="6111877"/>
            <a:ext cx="2971800" cy="365125"/>
          </a:xfrm>
        </p:spPr>
        <p:txBody>
          <a:bodyPr/>
          <a:lstStyle/>
          <a:p>
            <a:fld id="{FD52891B-4EB0-4510-A581-45C35EFBC2DD}" type="datetime3">
              <a:rPr lang="en-US" smtClean="0"/>
              <a:pPr/>
              <a:t>25 July 2019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314712" y="1905000"/>
            <a:ext cx="32770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4000" dirty="0" smtClean="0">
                <a:solidFill>
                  <a:srgbClr val="C00000"/>
                </a:solidFill>
                <a:latin typeface="Arial Black" pitchFamily="34" charset="0"/>
              </a:rPr>
              <a:t>Lecture - 6</a:t>
            </a:r>
            <a:endParaRPr lang="en-US" altLang="en-US" sz="4000" dirty="0">
              <a:solidFill>
                <a:srgbClr val="C0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6600" y="370582"/>
            <a:ext cx="8053355" cy="1077218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Century Gothic" pitchFamily="34" charset="0"/>
                <a:cs typeface="Times New Roman" pitchFamily="18" charset="0"/>
              </a:rPr>
              <a:t>Statistical Computation Methods </a:t>
            </a:r>
            <a:br>
              <a:rPr lang="en-US" sz="3200" b="1" dirty="0" smtClean="0">
                <a:solidFill>
                  <a:srgbClr val="FF0000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FF0000"/>
                </a:solidFill>
                <a:latin typeface="Century Gothic" pitchFamily="34" charset="0"/>
                <a:cs typeface="Times New Roman" pitchFamily="18" charset="0"/>
              </a:rPr>
              <a:t>for Data Science</a:t>
            </a:r>
            <a:r>
              <a:rPr lang="en-US" altLang="en-US" sz="3200" b="1" dirty="0" smtClean="0">
                <a:solidFill>
                  <a:srgbClr val="FF0000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               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95400" y="1981200"/>
            <a:ext cx="236293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4000" b="1" dirty="0" smtClean="0">
                <a:solidFill>
                  <a:srgbClr val="0070C0"/>
                </a:solidFill>
                <a:latin typeface="Arial Black" pitchFamily="34" charset="0"/>
              </a:rPr>
              <a:t>Unit-I</a:t>
            </a:r>
            <a:endParaRPr lang="en-US" altLang="en-US" sz="5400" b="1" dirty="0">
              <a:solidFill>
                <a:srgbClr val="0070C0"/>
              </a:solidFill>
              <a:latin typeface="Arial Black" pitchFamily="34" charset="0"/>
            </a:endParaRPr>
          </a:p>
        </p:txBody>
      </p:sp>
      <p:pic>
        <p:nvPicPr>
          <p:cNvPr id="7" name="Picture 6" descr="snist autonomous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7255" y="370582"/>
            <a:ext cx="262694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057400" y="3200400"/>
            <a:ext cx="7544288" cy="2488615"/>
            <a:chOff x="750584" y="3828104"/>
            <a:chExt cx="7543800" cy="2521175"/>
          </a:xfrm>
        </p:grpSpPr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750584" y="3828104"/>
              <a:ext cx="7543800" cy="1278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3600" b="1" dirty="0" smtClean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 U RAVI KUMAR CHAVALI</a:t>
              </a:r>
            </a:p>
            <a:p>
              <a:pPr algn="ctr" eaLnBrk="1" hangingPunct="1"/>
              <a:endParaRPr lang="en-US" alt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9"/>
            <p:cNvSpPr txBox="1">
              <a:spLocks noChangeArrowheads="1"/>
            </p:cNvSpPr>
            <p:nvPr/>
          </p:nvSpPr>
          <p:spPr bwMode="auto">
            <a:xfrm>
              <a:off x="1360145" y="4572000"/>
              <a:ext cx="6259856" cy="1777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4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Arial Unicode MS" pitchFamily="34" charset="-128"/>
                  <a:cs typeface="Times New Roman" panose="02020603050405020304" pitchFamily="18" charset="0"/>
                </a:rPr>
                <a:t>Assistant Professor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/>
              </a:pPr>
              <a:r>
                <a:rPr lang="en-US" altLang="en-US" sz="28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Arial Unicode MS" pitchFamily="34" charset="-128"/>
                  <a:cs typeface="Times New Roman" panose="02020603050405020304" pitchFamily="18" charset="0"/>
                </a:rPr>
                <a:t>Department of Science and Humanities</a:t>
              </a:r>
            </a:p>
            <a:p>
              <a:pPr algn="ctr" eaLnBrk="1" hangingPunct="1"/>
              <a:r>
                <a:rPr lang="en-US" altLang="en-US" sz="40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Arial Unicode MS" pitchFamily="34" charset="-128"/>
                  <a:cs typeface="Times New Roman" panose="02020603050405020304" pitchFamily="18" charset="0"/>
                </a:rPr>
                <a:t> </a:t>
              </a:r>
              <a:r>
                <a:rPr lang="en-US" altLang="en-US" sz="4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Arial Unicode MS" pitchFamily="34" charset="-128"/>
                  <a:cs typeface="Times New Roman" panose="02020603050405020304" pitchFamily="18" charset="0"/>
                </a:rPr>
                <a:t>SNIST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8962288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304800"/>
            <a:ext cx="10668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Mean Deviation</a:t>
            </a:r>
          </a:p>
          <a:p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 Ungrouped Data,</a:t>
            </a:r>
          </a:p>
          <a:p>
            <a:pPr algn="just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For n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observation x</a:t>
            </a:r>
            <a:r>
              <a:rPr lang="en-US" sz="4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40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4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, ……………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4000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40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the mean deviation about their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mean     is given by</a:t>
            </a:r>
            <a:endParaRPr lang="en-US" sz="40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0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0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0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0" y="564520"/>
            <a:ext cx="21672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46373133"/>
              </p:ext>
            </p:extLst>
          </p:nvPr>
        </p:nvGraphicFramePr>
        <p:xfrm>
          <a:off x="2838450" y="3105150"/>
          <a:ext cx="5297488" cy="1295400"/>
        </p:xfrm>
        <a:graphic>
          <a:graphicData uri="http://schemas.openxmlformats.org/presentationml/2006/ole">
            <p:oleObj spid="_x0000_s456780" name="Equation" r:id="rId3" imgW="1434960" imgH="431640" progId="Equation.DSMT4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533400" y="4495800"/>
            <a:ext cx="103316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deviation about their median M is given by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18673902"/>
              </p:ext>
            </p:extLst>
          </p:nvPr>
        </p:nvGraphicFramePr>
        <p:xfrm>
          <a:off x="2667000" y="5195335"/>
          <a:ext cx="5627687" cy="1295400"/>
        </p:xfrm>
        <a:graphic>
          <a:graphicData uri="http://schemas.openxmlformats.org/presentationml/2006/ole">
            <p:oleObj spid="_x0000_s456781" name="Equation" r:id="rId4" imgW="1523880" imgH="431640" progId="Equation.DSMT4">
              <p:embed/>
            </p:oleObj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Rectangle 7"/>
              <p:cNvSpPr/>
              <p:nvPr/>
            </p:nvSpPr>
            <p:spPr>
              <a:xfrm>
                <a:off x="5992661" y="2182235"/>
                <a:ext cx="7620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661" y="2182235"/>
                <a:ext cx="762000" cy="646331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37902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627994"/>
            <a:ext cx="10668000" cy="5221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Mean </a:t>
            </a: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Deviation</a:t>
            </a:r>
            <a:r>
              <a:rPr lang="en-US" sz="4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(For Discrete Data)</a:t>
            </a: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Let the given data be</a:t>
            </a:r>
          </a:p>
          <a:p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Then, the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mean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deviation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about their mean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and median is given by</a:t>
            </a:r>
          </a:p>
          <a:p>
            <a:endParaRPr lang="en-US" sz="40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0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0" y="564520"/>
            <a:ext cx="21672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24305979"/>
              </p:ext>
            </p:extLst>
          </p:nvPr>
        </p:nvGraphicFramePr>
        <p:xfrm>
          <a:off x="2590800" y="1905000"/>
          <a:ext cx="7162800" cy="1261872"/>
        </p:xfrm>
        <a:graphic>
          <a:graphicData uri="http://schemas.openxmlformats.org/drawingml/2006/table">
            <a:tbl>
              <a:tblPr/>
              <a:tblGrid>
                <a:gridCol w="1193800"/>
                <a:gridCol w="1193800"/>
                <a:gridCol w="1193800"/>
                <a:gridCol w="1193800"/>
                <a:gridCol w="1193800"/>
                <a:gridCol w="1193800"/>
              </a:tblGrid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x: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x</a:t>
                      </a:r>
                      <a:r>
                        <a:rPr lang="en-US" sz="3600" baseline="-25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3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x</a:t>
                      </a:r>
                      <a:r>
                        <a:rPr lang="en-US" sz="3600" baseline="-25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en-US" sz="3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x</a:t>
                      </a:r>
                      <a:r>
                        <a:rPr lang="en-US" sz="3600" baseline="-25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</a:t>
                      </a:r>
                      <a:endParaRPr lang="en-US" sz="3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2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</a:t>
                      </a:r>
                      <a:r>
                        <a:rPr lang="en-US" sz="3600" baseline="-25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3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</a:t>
                      </a:r>
                      <a:r>
                        <a:rPr lang="en-US" sz="3600" baseline="-25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en-US" sz="3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</a:t>
                      </a:r>
                      <a:r>
                        <a:rPr lang="en-US" sz="3600" baseline="-25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</a:t>
                      </a:r>
                      <a:endParaRPr lang="en-US" sz="3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15501133"/>
              </p:ext>
            </p:extLst>
          </p:nvPr>
        </p:nvGraphicFramePr>
        <p:xfrm>
          <a:off x="990600" y="4343400"/>
          <a:ext cx="5029201" cy="1041400"/>
        </p:xfrm>
        <a:graphic>
          <a:graphicData uri="http://schemas.openxmlformats.org/presentationml/2006/ole">
            <p:oleObj spid="_x0000_s458832" name="Equation" r:id="rId3" imgW="1612800" imgH="43164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10409924"/>
              </p:ext>
            </p:extLst>
          </p:nvPr>
        </p:nvGraphicFramePr>
        <p:xfrm>
          <a:off x="914400" y="5307804"/>
          <a:ext cx="5181600" cy="1084263"/>
        </p:xfrm>
        <a:graphic>
          <a:graphicData uri="http://schemas.openxmlformats.org/presentationml/2006/ole">
            <p:oleObj spid="_x0000_s458833" name="Equation" r:id="rId4" imgW="1701720" imgH="43164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26237795"/>
              </p:ext>
            </p:extLst>
          </p:nvPr>
        </p:nvGraphicFramePr>
        <p:xfrm>
          <a:off x="7467600" y="4724400"/>
          <a:ext cx="1939925" cy="1041400"/>
        </p:xfrm>
        <a:graphic>
          <a:graphicData uri="http://schemas.openxmlformats.org/presentationml/2006/ole">
            <p:oleObj spid="_x0000_s458834" name="Equation" r:id="rId5" imgW="622030" imgH="431613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0327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12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6699" y="381000"/>
            <a:ext cx="1098950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Mean Deviation of a continuous frequency distribution </a:t>
            </a:r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4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Grouped </a:t>
            </a:r>
            <a:r>
              <a:rPr lang="en-US" sz="4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Data)</a:t>
            </a:r>
          </a:p>
          <a:p>
            <a:r>
              <a:rPr lang="en-US" sz="3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If Class Interval frequency distribution is given then,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mean deviation about their mean and median is given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sz="3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endParaRPr lang="en-US" sz="32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Where x</a:t>
            </a:r>
            <a:r>
              <a:rPr lang="en-US" sz="3200" baseline="-25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3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is the mid value of the class interval.</a:t>
            </a:r>
          </a:p>
          <a:p>
            <a:endParaRPr lang="en-US" sz="4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Note</a:t>
            </a:r>
            <a:r>
              <a:rPr lang="en-US" sz="4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              represents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modulus or the absolute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deviation                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is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ignored.</a:t>
            </a:r>
            <a:endParaRPr lang="en-US" sz="2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0" y="564520"/>
            <a:ext cx="21672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</a:pPr>
            <a:r>
              <a:rPr lang="en-US" sz="1100" smtClean="0">
                <a:solidFill>
                  <a:prstClr val="black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77636619"/>
              </p:ext>
            </p:extLst>
          </p:nvPr>
        </p:nvGraphicFramePr>
        <p:xfrm>
          <a:off x="609600" y="2895600"/>
          <a:ext cx="5029200" cy="1041400"/>
        </p:xfrm>
        <a:graphic>
          <a:graphicData uri="http://schemas.openxmlformats.org/presentationml/2006/ole">
            <p:oleObj spid="_x0000_s459869" name="Equation" r:id="rId3" imgW="1612800" imgH="43164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24805421"/>
              </p:ext>
            </p:extLst>
          </p:nvPr>
        </p:nvGraphicFramePr>
        <p:xfrm>
          <a:off x="5791200" y="2895600"/>
          <a:ext cx="5386388" cy="1084263"/>
        </p:xfrm>
        <a:graphic>
          <a:graphicData uri="http://schemas.openxmlformats.org/presentationml/2006/ole">
            <p:oleObj spid="_x0000_s459870" name="Equation" r:id="rId4" imgW="1701720" imgH="43164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77546985"/>
              </p:ext>
            </p:extLst>
          </p:nvPr>
        </p:nvGraphicFramePr>
        <p:xfrm>
          <a:off x="2805112" y="5486400"/>
          <a:ext cx="1385888" cy="612775"/>
        </p:xfrm>
        <a:graphic>
          <a:graphicData uri="http://schemas.openxmlformats.org/presentationml/2006/ole">
            <p:oleObj spid="_x0000_s459871" name="Equation" r:id="rId5" imgW="444240" imgH="25380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68166559"/>
              </p:ext>
            </p:extLst>
          </p:nvPr>
        </p:nvGraphicFramePr>
        <p:xfrm>
          <a:off x="1905000" y="6016447"/>
          <a:ext cx="1584325" cy="550862"/>
        </p:xfrm>
        <a:graphic>
          <a:graphicData uri="http://schemas.openxmlformats.org/presentationml/2006/ole">
            <p:oleObj spid="_x0000_s459872" name="Equation" r:id="rId6" imgW="507960" imgH="2286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9363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40994" name="Rectangle 2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0995" name="Rectangle 3"/>
          <p:cNvSpPr>
            <a:spLocks noChangeArrowheads="1"/>
          </p:cNvSpPr>
          <p:nvPr/>
        </p:nvSpPr>
        <p:spPr bwMode="auto">
          <a:xfrm>
            <a:off x="457200" y="5868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0999" name="Rectangle 7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1001" name="Rectangle 9"/>
          <p:cNvSpPr>
            <a:spLocks noChangeArrowheads="1"/>
          </p:cNvSpPr>
          <p:nvPr/>
        </p:nvSpPr>
        <p:spPr bwMode="auto">
          <a:xfrm>
            <a:off x="0" y="556828"/>
            <a:ext cx="2279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20575"/>
            <a:ext cx="10820399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 1</a:t>
            </a:r>
          </a:p>
          <a:p>
            <a:pPr marL="742950" indent="-742950" algn="just">
              <a:buNone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From the given data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5,10,17,28,30 find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mean deviation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about the mean 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indent="-742950">
              <a:buNone/>
            </a:pPr>
            <a:r>
              <a:rPr lang="en-US" sz="4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4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4449153"/>
                  </p:ext>
                </p:extLst>
              </p:nvPr>
            </p:nvGraphicFramePr>
            <p:xfrm>
              <a:off x="2438400" y="2743200"/>
              <a:ext cx="3581400" cy="3610356"/>
            </p:xfrm>
            <a:graphic>
              <a:graphicData uri="http://schemas.openxmlformats.org/drawingml/2006/table">
                <a:tbl>
                  <a:tblPr/>
                  <a:tblGrid>
                    <a:gridCol w="1524000"/>
                    <a:gridCol w="2057400"/>
                  </a:tblGrid>
                  <a:tr h="395732"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x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smtClean="0">
                                    <a:latin typeface="Cambria Math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600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6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3600">
                                    <a:latin typeface="Cambria Math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sz="3600" dirty="0" smtClean="0">
                            <a:solidFill>
                              <a:srgbClr val="0070C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5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13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10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8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17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1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28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10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30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12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814449153"/>
                  </p:ext>
                </p:extLst>
              </p:nvPr>
            </p:nvGraphicFramePr>
            <p:xfrm>
              <a:off x="2438400" y="2743200"/>
              <a:ext cx="3581400" cy="3610356"/>
            </p:xfrm>
            <a:graphic>
              <a:graphicData uri="http://schemas.openxmlformats.org/drawingml/2006/table">
                <a:tbl>
                  <a:tblPr/>
                  <a:tblGrid>
                    <a:gridCol w="1524000"/>
                    <a:gridCol w="2057400"/>
                  </a:tblGrid>
                  <a:tr h="630936"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x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73964" t="-16505" b="-500000"/>
                          </a:stretch>
                        </a:blipFill>
                      </a:tcPr>
                    </a:tc>
                  </a:tr>
                  <a:tr h="595884"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5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13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95884"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10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8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95884"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17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1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48132"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28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10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95884"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30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12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00051954"/>
              </p:ext>
            </p:extLst>
          </p:nvPr>
        </p:nvGraphicFramePr>
        <p:xfrm>
          <a:off x="6400800" y="3883598"/>
          <a:ext cx="4724400" cy="990600"/>
        </p:xfrm>
        <a:graphic>
          <a:graphicData uri="http://schemas.openxmlformats.org/presentationml/2006/ole">
            <p:oleObj spid="_x0000_s461920" name="Equation" r:id="rId4" imgW="1434960" imgH="43164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57790089"/>
              </p:ext>
            </p:extLst>
          </p:nvPr>
        </p:nvGraphicFramePr>
        <p:xfrm>
          <a:off x="6553200" y="2743200"/>
          <a:ext cx="3397250" cy="990600"/>
        </p:xfrm>
        <a:graphic>
          <a:graphicData uri="http://schemas.openxmlformats.org/presentationml/2006/ole">
            <p:oleObj spid="_x0000_s461921" name="Equation" r:id="rId5" imgW="1320480" imgH="43164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92590303"/>
              </p:ext>
            </p:extLst>
          </p:nvPr>
        </p:nvGraphicFramePr>
        <p:xfrm>
          <a:off x="6713538" y="5072063"/>
          <a:ext cx="4097337" cy="903287"/>
        </p:xfrm>
        <a:graphic>
          <a:graphicData uri="http://schemas.openxmlformats.org/presentationml/2006/ole">
            <p:oleObj spid="_x0000_s461922" name="Equation" r:id="rId6" imgW="1244520" imgH="39348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3913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39969" name="Rectangle 1"/>
          <p:cNvSpPr>
            <a:spLocks noChangeArrowheads="1"/>
          </p:cNvSpPr>
          <p:nvPr/>
        </p:nvSpPr>
        <p:spPr bwMode="auto">
          <a:xfrm>
            <a:off x="533400" y="533400"/>
            <a:ext cx="10668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Example 2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Find the mean deviation about the mean of the following data.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9971" name="Rectangle 3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457200" y="6059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9974" name="Rectangle 6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9975" name="Rectangle 7"/>
          <p:cNvSpPr>
            <a:spLocks noChangeArrowheads="1"/>
          </p:cNvSpPr>
          <p:nvPr/>
        </p:nvSpPr>
        <p:spPr bwMode="auto">
          <a:xfrm>
            <a:off x="0" y="194877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9977" name="Rectangle 9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9978" name="Rectangle 10"/>
          <p:cNvSpPr>
            <a:spLocks noChangeArrowheads="1"/>
          </p:cNvSpPr>
          <p:nvPr/>
        </p:nvSpPr>
        <p:spPr bwMode="auto">
          <a:xfrm>
            <a:off x="0" y="71052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48810160"/>
              </p:ext>
            </p:extLst>
          </p:nvPr>
        </p:nvGraphicFramePr>
        <p:xfrm>
          <a:off x="2057400" y="2819400"/>
          <a:ext cx="7315200" cy="1191768"/>
        </p:xfrm>
        <a:graphic>
          <a:graphicData uri="http://schemas.openxmlformats.org/drawingml/2006/table">
            <a:tbl>
              <a:tblPr/>
              <a:tblGrid>
                <a:gridCol w="2590800"/>
                <a:gridCol w="599440"/>
                <a:gridCol w="467360"/>
                <a:gridCol w="533400"/>
                <a:gridCol w="609600"/>
                <a:gridCol w="457200"/>
                <a:gridCol w="685800"/>
                <a:gridCol w="685800"/>
                <a:gridCol w="6858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Size(x):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9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11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13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15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Frequency(f):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14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9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40994" name="Rectangle 2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0995" name="Rectangle 3"/>
          <p:cNvSpPr>
            <a:spLocks noChangeArrowheads="1"/>
          </p:cNvSpPr>
          <p:nvPr/>
        </p:nvSpPr>
        <p:spPr bwMode="auto">
          <a:xfrm>
            <a:off x="457200" y="5868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0999" name="Rectangle 7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1001" name="Rectangle 9"/>
          <p:cNvSpPr>
            <a:spLocks noChangeArrowheads="1"/>
          </p:cNvSpPr>
          <p:nvPr/>
        </p:nvSpPr>
        <p:spPr bwMode="auto">
          <a:xfrm>
            <a:off x="0" y="556828"/>
            <a:ext cx="2279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1931" y="228600"/>
            <a:ext cx="105917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4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8332952"/>
                  </p:ext>
                </p:extLst>
              </p:nvPr>
            </p:nvGraphicFramePr>
            <p:xfrm>
              <a:off x="838200" y="922788"/>
              <a:ext cx="4648200" cy="5471061"/>
            </p:xfrm>
            <a:graphic>
              <a:graphicData uri="http://schemas.openxmlformats.org/drawingml/2006/table">
                <a:tbl>
                  <a:tblPr/>
                  <a:tblGrid>
                    <a:gridCol w="838200"/>
                    <a:gridCol w="838200"/>
                    <a:gridCol w="1219200"/>
                    <a:gridCol w="1752600"/>
                  </a:tblGrid>
                  <a:tr h="67741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   x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    f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 smtClean="0">
                            <a:solidFill>
                              <a:srgbClr val="0070C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latin typeface="Cambria Math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3200">
                                    <a:latin typeface="Cambria Math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sz="3200" dirty="0" smtClean="0">
                            <a:solidFill>
                              <a:srgbClr val="0070C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22461"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1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3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3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7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65069"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3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3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b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9</a:t>
                          </a:r>
                          <a:endParaRPr lang="en-US" sz="3400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b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5</a:t>
                          </a:r>
                          <a:endParaRPr lang="en-US" sz="3400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65069"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b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5</a:t>
                          </a:r>
                          <a:endParaRPr lang="en-US" sz="3400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b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4</a:t>
                          </a:r>
                          <a:endParaRPr lang="en-US" sz="3400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20</a:t>
                          </a:r>
                          <a:endParaRPr lang="en-US" sz="34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3</a:t>
                          </a:r>
                          <a:endParaRPr lang="en-US" sz="34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65069"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7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14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98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65069"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9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7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63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1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65069"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11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4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44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3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14528"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13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3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39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5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14528"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15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4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60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148332952"/>
                  </p:ext>
                </p:extLst>
              </p:nvPr>
            </p:nvGraphicFramePr>
            <p:xfrm>
              <a:off x="838200" y="922788"/>
              <a:ext cx="4648200" cy="5471061"/>
            </p:xfrm>
            <a:graphic>
              <a:graphicData uri="http://schemas.openxmlformats.org/drawingml/2006/table">
                <a:tbl>
                  <a:tblPr/>
                  <a:tblGrid>
                    <a:gridCol w="838200"/>
                    <a:gridCol w="838200"/>
                    <a:gridCol w="1219200"/>
                    <a:gridCol w="1752600"/>
                  </a:tblGrid>
                  <a:tr h="67741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   x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    f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38000" t="-15315" r="-143500" b="-7396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65854" t="-15315" b="-739640"/>
                          </a:stretch>
                        </a:blipFill>
                      </a:tcPr>
                    </a:tc>
                  </a:tr>
                  <a:tr h="622461"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1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3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3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7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95884"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3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3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b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9</a:t>
                          </a:r>
                          <a:endParaRPr lang="en-US" sz="3400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b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5</a:t>
                          </a:r>
                          <a:endParaRPr lang="en-US" sz="3400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95884"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b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5</a:t>
                          </a:r>
                          <a:endParaRPr lang="en-US" sz="3400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b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4</a:t>
                          </a:r>
                          <a:endParaRPr lang="en-US" sz="3400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20</a:t>
                          </a:r>
                          <a:endParaRPr lang="en-US" sz="34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3</a:t>
                          </a:r>
                          <a:endParaRPr lang="en-US" sz="34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95884"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7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14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98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95884"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9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7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63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1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95884"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11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4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44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3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95884"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13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3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39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5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95884"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15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4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60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87431870"/>
              </p:ext>
            </p:extLst>
          </p:nvPr>
        </p:nvGraphicFramePr>
        <p:xfrm>
          <a:off x="5937830" y="956192"/>
          <a:ext cx="5295900" cy="1193284"/>
        </p:xfrm>
        <a:graphic>
          <a:graphicData uri="http://schemas.openxmlformats.org/presentationml/2006/ole">
            <p:oleObj spid="_x0000_s462944" name="Equation" r:id="rId4" imgW="1485720" imgH="43164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65662168"/>
              </p:ext>
            </p:extLst>
          </p:nvPr>
        </p:nvGraphicFramePr>
        <p:xfrm>
          <a:off x="5954531" y="3733800"/>
          <a:ext cx="5397500" cy="1101725"/>
        </p:xfrm>
        <a:graphic>
          <a:graphicData uri="http://schemas.openxmlformats.org/presentationml/2006/ole">
            <p:oleObj spid="_x0000_s462945" name="Equation" r:id="rId5" imgW="1612800" imgH="43164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2477242"/>
              </p:ext>
            </p:extLst>
          </p:nvPr>
        </p:nvGraphicFramePr>
        <p:xfrm>
          <a:off x="5867400" y="5105400"/>
          <a:ext cx="5105400" cy="1066800"/>
        </p:xfrm>
        <a:graphic>
          <a:graphicData uri="http://schemas.openxmlformats.org/presentationml/2006/ole">
            <p:oleObj spid="_x0000_s462946" name="Equation" r:id="rId6" imgW="1384200" imgH="39348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51060953"/>
              </p:ext>
            </p:extLst>
          </p:nvPr>
        </p:nvGraphicFramePr>
        <p:xfrm>
          <a:off x="5937830" y="2362200"/>
          <a:ext cx="1939925" cy="1041400"/>
        </p:xfrm>
        <a:graphic>
          <a:graphicData uri="http://schemas.openxmlformats.org/presentationml/2006/ole">
            <p:oleObj spid="_x0000_s462947" name="Equation" r:id="rId7" imgW="622030" imgH="431613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Rectangle 4"/>
              <p:cNvSpPr/>
              <p:nvPr/>
            </p:nvSpPr>
            <p:spPr>
              <a:xfrm>
                <a:off x="533400" y="826130"/>
                <a:ext cx="10668000" cy="56462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Variance </a:t>
                </a:r>
              </a:p>
              <a:p>
                <a:endParaRPr lang="en-US" sz="4000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4000" b="1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For Ungrouped Data,</a:t>
                </a:r>
              </a:p>
              <a:p>
                <a:r>
                  <a:rPr lang="en-US" sz="4000" dirty="0" smtClean="0">
                    <a:latin typeface="Times New Roman" pitchFamily="18" charset="0"/>
                    <a:cs typeface="Times New Roman" pitchFamily="18" charset="0"/>
                  </a:rPr>
                  <a:t>Let x</a:t>
                </a:r>
                <a:r>
                  <a:rPr lang="en-US" sz="4000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4000" dirty="0" smtClean="0"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sz="4000" baseline="-25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4000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4000" baseline="-25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4000" dirty="0" smtClean="0">
                    <a:latin typeface="Times New Roman" pitchFamily="18" charset="0"/>
                    <a:cs typeface="Times New Roman" pitchFamily="18" charset="0"/>
                  </a:rPr>
                  <a:t>, ……………</a:t>
                </a:r>
                <a:r>
                  <a:rPr lang="en-US" sz="4000" dirty="0" err="1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4000" baseline="-25000" dirty="0" err="1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4000" baseline="-25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4000" dirty="0">
                    <a:latin typeface="Times New Roman" pitchFamily="18" charset="0"/>
                    <a:cs typeface="Times New Roman" pitchFamily="18" charset="0"/>
                  </a:rPr>
                  <a:t>be </a:t>
                </a:r>
                <a:r>
                  <a:rPr lang="en-US" sz="4000" dirty="0" smtClean="0">
                    <a:latin typeface="Times New Roman" pitchFamily="18" charset="0"/>
                    <a:cs typeface="Times New Roman" pitchFamily="18" charset="0"/>
                  </a:rPr>
                  <a:t>n observation with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4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40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4000" b="0" i="1" smtClean="0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4000" dirty="0" smtClean="0">
                    <a:latin typeface="Times New Roman" pitchFamily="18" charset="0"/>
                    <a:cs typeface="Times New Roman" pitchFamily="18" charset="0"/>
                  </a:rPr>
                  <a:t>as mean. The variance is denoted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sz="400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dirty="0" smtClean="0">
                    <a:latin typeface="Times New Roman" pitchFamily="18" charset="0"/>
                    <a:cs typeface="Times New Roman" pitchFamily="18" charset="0"/>
                  </a:rPr>
                  <a:t> is given by</a:t>
                </a:r>
                <a:endParaRPr lang="en-US" sz="4000" baseline="-25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4000" baseline="-25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4000" baseline="-25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4000" baseline="-25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4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826130"/>
                <a:ext cx="10668000" cy="5646226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2057" t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0" y="564520"/>
            <a:ext cx="21672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08159439"/>
              </p:ext>
            </p:extLst>
          </p:nvPr>
        </p:nvGraphicFramePr>
        <p:xfrm>
          <a:off x="3048000" y="4267200"/>
          <a:ext cx="5182721" cy="1524000"/>
        </p:xfrm>
        <a:graphic>
          <a:graphicData uri="http://schemas.openxmlformats.org/presentationml/2006/ole">
            <p:oleObj spid="_x0000_s463885" name="Equation" r:id="rId4" imgW="1193760" imgH="43164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5144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Rectangle 4"/>
              <p:cNvSpPr/>
              <p:nvPr/>
            </p:nvSpPr>
            <p:spPr>
              <a:xfrm>
                <a:off x="533400" y="826130"/>
                <a:ext cx="10668000" cy="44151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Standard Deviation </a:t>
                </a:r>
              </a:p>
              <a:p>
                <a:endParaRPr lang="en-US" sz="4000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4000" b="1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For Ungrouped Data,</a:t>
                </a:r>
              </a:p>
              <a:p>
                <a:r>
                  <a:rPr lang="en-US" sz="4000" dirty="0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b="0" i="0" smtClean="0">
                        <a:latin typeface="Cambria Math"/>
                      </a:rPr>
                      <m:t>f</m:t>
                    </m:r>
                    <m:r>
                      <a:rPr lang="en-US" sz="4000" b="0" i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4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sz="400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dirty="0" smtClean="0">
                    <a:latin typeface="Times New Roman" pitchFamily="18" charset="0"/>
                    <a:cs typeface="Times New Roman" pitchFamily="18" charset="0"/>
                  </a:rPr>
                  <a:t> is the variance of the given data, then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</a:rPr>
                      <m:t>𝜎</m:t>
                    </m:r>
                    <m:r>
                      <a:rPr lang="en-US" sz="4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4000" dirty="0" smtClean="0">
                    <a:latin typeface="Times New Roman" pitchFamily="18" charset="0"/>
                    <a:cs typeface="Times New Roman" pitchFamily="18" charset="0"/>
                  </a:rPr>
                  <a:t> is called the standard deviation. It is defined as the square root of the variance.</a:t>
                </a:r>
              </a:p>
              <a:p>
                <a:endParaRPr lang="en-US" sz="4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826130"/>
                <a:ext cx="10668000" cy="4415119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2057" t="-2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0" y="564520"/>
            <a:ext cx="21672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55830210"/>
              </p:ext>
            </p:extLst>
          </p:nvPr>
        </p:nvGraphicFramePr>
        <p:xfrm>
          <a:off x="3352800" y="4914900"/>
          <a:ext cx="4592638" cy="1447800"/>
        </p:xfrm>
        <a:graphic>
          <a:graphicData uri="http://schemas.openxmlformats.org/presentationml/2006/ole">
            <p:oleObj spid="_x0000_s469003" name="Equation" r:id="rId4" imgW="1244520" imgH="4824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9818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627994"/>
            <a:ext cx="10668000" cy="4606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Standard Deviation </a:t>
            </a:r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(For Discrete Data)</a:t>
            </a: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Let the given data be</a:t>
            </a:r>
          </a:p>
          <a:p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Then, the standard deviation is given by</a:t>
            </a:r>
          </a:p>
          <a:p>
            <a:endParaRPr lang="en-US" sz="40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0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0" y="564520"/>
            <a:ext cx="21672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45001129"/>
              </p:ext>
            </p:extLst>
          </p:nvPr>
        </p:nvGraphicFramePr>
        <p:xfrm>
          <a:off x="2590800" y="1905000"/>
          <a:ext cx="7162800" cy="1261872"/>
        </p:xfrm>
        <a:graphic>
          <a:graphicData uri="http://schemas.openxmlformats.org/drawingml/2006/table">
            <a:tbl>
              <a:tblPr/>
              <a:tblGrid>
                <a:gridCol w="1193800"/>
                <a:gridCol w="1193800"/>
                <a:gridCol w="1193800"/>
                <a:gridCol w="1193800"/>
                <a:gridCol w="1193800"/>
                <a:gridCol w="1193800"/>
              </a:tblGrid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x: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x</a:t>
                      </a:r>
                      <a:r>
                        <a:rPr lang="en-US" sz="3600" baseline="-25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3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x</a:t>
                      </a:r>
                      <a:r>
                        <a:rPr lang="en-US" sz="3600" baseline="-25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en-US" sz="3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x</a:t>
                      </a:r>
                      <a:r>
                        <a:rPr lang="en-US" sz="3600" baseline="-25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</a:t>
                      </a:r>
                      <a:endParaRPr lang="en-US" sz="3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2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</a:t>
                      </a:r>
                      <a:r>
                        <a:rPr lang="en-US" sz="3600" baseline="-25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3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</a:t>
                      </a:r>
                      <a:r>
                        <a:rPr lang="en-US" sz="3600" baseline="-25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en-US" sz="3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</a:t>
                      </a:r>
                      <a:r>
                        <a:rPr lang="en-US" sz="3600" baseline="-25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</a:t>
                      </a:r>
                      <a:endParaRPr lang="en-US" sz="3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36237879"/>
              </p:ext>
            </p:extLst>
          </p:nvPr>
        </p:nvGraphicFramePr>
        <p:xfrm>
          <a:off x="7467600" y="4192983"/>
          <a:ext cx="1939925" cy="1041400"/>
        </p:xfrm>
        <a:graphic>
          <a:graphicData uri="http://schemas.openxmlformats.org/presentationml/2006/ole">
            <p:oleObj spid="_x0000_s464921" name="Equation" r:id="rId3" imgW="622030" imgH="431613" progId="Equation.DSMT4">
              <p:embed/>
            </p:oleObj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54284264"/>
              </p:ext>
            </p:extLst>
          </p:nvPr>
        </p:nvGraphicFramePr>
        <p:xfrm>
          <a:off x="1477963" y="4149725"/>
          <a:ext cx="5295900" cy="1376363"/>
        </p:xfrm>
        <a:graphic>
          <a:graphicData uri="http://schemas.openxmlformats.org/presentationml/2006/ole">
            <p:oleObj spid="_x0000_s464922" name="Equation" r:id="rId4" imgW="1434960" imgH="4824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1769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19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6699" y="381000"/>
            <a:ext cx="1098950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Standard Deviation </a:t>
            </a:r>
            <a:r>
              <a:rPr lang="en-US" sz="4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(For </a:t>
            </a:r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Grouped </a:t>
            </a:r>
            <a:r>
              <a:rPr lang="en-US" sz="4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Data)</a:t>
            </a:r>
          </a:p>
          <a:p>
            <a:r>
              <a:rPr lang="en-US" sz="4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If Class Interval frequency distribution is given then, </a:t>
            </a: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the standard deviation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is given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sz="4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endParaRPr lang="en-US" sz="40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Where x</a:t>
            </a:r>
            <a:r>
              <a:rPr lang="en-US" sz="4000" baseline="-25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4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is the mid value of the class interval.</a:t>
            </a:r>
          </a:p>
          <a:p>
            <a:endParaRPr lang="en-US" sz="4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0" y="564520"/>
            <a:ext cx="21672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</a:pPr>
            <a:r>
              <a:rPr lang="en-US" sz="1100" smtClean="0">
                <a:solidFill>
                  <a:prstClr val="black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13595576"/>
              </p:ext>
            </p:extLst>
          </p:nvPr>
        </p:nvGraphicFramePr>
        <p:xfrm>
          <a:off x="2362200" y="2551113"/>
          <a:ext cx="5295900" cy="1374775"/>
        </p:xfrm>
        <a:graphic>
          <a:graphicData uri="http://schemas.openxmlformats.org/presentationml/2006/ole">
            <p:oleObj spid="_x0000_s465938" name="Equation" r:id="rId3" imgW="1434960" imgH="4824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3151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1069848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We discuss the following in  today’s Lecture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Measures of Dispersion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Range</a:t>
            </a:r>
          </a:p>
          <a:p>
            <a:pPr lvl="1" algn="just"/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Mean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Deviation</a:t>
            </a:r>
          </a:p>
          <a:p>
            <a:pPr marL="800100" lvl="1" indent="-342900" algn="just">
              <a:buFont typeface="Wingdings" pitchFamily="2" charset="2"/>
              <a:buChar char="Ø"/>
            </a:pP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Standard Deviation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40994" name="Rectangle 2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0995" name="Rectangle 3"/>
          <p:cNvSpPr>
            <a:spLocks noChangeArrowheads="1"/>
          </p:cNvSpPr>
          <p:nvPr/>
        </p:nvSpPr>
        <p:spPr bwMode="auto">
          <a:xfrm>
            <a:off x="457200" y="5868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0999" name="Rectangle 7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1001" name="Rectangle 9"/>
          <p:cNvSpPr>
            <a:spLocks noChangeArrowheads="1"/>
          </p:cNvSpPr>
          <p:nvPr/>
        </p:nvSpPr>
        <p:spPr bwMode="auto">
          <a:xfrm>
            <a:off x="0" y="556828"/>
            <a:ext cx="2279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20575"/>
            <a:ext cx="108966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 1</a:t>
            </a:r>
          </a:p>
          <a:p>
            <a:pPr marL="742950" indent="-742950" algn="just">
              <a:buNone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Find the variance and standard deviation for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the following data: 57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, 64, 43, 67, 49, 59, 44, 47, 61,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59</a:t>
            </a:r>
          </a:p>
          <a:p>
            <a:pPr marL="742950" indent="-742950" algn="just">
              <a:buNone/>
            </a:pPr>
            <a:r>
              <a:rPr lang="en-US" sz="4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4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75849430"/>
              </p:ext>
            </p:extLst>
          </p:nvPr>
        </p:nvGraphicFramePr>
        <p:xfrm>
          <a:off x="3027363" y="2590800"/>
          <a:ext cx="4440237" cy="1193800"/>
        </p:xfrm>
        <a:graphic>
          <a:graphicData uri="http://schemas.openxmlformats.org/presentationml/2006/ole">
            <p:oleObj spid="_x0000_s466978" name="Equation" r:id="rId3" imgW="1409400" imgH="43164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89828511"/>
              </p:ext>
            </p:extLst>
          </p:nvPr>
        </p:nvGraphicFramePr>
        <p:xfrm>
          <a:off x="2424112" y="3810000"/>
          <a:ext cx="7405688" cy="1295400"/>
        </p:xfrm>
        <a:graphic>
          <a:graphicData uri="http://schemas.openxmlformats.org/presentationml/2006/ole">
            <p:oleObj spid="_x0000_s466979" name="Equation" r:id="rId4" imgW="2006280" imgH="43164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04341175"/>
              </p:ext>
            </p:extLst>
          </p:nvPr>
        </p:nvGraphicFramePr>
        <p:xfrm>
          <a:off x="2674938" y="5486400"/>
          <a:ext cx="4030662" cy="685800"/>
        </p:xfrm>
        <a:graphic>
          <a:graphicData uri="http://schemas.openxmlformats.org/presentationml/2006/ole">
            <p:oleObj spid="_x0000_s466980" name="Equation" r:id="rId5" imgW="1091880" imgH="2286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9757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39969" name="Rectangle 1"/>
          <p:cNvSpPr>
            <a:spLocks noChangeArrowheads="1"/>
          </p:cNvSpPr>
          <p:nvPr/>
        </p:nvSpPr>
        <p:spPr bwMode="auto">
          <a:xfrm>
            <a:off x="549565" y="605909"/>
            <a:ext cx="10668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Example 2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Calculate variance of the following data :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9971" name="Rectangle 3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457200" y="6059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9974" name="Rectangle 6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9975" name="Rectangle 7"/>
          <p:cNvSpPr>
            <a:spLocks noChangeArrowheads="1"/>
          </p:cNvSpPr>
          <p:nvPr/>
        </p:nvSpPr>
        <p:spPr bwMode="auto">
          <a:xfrm>
            <a:off x="0" y="194877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9977" name="Rectangle 9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9978" name="Rectangle 10"/>
          <p:cNvSpPr>
            <a:spLocks noChangeArrowheads="1"/>
          </p:cNvSpPr>
          <p:nvPr/>
        </p:nvSpPr>
        <p:spPr bwMode="auto">
          <a:xfrm>
            <a:off x="0" y="71052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0894985"/>
              </p:ext>
            </p:extLst>
          </p:nvPr>
        </p:nvGraphicFramePr>
        <p:xfrm>
          <a:off x="3140365" y="2362200"/>
          <a:ext cx="5486400" cy="2979420"/>
        </p:xfrm>
        <a:graphic>
          <a:graphicData uri="http://schemas.openxmlformats.org/drawingml/2006/table">
            <a:tbl>
              <a:tblPr/>
              <a:tblGrid>
                <a:gridCol w="2819400"/>
                <a:gridCol w="26670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Class interval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Frequency(f):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4-8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8-12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12-16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16-20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7896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9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99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99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40994" name="Rectangle 2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0995" name="Rectangle 3"/>
          <p:cNvSpPr>
            <a:spLocks noChangeArrowheads="1"/>
          </p:cNvSpPr>
          <p:nvPr/>
        </p:nvSpPr>
        <p:spPr bwMode="auto">
          <a:xfrm>
            <a:off x="457200" y="5868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0999" name="Rectangle 7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1001" name="Rectangle 9"/>
          <p:cNvSpPr>
            <a:spLocks noChangeArrowheads="1"/>
          </p:cNvSpPr>
          <p:nvPr/>
        </p:nvSpPr>
        <p:spPr bwMode="auto">
          <a:xfrm>
            <a:off x="0" y="556828"/>
            <a:ext cx="2279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1931" y="228600"/>
            <a:ext cx="105917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4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751082"/>
                  </p:ext>
                </p:extLst>
              </p:nvPr>
            </p:nvGraphicFramePr>
            <p:xfrm>
              <a:off x="838200" y="922788"/>
              <a:ext cx="4648200" cy="3683409"/>
            </p:xfrm>
            <a:graphic>
              <a:graphicData uri="http://schemas.openxmlformats.org/drawingml/2006/table">
                <a:tbl>
                  <a:tblPr/>
                  <a:tblGrid>
                    <a:gridCol w="1447800"/>
                    <a:gridCol w="838200"/>
                    <a:gridCol w="838200"/>
                    <a:gridCol w="1524000"/>
                  </a:tblGrid>
                  <a:tr h="67741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   C.I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    f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 smtClean="0">
                            <a:solidFill>
                              <a:srgbClr val="0070C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 smtClean="0">
                            <a:solidFill>
                              <a:srgbClr val="0070C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2246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4-8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3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6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18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65069"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8-12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6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b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10</a:t>
                          </a:r>
                          <a:endParaRPr lang="en-US" sz="3400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b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60</a:t>
                          </a:r>
                          <a:endParaRPr lang="en-US" sz="3400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65069"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b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12-16</a:t>
                          </a:r>
                          <a:endParaRPr lang="en-US" sz="3400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b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4</a:t>
                          </a:r>
                          <a:endParaRPr lang="en-US" sz="3400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14</a:t>
                          </a:r>
                          <a:endParaRPr lang="en-US" sz="34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56</a:t>
                          </a:r>
                          <a:endParaRPr lang="en-US" sz="34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65069"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16-20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7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18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126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65069"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Total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20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260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64751082"/>
                  </p:ext>
                </p:extLst>
              </p:nvPr>
            </p:nvGraphicFramePr>
            <p:xfrm>
              <a:off x="838200" y="922788"/>
              <a:ext cx="4648200" cy="3683409"/>
            </p:xfrm>
            <a:graphic>
              <a:graphicData uri="http://schemas.openxmlformats.org/drawingml/2006/table">
                <a:tbl>
                  <a:tblPr/>
                  <a:tblGrid>
                    <a:gridCol w="1447800"/>
                    <a:gridCol w="838200"/>
                    <a:gridCol w="838200"/>
                    <a:gridCol w="1524000"/>
                  </a:tblGrid>
                  <a:tr h="67741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   C.I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    f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74453" t="-15315" r="-182482" b="-4747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5200" t="-15315" b="-474775"/>
                          </a:stretch>
                        </a:blipFill>
                      </a:tcPr>
                    </a:tc>
                  </a:tr>
                  <a:tr h="62246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4-8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3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6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18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95884"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8-12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6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b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10</a:t>
                          </a:r>
                          <a:endParaRPr lang="en-US" sz="3400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b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60</a:t>
                          </a:r>
                          <a:endParaRPr lang="en-US" sz="3400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95884"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b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12-16</a:t>
                          </a:r>
                          <a:endParaRPr lang="en-US" sz="3400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b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4</a:t>
                          </a:r>
                          <a:endParaRPr lang="en-US" sz="3400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14</a:t>
                          </a:r>
                          <a:endParaRPr lang="en-US" sz="34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56</a:t>
                          </a:r>
                          <a:endParaRPr lang="en-US" sz="34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95884"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16-20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7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18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126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65069"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Total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20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indent="-22860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400" dirty="0" smtClean="0"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260</a:t>
                          </a:r>
                          <a:endParaRPr lang="en-US" sz="3400" dirty="0"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95743291"/>
              </p:ext>
            </p:extLst>
          </p:nvPr>
        </p:nvGraphicFramePr>
        <p:xfrm>
          <a:off x="5824538" y="955675"/>
          <a:ext cx="5521325" cy="1193800"/>
        </p:xfrm>
        <a:graphic>
          <a:graphicData uri="http://schemas.openxmlformats.org/presentationml/2006/ole">
            <p:oleObj spid="_x0000_s468008" name="Equation" r:id="rId4" imgW="1549080" imgH="43164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99576150"/>
              </p:ext>
            </p:extLst>
          </p:nvPr>
        </p:nvGraphicFramePr>
        <p:xfrm>
          <a:off x="5937830" y="2362200"/>
          <a:ext cx="1939925" cy="1041400"/>
        </p:xfrm>
        <a:graphic>
          <a:graphicData uri="http://schemas.openxmlformats.org/presentationml/2006/ole">
            <p:oleObj spid="_x0000_s468009" name="Equation" r:id="rId5" imgW="622030" imgH="431613" progId="Equation.DSMT4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56458128"/>
              </p:ext>
            </p:extLst>
          </p:nvPr>
        </p:nvGraphicFramePr>
        <p:xfrm>
          <a:off x="762000" y="4610100"/>
          <a:ext cx="10363200" cy="1447800"/>
        </p:xfrm>
        <a:graphic>
          <a:graphicData uri="http://schemas.openxmlformats.org/presentationml/2006/ole">
            <p:oleObj spid="_x0000_s468010" name="Equation" r:id="rId6" imgW="3492360" imgH="48240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25300257"/>
              </p:ext>
            </p:extLst>
          </p:nvPr>
        </p:nvGraphicFramePr>
        <p:xfrm>
          <a:off x="855662" y="5943600"/>
          <a:ext cx="1506538" cy="609600"/>
        </p:xfrm>
        <a:graphic>
          <a:graphicData uri="http://schemas.openxmlformats.org/presentationml/2006/ole">
            <p:oleObj spid="_x0000_s468011" name="Equation" r:id="rId7" imgW="507960" imgH="20304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760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39969" name="Rectangle 1"/>
          <p:cNvSpPr>
            <a:spLocks noChangeArrowheads="1"/>
          </p:cNvSpPr>
          <p:nvPr/>
        </p:nvSpPr>
        <p:spPr bwMode="auto">
          <a:xfrm>
            <a:off x="549565" y="188655"/>
            <a:ext cx="10668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Example 3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Calculate mean,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variance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and standard deviation of the following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frequency distribution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: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9971" name="Rectangle 3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457200" y="6059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9974" name="Rectangle 6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9975" name="Rectangle 7"/>
          <p:cNvSpPr>
            <a:spLocks noChangeArrowheads="1"/>
          </p:cNvSpPr>
          <p:nvPr/>
        </p:nvSpPr>
        <p:spPr bwMode="auto">
          <a:xfrm>
            <a:off x="0" y="194877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9977" name="Rectangle 9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9978" name="Rectangle 10"/>
          <p:cNvSpPr>
            <a:spLocks noChangeArrowheads="1"/>
          </p:cNvSpPr>
          <p:nvPr/>
        </p:nvSpPr>
        <p:spPr bwMode="auto">
          <a:xfrm>
            <a:off x="0" y="71052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85855073"/>
              </p:ext>
            </p:extLst>
          </p:nvPr>
        </p:nvGraphicFramePr>
        <p:xfrm>
          <a:off x="3276600" y="2209800"/>
          <a:ext cx="5486400" cy="4171188"/>
        </p:xfrm>
        <a:graphic>
          <a:graphicData uri="http://schemas.openxmlformats.org/drawingml/2006/table">
            <a:tbl>
              <a:tblPr/>
              <a:tblGrid>
                <a:gridCol w="2819400"/>
                <a:gridCol w="2667000"/>
              </a:tblGrid>
              <a:tr h="2148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Class interval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Frequency(f):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9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0-10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11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1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10-20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29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4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20-30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18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30-40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1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40-50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4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50-60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en-US" sz="3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5255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9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39969" name="Rectangle 1"/>
          <p:cNvSpPr>
            <a:spLocks noChangeArrowheads="1"/>
          </p:cNvSpPr>
          <p:nvPr/>
        </p:nvSpPr>
        <p:spPr bwMode="auto">
          <a:xfrm>
            <a:off x="457200" y="480506"/>
            <a:ext cx="106680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Solution: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4000" b="1" dirty="0" smtClean="0">
              <a:solidFill>
                <a:srgbClr val="0070C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4000" b="1" dirty="0">
              <a:solidFill>
                <a:srgbClr val="0070C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0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Mean = 21.5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40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0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Variance = 161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40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0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S. D = 12.7</a:t>
            </a:r>
            <a:endParaRPr lang="en-US" sz="40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9971" name="Rectangle 3"/>
          <p:cNvSpPr>
            <a:spLocks noChangeArrowheads="1"/>
          </p:cNvSpPr>
          <p:nvPr/>
        </p:nvSpPr>
        <p:spPr bwMode="auto">
          <a:xfrm>
            <a:off x="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457200" y="6059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9974" name="Rectangle 6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9975" name="Rectangle 7"/>
          <p:cNvSpPr>
            <a:spLocks noChangeArrowheads="1"/>
          </p:cNvSpPr>
          <p:nvPr/>
        </p:nvSpPr>
        <p:spPr bwMode="auto">
          <a:xfrm>
            <a:off x="0" y="194877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9977" name="Rectangle 9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9978" name="Rectangle 10"/>
          <p:cNvSpPr>
            <a:spLocks noChangeArrowheads="1"/>
          </p:cNvSpPr>
          <p:nvPr/>
        </p:nvSpPr>
        <p:spPr bwMode="auto">
          <a:xfrm>
            <a:off x="0" y="71052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302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9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99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99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99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14400" y="762000"/>
            <a:ext cx="103632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Recapitulation:</a:t>
            </a: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Measures of Dispersion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Range</a:t>
            </a:r>
          </a:p>
          <a:p>
            <a:pPr lvl="1" algn="just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Mean Deviation</a:t>
            </a:r>
          </a:p>
          <a:p>
            <a:pPr marL="800100" lvl="1" indent="-342900" algn="just">
              <a:buFont typeface="Wingdings" pitchFamily="2" charset="2"/>
              <a:buChar char="Ø"/>
            </a:pP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Standard Deviation</a:t>
            </a:r>
          </a:p>
        </p:txBody>
      </p:sp>
      <p:sp>
        <p:nvSpPr>
          <p:cNvPr id="204807" name="Rectangle 7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Date Placeholder 1"/>
          <p:cNvSpPr>
            <a:spLocks noGrp="1"/>
          </p:cNvSpPr>
          <p:nvPr/>
        </p:nvSpPr>
        <p:spPr>
          <a:xfrm>
            <a:off x="8991600" y="6019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6D19EB2-ACCD-497C-A960-F49868CC2B2F}" type="datetime3">
              <a:rPr lang="en-US"/>
              <a:pPr>
                <a:defRPr/>
              </a:pPr>
              <a:t>25 July 2019</a:t>
            </a:fld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905246" y="1905001"/>
            <a:ext cx="8106019" cy="2068511"/>
            <a:chOff x="609600" y="3932238"/>
            <a:chExt cx="8105775" cy="2068512"/>
          </a:xfrm>
        </p:grpSpPr>
        <p:sp>
          <p:nvSpPr>
            <p:cNvPr id="7" name="TextBox 4"/>
            <p:cNvSpPr txBox="1"/>
            <p:nvPr/>
          </p:nvSpPr>
          <p:spPr>
            <a:xfrm>
              <a:off x="2590252" y="3974445"/>
              <a:ext cx="4192094" cy="1938993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Thank you 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Picture 7" descr="Related im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9600" y="3932238"/>
              <a:ext cx="1857375" cy="1839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Related im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58000" y="3974444"/>
              <a:ext cx="1857375" cy="2026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xmlns="" val="3479361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" y="1458754"/>
            <a:ext cx="10668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Averages or the measures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tendency give us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idea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tile concentration of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 about'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of the distribution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know the average alone we cannot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complete idea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distribution.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series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8, 10, 11,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9, 12, 15,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(iii)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5, 9, 13, 17.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cases,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5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Mean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If we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given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5 observations is 9, we 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annot form an idea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to whether it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of first series 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or third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series 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any other series 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observations whose sum is 45. Thus we see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the measures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central tendency are inadequate to give us a complete idea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must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supported and supplemented by some other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measures, One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measure is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Dispersion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i="1" dirty="0"/>
          </a:p>
        </p:txBody>
      </p:sp>
      <p:sp>
        <p:nvSpPr>
          <p:cNvPr id="5" name="Rectangle 4"/>
          <p:cNvSpPr/>
          <p:nvPr/>
        </p:nvSpPr>
        <p:spPr>
          <a:xfrm>
            <a:off x="650752" y="625524"/>
            <a:ext cx="479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Measures of Dispersion</a:t>
            </a:r>
          </a:p>
        </p:txBody>
      </p:sp>
    </p:spTree>
    <p:extLst>
      <p:ext uri="{BB962C8B-B14F-4D97-AF65-F5344CB8AC3E}">
        <p14:creationId xmlns:p14="http://schemas.microsoft.com/office/powerpoint/2010/main" xmlns="" val="176658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45090" y="1066800"/>
            <a:ext cx="10668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i="1" dirty="0"/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Literal meaning of dispersion is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2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scatteredness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'.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study dispersion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have an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homogeneity or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heterogeneity of the distribution.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Idea on measure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Dispersion: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idea of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of dispersion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the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as those for all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 of measure of central tendency,</a:t>
            </a:r>
            <a:endParaRPr lang="en-US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should 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rigidly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defined.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should be easy to calculate and easy to understand.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(iii) It should be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all the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observations.</a:t>
            </a:r>
          </a:p>
          <a:p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(iv)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should be amenable to further mathematical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should be affected as little as possible by fluctuations of sampling.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3775" y="533400"/>
            <a:ext cx="2287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Dispersion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706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57200"/>
            <a:ext cx="7101840" cy="6096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Dispersion</a:t>
            </a:r>
            <a:endParaRPr lang="en-US" sz="4000" b="1" dirty="0">
              <a:solidFill>
                <a:srgbClr val="C0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371600"/>
            <a:ext cx="10698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Dispersion is the extent to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which values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in a distribution differ from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the average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of the distribution.</a:t>
            </a:r>
            <a:endParaRPr lang="en-US" sz="40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3310591"/>
            <a:ext cx="104698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quantify the extent of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variation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are certain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namely:</a:t>
            </a: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                    (ii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Quartile Deviation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(iii)Mean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Deviation   (iv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Standard Deviation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43902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609601"/>
            <a:ext cx="10668000" cy="5221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</a:p>
          <a:p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 Ungrouped Data,</a:t>
            </a:r>
          </a:p>
          <a:p>
            <a:pPr algn="just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This is the simplest possible measure of dispersion and is defined as the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difference between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the largest and smallest values of the variable.</a:t>
            </a:r>
            <a:endParaRPr lang="en-US" sz="40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0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0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0" y="564520"/>
            <a:ext cx="21672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5430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96837241"/>
              </p:ext>
            </p:extLst>
          </p:nvPr>
        </p:nvGraphicFramePr>
        <p:xfrm>
          <a:off x="1295400" y="4648200"/>
          <a:ext cx="9677400" cy="1447800"/>
        </p:xfrm>
        <a:graphic>
          <a:graphicData uri="http://schemas.openxmlformats.org/presentationml/2006/ole">
            <p:oleObj spid="_x0000_s354359" name="Equation" r:id="rId3" imgW="283176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381000"/>
            <a:ext cx="108966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Note</a:t>
            </a:r>
            <a:r>
              <a:rPr lang="en-US" sz="4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In individual observations and discrete series, L and S are easily identified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4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In continuous series, the following two methods are followed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4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Method </a:t>
            </a: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1: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= Upper boundary of the highest class</a:t>
            </a:r>
          </a:p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= Lower boundary of the lowest class.</a:t>
            </a:r>
          </a:p>
          <a:p>
            <a:r>
              <a:rPr lang="en-US" sz="4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Method </a:t>
            </a: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2: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= Mid value of the highest class.</a:t>
            </a:r>
          </a:p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                    S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= Mid value of the lowest class.</a:t>
            </a:r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0" y="564520"/>
            <a:ext cx="21672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007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381000"/>
            <a:ext cx="11963399" cy="5178425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1</a:t>
            </a:r>
          </a:p>
          <a:p>
            <a:pPr lvl="0">
              <a:buNone/>
            </a:pPr>
            <a:endParaRPr lang="en-US" sz="40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yields (kg per plot) of a cotton variety from five 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plots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are 8, 9, 8, 10 and 11. Find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the range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40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r>
              <a:rPr lang="en-US" sz="4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L=11, S = 8.</a:t>
            </a:r>
          </a:p>
          <a:p>
            <a:pPr lvl="0"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               Range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= L – S = 11- 8 = 3</a:t>
            </a:r>
          </a:p>
          <a:p>
            <a:pPr lvl="0">
              <a:buNone/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rtl="0" eaLnBrk="1" hangingPunct="1">
              <a:buFont typeface="Wingdings" pitchFamily="2" charset="2"/>
              <a:buChar char="Ø"/>
            </a:pPr>
            <a:endParaRPr lang="en-US" sz="4000" dirty="0" smtClean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3698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3700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560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627994"/>
            <a:ext cx="10668000" cy="3375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2: </a:t>
            </a:r>
            <a:endParaRPr lang="en-US" sz="4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Calculate range from the following distribution</a:t>
            </a:r>
          </a:p>
          <a:p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0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0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0" y="564520"/>
            <a:ext cx="21672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47384023"/>
              </p:ext>
            </p:extLst>
          </p:nvPr>
        </p:nvGraphicFramePr>
        <p:xfrm>
          <a:off x="2133600" y="2057400"/>
          <a:ext cx="7924800" cy="1261872"/>
        </p:xfrm>
        <a:graphic>
          <a:graphicData uri="http://schemas.openxmlformats.org/drawingml/2006/table">
            <a:tbl>
              <a:tblPr/>
              <a:tblGrid>
                <a:gridCol w="1676400"/>
                <a:gridCol w="1295400"/>
                <a:gridCol w="1219200"/>
                <a:gridCol w="1219200"/>
                <a:gridCol w="1219200"/>
                <a:gridCol w="1295400"/>
              </a:tblGrid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Size </a:t>
                      </a:r>
                      <a:endParaRPr lang="en-US" sz="3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60-63</a:t>
                      </a:r>
                      <a:endParaRPr lang="en-US" sz="3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63-66</a:t>
                      </a:r>
                      <a:endParaRPr lang="en-US" sz="3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66-69</a:t>
                      </a:r>
                      <a:endParaRPr lang="en-US" sz="3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69-72</a:t>
                      </a:r>
                      <a:endParaRPr lang="en-US" sz="3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72-75</a:t>
                      </a:r>
                      <a:endParaRPr lang="en-US" sz="3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2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Number</a:t>
                      </a:r>
                      <a:endParaRPr lang="en-US" sz="3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  <a:endParaRPr lang="en-US" sz="3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8</a:t>
                      </a:r>
                      <a:endParaRPr lang="en-US" sz="3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42</a:t>
                      </a:r>
                      <a:endParaRPr lang="en-US" sz="3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27</a:t>
                      </a:r>
                      <a:endParaRPr lang="en-US" sz="3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8</a:t>
                      </a:r>
                      <a:endParaRPr lang="en-US" sz="3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81000" y="564520"/>
            <a:ext cx="10972800" cy="5988679"/>
          </a:xfrm>
          <a:prstGeom prst="rect">
            <a:avLst/>
          </a:prstGeom>
        </p:spPr>
        <p:txBody>
          <a:bodyPr vert="horz" lIns="182880" tIns="91440">
            <a:normAutofit fontScale="77500" lnSpcReduction="20000"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 2"/>
              <a:buNone/>
            </a:pPr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Font typeface="Wingdings 2"/>
              <a:buNone/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Font typeface="Wingdings 2"/>
              <a:buNone/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Font typeface="Wingdings 2"/>
              <a:buNone/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Font typeface="Wingdings 2"/>
              <a:buNone/>
            </a:pPr>
            <a:endParaRPr lang="en-US" sz="40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Font typeface="Wingdings 2"/>
              <a:buNone/>
            </a:pPr>
            <a:endParaRPr lang="en-US" sz="4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Font typeface="Wingdings 2"/>
              <a:buNone/>
            </a:pPr>
            <a:endParaRPr lang="en-US" sz="40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Font typeface="Wingdings 2"/>
              <a:buNone/>
            </a:pPr>
            <a:endParaRPr lang="en-US" sz="40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Font typeface="Wingdings 2"/>
              <a:buNone/>
            </a:pPr>
            <a:r>
              <a:rPr lang="en-US" sz="4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US" sz="4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Font typeface="Wingdings 2"/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L = Upper boundary of the highest class = 75</a:t>
            </a:r>
          </a:p>
          <a:p>
            <a:pPr marL="0" indent="0" algn="just">
              <a:buFont typeface="Wingdings 2"/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 = Lower boundary of the lowest class = 60</a:t>
            </a:r>
          </a:p>
          <a:p>
            <a:pPr marL="0" indent="0" algn="just">
              <a:buFont typeface="Wingdings 2"/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Range = L – S = 75 – 60 = 15</a:t>
            </a:r>
          </a:p>
          <a:p>
            <a:pPr marL="0" indent="0" algn="just">
              <a:buFont typeface="Wingdings 2"/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					</a:t>
            </a:r>
          </a:p>
          <a:p>
            <a:pPr marL="0" indent="0" algn="just">
              <a:buFont typeface="Wingdings 2"/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xmlns="" val="299606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7412</TotalTime>
  <Words>1062</Words>
  <Application>Microsoft Office PowerPoint</Application>
  <PresentationFormat>Custom</PresentationFormat>
  <Paragraphs>372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Aspect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snist</dc:creator>
  <cp:lastModifiedBy>ABHI</cp:lastModifiedBy>
  <cp:revision>1186</cp:revision>
  <dcterms:created xsi:type="dcterms:W3CDTF">2017-03-04T05:36:36Z</dcterms:created>
  <dcterms:modified xsi:type="dcterms:W3CDTF">2019-07-25T11:30:38Z</dcterms:modified>
</cp:coreProperties>
</file>