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513" r:id="rId2"/>
    <p:sldId id="396" r:id="rId3"/>
    <p:sldId id="490" r:id="rId4"/>
    <p:sldId id="491" r:id="rId5"/>
    <p:sldId id="489" r:id="rId6"/>
    <p:sldId id="487" r:id="rId7"/>
    <p:sldId id="515" r:id="rId8"/>
    <p:sldId id="502" r:id="rId9"/>
    <p:sldId id="503" r:id="rId10"/>
    <p:sldId id="504" r:id="rId11"/>
    <p:sldId id="505" r:id="rId12"/>
    <p:sldId id="508" r:id="rId13"/>
    <p:sldId id="516" r:id="rId14"/>
    <p:sldId id="506" r:id="rId15"/>
    <p:sldId id="509" r:id="rId16"/>
    <p:sldId id="510" r:id="rId17"/>
    <p:sldId id="511" r:id="rId18"/>
    <p:sldId id="512" r:id="rId19"/>
    <p:sldId id="507" r:id="rId20"/>
    <p:sldId id="517" r:id="rId21"/>
    <p:sldId id="488" r:id="rId22"/>
    <p:sldId id="518" r:id="rId23"/>
    <p:sldId id="457" r:id="rId24"/>
    <p:sldId id="520" r:id="rId25"/>
    <p:sldId id="467" r:id="rId26"/>
    <p:sldId id="514" r:id="rId27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16" y="-25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31-Jul-19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31-Jul-19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0" y="6111877"/>
            <a:ext cx="2971800" cy="365125"/>
          </a:xfrm>
        </p:spPr>
        <p:txBody>
          <a:bodyPr/>
          <a:lstStyle/>
          <a:p>
            <a:fld id="{FD52891B-4EB0-4510-A581-45C35EFBC2DD}" type="datetime3">
              <a:rPr lang="en-US" smtClean="0"/>
              <a:pPr/>
              <a:t>31 July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314712" y="1905000"/>
            <a:ext cx="3277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 Black" pitchFamily="34" charset="0"/>
              </a:rPr>
              <a:t>Lecture - 7</a:t>
            </a:r>
            <a:endParaRPr lang="en-US" altLang="en-US" sz="40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370582"/>
            <a:ext cx="8053355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b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Science</a:t>
            </a: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1981200"/>
            <a:ext cx="23629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b="1" dirty="0" smtClean="0">
                <a:solidFill>
                  <a:srgbClr val="0070C0"/>
                </a:solidFill>
                <a:latin typeface="Arial Black" pitchFamily="34" charset="0"/>
              </a:rPr>
              <a:t>Unit-I</a:t>
            </a:r>
            <a:endParaRPr lang="en-US" altLang="en-US" sz="54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7" name="Picture 6" descr="snist autonomou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255" y="370582"/>
            <a:ext cx="262694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57400" y="3200400"/>
            <a:ext cx="7544288" cy="2488615"/>
            <a:chOff x="750584" y="3828104"/>
            <a:chExt cx="7543800" cy="2521175"/>
          </a:xfrm>
        </p:grpSpPr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750584" y="3828104"/>
              <a:ext cx="7543800" cy="12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36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U RAVI KUMAR CHAVALI</a:t>
              </a:r>
            </a:p>
            <a:p>
              <a:pPr algn="ctr" eaLnBrk="1" hangingPunct="1"/>
              <a:endParaRPr lang="en-US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1360145" y="4572000"/>
              <a:ext cx="6259856" cy="177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Assistant Professor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alt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Department of Science and Humanities</a:t>
              </a:r>
            </a:p>
            <a:p>
              <a:pPr algn="ctr" eaLnBrk="1" hangingPunct="1"/>
              <a:r>
                <a:rPr lang="en-US" altLang="en-US" sz="4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 </a:t>
              </a:r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SNIST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96228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Central moments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09600" y="1371600"/>
                <a:ext cx="10698480" cy="19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0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moments about the mean of a variable x are known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000" i="1"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4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central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moments. Usually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4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and it is given by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0698480" cy="196188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4" t="-4969" r="-1994"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1998374"/>
              </p:ext>
            </p:extLst>
          </p:nvPr>
        </p:nvGraphicFramePr>
        <p:xfrm>
          <a:off x="756302" y="4312167"/>
          <a:ext cx="4310062" cy="1295400"/>
        </p:xfrm>
        <a:graphic>
          <a:graphicData uri="http://schemas.openxmlformats.org/presentationml/2006/ole">
            <p:oleObj spid="_x0000_s473123" name="Equation" r:id="rId4" imgW="1168200" imgH="43164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723378" y="3584448"/>
            <a:ext cx="4882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Ungrouped 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9299" y="3448259"/>
            <a:ext cx="4069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Discrete Data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7873468"/>
              </p:ext>
            </p:extLst>
          </p:nvPr>
        </p:nvGraphicFramePr>
        <p:xfrm>
          <a:off x="6477000" y="5257800"/>
          <a:ext cx="2297113" cy="1295400"/>
        </p:xfrm>
        <a:graphic>
          <a:graphicData uri="http://schemas.openxmlformats.org/presentationml/2006/ole">
            <p:oleObj spid="_x0000_s473124" name="Equation" r:id="rId5" imgW="622080" imgH="431640" progId="Equation.DSMT4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2116279"/>
              </p:ext>
            </p:extLst>
          </p:nvPr>
        </p:nvGraphicFramePr>
        <p:xfrm>
          <a:off x="5958840" y="4185372"/>
          <a:ext cx="5011738" cy="1295400"/>
        </p:xfrm>
        <a:graphic>
          <a:graphicData uri="http://schemas.openxmlformats.org/presentationml/2006/ole">
            <p:oleObj spid="_x0000_s473125" name="Equation" r:id="rId6" imgW="13586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11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16699" y="381000"/>
                <a:ext cx="10989501" cy="6189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4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For Grouped Data</a:t>
                </a:r>
              </a:p>
              <a:p>
                <a:pPr lvl="0"/>
                <a:endParaRPr lang="en-US" sz="40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If Class Interval frequency distribution is given then,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the moments about mean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is given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by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endParaRPr lang="en-US" sz="3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Where x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is the mid value of the class interval.</a:t>
                </a:r>
              </a:p>
              <a:p>
                <a:r>
                  <a:rPr lang="en-US" sz="4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Note: It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/>
                        </m:ctrlPr>
                      </m:sSubPr>
                      <m:e>
                        <m:r>
                          <a:rPr lang="en-US" sz="3200" i="1"/>
                          <m:t>𝜇</m:t>
                        </m:r>
                      </m:e>
                      <m:sub>
                        <m:r>
                          <a:rPr lang="en-US" sz="3200"/>
                          <m:t>0</m:t>
                        </m:r>
                      </m:sub>
                    </m:sSub>
                    <m:r>
                      <a:rPr lang="en-US" sz="3200"/>
                      <m:t>=1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/>
                        </m:ctrlPr>
                      </m:sSubPr>
                      <m:e>
                        <m:r>
                          <a:rPr lang="en-US" sz="3200" i="1"/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/>
                      <m:t>=</m:t>
                    </m:r>
                    <m:r>
                      <a:rPr lang="en-US" sz="3200" b="0" i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/>
                        </m:ctrlPr>
                      </m:sSubPr>
                      <m:e>
                        <m:r>
                          <a:rPr lang="en-US" sz="3200" i="1"/>
                          <m:t>𝜇</m:t>
                        </m:r>
                      </m:e>
                      <m:sub>
                        <m:r>
                          <a:rPr lang="en-US" sz="3200"/>
                          <m:t>2</m:t>
                        </m:r>
                      </m:sub>
                    </m:sSub>
                    <m:r>
                      <a:rPr lang="en-US" sz="3200"/>
                      <m:t>=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𝜎</m:t>
                        </m:r>
                      </m:e>
                      <m:sup>
                        <m:r>
                          <a:rPr lang="en-US" sz="3200"/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i.e., the second central moment or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second moment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about the mean is the variance.</a:t>
                </a:r>
                <a:endParaRPr lang="en-US" sz="3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9" y="381000"/>
                <a:ext cx="10989501" cy="618919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7" t="-1773" r="-2163" b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6603599"/>
              </p:ext>
            </p:extLst>
          </p:nvPr>
        </p:nvGraphicFramePr>
        <p:xfrm>
          <a:off x="3352800" y="2819400"/>
          <a:ext cx="5011738" cy="1295400"/>
        </p:xfrm>
        <a:graphic>
          <a:graphicData uri="http://schemas.openxmlformats.org/presentationml/2006/ole">
            <p:oleObj spid="_x0000_s474127" name="Equation" r:id="rId4" imgW="13586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36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12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relationship between these moments is given by</a:t>
            </a:r>
          </a:p>
          <a:p>
            <a:endParaRPr lang="en-US" sz="3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6902994"/>
              </p:ext>
            </p:extLst>
          </p:nvPr>
        </p:nvGraphicFramePr>
        <p:xfrm>
          <a:off x="2438400" y="1256794"/>
          <a:ext cx="5011738" cy="1295400"/>
        </p:xfrm>
        <a:graphic>
          <a:graphicData uri="http://schemas.openxmlformats.org/presentationml/2006/ole">
            <p:oleObj spid="_x0000_s475172" name="Equation" r:id="rId3" imgW="1358640" imgH="431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4245295"/>
              </p:ext>
            </p:extLst>
          </p:nvPr>
        </p:nvGraphicFramePr>
        <p:xfrm>
          <a:off x="897176" y="2895600"/>
          <a:ext cx="10228545" cy="779463"/>
        </p:xfrm>
        <a:graphic>
          <a:graphicData uri="http://schemas.openxmlformats.org/presentationml/2006/ole">
            <p:oleObj spid="_x0000_s475173" name="Equation" r:id="rId4" imgW="3022560" imgH="24120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715549" y="3852442"/>
                <a:ext cx="10591800" cy="62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Note: As special cases we have, using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32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32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3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49" y="3852442"/>
                <a:ext cx="10591800" cy="62978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438" t="-13592" b="-2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9434414"/>
              </p:ext>
            </p:extLst>
          </p:nvPr>
        </p:nvGraphicFramePr>
        <p:xfrm>
          <a:off x="838200" y="4572000"/>
          <a:ext cx="3179762" cy="779462"/>
        </p:xfrm>
        <a:graphic>
          <a:graphicData uri="http://schemas.openxmlformats.org/presentationml/2006/ole">
            <p:oleObj spid="_x0000_s475174" name="Equation" r:id="rId6" imgW="939600" imgH="2412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4932333"/>
              </p:ext>
            </p:extLst>
          </p:nvPr>
        </p:nvGraphicFramePr>
        <p:xfrm>
          <a:off x="838200" y="5562600"/>
          <a:ext cx="7392988" cy="779463"/>
        </p:xfrm>
        <a:graphic>
          <a:graphicData uri="http://schemas.openxmlformats.org/presentationml/2006/ole">
            <p:oleObj spid="_x0000_s475175" name="Equation" r:id="rId7" imgW="2184120" imgH="2412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2533907"/>
              </p:ext>
            </p:extLst>
          </p:nvPr>
        </p:nvGraphicFramePr>
        <p:xfrm>
          <a:off x="5410200" y="4572000"/>
          <a:ext cx="5029200" cy="779463"/>
        </p:xfrm>
        <a:graphic>
          <a:graphicData uri="http://schemas.openxmlformats.org/presentationml/2006/ole">
            <p:oleObj spid="_x0000_s475176" name="Equation" r:id="rId8" imgW="1485900" imgH="241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228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20575"/>
            <a:ext cx="1104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alt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moments </a:t>
            </a:r>
            <a:r>
              <a:rPr lang="en-US" alt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central moments: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0452326"/>
              </p:ext>
            </p:extLst>
          </p:nvPr>
        </p:nvGraphicFramePr>
        <p:xfrm>
          <a:off x="3525837" y="2133600"/>
          <a:ext cx="3179763" cy="774700"/>
        </p:xfrm>
        <a:graphic>
          <a:graphicData uri="http://schemas.openxmlformats.org/presentationml/2006/ole">
            <p:oleObj spid="_x0000_s503810" name="Equation" r:id="rId3" imgW="939600" imgH="241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3259780"/>
              </p:ext>
            </p:extLst>
          </p:nvPr>
        </p:nvGraphicFramePr>
        <p:xfrm>
          <a:off x="3505200" y="3124200"/>
          <a:ext cx="4543425" cy="814387"/>
        </p:xfrm>
        <a:graphic>
          <a:graphicData uri="http://schemas.openxmlformats.org/presentationml/2006/ole">
            <p:oleObj spid="_x0000_s503811" name="Equation" r:id="rId4" imgW="1409400" imgH="241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9403725"/>
              </p:ext>
            </p:extLst>
          </p:nvPr>
        </p:nvGraphicFramePr>
        <p:xfrm>
          <a:off x="3494088" y="4114800"/>
          <a:ext cx="6792912" cy="814387"/>
        </p:xfrm>
        <a:graphic>
          <a:graphicData uri="http://schemas.openxmlformats.org/presentationml/2006/ole">
            <p:oleObj spid="_x0000_s503812" name="Equation" r:id="rId5" imgW="2108160" imgH="241200" progId="Equation.DSMT4">
              <p:embed/>
            </p:oleObj>
          </a:graphicData>
        </a:graphic>
      </p:graphicFrame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508375" y="1295400"/>
          <a:ext cx="2435225" cy="685800"/>
        </p:xfrm>
        <a:graphic>
          <a:graphicData uri="http://schemas.openxmlformats.org/presentationml/2006/ole">
            <p:oleObj spid="_x0000_s503813" name="Equation" r:id="rId6" imgW="660240" imgH="228600" progId="Equation.DSMT4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609600" y="5077361"/>
            <a:ext cx="1104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3200" b="1" i="1" dirty="0" smtClean="0">
                <a:latin typeface="Times New Roman" pitchFamily="18" charset="0"/>
                <a:cs typeface="Times New Roman" pitchFamily="18" charset="0"/>
              </a:rPr>
              <a:t>These formulae enable us to find moments about any point, once the mean and the moments about mean are known.</a:t>
            </a:r>
            <a:endParaRPr lang="en-US" sz="4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3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457200" y="420575"/>
                <a:ext cx="11049000" cy="5747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 1</a:t>
                </a:r>
              </a:p>
              <a:p>
                <a:pPr>
                  <a:buNone/>
                </a:pPr>
                <a:endParaRPr lang="en-US" sz="4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The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first four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moments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of a distribution about the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value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4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of the variab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l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e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are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– 1.5,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17, - 30 and, 108. Find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the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moments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about (</a:t>
                </a:r>
                <a:r>
                  <a:rPr lang="en-US" altLang="en-US" sz="4000" dirty="0" err="1" smtClean="0">
                    <a:latin typeface="Times New Roman" charset="0"/>
                    <a:cs typeface="Times New Roman" charset="0"/>
                  </a:rPr>
                  <a:t>i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) mean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(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ii)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the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origin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and (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iii)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the 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point x </a:t>
                </a:r>
                <a:r>
                  <a:rPr lang="en-US" altLang="en-US" sz="4000" dirty="0">
                    <a:latin typeface="Times New Roman" charset="0"/>
                    <a:cs typeface="Times New Roman" charset="0"/>
                  </a:rPr>
                  <a:t>= 2</a:t>
                </a:r>
                <a:r>
                  <a:rPr lang="en-US" altLang="en-US" sz="4000" dirty="0" smtClean="0">
                    <a:latin typeface="Times New Roman" charset="0"/>
                    <a:cs typeface="Times New Roman" charset="0"/>
                  </a:rPr>
                  <a:t>.</a:t>
                </a:r>
              </a:p>
              <a:p>
                <a:pPr>
                  <a:buFont typeface="Wingdings" pitchFamily="2" charset="2"/>
                  <a:buNone/>
                </a:pPr>
                <a:endParaRPr lang="en-US" altLang="en-US" sz="4000" dirty="0">
                  <a:latin typeface="Times New Roman" charset="0"/>
                  <a:cs typeface="Times New Roman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en-US" sz="4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Solution. </a:t>
                </a:r>
                <a:r>
                  <a:rPr lang="en-US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usual </a:t>
                </a:r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notations, we </a:t>
                </a:r>
                <a:r>
                  <a:rPr lang="en-US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= </a:t>
                </a:r>
                <a:r>
                  <a:rPr lang="en-US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/>
                        </m:ctrlPr>
                      </m:sSubPr>
                      <m:e>
                        <m:sSup>
                          <m:sSupPr>
                            <m:ctrlPr>
                              <a:rPr lang="en-US" sz="4000"/>
                            </m:ctrlPr>
                          </m:sSupPr>
                          <m:e>
                            <m:r>
                              <a:rPr lang="en-US" sz="4000" i="1"/>
                              <m:t>𝜇</m:t>
                            </m:r>
                          </m:e>
                          <m:sup>
                            <m:r>
                              <a:rPr lang="en-US" sz="4000"/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/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=−1.5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=</m:t>
                    </m:r>
                    <m:r>
                      <a:rPr lang="en-US" sz="4000" b="0" i="1" smtClean="0">
                        <a:latin typeface="Cambria Math"/>
                      </a:rPr>
                      <m:t>17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=−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b="0" i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108</a:t>
                </a:r>
                <a:r>
                  <a:rPr lang="en-US" sz="40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4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575"/>
                <a:ext cx="11049000" cy="574708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31" t="-1909" r="-1158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36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457200" y="420575"/>
                <a:ext cx="11049000" cy="1493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 1 </a:t>
                </a:r>
                <a:r>
                  <a:rPr lang="en-US" altLang="en-US" sz="4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US" altLang="en-US" sz="40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</a:t>
                </a:r>
                <a:r>
                  <a:rPr lang="en-US" altLang="en-US" sz="4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>
                  <a:buNone/>
                </a:pPr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/>
                        </m:ctrlPr>
                      </m:sSubPr>
                      <m:e>
                        <m:sSup>
                          <m:sSupPr>
                            <m:ctrlPr>
                              <a:rPr lang="en-US" sz="4000"/>
                            </m:ctrlPr>
                          </m:sSupPr>
                          <m:e>
                            <m:r>
                              <a:rPr lang="en-US" sz="4000" i="1"/>
                              <m:t>𝜇</m:t>
                            </m:r>
                          </m:e>
                          <m:sup>
                            <m:r>
                              <a:rPr lang="en-US" sz="4000"/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/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=−1.5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=</m:t>
                    </m:r>
                    <m:r>
                      <a:rPr lang="en-US" sz="4000" b="0" i="1" smtClean="0">
                        <a:latin typeface="Cambria Math"/>
                      </a:rPr>
                      <m:t>17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=−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b="0" i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108</a:t>
                </a:r>
                <a:r>
                  <a:rPr lang="en-US" sz="40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4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575"/>
                <a:ext cx="11049000" cy="149380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31" t="-7347" b="-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579836" y="2057400"/>
                <a:ext cx="69744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4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Moments about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4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36" y="2057400"/>
                <a:ext cx="6974410" cy="70788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059" t="-15517" b="-3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6748425"/>
              </p:ext>
            </p:extLst>
          </p:nvPr>
        </p:nvGraphicFramePr>
        <p:xfrm>
          <a:off x="838200" y="2971800"/>
          <a:ext cx="7777163" cy="779463"/>
        </p:xfrm>
        <a:graphic>
          <a:graphicData uri="http://schemas.openxmlformats.org/presentationml/2006/ole">
            <p:oleObj spid="_x0000_s476186" name="Equation" r:id="rId5" imgW="2298600" imgH="241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3538254"/>
              </p:ext>
            </p:extLst>
          </p:nvPr>
        </p:nvGraphicFramePr>
        <p:xfrm>
          <a:off x="882650" y="3886200"/>
          <a:ext cx="10623550" cy="1544638"/>
        </p:xfrm>
        <a:graphic>
          <a:graphicData uri="http://schemas.openxmlformats.org/presentationml/2006/ole">
            <p:oleObj spid="_x0000_s476187" name="Equation" r:id="rId6" imgW="3251160" imgH="457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1404590"/>
              </p:ext>
            </p:extLst>
          </p:nvPr>
        </p:nvGraphicFramePr>
        <p:xfrm>
          <a:off x="762000" y="5486400"/>
          <a:ext cx="9240838" cy="779463"/>
        </p:xfrm>
        <a:graphic>
          <a:graphicData uri="http://schemas.openxmlformats.org/presentationml/2006/ole">
            <p:oleObj spid="_x0000_s476188" name="Equation" r:id="rId7" imgW="273024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62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20575"/>
            <a:ext cx="1104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 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altLang="en-US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None/>
            </a:pP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425" y="1315067"/>
            <a:ext cx="5646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Moments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641931" y="3182779"/>
                <a:ext cx="10864269" cy="2106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/>
                        </m:ctrlPr>
                      </m:accPr>
                      <m:e>
                        <m:r>
                          <a:rPr lang="en-US" sz="4000" i="1"/>
                          <m:t>𝑥</m:t>
                        </m:r>
                      </m:e>
                    </m:acc>
                    <m:r>
                      <a:rPr lang="en-US" sz="4000"/>
                      <m:t>=</m:t>
                    </m:r>
                    <m:r>
                      <a:rPr lang="en-US" sz="4000" i="1"/>
                      <m:t>𝐴</m:t>
                    </m:r>
                    <m:r>
                      <a:rPr lang="en-US" sz="4000"/>
                      <m:t>+</m:t>
                    </m:r>
                    <m:sSub>
                      <m:sSubPr>
                        <m:ctrlPr>
                          <a:rPr lang="en-US" sz="4000"/>
                        </m:ctrlPr>
                      </m:sSubPr>
                      <m:e>
                        <m:sSup>
                          <m:sSupPr>
                            <m:ctrlPr>
                              <a:rPr lang="en-US" sz="4000"/>
                            </m:ctrlPr>
                          </m:sSupPr>
                          <m:e>
                            <m:r>
                              <a:rPr lang="en-US" sz="4000" i="1"/>
                              <m:t>𝜇</m:t>
                            </m:r>
                          </m:e>
                          <m:sup>
                            <m:r>
                              <a:rPr lang="en-US" sz="4000"/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/>
                          <m:t>1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/>
                        </m:ctrlPr>
                      </m:sSubPr>
                      <m:e>
                        <m:sSup>
                          <m:sSupPr>
                            <m:ctrlPr>
                              <a:rPr lang="en-US" sz="4000"/>
                            </m:ctrlPr>
                          </m:sSupPr>
                          <m:e>
                            <m:r>
                              <a:rPr lang="en-US" sz="4000" i="1"/>
                              <m:t>𝜇</m:t>
                            </m:r>
                          </m:e>
                          <m:sup>
                            <m:r>
                              <a:rPr lang="en-US" sz="4000"/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/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moment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the point x = 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Taking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0, we get the first moment about origin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= 2·5.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1" y="3182779"/>
                <a:ext cx="10864269" cy="210628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63" t="-2601" r="-2412" b="-8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938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20575"/>
            <a:ext cx="1104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 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altLang="en-US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None/>
            </a:pP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0452326"/>
              </p:ext>
            </p:extLst>
          </p:nvPr>
        </p:nvGraphicFramePr>
        <p:xfrm>
          <a:off x="2081213" y="1600200"/>
          <a:ext cx="7519987" cy="779463"/>
        </p:xfrm>
        <a:graphic>
          <a:graphicData uri="http://schemas.openxmlformats.org/presentationml/2006/ole">
            <p:oleObj spid="_x0000_s478223" name="Equation" r:id="rId3" imgW="2222280" imgH="241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3259780"/>
              </p:ext>
            </p:extLst>
          </p:nvPr>
        </p:nvGraphicFramePr>
        <p:xfrm>
          <a:off x="2112963" y="2778125"/>
          <a:ext cx="7737475" cy="1620838"/>
        </p:xfrm>
        <a:graphic>
          <a:graphicData uri="http://schemas.openxmlformats.org/presentationml/2006/ole">
            <p:oleObj spid="_x0000_s478224" name="Equation" r:id="rId4" imgW="2400120" imgH="482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9403725"/>
              </p:ext>
            </p:extLst>
          </p:nvPr>
        </p:nvGraphicFramePr>
        <p:xfrm>
          <a:off x="2209800" y="4953000"/>
          <a:ext cx="8269287" cy="814388"/>
        </p:xfrm>
        <a:graphic>
          <a:graphicData uri="http://schemas.openxmlformats.org/presentationml/2006/ole">
            <p:oleObj spid="_x0000_s478225" name="Equation" r:id="rId5" imgW="256536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613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20575"/>
            <a:ext cx="1104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 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altLang="en-US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None/>
            </a:pP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522425" y="1315067"/>
                <a:ext cx="11149078" cy="2053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iii)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Moments about the point X = 2. We have </a:t>
                </a:r>
                <a:endPara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/>
                        </m:ctrlPr>
                      </m:accPr>
                      <m:e>
                        <m:r>
                          <a:rPr lang="en-US" sz="4000" i="1"/>
                          <m:t>𝑥</m:t>
                        </m:r>
                      </m:e>
                    </m:acc>
                    <m:r>
                      <a:rPr lang="en-US" sz="4000"/>
                      <m:t>=</m:t>
                    </m:r>
                    <m:r>
                      <a:rPr lang="en-US" sz="4000" i="1"/>
                      <m:t>𝐴</m:t>
                    </m:r>
                    <m:r>
                      <a:rPr lang="en-US" sz="4000"/>
                      <m:t>+</m:t>
                    </m:r>
                    <m:sSub>
                      <m:sSubPr>
                        <m:ctrlPr>
                          <a:rPr lang="en-US" sz="4000" i="1"/>
                        </m:ctrlPr>
                      </m:sSubPr>
                      <m:e>
                        <m:sSup>
                          <m:sSupPr>
                            <m:ctrlPr>
                              <a:rPr lang="en-US" sz="4000" i="1"/>
                            </m:ctrlPr>
                          </m:sSupPr>
                          <m:e>
                            <m:r>
                              <a:rPr lang="en-US" sz="4000" i="1"/>
                              <m:t>𝜇</m:t>
                            </m:r>
                          </m:e>
                          <m:sup>
                            <m:r>
                              <a:rPr lang="en-US" sz="4000"/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/>
                          <m:t>1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2, 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about 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</a:p>
              <a:p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x = 2 is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5" y="1315067"/>
                <a:ext cx="11149078" cy="205376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68" t="-5341" r="-929" b="-1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7636414"/>
              </p:ext>
            </p:extLst>
          </p:nvPr>
        </p:nvGraphicFramePr>
        <p:xfrm>
          <a:off x="3721100" y="2698750"/>
          <a:ext cx="4521200" cy="738188"/>
        </p:xfrm>
        <a:graphic>
          <a:graphicData uri="http://schemas.openxmlformats.org/presentationml/2006/ole">
            <p:oleObj spid="_x0000_s479246" name="Equation" r:id="rId4" imgW="1549080" imgH="228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2579902"/>
              </p:ext>
            </p:extLst>
          </p:nvPr>
        </p:nvGraphicFramePr>
        <p:xfrm>
          <a:off x="673246" y="3401193"/>
          <a:ext cx="7477125" cy="779463"/>
        </p:xfrm>
        <a:graphic>
          <a:graphicData uri="http://schemas.openxmlformats.org/presentationml/2006/ole">
            <p:oleObj spid="_x0000_s479247" name="Equation" r:id="rId5" imgW="2209680" imgH="241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995997"/>
              </p:ext>
            </p:extLst>
          </p:nvPr>
        </p:nvGraphicFramePr>
        <p:xfrm>
          <a:off x="641931" y="4191000"/>
          <a:ext cx="10439400" cy="1544638"/>
        </p:xfrm>
        <a:graphic>
          <a:graphicData uri="http://schemas.openxmlformats.org/presentationml/2006/ole">
            <p:oleObj spid="_x0000_s479248" name="Equation" r:id="rId6" imgW="3238200" imgH="457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3406132"/>
              </p:ext>
            </p:extLst>
          </p:nvPr>
        </p:nvGraphicFramePr>
        <p:xfrm>
          <a:off x="504825" y="5662612"/>
          <a:ext cx="8105775" cy="814388"/>
        </p:xfrm>
        <a:graphic>
          <a:graphicData uri="http://schemas.openxmlformats.org/presentationml/2006/ole">
            <p:oleObj spid="_x0000_s479249" name="Equation" r:id="rId7" imgW="251460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13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60003" y="471876"/>
            <a:ext cx="10668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2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Calculate the first four moments about mean for the following frequency distribution: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450239"/>
              </p:ext>
            </p:extLst>
          </p:nvPr>
        </p:nvGraphicFramePr>
        <p:xfrm>
          <a:off x="990600" y="2438400"/>
          <a:ext cx="4191000" cy="396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057400"/>
              </a:tblGrid>
              <a:tr h="291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 (grams)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 (f)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6887749" y="2498942"/>
                <a:ext cx="187159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0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49" y="2498942"/>
                <a:ext cx="1871598" cy="70788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6896371"/>
              </p:ext>
            </p:extLst>
          </p:nvPr>
        </p:nvGraphicFramePr>
        <p:xfrm>
          <a:off x="7118350" y="3270250"/>
          <a:ext cx="1458913" cy="735013"/>
        </p:xfrm>
        <a:graphic>
          <a:graphicData uri="http://schemas.openxmlformats.org/presentationml/2006/ole">
            <p:oleObj spid="_x0000_s480265" name="Equation" r:id="rId4" imgW="431640" imgH="228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5597698"/>
              </p:ext>
            </p:extLst>
          </p:nvPr>
        </p:nvGraphicFramePr>
        <p:xfrm>
          <a:off x="7162800" y="4211638"/>
          <a:ext cx="1368425" cy="769937"/>
        </p:xfrm>
        <a:graphic>
          <a:graphicData uri="http://schemas.openxmlformats.org/presentationml/2006/ole">
            <p:oleObj spid="_x0000_s480266" name="Equation" r:id="rId5" imgW="419040" imgH="2286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2532509"/>
              </p:ext>
            </p:extLst>
          </p:nvPr>
        </p:nvGraphicFramePr>
        <p:xfrm>
          <a:off x="7129462" y="5257800"/>
          <a:ext cx="1633538" cy="738187"/>
        </p:xfrm>
        <a:graphic>
          <a:graphicData uri="http://schemas.openxmlformats.org/presentationml/2006/ole">
            <p:oleObj spid="_x0000_s480267" name="Equation" r:id="rId6" imgW="4824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39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Moments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Moments about a point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Raw moments</a:t>
            </a:r>
          </a:p>
          <a:p>
            <a:pPr lvl="1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Central moments</a:t>
            </a:r>
          </a:p>
          <a:p>
            <a:pPr lvl="1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450239"/>
              </p:ext>
            </p:extLst>
          </p:nvPr>
        </p:nvGraphicFramePr>
        <p:xfrm>
          <a:off x="533400" y="1447800"/>
          <a:ext cx="7391401" cy="41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28800"/>
                <a:gridCol w="1066800"/>
                <a:gridCol w="1143000"/>
                <a:gridCol w="1066800"/>
                <a:gridCol w="914401"/>
              </a:tblGrid>
              <a:tr h="291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 (</a:t>
                      </a:r>
                      <a:r>
                        <a:rPr lang="en-US" sz="16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grams)</a:t>
                      </a:r>
                      <a:r>
                        <a:rPr lang="en-US" sz="1600" b="1" u="none" strike="noStrike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 x)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 (f)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57200"/>
            <a:ext cx="1066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Soln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515074" name="Object 2"/>
          <p:cNvGraphicFramePr>
            <a:graphicFrameLocks noChangeAspect="1"/>
          </p:cNvGraphicFramePr>
          <p:nvPr/>
        </p:nvGraphicFramePr>
        <p:xfrm>
          <a:off x="8337550" y="2667000"/>
          <a:ext cx="1458913" cy="735013"/>
        </p:xfrm>
        <a:graphic>
          <a:graphicData uri="http://schemas.openxmlformats.org/presentationml/2006/ole">
            <p:oleObj spid="_x0000_s515074" name="Equation" r:id="rId3" imgW="431640" imgH="228600" progId="Equation.DSMT4">
              <p:embed/>
            </p:oleObj>
          </a:graphicData>
        </a:graphic>
      </p:graphicFrame>
      <p:graphicFrame>
        <p:nvGraphicFramePr>
          <p:cNvPr id="515075" name="Object 3"/>
          <p:cNvGraphicFramePr>
            <a:graphicFrameLocks noChangeAspect="1"/>
          </p:cNvGraphicFramePr>
          <p:nvPr/>
        </p:nvGraphicFramePr>
        <p:xfrm>
          <a:off x="8382000" y="3608388"/>
          <a:ext cx="1368425" cy="769937"/>
        </p:xfrm>
        <a:graphic>
          <a:graphicData uri="http://schemas.openxmlformats.org/presentationml/2006/ole">
            <p:oleObj spid="_x0000_s515075" name="Equation" r:id="rId4" imgW="419040" imgH="228600" progId="Equation.DSMT4">
              <p:embed/>
            </p:oleObj>
          </a:graphicData>
        </a:graphic>
      </p:graphicFrame>
      <p:graphicFrame>
        <p:nvGraphicFramePr>
          <p:cNvPr id="515076" name="Object 4"/>
          <p:cNvGraphicFramePr>
            <a:graphicFrameLocks noChangeAspect="1"/>
          </p:cNvGraphicFramePr>
          <p:nvPr/>
        </p:nvGraphicFramePr>
        <p:xfrm>
          <a:off x="8348663" y="4654550"/>
          <a:ext cx="1633537" cy="738188"/>
        </p:xfrm>
        <a:graphic>
          <a:graphicData uri="http://schemas.openxmlformats.org/presentationml/2006/ole">
            <p:oleObj spid="_x0000_s515076" name="Equation" r:id="rId5" imgW="482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20575"/>
            <a:ext cx="10820399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None/>
            </a:pP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4000" b="1" dirty="0">
                <a:latin typeface="Times New Roman" charset="0"/>
                <a:cs typeface="Times New Roman" charset="0"/>
              </a:rPr>
              <a:t> </a:t>
            </a:r>
            <a:r>
              <a:rPr lang="en-US" altLang="en-US" sz="4000" dirty="0">
                <a:latin typeface="Times New Roman" charset="0"/>
                <a:cs typeface="Times New Roman" charset="0"/>
              </a:rPr>
              <a:t>Calculate first four moments about the mean for the following set of examination marks</a:t>
            </a:r>
            <a:r>
              <a:rPr lang="en-US" altLang="en-US" sz="4000" dirty="0" smtClean="0">
                <a:latin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en-US" sz="4000" dirty="0">
              <a:latin typeface="Times New Roman" charset="0"/>
              <a:cs typeface="Times New Roman" charset="0"/>
            </a:endParaRPr>
          </a:p>
          <a:p>
            <a:pPr fontAlgn="ctr"/>
            <a:r>
              <a:rPr lang="en-US" altLang="en-US" sz="4000" dirty="0" smtClean="0"/>
              <a:t>X:  45  32  37  46  39  36  41  48 36</a:t>
            </a:r>
            <a:endParaRPr lang="en-US" altLang="en-US" sz="4000" dirty="0"/>
          </a:p>
          <a:p>
            <a:pPr marL="742950" indent="-74295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1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450239"/>
              </p:ext>
            </p:extLst>
          </p:nvPr>
        </p:nvGraphicFramePr>
        <p:xfrm>
          <a:off x="533400" y="1447800"/>
          <a:ext cx="5562601" cy="396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66800"/>
                <a:gridCol w="1143000"/>
                <a:gridCol w="1066800"/>
                <a:gridCol w="914401"/>
              </a:tblGrid>
              <a:tr h="291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448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57200"/>
            <a:ext cx="1066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Soln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516098" name="Object 2"/>
          <p:cNvGraphicFramePr>
            <a:graphicFrameLocks noChangeAspect="1"/>
          </p:cNvGraphicFramePr>
          <p:nvPr/>
        </p:nvGraphicFramePr>
        <p:xfrm>
          <a:off x="7310438" y="3270250"/>
          <a:ext cx="1073150" cy="735013"/>
        </p:xfrm>
        <a:graphic>
          <a:graphicData uri="http://schemas.openxmlformats.org/presentationml/2006/ole">
            <p:oleObj spid="_x0000_s516098" name="Equation" r:id="rId3" imgW="317160" imgH="228600" progId="Equation.DSMT4">
              <p:embed/>
            </p:oleObj>
          </a:graphicData>
        </a:graphic>
      </p:graphicFrame>
      <p:graphicFrame>
        <p:nvGraphicFramePr>
          <p:cNvPr id="516099" name="Object 3"/>
          <p:cNvGraphicFramePr>
            <a:graphicFrameLocks noChangeAspect="1"/>
          </p:cNvGraphicFramePr>
          <p:nvPr/>
        </p:nvGraphicFramePr>
        <p:xfrm>
          <a:off x="7327900" y="4211638"/>
          <a:ext cx="1036638" cy="769937"/>
        </p:xfrm>
        <a:graphic>
          <a:graphicData uri="http://schemas.openxmlformats.org/presentationml/2006/ole">
            <p:oleObj spid="_x0000_s516099" name="Equation" r:id="rId4" imgW="317160" imgH="228600" progId="Equation.DSMT4">
              <p:embed/>
            </p:oleObj>
          </a:graphicData>
        </a:graphic>
      </p:graphicFrame>
      <p:graphicFrame>
        <p:nvGraphicFramePr>
          <p:cNvPr id="516100" name="Object 4"/>
          <p:cNvGraphicFramePr>
            <a:graphicFrameLocks noChangeAspect="1"/>
          </p:cNvGraphicFramePr>
          <p:nvPr/>
        </p:nvGraphicFramePr>
        <p:xfrm>
          <a:off x="7408863" y="5257800"/>
          <a:ext cx="1074737" cy="738188"/>
        </p:xfrm>
        <a:graphic>
          <a:graphicData uri="http://schemas.openxmlformats.org/presentationml/2006/ole">
            <p:oleObj spid="_x0000_s516100" name="Equation" r:id="rId5" imgW="317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60003" y="471876"/>
            <a:ext cx="10668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4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Calculate: first four moments about mean for the following frequency distribution: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1257453"/>
              </p:ext>
            </p:extLst>
          </p:nvPr>
        </p:nvGraphicFramePr>
        <p:xfrm>
          <a:off x="3352800" y="2438403"/>
          <a:ext cx="4952999" cy="371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437"/>
                <a:gridCol w="2128562"/>
              </a:tblGrid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Weights (grams)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 (f)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65-84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85-104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105-124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125-144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145-164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165-184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185-204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450239"/>
              </p:ext>
            </p:extLst>
          </p:nvPr>
        </p:nvGraphicFramePr>
        <p:xfrm>
          <a:off x="533400" y="1447800"/>
          <a:ext cx="7391401" cy="396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1524000"/>
                <a:gridCol w="1066800"/>
                <a:gridCol w="1143000"/>
                <a:gridCol w="1066800"/>
                <a:gridCol w="914401"/>
              </a:tblGrid>
              <a:tr h="29182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C.I</a:t>
                      </a:r>
                      <a:endParaRPr kumimoji="0"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endParaRPr kumimoji="0"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Frequency (f)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f.d</a:t>
                      </a:r>
                      <a:r>
                        <a:rPr kumimoji="0" lang="en-US" sz="1600" b="1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0" lang="en-US" sz="1600" b="1" u="none" strike="noStrike" kern="1200" baseline="300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41310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4482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57200"/>
            <a:ext cx="1066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Soln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517122" name="Object 2"/>
          <p:cNvGraphicFramePr>
            <a:graphicFrameLocks noChangeAspect="1"/>
          </p:cNvGraphicFramePr>
          <p:nvPr/>
        </p:nvGraphicFramePr>
        <p:xfrm>
          <a:off x="8834438" y="1676400"/>
          <a:ext cx="1073150" cy="735013"/>
        </p:xfrm>
        <a:graphic>
          <a:graphicData uri="http://schemas.openxmlformats.org/presentationml/2006/ole">
            <p:oleObj spid="_x0000_s517122" name="Equation" r:id="rId3" imgW="317160" imgH="228600" progId="Equation.DSMT4">
              <p:embed/>
            </p:oleObj>
          </a:graphicData>
        </a:graphic>
      </p:graphicFrame>
      <p:graphicFrame>
        <p:nvGraphicFramePr>
          <p:cNvPr id="517123" name="Object 3"/>
          <p:cNvGraphicFramePr>
            <a:graphicFrameLocks noChangeAspect="1"/>
          </p:cNvGraphicFramePr>
          <p:nvPr/>
        </p:nvGraphicFramePr>
        <p:xfrm>
          <a:off x="8851900" y="2617788"/>
          <a:ext cx="1036638" cy="769937"/>
        </p:xfrm>
        <a:graphic>
          <a:graphicData uri="http://schemas.openxmlformats.org/presentationml/2006/ole">
            <p:oleObj spid="_x0000_s517123" name="Equation" r:id="rId4" imgW="317160" imgH="228600" progId="Equation.DSMT4">
              <p:embed/>
            </p:oleObj>
          </a:graphicData>
        </a:graphic>
      </p:graphicFrame>
      <p:graphicFrame>
        <p:nvGraphicFramePr>
          <p:cNvPr id="517124" name="Object 4"/>
          <p:cNvGraphicFramePr>
            <a:graphicFrameLocks noChangeAspect="1"/>
          </p:cNvGraphicFramePr>
          <p:nvPr/>
        </p:nvGraphicFramePr>
        <p:xfrm>
          <a:off x="8932863" y="3663950"/>
          <a:ext cx="1074737" cy="738188"/>
        </p:xfrm>
        <a:graphic>
          <a:graphicData uri="http://schemas.openxmlformats.org/presentationml/2006/ole">
            <p:oleObj spid="_x0000_s517124" name="Equation" r:id="rId5" imgW="317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Moments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Moments about a point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Raw moments</a:t>
            </a:r>
          </a:p>
          <a:p>
            <a:pPr lvl="1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Central moments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1"/>
          <p:cNvSpPr>
            <a:spLocks noGrp="1"/>
          </p:cNvSpPr>
          <p:nvPr/>
        </p:nvSpPr>
        <p:spPr>
          <a:xfrm>
            <a:off x="8991600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D19EB2-ACCD-497C-A960-F49868CC2B2F}" type="datetime3">
              <a:rPr lang="en-US"/>
              <a:pPr>
                <a:defRPr/>
              </a:pPr>
              <a:t>31 July 2019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246" y="1905001"/>
            <a:ext cx="8106019" cy="2068511"/>
            <a:chOff x="609600" y="3932238"/>
            <a:chExt cx="8105775" cy="2068512"/>
          </a:xfrm>
        </p:grpSpPr>
        <p:sp>
          <p:nvSpPr>
            <p:cNvPr id="7" name="TextBox 4"/>
            <p:cNvSpPr txBox="1"/>
            <p:nvPr/>
          </p:nvSpPr>
          <p:spPr>
            <a:xfrm>
              <a:off x="2590252" y="3974445"/>
              <a:ext cx="4192094" cy="1938993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 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3932238"/>
              <a:ext cx="1857375" cy="183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0" y="3974444"/>
              <a:ext cx="1857375" cy="2026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479361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458754"/>
            <a:ext cx="10744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Moments are a set of statistical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parameters, which can be used to calculate the mean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variance,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from the distributions. There are Four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the asymmetry of a distribution about its peak; it is a number that describes the shape of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peakedness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flatness of a distribution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63727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766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3339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Moments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44416"/>
            <a:ext cx="1043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and the variance provide information on the location and variability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numbers, and by doing so, provide some information 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appearance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mean and variance are the first two statistical moments, and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and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moments also provide information on the shape of the distribution.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4970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Moments about a point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09600" y="1371600"/>
                <a:ext cx="10698480" cy="146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0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moments of a variable x about any point </a:t>
                </a:r>
              </a:p>
              <a:p>
                <a:pPr algn="just"/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x = A, usually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4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and it is given by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0698480" cy="146110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4" t="-5833" b="-1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2511389"/>
              </p:ext>
            </p:extLst>
          </p:nvPr>
        </p:nvGraphicFramePr>
        <p:xfrm>
          <a:off x="533400" y="3962400"/>
          <a:ext cx="4359275" cy="1295400"/>
        </p:xfrm>
        <a:graphic>
          <a:graphicData uri="http://schemas.openxmlformats.org/presentationml/2006/ole">
            <p:oleObj spid="_x0000_s470063" name="Equation" r:id="rId4" imgW="1180800" imgH="43164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3075057"/>
            <a:ext cx="4882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Ungrouped Data,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3416" y="3093763"/>
            <a:ext cx="4240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Grouped Data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1704555"/>
              </p:ext>
            </p:extLst>
          </p:nvPr>
        </p:nvGraphicFramePr>
        <p:xfrm>
          <a:off x="6367463" y="3962400"/>
          <a:ext cx="5062537" cy="1295400"/>
        </p:xfrm>
        <a:graphic>
          <a:graphicData uri="http://schemas.openxmlformats.org/presentationml/2006/ole">
            <p:oleObj spid="_x0000_s470064" name="Equation" r:id="rId5" imgW="1371600" imgH="43164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7910687"/>
              </p:ext>
            </p:extLst>
          </p:nvPr>
        </p:nvGraphicFramePr>
        <p:xfrm>
          <a:off x="7391400" y="5181600"/>
          <a:ext cx="3986212" cy="1295400"/>
        </p:xfrm>
        <a:graphic>
          <a:graphicData uri="http://schemas.openxmlformats.org/presentationml/2006/ole">
            <p:oleObj spid="_x0000_s470065" name="Equation" r:id="rId6" imgW="107928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902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6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Moments about a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(For Grouped 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Class Interval frequency distribution is given then,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mean deviation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about a point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=A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given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endParaRPr lang="en-US" sz="3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the mid value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the class interval.</a:t>
            </a:r>
          </a:p>
          <a:p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7241470"/>
              </p:ext>
            </p:extLst>
          </p:nvPr>
        </p:nvGraphicFramePr>
        <p:xfrm>
          <a:off x="3480180" y="2895600"/>
          <a:ext cx="5062537" cy="1295400"/>
        </p:xfrm>
        <a:graphic>
          <a:graphicData uri="http://schemas.openxmlformats.org/presentationml/2006/ole">
            <p:oleObj spid="_x0000_s459905" name="Equation" r:id="rId3" imgW="137160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36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00738" name="Object 2"/>
          <p:cNvGraphicFramePr>
            <a:graphicFrameLocks noChangeAspect="1"/>
          </p:cNvGraphicFramePr>
          <p:nvPr/>
        </p:nvGraphicFramePr>
        <p:xfrm>
          <a:off x="5943600" y="5816600"/>
          <a:ext cx="2298700" cy="736600"/>
        </p:xfrm>
        <a:graphic>
          <a:graphicData uri="http://schemas.openxmlformats.org/presentationml/2006/ole">
            <p:oleObj spid="_x0000_s501762" name="Equation" r:id="rId3" imgW="787320" imgH="228600" progId="Equation.DSMT4">
              <p:embed/>
            </p:oleObj>
          </a:graphicData>
        </a:graphic>
      </p:graphicFrame>
      <p:graphicFrame>
        <p:nvGraphicFramePr>
          <p:cNvPr id="500739" name="Object 3"/>
          <p:cNvGraphicFramePr>
            <a:graphicFrameLocks noChangeAspect="1"/>
          </p:cNvGraphicFramePr>
          <p:nvPr/>
        </p:nvGraphicFramePr>
        <p:xfrm>
          <a:off x="4419600" y="457200"/>
          <a:ext cx="4359275" cy="1295400"/>
        </p:xfrm>
        <a:graphic>
          <a:graphicData uri="http://schemas.openxmlformats.org/presentationml/2006/ole">
            <p:oleObj spid="_x0000_s501763" name="Equation" r:id="rId4" imgW="1180800" imgH="431640" progId="Equation.DSMT4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516699" y="381000"/>
            <a:ext cx="107609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consider.. </a:t>
            </a:r>
          </a:p>
          <a:p>
            <a:pPr lvl="0"/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Taking r=1, we get</a:t>
            </a:r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0740" name="Object 4"/>
          <p:cNvGraphicFramePr>
            <a:graphicFrameLocks noChangeAspect="1"/>
          </p:cNvGraphicFramePr>
          <p:nvPr/>
        </p:nvGraphicFramePr>
        <p:xfrm>
          <a:off x="5638800" y="1905000"/>
          <a:ext cx="5345113" cy="3962400"/>
        </p:xfrm>
        <a:graphic>
          <a:graphicData uri="http://schemas.openxmlformats.org/presentationml/2006/ole">
            <p:oleObj spid="_x0000_s501764" name="Equation" r:id="rId5" imgW="1447560" imgH="1320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Raw moments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09600" y="1371600"/>
                <a:ext cx="10698480" cy="207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0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moments about the origin of a variable x are known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000" i="1"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4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Raw moments. Usually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4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4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and it is given by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0698480" cy="207665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4" t="-4692" r="-1994" b="-5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2258809"/>
              </p:ext>
            </p:extLst>
          </p:nvPr>
        </p:nvGraphicFramePr>
        <p:xfrm>
          <a:off x="1171575" y="4289425"/>
          <a:ext cx="2998788" cy="1295400"/>
        </p:xfrm>
        <a:graphic>
          <a:graphicData uri="http://schemas.openxmlformats.org/presentationml/2006/ole">
            <p:oleObj spid="_x0000_s471075" name="Equation" r:id="rId4" imgW="812520" imgH="43164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723378" y="3584448"/>
            <a:ext cx="4882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Ungrouped Data,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79299" y="3448259"/>
            <a:ext cx="4069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Discrete Data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0735775"/>
              </p:ext>
            </p:extLst>
          </p:nvPr>
        </p:nvGraphicFramePr>
        <p:xfrm>
          <a:off x="6334125" y="3962400"/>
          <a:ext cx="3609975" cy="1295400"/>
        </p:xfrm>
        <a:graphic>
          <a:graphicData uri="http://schemas.openxmlformats.org/presentationml/2006/ole">
            <p:oleObj spid="_x0000_s471076" name="Equation" r:id="rId5" imgW="977760" imgH="43164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7799881"/>
              </p:ext>
            </p:extLst>
          </p:nvPr>
        </p:nvGraphicFramePr>
        <p:xfrm>
          <a:off x="6248400" y="5181600"/>
          <a:ext cx="2297113" cy="1295400"/>
        </p:xfrm>
        <a:graphic>
          <a:graphicData uri="http://schemas.openxmlformats.org/presentationml/2006/ole">
            <p:oleObj spid="_x0000_s471077" name="Equation" r:id="rId6" imgW="62208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11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9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Grouped Data</a:t>
            </a:r>
          </a:p>
          <a:p>
            <a:pPr lvl="0"/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Class Interval frequency distribution is given then,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moments about origin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given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endParaRPr lang="en-US" sz="3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x</a:t>
            </a:r>
            <a:r>
              <a:rPr lang="en-US" sz="32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mid value of the class interval.</a:t>
            </a:r>
          </a:p>
          <a:p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294665"/>
              </p:ext>
            </p:extLst>
          </p:nvPr>
        </p:nvGraphicFramePr>
        <p:xfrm>
          <a:off x="4206875" y="2895600"/>
          <a:ext cx="3608388" cy="1295400"/>
        </p:xfrm>
        <a:graphic>
          <a:graphicData uri="http://schemas.openxmlformats.org/presentationml/2006/ole">
            <p:oleObj spid="_x0000_s472076" name="Equation" r:id="rId3" imgW="97776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45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8068</TotalTime>
  <Words>569</Words>
  <Application>Microsoft Office PowerPoint</Application>
  <PresentationFormat>Custom</PresentationFormat>
  <Paragraphs>221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Aspect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1234</cp:revision>
  <dcterms:created xsi:type="dcterms:W3CDTF">2017-03-04T05:36:36Z</dcterms:created>
  <dcterms:modified xsi:type="dcterms:W3CDTF">2019-07-31T06:34:37Z</dcterms:modified>
</cp:coreProperties>
</file>