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5"/>
  </p:notesMasterIdLst>
  <p:handoutMasterIdLst>
    <p:handoutMasterId r:id="rId26"/>
  </p:handoutMasterIdLst>
  <p:sldIdLst>
    <p:sldId id="468" r:id="rId4"/>
    <p:sldId id="396" r:id="rId5"/>
    <p:sldId id="490" r:id="rId6"/>
    <p:sldId id="491" r:id="rId7"/>
    <p:sldId id="489" r:id="rId8"/>
    <p:sldId id="487" r:id="rId9"/>
    <p:sldId id="513" r:id="rId10"/>
    <p:sldId id="514" r:id="rId11"/>
    <p:sldId id="502" r:id="rId12"/>
    <p:sldId id="515" r:id="rId13"/>
    <p:sldId id="516" r:id="rId14"/>
    <p:sldId id="503" r:id="rId15"/>
    <p:sldId id="517" r:id="rId16"/>
    <p:sldId id="518" r:id="rId17"/>
    <p:sldId id="504" r:id="rId18"/>
    <p:sldId id="519" r:id="rId19"/>
    <p:sldId id="520" r:id="rId20"/>
    <p:sldId id="521" r:id="rId21"/>
    <p:sldId id="522" r:id="rId22"/>
    <p:sldId id="467" r:id="rId23"/>
    <p:sldId id="469" r:id="rId24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5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06-Aug-19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06-Aug-19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06-Aug-19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Dr. Santhosh </a:t>
            </a:r>
            <a:r>
              <a:rPr lang="en-US" altLang="en-US" sz="24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Nallapu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Estimating the Coefficients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3281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Let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be the prediction for Y based on the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value of X. Then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represents the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residual. We define the residual sum of squares(RSS) as </a:t>
                </a:r>
              </a:p>
              <a:p>
                <a:pPr algn="just"/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328160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4" t="-2045" r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8610399"/>
              </p:ext>
            </p:extLst>
          </p:nvPr>
        </p:nvGraphicFramePr>
        <p:xfrm>
          <a:off x="1784350" y="4114800"/>
          <a:ext cx="6746875" cy="1295400"/>
        </p:xfrm>
        <a:graphic>
          <a:graphicData uri="http://schemas.openxmlformats.org/presentationml/2006/ole">
            <p:oleObj spid="_x0000_s483347" name="Equation" r:id="rId4" imgW="182880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9639981"/>
              </p:ext>
            </p:extLst>
          </p:nvPr>
        </p:nvGraphicFramePr>
        <p:xfrm>
          <a:off x="2092325" y="5181600"/>
          <a:ext cx="6372225" cy="1295400"/>
        </p:xfrm>
        <a:graphic>
          <a:graphicData uri="http://schemas.openxmlformats.org/presentationml/2006/ole">
            <p:oleObj spid="_x0000_s483348" name="Equation" r:id="rId5" imgW="172692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51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Estimating the Coefficients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512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Let</m:t>
                    </m:r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be the prediction for Y based on the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value of X. Then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represents the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residual. We define the residual sum of squares(RSS) as </a:t>
                </a:r>
              </a:p>
              <a:p>
                <a:pPr algn="just"/>
                <a:endParaRPr lang="en-US" sz="4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4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(3)</a:t>
                </a: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512826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4" t="-1308" r="-1994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0960646"/>
              </p:ext>
            </p:extLst>
          </p:nvPr>
        </p:nvGraphicFramePr>
        <p:xfrm>
          <a:off x="1784350" y="4114800"/>
          <a:ext cx="6746875" cy="1295400"/>
        </p:xfrm>
        <a:graphic>
          <a:graphicData uri="http://schemas.openxmlformats.org/presentationml/2006/ole">
            <p:oleObj spid="_x0000_s484370" name="Equation" r:id="rId4" imgW="182880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2802506"/>
              </p:ext>
            </p:extLst>
          </p:nvPr>
        </p:nvGraphicFramePr>
        <p:xfrm>
          <a:off x="2092325" y="5181600"/>
          <a:ext cx="6372225" cy="1295400"/>
        </p:xfrm>
        <a:graphic>
          <a:graphicData uri="http://schemas.openxmlformats.org/presentationml/2006/ole">
            <p:oleObj spid="_x0000_s484371" name="Equation" r:id="rId5" imgW="172692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99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12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31313" y="184666"/>
                <a:ext cx="10989501" cy="356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least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squares approach 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r>
                      <a:rPr lang="en-US" sz="3200" b="0" i="1" smtClean="0">
                        <a:latin typeface="Cambria Math"/>
                      </a:rPr>
                      <m:t>𝑎𝑛𝑑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to minimize the RSS.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Using some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calculus, one can show that the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minimizers</a:t>
                </a:r>
              </a:p>
              <a:p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(4)</a:t>
                </a:r>
                <a:endParaRPr lang="en-US" sz="4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13" y="184666"/>
                <a:ext cx="10989501" cy="356623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387" r="-388" b="-6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36823"/>
              </p:ext>
            </p:extLst>
          </p:nvPr>
        </p:nvGraphicFramePr>
        <p:xfrm>
          <a:off x="914400" y="1967782"/>
          <a:ext cx="5483225" cy="2514600"/>
        </p:xfrm>
        <a:graphic>
          <a:graphicData uri="http://schemas.openxmlformats.org/presentationml/2006/ole">
            <p:oleObj spid="_x0000_s472122" name="Equation" r:id="rId4" imgW="1485720" imgH="838080" progId="Equation.DSMT4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1372485"/>
              </p:ext>
            </p:extLst>
          </p:nvPr>
        </p:nvGraphicFramePr>
        <p:xfrm>
          <a:off x="7239000" y="2209800"/>
          <a:ext cx="2952750" cy="762000"/>
        </p:xfrm>
        <a:graphic>
          <a:graphicData uri="http://schemas.openxmlformats.org/presentationml/2006/ole">
            <p:oleObj spid="_x0000_s472123" name="Equation" r:id="rId5" imgW="799920" imgH="253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6785864"/>
              </p:ext>
            </p:extLst>
          </p:nvPr>
        </p:nvGraphicFramePr>
        <p:xfrm>
          <a:off x="7543800" y="3200400"/>
          <a:ext cx="2625725" cy="1295400"/>
        </p:xfrm>
        <a:graphic>
          <a:graphicData uri="http://schemas.openxmlformats.org/presentationml/2006/ole">
            <p:oleObj spid="_x0000_s472124" name="Equation" r:id="rId6" imgW="71100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7408878"/>
              </p:ext>
            </p:extLst>
          </p:nvPr>
        </p:nvGraphicFramePr>
        <p:xfrm>
          <a:off x="7543800" y="4343400"/>
          <a:ext cx="2673350" cy="1295400"/>
        </p:xfrm>
        <a:graphic>
          <a:graphicData uri="http://schemas.openxmlformats.org/presentationml/2006/ole">
            <p:oleObj spid="_x0000_s472125" name="Equation" r:id="rId7" imgW="723600" imgH="43164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31313" y="5396061"/>
            <a:ext cx="1098950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Eq. (4) the least squares coefficient estimates for simple linear regression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38411"/>
            <a:ext cx="106984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Coefficient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Estimates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estimated coefficients and the regression line depend on the training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training data are a "random sample" from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population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and thus the coefficient estimates are also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random.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is, if we got a different sample of training data, we'd get different estimates of the intercept and slope</a:t>
            </a:r>
          </a:p>
          <a:p>
            <a:pPr algn="just"/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of the line.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893" y="304800"/>
            <a:ext cx="106984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sampling distribution of the estimates depends on the sampling model.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assumptions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algn="just"/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the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error terms are independent of each other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across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 algn="just"/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ii) the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variance of the errors are the same across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observations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iii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the error terms are normally 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pPr algn="just"/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Note : With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assumptions, we can obtain the sampling variances of our estimates. The square roots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these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variances are the standard errors of the estimators, and are given by: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14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2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82040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85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2050"/>
            <a:ext cx="9832989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482345"/>
            <a:ext cx="1029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Coefficient Estimates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82040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82345"/>
            <a:ext cx="1029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Coefficient Estimates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38274"/>
            <a:ext cx="92202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0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82040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82345"/>
            <a:ext cx="1029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Coefficient Estimates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7696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49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82040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82345"/>
            <a:ext cx="1029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Coefficient Estimates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84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8676"/>
            <a:ext cx="10213989" cy="496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13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82040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82345"/>
            <a:ext cx="7225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Assessing the accuracy of the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998219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87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Estimating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Regression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Coefficients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Assessing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Accuracy of the Coefficient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Estimates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Assessing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Accuracy of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Regression Analysis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Simple Linear Regression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Estimating the Regression Coefficients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Assessing the Accuracy of the Coefficient Estimates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Assessing the Accuracy of the Model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2575560" y="1752600"/>
          <a:ext cx="7033260" cy="4419600"/>
        </p:xfrm>
        <a:graphic>
          <a:graphicData uri="http://schemas.openxmlformats.org/presentationml/2006/ole">
            <p:oleObj spid="_x0000_s448597" name="Clip" r:id="rId4" imgW="2285095" imgH="1629624" progId="">
              <p:embed/>
            </p:oleObj>
          </a:graphicData>
        </a:graphic>
      </p:graphicFrame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070860" y="6248400"/>
            <a:ext cx="723138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Feed Back to santhoshn@sreenidhi.edu.in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06-Aug-19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121792"/>
            <a:ext cx="11125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is one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widely used statistical technique, estimates relationships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variables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Regression models provide a very flexible framework for describing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hypotheses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relationships between explanatory variables and a response variable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a regression analysis is used for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purposes: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modeling the relationship between variables.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prediction of the target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testing of hypotheses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57199"/>
            <a:ext cx="4087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766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557408" y="1014805"/>
                <a:ext cx="1043940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of regression analysis is the linear model. The model can be characterized as follows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have n sets of observations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1i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2i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……………</a:t>
                </a:r>
                <a:r>
                  <a:rPr lang="en-US" sz="36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600" baseline="-25000" dirty="0" err="1" smtClean="0">
                    <a:latin typeface="Times New Roman" pitchFamily="18" charset="0"/>
                    <a:cs typeface="Times New Roman" pitchFamily="18" charset="0"/>
                  </a:rPr>
                  <a:t>ni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sz="3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2...,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which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a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sample from a larger population. It is assumed that these observations satisfy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linear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</a:t>
                </a: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1i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2i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...+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aseline="-25000" dirty="0" err="1" smtClean="0">
                    <a:latin typeface="Times New Roman" pitchFamily="18" charset="0"/>
                    <a:cs typeface="Times New Roman" pitchFamily="18" charset="0"/>
                  </a:rPr>
                  <a:t>ni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36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 . . ,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algn="just"/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β coefficients are unknown parameters, and the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3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random error terms.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8" y="1014805"/>
                <a:ext cx="10439400" cy="563231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51" t="-1732" r="-175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33800" y="344269"/>
            <a:ext cx="4087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4970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70075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10591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90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6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Simple linear regression:</a:t>
                </a:r>
              </a:p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statistical method that allows us to summarize and study relationships between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two continuous variables. One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variable (X) is regarded as the predictor, explanatory, or independent </a:t>
                </a:r>
                <a:r>
                  <a:rPr lang="en-US" sz="3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variable. The </a:t>
                </a:r>
                <a:r>
                  <a:rPr lang="en-US" sz="3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other variable, denoted (Y ), is the response, outcome, or dependent variable.</a:t>
                </a:r>
              </a:p>
              <a:p>
                <a:endParaRPr lang="en-US" sz="40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Simple </a:t>
                </a:r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linear model (SLM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β</a:t>
                </a:r>
                <a:r>
                  <a:rPr lang="en-US" sz="4000" baseline="-25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(1)</a:t>
                </a:r>
                <a:endParaRPr lang="en-US" sz="4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532453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97" t="-2062" r="-199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6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7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516699" y="381000"/>
                <a:ext cx="10989501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Simple linear regression:</a:t>
                </a:r>
              </a:p>
              <a:p>
                <a:pPr lvl="0"/>
                <a:endParaRPr lang="en-US" sz="40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are two unknown constants that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represent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intercept and slope terms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where as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𝜀</m:t>
                    </m:r>
                    <m:r>
                      <a:rPr lang="en-US" sz="320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is the error term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linear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model.</a:t>
                </a:r>
              </a:p>
              <a:p>
                <a:pPr lvl="0" algn="just"/>
                <a:endParaRPr lang="en-US" sz="3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Together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β</a:t>
                </a:r>
                <a:r>
                  <a:rPr lang="en-US" sz="32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are know as the model coefficients or parameter. </a:t>
                </a: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endParaRPr 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 algn="just">
                  <a:buFont typeface="Wingdings" pitchFamily="2" charset="2"/>
                  <a:buChar char="Ø"/>
                </a:pP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Using the training data we can estimate the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model coefficients, we can predict Y at X=x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lvl="0" algn="just"/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    (2) </a:t>
                </a:r>
                <a:endParaRPr lang="en-US" sz="3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9" y="381000"/>
                <a:ext cx="10989501" cy="624786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97" t="-1758" r="-1387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0558702"/>
              </p:ext>
            </p:extLst>
          </p:nvPr>
        </p:nvGraphicFramePr>
        <p:xfrm>
          <a:off x="5240338" y="5754688"/>
          <a:ext cx="3090862" cy="762000"/>
        </p:xfrm>
        <a:graphic>
          <a:graphicData uri="http://schemas.openxmlformats.org/presentationml/2006/ole">
            <p:oleObj spid="_x0000_s481296" name="Equation" r:id="rId4" imgW="838080" imgH="253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20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380998"/>
            <a:ext cx="99187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Squares estimation of the regression model 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coefficients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48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101840" cy="609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Estimating the Coefficients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609600" y="1371600"/>
                <a:ext cx="10698480" cy="523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sz="4000" baseline="-25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and β</a:t>
                </a:r>
                <a:r>
                  <a:rPr lang="en-US" sz="4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are two unknowns. To make predictions, we must use data to estimate the coefficients. Let (x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1 ,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2 ,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)…</a:t>
                </a:r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40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4000" baseline="-25000" dirty="0" smtClean="0">
                    <a:latin typeface="Times New Roman" pitchFamily="18" charset="0"/>
                    <a:cs typeface="Times New Roman" pitchFamily="18" charset="0"/>
                  </a:rPr>
                  <a:t> ,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4000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represents </a:t>
                </a:r>
                <a:r>
                  <a:rPr lang="en-US" sz="4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observation pairs. Our goal is to obtain coefficient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and</m:t>
                    </m:r>
                    <m:r>
                      <a:rPr lang="en-US" sz="40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such that the linear model fit available data well. 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 for </a:t>
                </a:r>
                <a:r>
                  <a:rPr lang="en-US" sz="4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=1, 2, …, n. The most common approach involves is Least </a:t>
                </a:r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squares </a:t>
                </a:r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method.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698480" cy="523829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94" t="-2095" r="-1994" b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011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7831</TotalTime>
  <Words>345</Words>
  <Application>Microsoft Office PowerPoint</Application>
  <PresentationFormat>Custom</PresentationFormat>
  <Paragraphs>98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Aspect</vt:lpstr>
      <vt:lpstr>Office Theme</vt:lpstr>
      <vt:lpstr>1_Office Theme</vt:lpstr>
      <vt:lpstr>Equation</vt:lpstr>
      <vt:lpstr>Clip</vt:lpstr>
      <vt:lpstr>     Statistical Computation Methods for Data Science (6HC17)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1218</cp:revision>
  <dcterms:created xsi:type="dcterms:W3CDTF">2017-03-04T05:36:36Z</dcterms:created>
  <dcterms:modified xsi:type="dcterms:W3CDTF">2019-08-06T08:57:54Z</dcterms:modified>
</cp:coreProperties>
</file>