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468" r:id="rId4"/>
    <p:sldId id="396" r:id="rId5"/>
    <p:sldId id="490" r:id="rId6"/>
    <p:sldId id="491" r:id="rId7"/>
    <p:sldId id="487" r:id="rId8"/>
    <p:sldId id="513" r:id="rId9"/>
    <p:sldId id="517" r:id="rId10"/>
    <p:sldId id="516" r:id="rId11"/>
    <p:sldId id="518" r:id="rId12"/>
    <p:sldId id="520" r:id="rId13"/>
    <p:sldId id="521" r:id="rId14"/>
    <p:sldId id="522" r:id="rId15"/>
    <p:sldId id="467" r:id="rId16"/>
    <p:sldId id="469" r:id="rId17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6" d="100"/>
          <a:sy n="76" d="100"/>
        </p:scale>
        <p:origin x="-552" y="-204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 (6HC17)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8/5/2019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Dr. Santhosh </a:t>
            </a:r>
            <a:r>
              <a:rPr lang="en-US" altLang="en-US" sz="24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Nallapu</a:t>
            </a:r>
            <a:endParaRPr lang="en-US" altLang="en-US" sz="2400" b="1" dirty="0" smtClean="0">
              <a:solidFill>
                <a:prstClr val="black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11049000" cy="5181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07988"/>
              </p:ext>
            </p:extLst>
          </p:nvPr>
        </p:nvGraphicFramePr>
        <p:xfrm>
          <a:off x="457201" y="762000"/>
          <a:ext cx="10896600" cy="5667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627"/>
                <a:gridCol w="2059780"/>
                <a:gridCol w="1726642"/>
                <a:gridCol w="1674039"/>
                <a:gridCol w="1573473"/>
                <a:gridCol w="1674039"/>
              </a:tblGrid>
              <a:tr h="43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SUMMARY OUTPUT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EXAMPLE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5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Regression Statistics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Multiple 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0.992707171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0.985467526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Adjusted R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0.975779211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Standard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4.406289212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Observations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ANOVA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Significance F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3949.753846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1974.876923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101.7171157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0.0017519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Residual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58.24615385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19.41538462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59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Coefficients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Standard Error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 Stat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P-value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Lower 95%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61.4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13.66423368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4.493482872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0.020570377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17.91431001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-3.646153846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1.022469455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-3.566027158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0.037658283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-6.900107986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2.538461538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0.819799369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3.096442414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0.053443823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-0.070505935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9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10792216" cy="5181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Example : II</a:t>
            </a:r>
          </a:p>
          <a:p>
            <a:pPr lvl="0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Estimate the correlation coefficients for the given data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10698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14006"/>
              </p:ext>
            </p:extLst>
          </p:nvPr>
        </p:nvGraphicFramePr>
        <p:xfrm>
          <a:off x="3276600" y="2362198"/>
          <a:ext cx="4953000" cy="3071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614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X2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14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4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4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4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11049000" cy="5181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69328"/>
              </p:ext>
            </p:extLst>
          </p:nvPr>
        </p:nvGraphicFramePr>
        <p:xfrm>
          <a:off x="1295400" y="457201"/>
          <a:ext cx="9563101" cy="6007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332"/>
                <a:gridCol w="1993823"/>
                <a:gridCol w="1883819"/>
                <a:gridCol w="1975402"/>
                <a:gridCol w="1990725"/>
              </a:tblGrid>
              <a:tr h="543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SUMMARY OUTPUT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 EXAMPLE 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74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Regression Statistics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Multiple 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3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Adjusted R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Standard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1.77636E-15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Observations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ANOVA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2.85E+31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Residual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3.15544E-30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3.15544E-30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74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Coefficients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Standard Error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 Stat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P-value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3.64045E-15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1.64815E+15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3.86E-16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1.02558E-15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5.85035E+15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1.09E-16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2.51215E-16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3.24317E-16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0.774596669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0.580431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Estimating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Regression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Coefficients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2575560" y="1752600"/>
          <a:ext cx="703326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24" name="Clip" r:id="rId4" imgW="2285095" imgH="1629624" progId="MS_ClipArt_Gallery.2">
                  <p:embed/>
                </p:oleObj>
              </mc:Choice>
              <mc:Fallback>
                <p:oleObj name="Clip" r:id="rId4" imgW="2285095" imgH="162962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560" y="1752600"/>
                        <a:ext cx="703326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70860" y="6248400"/>
            <a:ext cx="72313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Feed Back to santhoshn@sreenidhi.edu.in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8/5/2019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Multiple Linear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Estimating the Regression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Coefficients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Problems on Multiple Regression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regression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involves more than one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regression variable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Typically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simple linear regression, we used the formula for a straight line, that is, we used the model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Y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β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regression, we include more than one independent variable and for each new independent variable, we need to add a new term in the model, such as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Y= β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β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β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94249"/>
            <a:ext cx="5579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66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7408" y="1014805"/>
                <a:ext cx="104394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It is assumed that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equation is given by</a:t>
                </a:r>
              </a:p>
              <a:p>
                <a:pPr algn="just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3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1i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2i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...+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err="1" smtClean="0">
                    <a:latin typeface="Times New Roman" pitchFamily="18" charset="0"/>
                    <a:cs typeface="Times New Roman" pitchFamily="18" charset="0"/>
                  </a:rPr>
                  <a:t>ni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 . . ,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algn="just"/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β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known as regression coefficients or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 parameters, and the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3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random error terms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8" y="1014805"/>
                <a:ext cx="10439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751" t="-2153" r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2000" y="409183"/>
            <a:ext cx="5579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970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529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Multiple Linear Regression</a:t>
                </a:r>
              </a:p>
              <a:p>
                <a:pPr lvl="0"/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equation is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6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6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…+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regression estimate of the dependent variable for the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member of the sample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/>
                    </m:sSub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estimates of the β’s.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5291962"/>
              </a:xfrm>
              <a:prstGeom prst="rect">
                <a:avLst/>
              </a:prstGeom>
              <a:blipFill rotWithShape="1">
                <a:blip r:embed="rId2"/>
                <a:stretch>
                  <a:fillRect l="-1997" t="-2074" r="-1664" b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6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4824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Multiple Linear Regression</a:t>
                </a:r>
              </a:p>
              <a:p>
                <a:pPr lvl="0"/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,</m:t>
                    </m:r>
                    <m:r>
                      <a:rPr lang="en-US" sz="32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…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make predictions</a:t>
                </a:r>
              </a:p>
              <a:p>
                <a:pPr lvl="0" algn="just"/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using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</a:p>
              <a:p>
                <a:pPr lvl="0"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…+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endParaRPr lang="en-US" sz="3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We estimate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β</a:t>
                </a:r>
                <a:r>
                  <a:rPr lang="en-US" sz="32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β</a:t>
                </a:r>
                <a:r>
                  <a:rPr lang="en-US" sz="32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β</a:t>
                </a:r>
                <a:r>
                  <a:rPr lang="en-US" sz="3200" baseline="-250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as the values that minimize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sum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squared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residuals                                              </a:t>
                </a:r>
                <a:endParaRPr lang="en-US" sz="3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4824141"/>
              </a:xfrm>
              <a:prstGeom prst="rect">
                <a:avLst/>
              </a:prstGeom>
              <a:blipFill rotWithShape="1">
                <a:blip r:embed="rId3"/>
                <a:stretch>
                  <a:fillRect l="-1997" t="-2276" r="-1387" b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35530"/>
              </p:ext>
            </p:extLst>
          </p:nvPr>
        </p:nvGraphicFramePr>
        <p:xfrm>
          <a:off x="2362200" y="5105400"/>
          <a:ext cx="6746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5" name="Equation" r:id="rId4" imgW="1828800" imgH="431640" progId="Equation.DSMT4">
                  <p:embed/>
                </p:oleObj>
              </mc:Choice>
              <mc:Fallback>
                <p:oleObj name="Equation" r:id="rId4" imgW="18288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6746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0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1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7784" y="3810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Estimating the Coefficients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10698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29536"/>
              </p:ext>
            </p:extLst>
          </p:nvPr>
        </p:nvGraphicFramePr>
        <p:xfrm>
          <a:off x="1066800" y="1004170"/>
          <a:ext cx="100822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18" name="Equation" r:id="rId3" imgW="2882880" imgH="431640" progId="Equation.DSMT4">
                  <p:embed/>
                </p:oleObj>
              </mc:Choice>
              <mc:Fallback>
                <p:oleObj name="Equation" r:id="rId3" imgW="2882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04170"/>
                        <a:ext cx="100822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0748" y="2133600"/>
                <a:ext cx="10670296" cy="4554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/>
                      </a:rPr>
                      <m:t>,</m:t>
                    </m:r>
                    <m:r>
                      <a:rPr lang="en-US" sz="36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,…,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RSS are the multiple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squares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estimates. The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regression coefficient estimates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somewhat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complicated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forms. So, they can easily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matrix algebra.</a:t>
                </a:r>
              </a:p>
              <a:p>
                <a:pPr algn="just"/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this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reason,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use any statistical software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package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these coefficient estimates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8" y="2133600"/>
                <a:ext cx="10670296" cy="4554452"/>
              </a:xfrm>
              <a:prstGeom prst="rect">
                <a:avLst/>
              </a:prstGeom>
              <a:blipFill rotWithShape="1">
                <a:blip r:embed="rId5"/>
                <a:stretch>
                  <a:fillRect l="-1713" t="-1473" r="-1713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10792216" cy="5181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Example : I</a:t>
            </a:r>
          </a:p>
          <a:p>
            <a:pPr lvl="0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Estimate the correlation coefficients for the given data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10698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65804"/>
              </p:ext>
            </p:extLst>
          </p:nvPr>
        </p:nvGraphicFramePr>
        <p:xfrm>
          <a:off x="2438400" y="2209800"/>
          <a:ext cx="5943600" cy="3886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551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X1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X2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8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1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1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1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1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1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8093</TotalTime>
  <Words>555</Words>
  <Application>Microsoft Office PowerPoint</Application>
  <PresentationFormat>Custom</PresentationFormat>
  <Paragraphs>242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Aspect</vt:lpstr>
      <vt:lpstr>Office Theme</vt:lpstr>
      <vt:lpstr>1_Office Theme</vt:lpstr>
      <vt:lpstr>Equation</vt:lpstr>
      <vt:lpstr>Clip</vt:lpstr>
      <vt:lpstr>     Statistical Computation Methods for Data Science (6HC17)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CSI User 0628</cp:lastModifiedBy>
  <cp:revision>1245</cp:revision>
  <dcterms:created xsi:type="dcterms:W3CDTF">2017-03-04T05:36:36Z</dcterms:created>
  <dcterms:modified xsi:type="dcterms:W3CDTF">2019-08-05T17:39:48Z</dcterms:modified>
</cp:coreProperties>
</file>