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0"/>
  </p:notesMasterIdLst>
  <p:handoutMasterIdLst>
    <p:handoutMasterId r:id="rId21"/>
  </p:handoutMasterIdLst>
  <p:sldIdLst>
    <p:sldId id="536" r:id="rId4"/>
    <p:sldId id="396" r:id="rId5"/>
    <p:sldId id="523" r:id="rId6"/>
    <p:sldId id="524" r:id="rId7"/>
    <p:sldId id="525" r:id="rId8"/>
    <p:sldId id="526" r:id="rId9"/>
    <p:sldId id="528" r:id="rId10"/>
    <p:sldId id="487" r:id="rId11"/>
    <p:sldId id="529" r:id="rId12"/>
    <p:sldId id="530" r:id="rId13"/>
    <p:sldId id="532" r:id="rId14"/>
    <p:sldId id="533" r:id="rId15"/>
    <p:sldId id="534" r:id="rId16"/>
    <p:sldId id="535" r:id="rId17"/>
    <p:sldId id="467" r:id="rId18"/>
    <p:sldId id="469" r:id="rId19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56" y="-7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0" y="6111877"/>
            <a:ext cx="2971800" cy="365125"/>
          </a:xfrm>
        </p:spPr>
        <p:txBody>
          <a:bodyPr/>
          <a:lstStyle/>
          <a:p>
            <a:fld id="{FD52891B-4EB0-4510-A581-45C35EFBC2DD}" type="datetime3">
              <a:rPr lang="en-US" smtClean="0"/>
              <a:pPr/>
              <a:t>26 August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314712" y="1905000"/>
            <a:ext cx="3277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 Black" pitchFamily="34" charset="0"/>
              </a:rPr>
              <a:t>Lecture - </a:t>
            </a:r>
            <a:r>
              <a:rPr lang="en-US" altLang="en-US" sz="4000" dirty="0" smtClean="0">
                <a:solidFill>
                  <a:srgbClr val="C00000"/>
                </a:solidFill>
                <a:latin typeface="Arial Black" pitchFamily="34" charset="0"/>
              </a:rPr>
              <a:t>5</a:t>
            </a:r>
            <a:endParaRPr lang="en-US" altLang="en-US" sz="40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370582"/>
            <a:ext cx="8053355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b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Science</a:t>
            </a: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1981200"/>
            <a:ext cx="23629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b="1" dirty="0" smtClean="0">
                <a:solidFill>
                  <a:srgbClr val="0070C0"/>
                </a:solidFill>
                <a:latin typeface="Arial Black" pitchFamily="34" charset="0"/>
              </a:rPr>
              <a:t>Unit-II</a:t>
            </a:r>
            <a:endParaRPr lang="en-US" altLang="en-US" sz="54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7" name="Picture 6" descr="snist autonomou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255" y="370582"/>
            <a:ext cx="262694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57400" y="3200400"/>
            <a:ext cx="7544288" cy="2488615"/>
            <a:chOff x="750584" y="3828104"/>
            <a:chExt cx="7543800" cy="2521175"/>
          </a:xfrm>
        </p:grpSpPr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750584" y="3828104"/>
              <a:ext cx="7543800" cy="12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36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U RAVI KUMAR CHAVALI</a:t>
              </a:r>
            </a:p>
            <a:p>
              <a:pPr algn="ctr" eaLnBrk="1" hangingPunct="1"/>
              <a:endParaRPr lang="en-US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1360145" y="4572000"/>
              <a:ext cx="6259856" cy="177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Assistant Professor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alt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Department of Science and Humanities</a:t>
              </a:r>
            </a:p>
            <a:p>
              <a:pPr algn="ctr" eaLnBrk="1" hangingPunct="1"/>
              <a:r>
                <a:rPr lang="en-US" altLang="en-US" sz="4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 </a:t>
              </a:r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SNIST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9622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10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Predictors with More than Two Levels:</a:t>
            </a: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When a qualitative predictor has more than two levels, a single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dummy variable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cannot represent all possible values. </a:t>
            </a:r>
            <a:endParaRPr lang="en-US" sz="36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this situation, we can create additional dummy variables. For example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create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two dummy variables.</a:t>
            </a:r>
          </a:p>
          <a:p>
            <a:endParaRPr lang="en-US" sz="36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8142977"/>
              </p:ext>
            </p:extLst>
          </p:nvPr>
        </p:nvGraphicFramePr>
        <p:xfrm>
          <a:off x="700088" y="4724400"/>
          <a:ext cx="5126037" cy="1244600"/>
        </p:xfrm>
        <a:graphic>
          <a:graphicData uri="http://schemas.openxmlformats.org/presentationml/2006/ole">
            <p:oleObj spid="_x0000_s488462" name="Equation" r:id="rId3" imgW="2070000" imgH="50796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3368600"/>
              </p:ext>
            </p:extLst>
          </p:nvPr>
        </p:nvGraphicFramePr>
        <p:xfrm>
          <a:off x="6008688" y="4724400"/>
          <a:ext cx="5507037" cy="1244600"/>
        </p:xfrm>
        <a:graphic>
          <a:graphicData uri="http://schemas.openxmlformats.org/presentationml/2006/ole">
            <p:oleObj spid="_x0000_s488463" name="Equation" r:id="rId4" imgW="2286000" imgH="507960" progId="Equation.DSMT4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572022" y="4038600"/>
            <a:ext cx="1098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First 					Second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11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16699" y="381000"/>
                <a:ext cx="10989501" cy="5750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Predictors with </a:t>
                </a:r>
                <a:r>
                  <a:rPr lang="en-US" sz="4000" b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More than Two Levels:</a:t>
                </a:r>
                <a:endParaRPr lang="en-US" sz="40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Then both of these variables can be used in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regression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equation,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 order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to obtain the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model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US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US" sz="3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US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US" sz="3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US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/>
                        </m:ctrlPr>
                      </m:sSubPr>
                      <m:e>
                        <m:r>
                          <a:rPr lang="en-US" sz="3600" i="1"/>
                          <m:t>𝛽</m:t>
                        </m:r>
                      </m:e>
                      <m:sub>
                        <m:r>
                          <a:rPr lang="en-US" sz="3600"/>
                          <m:t>0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can be interpreted as the average credit card balance for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Americans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9" y="381000"/>
                <a:ext cx="10989501" cy="575022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7" t="-1909" b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8862004"/>
              </p:ext>
            </p:extLst>
          </p:nvPr>
        </p:nvGraphicFramePr>
        <p:xfrm>
          <a:off x="998538" y="2376488"/>
          <a:ext cx="9575800" cy="1941512"/>
        </p:xfrm>
        <a:graphic>
          <a:graphicData uri="http://schemas.openxmlformats.org/presentationml/2006/ole">
            <p:oleObj spid="_x0000_s489480" name="Equation" r:id="rId4" imgW="3860640" imgH="7873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273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12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16699" y="381000"/>
                <a:ext cx="10989501" cy="5201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Predictors with </a:t>
                </a:r>
                <a:r>
                  <a:rPr lang="en-US" sz="4000" b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More than Two Levels</a:t>
                </a:r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lvl="0"/>
                <a:endParaRPr lang="en-US" sz="40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3600" b="0" i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can be interpreted as the difference in the average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balance between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Indian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European categories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and </a:t>
                </a:r>
                <a:endParaRPr lang="en-US" sz="3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36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can be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interpreted as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difference in the average balance between the European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and American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categories.</a:t>
                </a:r>
              </a:p>
              <a:p>
                <a:endParaRPr lang="en-US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9" y="381000"/>
                <a:ext cx="10989501" cy="520142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97" t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6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13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: 1</a:t>
            </a:r>
          </a:p>
          <a:p>
            <a:pPr lvl="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Certain kind of drug is suspected of raising blood pressure. We suppose randomly selected 10 women's, in that 6 take drug and 4 do not take the drug. What is the regression line of the following data.</a:t>
            </a:r>
          </a:p>
          <a:p>
            <a:pPr lvl="0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5844944"/>
              </p:ext>
            </p:extLst>
          </p:nvPr>
        </p:nvGraphicFramePr>
        <p:xfrm>
          <a:off x="914404" y="3505200"/>
          <a:ext cx="9829794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07"/>
                <a:gridCol w="732671"/>
                <a:gridCol w="887524"/>
                <a:gridCol w="887524"/>
                <a:gridCol w="887524"/>
                <a:gridCol w="887524"/>
                <a:gridCol w="887524"/>
                <a:gridCol w="887524"/>
                <a:gridCol w="887524"/>
                <a:gridCol w="887524"/>
                <a:gridCol w="887524"/>
              </a:tblGrid>
              <a:tr h="83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smtClean="0">
                          <a:effectLst/>
                        </a:rPr>
                        <a:t>B.P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85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75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100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100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3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Drug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No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No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No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No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99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: 1 Solution</a:t>
            </a:r>
          </a:p>
          <a:p>
            <a:pPr lvl="0"/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5887236"/>
              </p:ext>
            </p:extLst>
          </p:nvPr>
        </p:nvGraphicFramePr>
        <p:xfrm>
          <a:off x="1295400" y="1143000"/>
          <a:ext cx="8128432" cy="522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8736"/>
                <a:gridCol w="1860261"/>
                <a:gridCol w="2358736"/>
                <a:gridCol w="1550699"/>
              </a:tblGrid>
              <a:tr h="1558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SUMMARY OUTPUT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63648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Regression Statistics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5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 Square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0.333333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28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Standard Error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6.454972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28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Observations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5585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63648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282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Coefficients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Standard Error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 Stat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5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Intercept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3.227486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26.33629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28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X Variable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8.333333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4.166667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5585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5585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  <a:tr h="15585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93" marR="7793" marT="779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14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Qualitative predictors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Predictors with Only Two Levels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Qualitative Predictors with More than Two Levels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26-Aug-19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Qualitative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predictors</a:t>
            </a: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Predictors with Only Two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Levels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Qualitative Predictors with More than Two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Levels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609600"/>
            <a:ext cx="11125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include a categorical (or qualitative) variable into the regression equation since the qualitative variable may play a significant role in the prediction or explanation of the dependent variable.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variables : Numerical measurements on the phenomena of interest are not possible. Rather, the observations are categorical.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important in regression analysis because they provide more  flexibility in modeling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5461"/>
            <a:ext cx="4523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Qualitative predictors</a:t>
            </a:r>
          </a:p>
        </p:txBody>
      </p:sp>
    </p:spTree>
    <p:extLst>
      <p:ext uri="{BB962C8B-B14F-4D97-AF65-F5344CB8AC3E}">
        <p14:creationId xmlns:p14="http://schemas.microsoft.com/office/powerpoint/2010/main" xmlns="" val="37785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798626"/>
            <a:ext cx="11125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gender (female, male), Company status (private, public), Treatment (yes, 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blood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rating (low, average, high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etc.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someone has a college degree or not may influence the salary the person gets.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a house (rural, urban) can change its value.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season (winter,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rainy)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number of flights arriving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airport.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75461"/>
            <a:ext cx="4523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Qualitative predictors</a:t>
            </a:r>
          </a:p>
        </p:txBody>
      </p:sp>
    </p:spTree>
    <p:extLst>
      <p:ext uri="{BB962C8B-B14F-4D97-AF65-F5344CB8AC3E}">
        <p14:creationId xmlns:p14="http://schemas.microsoft.com/office/powerpoint/2010/main" xmlns="" val="8056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798626"/>
            <a:ext cx="10972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is public or private may have a role in explaining its exports level.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easy way of incorporating a qualitative variable into a regression  model is by representing them with special types of variables called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variables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5461"/>
            <a:ext cx="4523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Qualitative predictors</a:t>
            </a:r>
          </a:p>
        </p:txBody>
      </p:sp>
    </p:spTree>
    <p:extLst>
      <p:ext uri="{BB962C8B-B14F-4D97-AF65-F5344CB8AC3E}">
        <p14:creationId xmlns:p14="http://schemas.microsoft.com/office/powerpoint/2010/main" xmlns="" val="16326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70" y="609600"/>
            <a:ext cx="10972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variable is a variable that indicates the presence or absence of some characteristics or attribute.  The dummy variable assumes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variable denoting gender can be quantified as female = 1 and male = 0 or vice versa.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variables are also called indicator variables, categorical variables, or binary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variables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152" y="455535"/>
            <a:ext cx="4523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Qualitative predictors</a:t>
            </a:r>
          </a:p>
        </p:txBody>
      </p:sp>
    </p:spTree>
    <p:extLst>
      <p:ext uri="{BB962C8B-B14F-4D97-AF65-F5344CB8AC3E}">
        <p14:creationId xmlns:p14="http://schemas.microsoft.com/office/powerpoint/2010/main" xmlns="" val="25733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70" y="609600"/>
            <a:ext cx="10972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intercept is included in the model and if a qualitative variable has m categories, then introduce only (m – 1) dummy variables.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gender has only two categories; hence we introduce only one dummy variable for gender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If we consider self-reported health as a choice among excellent, good, and poor, we can have at most two dummy variables to represent the three categories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If we do not follow this rule, we will fall into what is called the 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dummy variable trap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, the situation of perfect </a:t>
            </a: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collinearity.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152" y="455535"/>
            <a:ext cx="4523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Qualitative predictors</a:t>
            </a:r>
          </a:p>
        </p:txBody>
      </p:sp>
    </p:spTree>
    <p:extLst>
      <p:ext uri="{BB962C8B-B14F-4D97-AF65-F5344CB8AC3E}">
        <p14:creationId xmlns:p14="http://schemas.microsoft.com/office/powerpoint/2010/main" xmlns="" val="17060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8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Predictors with Only Two Levels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example, based on the gender variable, we can create</a:t>
            </a:r>
          </a:p>
          <a:p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new variable that takes the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use this variable as a predictor in the regression equation. This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results in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</a:p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(Ex:</a:t>
            </a:r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121578"/>
              </p:ext>
            </p:extLst>
          </p:nvPr>
        </p:nvGraphicFramePr>
        <p:xfrm>
          <a:off x="3733800" y="2209800"/>
          <a:ext cx="4724400" cy="1219200"/>
        </p:xfrm>
        <a:graphic>
          <a:graphicData uri="http://schemas.openxmlformats.org/presentationml/2006/ole">
            <p:oleObj spid="_x0000_s486432" name="Equation" r:id="rId3" imgW="1904760" imgH="5079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5837526"/>
              </p:ext>
            </p:extLst>
          </p:nvPr>
        </p:nvGraphicFramePr>
        <p:xfrm>
          <a:off x="2590800" y="5072062"/>
          <a:ext cx="7305675" cy="1252538"/>
        </p:xfrm>
        <a:graphic>
          <a:graphicData uri="http://schemas.openxmlformats.org/presentationml/2006/ole">
            <p:oleObj spid="_x0000_s486433" name="Equation" r:id="rId4" imgW="294624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1989652"/>
              </p:ext>
            </p:extLst>
          </p:nvPr>
        </p:nvGraphicFramePr>
        <p:xfrm>
          <a:off x="1447800" y="4400134"/>
          <a:ext cx="3962400" cy="566737"/>
        </p:xfrm>
        <a:graphic>
          <a:graphicData uri="http://schemas.openxmlformats.org/presentationml/2006/ole">
            <p:oleObj spid="_x0000_s486434" name="Equation" r:id="rId5" imgW="16128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36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9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Predictors with Only Two Levels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can be interpreted as the average credit 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card </a:t>
            </a: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balance among 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males.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the average credit card balance among females, and </a:t>
            </a:r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the average </a:t>
            </a: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difference in credit card balance between females and males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8001</TotalTime>
  <Words>720</Words>
  <Application>Microsoft Office PowerPoint</Application>
  <PresentationFormat>Custom</PresentationFormat>
  <Paragraphs>149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Aspect</vt:lpstr>
      <vt:lpstr>Office Theme</vt:lpstr>
      <vt:lpstr>1_Office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1236</cp:revision>
  <dcterms:created xsi:type="dcterms:W3CDTF">2017-03-04T05:36:36Z</dcterms:created>
  <dcterms:modified xsi:type="dcterms:W3CDTF">2019-08-26T06:23:05Z</dcterms:modified>
</cp:coreProperties>
</file>