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6" r:id="rId3"/>
  </p:sldMasterIdLst>
  <p:notesMasterIdLst>
    <p:notesMasterId r:id="rId17"/>
  </p:notesMasterIdLst>
  <p:handoutMasterIdLst>
    <p:handoutMasterId r:id="rId18"/>
  </p:handoutMasterIdLst>
  <p:sldIdLst>
    <p:sldId id="468" r:id="rId4"/>
    <p:sldId id="396" r:id="rId5"/>
    <p:sldId id="523" r:id="rId6"/>
    <p:sldId id="539" r:id="rId7"/>
    <p:sldId id="525" r:id="rId8"/>
    <p:sldId id="526" r:id="rId9"/>
    <p:sldId id="540" r:id="rId10"/>
    <p:sldId id="528" r:id="rId11"/>
    <p:sldId id="487" r:id="rId12"/>
    <p:sldId id="541" r:id="rId13"/>
    <p:sldId id="542" r:id="rId14"/>
    <p:sldId id="467" r:id="rId15"/>
    <p:sldId id="469" r:id="rId16"/>
  </p:sldIdLst>
  <p:sldSz cx="118872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534" y="-72"/>
      </p:cViewPr>
      <p:guideLst>
        <p:guide orient="horz" pos="216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48293-8284-4A8E-99BF-5D38F776C9B1}" type="datetimeFigureOut">
              <a:rPr lang="en-US" smtClean="0"/>
              <a:pPr/>
              <a:t>04-Sep-19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687D5-EF25-4E3F-8954-06BD3537A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6205461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66C4C-0D3C-4897-ADFD-D37D00DC6911}" type="datetimeFigureOut">
              <a:rPr lang="en-US" smtClean="0"/>
              <a:pPr/>
              <a:t>04-Sep-19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3150" y="514350"/>
            <a:ext cx="44577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FD3B3-4AAA-45F6-BCF1-DEF9124C4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688790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defRPr/>
            </a:pPr>
            <a:fld id="{B1B789C8-D74B-4A03-8715-33CA5D35805A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2867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343150" y="514350"/>
            <a:ext cx="4457700" cy="2571750"/>
          </a:xfrm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Notes Placeholder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en-US" smtClean="0"/>
          </a:p>
        </p:txBody>
      </p:sp>
      <p:sp>
        <p:nvSpPr>
          <p:cNvPr id="28677" name="Slide Number Placeholder 3"/>
          <p:cNvSpPr txBox="1">
            <a:spLocks noGrp="1"/>
          </p:cNvSpPr>
          <p:nvPr/>
        </p:nvSpPr>
        <p:spPr bwMode="auto">
          <a:xfrm>
            <a:off x="5177367" y="6513910"/>
            <a:ext cx="396451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0" tIns="45655" rIns="91310" bIns="45655" anchor="b"/>
          <a:lstStyle>
            <a:lvl1pPr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3E78C22-4F9A-4CAB-A6D1-6469C503F429}" type="slidenum">
              <a:rPr lang="en-US" altLang="en-US" sz="1200" smtClean="0">
                <a:solidFill>
                  <a:prstClr val="black"/>
                </a:solidFill>
                <a:ea typeface="MS PGothic" pitchFamily="34" charset="-128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en-US" sz="1200" smtClean="0">
              <a:solidFill>
                <a:prstClr val="black"/>
              </a:solidFill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343150" y="514350"/>
            <a:ext cx="4457700" cy="2571750"/>
          </a:xfrm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en-US" smtClean="0"/>
          </a:p>
        </p:txBody>
      </p:sp>
      <p:sp>
        <p:nvSpPr>
          <p:cNvPr id="35844" name="Slide Number Placeholder 3"/>
          <p:cNvSpPr txBox="1">
            <a:spLocks noGrp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280240E4-F162-4030-A838-40D612F75AAD}" type="slidenum">
              <a:rPr lang="en-US" altLang="en-US" sz="1200" smtClean="0">
                <a:solidFill>
                  <a:prstClr val="black"/>
                </a:solidFill>
                <a:ea typeface="MS PGothic" pitchFamily="34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en-US" sz="1200" smtClean="0">
              <a:solidFill>
                <a:prstClr val="black"/>
              </a:solidFill>
              <a:ea typeface="MS PGothic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544175" y="434162"/>
            <a:ext cx="10798852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39089" y="1820206"/>
            <a:ext cx="1010412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39089" y="3685032"/>
            <a:ext cx="1010412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96" y="4983480"/>
            <a:ext cx="10639044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3796" y="530352"/>
            <a:ext cx="10639044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533407"/>
            <a:ext cx="257556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420" y="533403"/>
            <a:ext cx="772668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94360" y="274639"/>
            <a:ext cx="1069848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F7829-9547-4664-A149-70435880BB89}" type="slidenum">
              <a:rPr lang="ar-SA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130428"/>
            <a:ext cx="1010412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080" y="3886200"/>
            <a:ext cx="83210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E97FE82-243E-479A-A7AC-E5C03D61B4EB}" type="datetime1">
              <a:rPr lang="en-US"/>
              <a:pPr>
                <a:defRPr/>
              </a:pPr>
              <a:t>04-Sep-19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B319E82-F15E-4F37-AC5E-570F725B95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0060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7AED400D-B7F9-4B32-B355-7254E04DE012}" type="datetime1">
              <a:rPr lang="en-US"/>
              <a:pPr>
                <a:defRPr/>
              </a:pPr>
              <a:t>04-Sep-19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48330BC-97B0-4FF2-BC16-97EEA7C0CC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2260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4406903"/>
            <a:ext cx="101041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2906713"/>
            <a:ext cx="1010412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B4B640F-D208-4FD7-8F40-6FFAE3E8243E}" type="datetime1">
              <a:rPr lang="en-US"/>
              <a:pPr>
                <a:defRPr/>
              </a:pPr>
              <a:t>04-Sep-19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DF0F33F-462E-4FBB-B640-AC811DB845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289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1600203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1600203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EC89DD6-76DA-4E9C-9789-A40CA4397556}" type="datetime1">
              <a:rPr lang="en-US"/>
              <a:pPr>
                <a:defRPr/>
              </a:pPr>
              <a:t>04-Sep-19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F9F5C18E-55C1-49A3-AE16-C222925679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8231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535113"/>
            <a:ext cx="525224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" y="2174875"/>
            <a:ext cx="525224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4" y="1535113"/>
            <a:ext cx="52543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4" y="2174875"/>
            <a:ext cx="52543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85FC46D-14FA-4D27-9380-ADEFA73DA234}" type="datetime1">
              <a:rPr lang="en-US"/>
              <a:pPr>
                <a:defRPr/>
              </a:pPr>
              <a:t>04-Sep-19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F8F0AB06-E928-4049-8532-01CE71B2BB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3006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1BE3D98-BA18-4BD1-AEB0-7407DB446DC3}" type="datetime1">
              <a:rPr lang="en-US"/>
              <a:pPr>
                <a:defRPr/>
              </a:pPr>
              <a:t>04-Sep-19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A9E0417-E8D0-4963-8E75-736A47F373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66643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AE48809-5F86-46BE-AC68-CD11B50F8F77}" type="datetime1">
              <a:rPr lang="en-US"/>
              <a:pPr>
                <a:defRPr/>
              </a:pPr>
              <a:t>04-Sep-19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BACE0D98-3AA7-4FC4-98E2-C8FA8251E2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42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96" y="4983480"/>
            <a:ext cx="10639044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796" y="530352"/>
            <a:ext cx="10639044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2" y="273050"/>
            <a:ext cx="391080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65" y="273052"/>
            <a:ext cx="664527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2" y="1435102"/>
            <a:ext cx="391080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0165632-6721-420D-A270-83BCB66B9486}" type="datetime1">
              <a:rPr lang="en-US"/>
              <a:pPr>
                <a:defRPr/>
              </a:pPr>
              <a:t>04-Sep-19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3E6C3D1-E7A4-4D52-84E6-DCDB3B307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85295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4" y="4800600"/>
            <a:ext cx="71323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4" y="612775"/>
            <a:ext cx="713232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4" y="5367338"/>
            <a:ext cx="71323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BC8216F-123D-4E98-BFD3-AD31E5F7DE89}" type="datetime1">
              <a:rPr lang="en-US"/>
              <a:pPr>
                <a:defRPr/>
              </a:pPr>
              <a:t>04-Sep-19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DC8095B8-D7FE-4FB6-BE59-A08BDCB064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81618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01CCA66-34BD-4DF0-BD4F-0759D2C9CA5A}" type="datetime1">
              <a:rPr lang="en-US"/>
              <a:pPr>
                <a:defRPr/>
              </a:pPr>
              <a:t>04-Sep-19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8BF7C1B8-473D-4164-868D-4FA5E73F2F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37640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274639"/>
            <a:ext cx="267462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74639"/>
            <a:ext cx="782574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B221E63D-7424-43C5-98C6-6774D434E2C6}" type="datetime1">
              <a:rPr lang="en-US"/>
              <a:pPr>
                <a:defRPr/>
              </a:pPr>
              <a:t>04-Sep-19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50AE066-C6D0-442C-8013-F099AD8914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02922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130426"/>
            <a:ext cx="1010412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080" y="3886200"/>
            <a:ext cx="83210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B0178B9B-741D-4B86-9129-6555310AFBF3}" type="datetime1">
              <a:rPr lang="en-US"/>
              <a:pPr>
                <a:defRPr/>
              </a:pPr>
              <a:t>04-Sep-19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A619C07-B9C6-41A4-B825-8E919CD30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27791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864F5A07-5C5F-4E9A-B6FA-CB0641B33898}" type="datetime1">
              <a:rPr lang="en-US"/>
              <a:pPr>
                <a:defRPr/>
              </a:pPr>
              <a:t>04-Sep-19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D022075-D17B-4F0F-B5BC-F0825C17F9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19707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4406901"/>
            <a:ext cx="101041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2906713"/>
            <a:ext cx="1010412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C9F64FA-3BDC-4944-BB0B-9050B9B5622E}" type="datetime1">
              <a:rPr lang="en-US"/>
              <a:pPr>
                <a:defRPr/>
              </a:pPr>
              <a:t>04-Sep-19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AE7BD564-DA7F-403C-9F95-3A45A0E13B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63878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1600201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1600201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45C99B70-6B2D-4B0B-B058-CC80F91783E3}" type="datetime1">
              <a:rPr lang="en-US"/>
              <a:pPr>
                <a:defRPr/>
              </a:pPr>
              <a:t>04-Sep-19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3EB85B5-A64F-4A64-B972-7247BDC308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7722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535113"/>
            <a:ext cx="525224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" y="2174875"/>
            <a:ext cx="525224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3" y="1535113"/>
            <a:ext cx="52543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3" y="2174875"/>
            <a:ext cx="52543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8EBBBFF-0FE5-40AA-8137-4C47007C4D53}" type="datetime1">
              <a:rPr lang="en-US"/>
              <a:pPr>
                <a:defRPr/>
              </a:pPr>
              <a:t>04-Sep-19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4E0851AD-E709-45D9-9C19-A48B86943F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58200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B920DF9-910B-47AD-9AD2-29C953900F1C}" type="datetime1">
              <a:rPr lang="en-US"/>
              <a:pPr>
                <a:defRPr/>
              </a:pPr>
              <a:t>04-Sep-19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B9FBB64-176C-4D05-B473-8B989F540A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854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544175" y="434165"/>
            <a:ext cx="10798852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847" y="4928616"/>
            <a:ext cx="10639044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847" y="5624484"/>
            <a:ext cx="10639044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43510B6-74C0-4529-B1CE-B42916462A79}" type="datetime1">
              <a:rPr lang="en-US"/>
              <a:pPr>
                <a:defRPr/>
              </a:pPr>
              <a:t>04-Sep-19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D0AFCD0-E8CC-4BC0-A194-91EE2966B4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99278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1" y="273050"/>
            <a:ext cx="391080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65" y="273051"/>
            <a:ext cx="664527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1" y="1435101"/>
            <a:ext cx="391080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DFBDAE6-3F5F-479B-9DA2-5AFD915C1630}" type="datetime1">
              <a:rPr lang="en-US"/>
              <a:pPr>
                <a:defRPr/>
              </a:pPr>
              <a:t>04-Sep-19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33C08D20-B75F-4CBA-81D7-E1C4459A5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57656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4" y="4800600"/>
            <a:ext cx="71323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4" y="612775"/>
            <a:ext cx="713232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4" y="5367338"/>
            <a:ext cx="71323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778C677-83EC-4731-AD40-7D8758AC0704}" type="datetime1">
              <a:rPr lang="en-US"/>
              <a:pPr>
                <a:defRPr/>
              </a:pPr>
              <a:t>04-Sep-19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1C77AE6E-EDE0-45BB-9F91-8263A1FF8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27496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86E170B-7E66-461E-AC77-E9066ED0D3D3}" type="datetime1">
              <a:rPr lang="en-US"/>
              <a:pPr>
                <a:defRPr/>
              </a:pPr>
              <a:t>04-Sep-19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947A9DC-3810-4AD3-A771-A254223C58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24865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274639"/>
            <a:ext cx="267462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74639"/>
            <a:ext cx="782574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351B61C6-4B73-44C1-A315-F18D08C9AFAB}" type="datetime1">
              <a:rPr lang="en-US"/>
              <a:pPr>
                <a:defRPr/>
              </a:pPr>
              <a:t>04-Sep-19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145CE87-7462-48CA-B78F-3C293056AC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04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658" y="530352"/>
            <a:ext cx="5111496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968" y="530352"/>
            <a:ext cx="5111496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96" y="4983480"/>
            <a:ext cx="10639044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391" y="579438"/>
            <a:ext cx="5111496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047820" y="579438"/>
            <a:ext cx="5111496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789391" y="1447800"/>
            <a:ext cx="5111496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47820" y="1447800"/>
            <a:ext cx="5111496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419" y="533400"/>
            <a:ext cx="386334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200501" y="1447802"/>
            <a:ext cx="386334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89785" y="930144"/>
            <a:ext cx="6014007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8321042" y="434162"/>
            <a:ext cx="3021987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5012056"/>
            <a:ext cx="1069848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8401526" y="533400"/>
            <a:ext cx="2912364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7924" y="435768"/>
            <a:ext cx="7702906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544175" y="434162"/>
            <a:ext cx="10798852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653796" y="4985590"/>
            <a:ext cx="10639044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53796" y="530352"/>
            <a:ext cx="10639044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4909226" y="6111878"/>
            <a:ext cx="2971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7881026" y="6111878"/>
            <a:ext cx="2971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852826" y="6111878"/>
            <a:ext cx="5943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94360" y="1600203"/>
            <a:ext cx="1069848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360" y="6356353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8AAA35D-70C1-4D95-A26C-B3A83A444A20}" type="datetime1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04-Sep-19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1460" y="6356353"/>
            <a:ext cx="3764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9160" y="6356353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7502DC1-0599-46CD-B98E-C9710FAD06BC}" type="slidenum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50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94360" y="1600201"/>
            <a:ext cx="1069848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360" y="6356351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4B98D9D-1086-4783-BD59-8CFD563A8B2B}" type="datetime1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04-Sep-19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1460" y="6356351"/>
            <a:ext cx="3764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9160" y="6356351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52B1667-855C-4597-BBE9-901E49576DEA}" type="slidenum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371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4647" y="1165225"/>
            <a:ext cx="1168908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itchFamily="34" charset="0"/>
                <a:cs typeface="Times New Roman" pitchFamily="18" charset="0"/>
              </a:rPr>
              <a:t>Statistical Computation Methods </a:t>
            </a:r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itchFamily="34" charset="0"/>
                <a:cs typeface="Times New Roman" pitchFamily="18" charset="0"/>
              </a:rPr>
              <a:t>for Data Science (6HC17)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FF0066"/>
                </a:solidFill>
              </a:rPr>
              <a:t/>
            </a:r>
            <a:br>
              <a:rPr lang="en-US" sz="3200" b="1" dirty="0" smtClean="0">
                <a:solidFill>
                  <a:srgbClr val="FF0066"/>
                </a:solidFill>
              </a:rPr>
            </a:br>
            <a:endParaRPr lang="en-US" sz="3200" b="1" dirty="0" smtClean="0">
              <a:solidFill>
                <a:srgbClr val="FF0066"/>
              </a:solidFill>
            </a:endParaRPr>
          </a:p>
        </p:txBody>
      </p:sp>
      <p:sp>
        <p:nvSpPr>
          <p:cNvPr id="37891" name="Date Placeholder 7"/>
          <p:cNvSpPr>
            <a:spLocks noGrp="1"/>
          </p:cNvSpPr>
          <p:nvPr>
            <p:ph type="dt" sz="quarter" idx="10"/>
          </p:nvPr>
        </p:nvSpPr>
        <p:spPr bwMode="auto">
          <a:xfrm>
            <a:off x="8122920" y="6248400"/>
            <a:ext cx="2773680" cy="4572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2DFE92B9-3C5E-437B-B4FC-2AB3D4D8B075}" type="datetime1">
              <a:rPr lang="en-US" altLang="en-US" sz="1800" b="1" smtClean="0">
                <a:solidFill>
                  <a:srgbClr val="002060"/>
                </a:solidFill>
                <a:latin typeface="Arial" charset="0"/>
              </a:rPr>
              <a:pPr algn="ctr">
                <a:spcBef>
                  <a:spcPct val="0"/>
                </a:spcBef>
                <a:buFontTx/>
                <a:buNone/>
              </a:pPr>
              <a:t>04-Sep-19</a:t>
            </a:fld>
            <a:endParaRPr lang="en-GB" altLang="en-US" sz="1800" b="1" dirty="0" smtClean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2080260" y="2587630"/>
            <a:ext cx="7033260" cy="361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altLang="en-US" sz="2400" b="1" dirty="0" smtClean="0">
              <a:solidFill>
                <a:srgbClr val="00B0F0"/>
              </a:solidFill>
              <a:latin typeface="Arial" charset="0"/>
              <a:ea typeface="MS PGothic" pitchFamily="34" charset="-128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24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By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altLang="en-US" sz="2400" b="1" dirty="0" smtClean="0">
              <a:solidFill>
                <a:srgbClr val="00B0F0"/>
              </a:solidFill>
              <a:latin typeface="Arial" charset="0"/>
              <a:ea typeface="MS PGothic" pitchFamily="34" charset="-128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altLang="en-US" sz="2400" b="1" dirty="0" smtClean="0">
              <a:solidFill>
                <a:srgbClr val="00B0F0"/>
              </a:solidFill>
              <a:latin typeface="Arial" charset="0"/>
              <a:ea typeface="MS PGothic" pitchFamily="34" charset="-128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2400" b="1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Dr. Santhosh </a:t>
            </a:r>
            <a:r>
              <a:rPr lang="en-US" altLang="en-US" sz="2400" b="1" dirty="0" err="1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Nallapu</a:t>
            </a:r>
            <a:endParaRPr lang="en-US" altLang="en-US" sz="2400" b="1" dirty="0" smtClean="0">
              <a:solidFill>
                <a:prstClr val="black"/>
              </a:solidFill>
              <a:latin typeface="Arial" charset="0"/>
              <a:ea typeface="MS PGothic" pitchFamily="34" charset="-128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1400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Assistant professor of Mathematics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1400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Department of Science and Humanities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1800" b="1" dirty="0" err="1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Sreenidhi</a:t>
            </a:r>
            <a:r>
              <a:rPr lang="en-US" altLang="en-US" sz="1800" b="1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 Institute of Science and Technology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1800" b="1" dirty="0" err="1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Yamnampet</a:t>
            </a:r>
            <a:r>
              <a:rPr lang="en-US" altLang="en-US" sz="1800" b="1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, </a:t>
            </a:r>
            <a:r>
              <a:rPr lang="en-US" altLang="en-US" sz="1800" b="1" dirty="0" err="1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Ghatkesar</a:t>
            </a:r>
            <a:r>
              <a:rPr lang="en-US" altLang="en-US" sz="1800" b="1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1800" b="1" dirty="0" smtClean="0">
                <a:solidFill>
                  <a:srgbClr val="002060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                                                                                            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1800" b="1" dirty="0" smtClean="0">
                <a:solidFill>
                  <a:srgbClr val="002060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053" name="Date Placeholder 8"/>
          <p:cNvSpPr txBox="1">
            <a:spLocks noGrp="1"/>
          </p:cNvSpPr>
          <p:nvPr/>
        </p:nvSpPr>
        <p:spPr bwMode="auto">
          <a:xfrm>
            <a:off x="11162824" y="6400800"/>
            <a:ext cx="72437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1400" b="1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1</a:t>
            </a:r>
          </a:p>
        </p:txBody>
      </p:sp>
      <p:pic>
        <p:nvPicPr>
          <p:cNvPr id="37894" name="Picture 5" descr="snist autonomou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4647" y="215900"/>
            <a:ext cx="477551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9258346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10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231952"/>
            <a:ext cx="55208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3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do not assume an explicit form for f (X), providing </a:t>
            </a:r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more </a:t>
            </a:r>
            <a:r>
              <a:rPr lang="en-US" sz="3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flexible approach</a:t>
            </a:r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K-NN </a:t>
            </a:r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sz="3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be often more complex to understand and interpret</a:t>
            </a:r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0" y="564520"/>
            <a:ext cx="21672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</a:pPr>
            <a:r>
              <a:rPr lang="en-US" sz="1100" smtClean="0">
                <a:solidFill>
                  <a:prstClr val="black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1200" y="1231880"/>
            <a:ext cx="6477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Easy to fit. One needs to estimate a small number of</a:t>
            </a:r>
          </a:p>
          <a:p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coefficients.</a:t>
            </a:r>
          </a:p>
          <a:p>
            <a:endParaRPr lang="en-US" sz="3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Often </a:t>
            </a:r>
            <a:r>
              <a:rPr lang="en-US" sz="3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easy to interpret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7134" y="372159"/>
            <a:ext cx="1028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K-Nearest 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Neighbors(KNN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vs 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Regression </a:t>
            </a:r>
          </a:p>
        </p:txBody>
      </p:sp>
    </p:spTree>
    <p:extLst>
      <p:ext uri="{BB962C8B-B14F-4D97-AF65-F5344CB8AC3E}">
        <p14:creationId xmlns:p14="http://schemas.microsoft.com/office/powerpoint/2010/main" xmlns="" val="207606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11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231952"/>
            <a:ext cx="5520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If there is a small number of observations </a:t>
            </a:r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per predictor</a:t>
            </a:r>
            <a:r>
              <a:rPr lang="en-US" sz="3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then parametric </a:t>
            </a:r>
            <a:r>
              <a:rPr lang="en-US" sz="3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methods then to work better.</a:t>
            </a:r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0" y="564520"/>
            <a:ext cx="21672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</a:pPr>
            <a:r>
              <a:rPr lang="en-US" sz="1100" smtClean="0">
                <a:solidFill>
                  <a:prstClr val="black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1200" y="1231880"/>
            <a:ext cx="5791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Suppose we assume a linear relationship between X and Y </a:t>
            </a:r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but the </a:t>
            </a:r>
            <a:r>
              <a:rPr lang="en-US" sz="3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true relationship is far from linear, then the resulting </a:t>
            </a:r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model will </a:t>
            </a:r>
            <a:r>
              <a:rPr lang="en-US" sz="3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provide a poor fit to the data, and any </a:t>
            </a:r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conclusions drawn from </a:t>
            </a:r>
            <a:r>
              <a:rPr lang="en-US" sz="3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it will be suspect</a:t>
            </a:r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3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27134" y="372159"/>
            <a:ext cx="1028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K-Nearest 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Neighbors(KNN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vs 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Regression </a:t>
            </a:r>
          </a:p>
        </p:txBody>
      </p:sp>
    </p:spTree>
    <p:extLst>
      <p:ext uri="{BB962C8B-B14F-4D97-AF65-F5344CB8AC3E}">
        <p14:creationId xmlns:p14="http://schemas.microsoft.com/office/powerpoint/2010/main" xmlns="" val="27646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4400" y="762000"/>
            <a:ext cx="1036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Recapitulation:</a:t>
            </a:r>
          </a:p>
          <a:p>
            <a:endParaRPr lang="en-US" sz="40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Introduction to KNN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Comparison of Linear Regression with K-Nearest Neighbors(KNN).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07" name="Rectangle 7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10698480" cy="1139825"/>
          </a:xfrm>
        </p:spPr>
        <p:txBody>
          <a:bodyPr/>
          <a:lstStyle/>
          <a:p>
            <a:pPr eaLnBrk="1" hangingPunct="1"/>
            <a:r>
              <a:rPr lang="en-US" altLang="en-US" sz="3200" b="1" smtClean="0">
                <a:latin typeface="Tahoma" pitchFamily="34" charset="0"/>
                <a:cs typeface="Tahoma" pitchFamily="34" charset="0"/>
              </a:rPr>
              <a:t>          THANK YOU</a:t>
            </a:r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3070860" y="6248400"/>
            <a:ext cx="723138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1800" b="1" dirty="0" smtClean="0">
                <a:solidFill>
                  <a:srgbClr val="002060"/>
                </a:solidFill>
                <a:latin typeface="Arial" pitchFamily="34" charset="0"/>
                <a:ea typeface="MS PGothic" pitchFamily="34" charset="-128"/>
                <a:cs typeface="Times New Roman" pitchFamily="18" charset="0"/>
              </a:rPr>
              <a:t>Feed Back to santhoshn@sreenidhi.edu.in</a:t>
            </a:r>
          </a:p>
        </p:txBody>
      </p:sp>
      <p:sp>
        <p:nvSpPr>
          <p:cNvPr id="51205" name="Date Placeholder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DCC789-C51A-42F3-9110-A60ED776FF41}" type="datetime1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04-Sep-19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566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1069848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We discuss the following in  today’s Lecture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Introduction to KNN</a:t>
            </a:r>
          </a:p>
          <a:p>
            <a:pPr algn="just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Comparison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of Linear Regression with K-Nearest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Neighbors(KNN).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609600"/>
            <a:ext cx="111252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K-NN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assumes that all instances are points in some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n-dimensional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and defines neighbors in terms of distance (usually Euclidean in R-space)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number of neighbors considered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K-NN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rule is to assign to a test sample the majority category label of its k nearest training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samples.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K=1, then the case is simply assigned to the class of its nearest neighbor</a:t>
            </a:r>
          </a:p>
        </p:txBody>
      </p:sp>
      <p:sp>
        <p:nvSpPr>
          <p:cNvPr id="5" name="Rectangle 4"/>
          <p:cNvSpPr/>
          <p:nvPr/>
        </p:nvSpPr>
        <p:spPr>
          <a:xfrm>
            <a:off x="680876" y="381000"/>
            <a:ext cx="54983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K-Nearest 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Neighbor(KNN)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57321315"/>
              </p:ext>
            </p:extLst>
          </p:nvPr>
        </p:nvGraphicFramePr>
        <p:xfrm>
          <a:off x="6179176" y="2209800"/>
          <a:ext cx="4869824" cy="914400"/>
        </p:xfrm>
        <a:graphic>
          <a:graphicData uri="http://schemas.openxmlformats.org/presentationml/2006/ole">
            <p:oleObj spid="_x0000_s490505" name="Equation" r:id="rId3" imgW="1726920" imgH="4824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7855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474933"/>
            <a:ext cx="931985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K-Nearest Neighbor(KNN) Simple 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Illustration</a:t>
            </a:r>
          </a:p>
          <a:p>
            <a:pPr algn="just"/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762000" y="1143000"/>
            <a:ext cx="4876800" cy="3673569"/>
            <a:chOff x="0" y="0"/>
            <a:chExt cx="2736" cy="2064"/>
          </a:xfrm>
        </p:grpSpPr>
        <p:sp>
          <p:nvSpPr>
            <p:cNvPr id="8" name="AutoShape 15"/>
            <p:cNvSpPr>
              <a:spLocks/>
            </p:cNvSpPr>
            <p:nvPr/>
          </p:nvSpPr>
          <p:spPr bwMode="auto">
            <a:xfrm>
              <a:off x="0" y="0"/>
              <a:ext cx="2736" cy="2064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777C8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AutoShape 16"/>
            <p:cNvSpPr>
              <a:spLocks/>
            </p:cNvSpPr>
            <p:nvPr/>
          </p:nvSpPr>
          <p:spPr bwMode="auto">
            <a:xfrm>
              <a:off x="1823" y="384"/>
              <a:ext cx="192" cy="19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5400">
              <a:solidFill>
                <a:srgbClr val="BB612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" name="Rectangle 17"/>
            <p:cNvSpPr>
              <a:spLocks/>
            </p:cNvSpPr>
            <p:nvPr/>
          </p:nvSpPr>
          <p:spPr bwMode="auto">
            <a:xfrm>
              <a:off x="1104" y="1584"/>
              <a:ext cx="192" cy="192"/>
            </a:xfrm>
            <a:prstGeom prst="rect">
              <a:avLst/>
            </a:prstGeom>
            <a:solidFill>
              <a:srgbClr val="7598D9"/>
            </a:solidFill>
            <a:ln w="25400">
              <a:solidFill>
                <a:srgbClr val="7F7F7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" name="Rectangle 18"/>
            <p:cNvSpPr>
              <a:spLocks/>
            </p:cNvSpPr>
            <p:nvPr/>
          </p:nvSpPr>
          <p:spPr bwMode="auto">
            <a:xfrm>
              <a:off x="624" y="576"/>
              <a:ext cx="192" cy="192"/>
            </a:xfrm>
            <a:prstGeom prst="rect">
              <a:avLst/>
            </a:prstGeom>
            <a:solidFill>
              <a:srgbClr val="7598D9"/>
            </a:solidFill>
            <a:ln w="25400">
              <a:solidFill>
                <a:srgbClr val="7F7F7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" name="Rectangle 19"/>
            <p:cNvSpPr>
              <a:spLocks/>
            </p:cNvSpPr>
            <p:nvPr/>
          </p:nvSpPr>
          <p:spPr bwMode="auto">
            <a:xfrm>
              <a:off x="576" y="1008"/>
              <a:ext cx="192" cy="192"/>
            </a:xfrm>
            <a:prstGeom prst="rect">
              <a:avLst/>
            </a:prstGeom>
            <a:solidFill>
              <a:srgbClr val="7598D9"/>
            </a:solidFill>
            <a:ln w="25400">
              <a:solidFill>
                <a:srgbClr val="7F7F7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" name="AutoShape 20"/>
            <p:cNvSpPr>
              <a:spLocks/>
            </p:cNvSpPr>
            <p:nvPr/>
          </p:nvSpPr>
          <p:spPr bwMode="auto">
            <a:xfrm>
              <a:off x="1592" y="1200"/>
              <a:ext cx="192" cy="19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5400">
              <a:solidFill>
                <a:srgbClr val="BB612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" name="AutoShape 21"/>
            <p:cNvSpPr>
              <a:spLocks/>
            </p:cNvSpPr>
            <p:nvPr/>
          </p:nvSpPr>
          <p:spPr bwMode="auto">
            <a:xfrm>
              <a:off x="1592" y="672"/>
              <a:ext cx="192" cy="19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5400">
              <a:solidFill>
                <a:srgbClr val="BB612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" name="Rectangle 22"/>
            <p:cNvSpPr>
              <a:spLocks/>
            </p:cNvSpPr>
            <p:nvPr/>
          </p:nvSpPr>
          <p:spPr bwMode="auto">
            <a:xfrm>
              <a:off x="1017" y="1008"/>
              <a:ext cx="192" cy="192"/>
            </a:xfrm>
            <a:prstGeom prst="rect">
              <a:avLst/>
            </a:prstGeom>
            <a:solidFill>
              <a:srgbClr val="7598D9"/>
            </a:solidFill>
            <a:ln w="25400">
              <a:solidFill>
                <a:srgbClr val="7F7F7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pitchFamily="34" charset="0"/>
                  <a:ea typeface="ヒラギノ角ゴ ProN W3" charset="0"/>
                  <a:cs typeface="ヒラギノ角ゴ ProN W3" charset="0"/>
                  <a:sym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6" name="Group 23"/>
            <p:cNvGrpSpPr>
              <a:grpSpLocks/>
            </p:cNvGrpSpPr>
            <p:nvPr/>
          </p:nvGrpSpPr>
          <p:grpSpPr bwMode="auto">
            <a:xfrm>
              <a:off x="1262" y="912"/>
              <a:ext cx="240" cy="240"/>
              <a:chOff x="0" y="0"/>
              <a:chExt cx="240" cy="240"/>
            </a:xfrm>
          </p:grpSpPr>
          <p:sp>
            <p:nvSpPr>
              <p:cNvPr id="17" name="Oval 24"/>
              <p:cNvSpPr>
                <a:spLocks/>
              </p:cNvSpPr>
              <p:nvPr/>
            </p:nvSpPr>
            <p:spPr bwMode="auto">
              <a:xfrm>
                <a:off x="0" y="0"/>
                <a:ext cx="240" cy="240"/>
              </a:xfrm>
              <a:prstGeom prst="ellipse">
                <a:avLst/>
              </a:prstGeom>
              <a:solidFill>
                <a:srgbClr val="FFE636"/>
              </a:solidFill>
              <a:ln w="25400">
                <a:solidFill>
                  <a:srgbClr val="7F7F7F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Arial" pitchFamily="34" charset="0"/>
                    <a:ea typeface="ヒラギノ角ゴ ProN W3" charset="0"/>
                    <a:cs typeface="ヒラギノ角ゴ ProN W3" charset="0"/>
                    <a:sym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Arial" pitchFamily="34" charset="0"/>
                    <a:ea typeface="ヒラギノ角ゴ ProN W3" charset="0"/>
                    <a:cs typeface="ヒラギノ角ゴ ProN W3" charset="0"/>
                    <a:sym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Arial" pitchFamily="34" charset="0"/>
                    <a:ea typeface="ヒラギノ角ゴ ProN W3" charset="0"/>
                    <a:cs typeface="ヒラギノ角ゴ ProN W3" charset="0"/>
                    <a:sym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Arial" pitchFamily="34" charset="0"/>
                    <a:ea typeface="ヒラギノ角ゴ ProN W3" charset="0"/>
                    <a:cs typeface="ヒラギノ角ゴ ProN W3" charset="0"/>
                    <a:sym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Arial" pitchFamily="34" charset="0"/>
                    <a:ea typeface="ヒラギノ角ゴ ProN W3" charset="0"/>
                    <a:cs typeface="ヒラギノ角ゴ ProN W3" charset="0"/>
                    <a:sym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Arial" pitchFamily="34" charset="0"/>
                    <a:ea typeface="ヒラギノ角ゴ ProN W3" charset="0"/>
                    <a:cs typeface="ヒラギノ角ゴ ProN W3" charset="0"/>
                    <a:sym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Arial" pitchFamily="34" charset="0"/>
                    <a:ea typeface="ヒラギノ角ゴ ProN W3" charset="0"/>
                    <a:cs typeface="ヒラギノ角ゴ ProN W3" charset="0"/>
                    <a:sym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Arial" pitchFamily="34" charset="0"/>
                    <a:ea typeface="ヒラギノ角ゴ ProN W3" charset="0"/>
                    <a:cs typeface="ヒラギノ角ゴ ProN W3" charset="0"/>
                    <a:sym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Arial" pitchFamily="34" charset="0"/>
                    <a:ea typeface="ヒラギノ角ゴ ProN W3" charset="0"/>
                    <a:cs typeface="ヒラギノ角ゴ ProN W3" charset="0"/>
                    <a:sym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" name="Rectangle 25"/>
              <p:cNvSpPr>
                <a:spLocks/>
              </p:cNvSpPr>
              <p:nvPr/>
            </p:nvSpPr>
            <p:spPr bwMode="auto">
              <a:xfrm>
                <a:off x="35" y="7"/>
                <a:ext cx="169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8100" tIns="38100" rIns="78049" bIns="38100" anchor="ctr"/>
              <a:lstStyle>
                <a:lvl1pPr marL="1588" eaLnBrk="0" hangingPunct="0">
                  <a:defRPr sz="2400">
                    <a:solidFill>
                      <a:srgbClr val="000000"/>
                    </a:solidFill>
                    <a:latin typeface="Arial" pitchFamily="34" charset="0"/>
                    <a:ea typeface="ヒラギノ角ゴ ProN W3" charset="0"/>
                    <a:cs typeface="ヒラギノ角ゴ ProN W3" charset="0"/>
                    <a:sym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Arial" pitchFamily="34" charset="0"/>
                    <a:ea typeface="ヒラギノ角ゴ ProN W3" charset="0"/>
                    <a:cs typeface="ヒラギノ角ゴ ProN W3" charset="0"/>
                    <a:sym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Arial" pitchFamily="34" charset="0"/>
                    <a:ea typeface="ヒラギノ角ゴ ProN W3" charset="0"/>
                    <a:cs typeface="ヒラギノ角ゴ ProN W3" charset="0"/>
                    <a:sym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Arial" pitchFamily="34" charset="0"/>
                    <a:ea typeface="ヒラギノ角ゴ ProN W3" charset="0"/>
                    <a:cs typeface="ヒラギノ角ゴ ProN W3" charset="0"/>
                    <a:sym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Arial" pitchFamily="34" charset="0"/>
                    <a:ea typeface="ヒラギノ角ゴ ProN W3" charset="0"/>
                    <a:cs typeface="ヒラギノ角ゴ ProN W3" charset="0"/>
                    <a:sym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Arial" pitchFamily="34" charset="0"/>
                    <a:ea typeface="ヒラギノ角ゴ ProN W3" charset="0"/>
                    <a:cs typeface="ヒラギノ角ゴ ProN W3" charset="0"/>
                    <a:sym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Arial" pitchFamily="34" charset="0"/>
                    <a:ea typeface="ヒラギノ角ゴ ProN W3" charset="0"/>
                    <a:cs typeface="ヒラギノ角ゴ ProN W3" charset="0"/>
                    <a:sym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Arial" pitchFamily="34" charset="0"/>
                    <a:ea typeface="ヒラギノ角ゴ ProN W3" charset="0"/>
                    <a:cs typeface="ヒラギノ角ゴ ProN W3" charset="0"/>
                    <a:sym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Arial" pitchFamily="34" charset="0"/>
                    <a:ea typeface="ヒラギノ角ゴ ProN W3" charset="0"/>
                    <a:cs typeface="ヒラギノ角ゴ ProN W3" charset="0"/>
                    <a:sym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800">
                    <a:solidFill>
                      <a:schemeClr val="tx1"/>
                    </a:solidFill>
                    <a:latin typeface="Century Schoolbook" charset="0"/>
                    <a:ea typeface="Century Schoolbook" charset="0"/>
                    <a:cs typeface="Century Schoolbook" charset="0"/>
                    <a:sym typeface="Century Schoolbook" charset="0"/>
                  </a:rPr>
                  <a:t>?</a:t>
                </a:r>
              </a:p>
            </p:txBody>
          </p:sp>
        </p:grpSp>
      </p:grpSp>
      <p:sp>
        <p:nvSpPr>
          <p:cNvPr id="19" name="Rectangle 27"/>
          <p:cNvSpPr>
            <a:spLocks/>
          </p:cNvSpPr>
          <p:nvPr/>
        </p:nvSpPr>
        <p:spPr bwMode="auto">
          <a:xfrm>
            <a:off x="780382" y="4876800"/>
            <a:ext cx="316152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12738" indent="-273050" eaLnBrk="0" hangingPunct="0">
              <a:defRPr sz="2400">
                <a:solidFill>
                  <a:srgbClr val="000000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E8637"/>
              </a:buClr>
              <a:buSzPct val="69000"/>
              <a:buFont typeface="Wingdings" pitchFamily="2" charset="2"/>
              <a:buChar char="¢"/>
            </a:pPr>
            <a:r>
              <a:rPr lang="en-US" altLang="en-US" sz="2200" i="1" dirty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  <a:sym typeface="Century Schoolbook" charset="0"/>
              </a:rPr>
              <a:t>k</a:t>
            </a:r>
            <a:r>
              <a:rPr lang="en-US" altLang="en-US" sz="2200" dirty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  <a:sym typeface="Century Schoolbook" charset="0"/>
              </a:rPr>
              <a:t> = 1:</a:t>
            </a:r>
          </a:p>
          <a:p>
            <a:pPr eaLnBrk="1" hangingPunct="1">
              <a:spcBef>
                <a:spcPts val="450"/>
              </a:spcBef>
              <a:buClr>
                <a:srgbClr val="FE8637"/>
              </a:buClr>
              <a:buSzPct val="80000"/>
              <a:buFont typeface="Wingdings 2" pitchFamily="18" charset="2"/>
              <a:buChar char=""/>
            </a:pPr>
            <a:r>
              <a:rPr lang="en-US" altLang="en-US" sz="1900" dirty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  <a:sym typeface="Century Schoolbook" charset="0"/>
              </a:rPr>
              <a:t>Belongs to square class</a:t>
            </a:r>
          </a:p>
        </p:txBody>
      </p:sp>
      <p:sp>
        <p:nvSpPr>
          <p:cNvPr id="20" name="Rectangle 10"/>
          <p:cNvSpPr>
            <a:spLocks/>
          </p:cNvSpPr>
          <p:nvPr/>
        </p:nvSpPr>
        <p:spPr bwMode="auto">
          <a:xfrm>
            <a:off x="780382" y="5791200"/>
            <a:ext cx="30684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12738" indent="-273050" eaLnBrk="0" hangingPunct="0">
              <a:defRPr sz="2400">
                <a:solidFill>
                  <a:srgbClr val="000000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E8637"/>
              </a:buClr>
              <a:buSzPct val="69000"/>
              <a:buFont typeface="Wingdings" pitchFamily="2" charset="2"/>
              <a:buChar char="¢"/>
            </a:pPr>
            <a:r>
              <a:rPr lang="en-US" altLang="en-US" sz="2200" i="1" dirty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  <a:sym typeface="Century Schoolbook" charset="0"/>
              </a:rPr>
              <a:t>k</a:t>
            </a:r>
            <a:r>
              <a:rPr lang="en-US" altLang="en-US" sz="2200" dirty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  <a:sym typeface="Century Schoolbook" charset="0"/>
              </a:rPr>
              <a:t> = 3:</a:t>
            </a:r>
          </a:p>
          <a:p>
            <a:pPr eaLnBrk="1" hangingPunct="1">
              <a:spcBef>
                <a:spcPts val="450"/>
              </a:spcBef>
              <a:buClr>
                <a:srgbClr val="FE8637"/>
              </a:buClr>
              <a:buSzPct val="80000"/>
              <a:buFont typeface="Wingdings 2" pitchFamily="18" charset="2"/>
              <a:buChar char=""/>
            </a:pPr>
            <a:r>
              <a:rPr lang="en-US" altLang="en-US" sz="1900" dirty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  <a:sym typeface="Century Schoolbook" charset="0"/>
              </a:rPr>
              <a:t>Belongs to triangle class</a:t>
            </a:r>
          </a:p>
        </p:txBody>
      </p:sp>
      <p:sp>
        <p:nvSpPr>
          <p:cNvPr id="21" name="Rectangle 11"/>
          <p:cNvSpPr>
            <a:spLocks/>
          </p:cNvSpPr>
          <p:nvPr/>
        </p:nvSpPr>
        <p:spPr bwMode="auto">
          <a:xfrm>
            <a:off x="3797300" y="5791200"/>
            <a:ext cx="38989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12738" indent="-273050" eaLnBrk="0" hangingPunct="0">
              <a:defRPr sz="2400">
                <a:solidFill>
                  <a:srgbClr val="000000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E8637"/>
              </a:buClr>
              <a:buSzPct val="69000"/>
              <a:buFont typeface="Wingdings" pitchFamily="2" charset="2"/>
              <a:buChar char="¢"/>
            </a:pPr>
            <a:r>
              <a:rPr lang="en-US" altLang="en-US" sz="2200" i="1" dirty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  <a:sym typeface="Century Schoolbook" charset="0"/>
              </a:rPr>
              <a:t>k</a:t>
            </a:r>
            <a:r>
              <a:rPr lang="en-US" altLang="en-US" sz="2200" dirty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  <a:sym typeface="Century Schoolbook" charset="0"/>
              </a:rPr>
              <a:t> = 7:</a:t>
            </a:r>
          </a:p>
          <a:p>
            <a:pPr eaLnBrk="1" hangingPunct="1">
              <a:spcBef>
                <a:spcPts val="450"/>
              </a:spcBef>
              <a:buClr>
                <a:srgbClr val="FE8637"/>
              </a:buClr>
              <a:buSzPct val="80000"/>
              <a:buFont typeface="Wingdings 2" pitchFamily="18" charset="2"/>
              <a:buChar char=""/>
            </a:pPr>
            <a:r>
              <a:rPr lang="en-US" altLang="en-US" sz="1900" dirty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  <a:sym typeface="Century Schoolbook" charset="0"/>
              </a:rPr>
              <a:t>Belongs to square class</a:t>
            </a:r>
          </a:p>
        </p:txBody>
      </p:sp>
      <p:sp>
        <p:nvSpPr>
          <p:cNvPr id="22" name="Rectangle 9"/>
          <p:cNvSpPr txBox="1">
            <a:spLocks noChangeArrowheads="1"/>
          </p:cNvSpPr>
          <p:nvPr/>
        </p:nvSpPr>
        <p:spPr>
          <a:xfrm>
            <a:off x="5791200" y="1219200"/>
            <a:ext cx="5715000" cy="4704942"/>
          </a:xfrm>
          <a:prstGeom prst="rect">
            <a:avLst/>
          </a:prstGeom>
        </p:spPr>
        <p:txBody>
          <a:bodyPr rIns="132080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value of </a:t>
            </a:r>
            <a:r>
              <a:rPr lang="en-US" altLang="en-US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80000"/>
              </a:lnSpc>
            </a:pPr>
            <a:endParaRPr lang="en-US" alt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9450" lvl="1" eaLnBrk="1" hangingPunct="1">
              <a:lnSpc>
                <a:spcPct val="80000"/>
              </a:lnSpc>
            </a:pPr>
            <a:r>
              <a:rPr lang="en-US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too small, sensitive to noise points</a:t>
            </a:r>
          </a:p>
          <a:p>
            <a:pPr marL="679450" lvl="1" eaLnBrk="1" hangingPunct="1">
              <a:lnSpc>
                <a:spcPct val="80000"/>
              </a:lnSpc>
            </a:pPr>
            <a:r>
              <a:rPr lang="en-US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too large, neighborhood may include points from other classes</a:t>
            </a:r>
          </a:p>
          <a:p>
            <a:pPr marL="679450" lvl="1" eaLnBrk="1" hangingPunct="1">
              <a:lnSpc>
                <a:spcPct val="80000"/>
              </a:lnSpc>
            </a:pPr>
            <a:r>
              <a:rPr lang="en-US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 an odd value for </a:t>
            </a:r>
            <a:r>
              <a:rPr lang="en-US" altLang="en-US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to eliminate ties</a:t>
            </a:r>
          </a:p>
          <a:p>
            <a:pPr marL="679450" lvl="1" eaLnBrk="1" hangingPunct="1">
              <a:lnSpc>
                <a:spcPct val="80000"/>
              </a:lnSpc>
            </a:pPr>
            <a:r>
              <a:rPr lang="en-US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Historically, the optimal k for most data set has been between 3-10</a:t>
            </a:r>
          </a:p>
        </p:txBody>
      </p:sp>
    </p:spTree>
    <p:extLst>
      <p:ext uri="{BB962C8B-B14F-4D97-AF65-F5344CB8AC3E}">
        <p14:creationId xmlns:p14="http://schemas.microsoft.com/office/powerpoint/2010/main" xmlns="" val="139536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211515"/>
            <a:ext cx="109728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all NN based classification, prediction, or recommendations depends solely on a data model, no matter what specific NN algorithm is used.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may have to be scaled to prevent distance measures from being dominated by one of the attributes.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person may vary from 4’ to 6’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Weight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person may vary from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60kgs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120kgs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Income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person may vary from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Rs.10k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500k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Nearest Neighbor classifiers are lazy learners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pre-constructed models for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2358" y="221724"/>
            <a:ext cx="54983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K-Nearest 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Neighbor(KNN)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261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0770" y="1343085"/>
            <a:ext cx="10972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that is easily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the learning process is zero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assumptions about the characteristics of the concepts to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 have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done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concepts can be learned by local approximation using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procedures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Extremely flexible classification scheme</a:t>
            </a:r>
          </a:p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does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involve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be the best method</a:t>
            </a:r>
          </a:p>
        </p:txBody>
      </p:sp>
      <p:sp>
        <p:nvSpPr>
          <p:cNvPr id="5" name="Rectangle 4"/>
          <p:cNvSpPr/>
          <p:nvPr/>
        </p:nvSpPr>
        <p:spPr>
          <a:xfrm>
            <a:off x="634504" y="455534"/>
            <a:ext cx="87133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NEAREST NEIGHBOR ADVANTAGES</a:t>
            </a:r>
          </a:p>
        </p:txBody>
      </p:sp>
    </p:spTree>
    <p:extLst>
      <p:ext uri="{BB962C8B-B14F-4D97-AF65-F5344CB8AC3E}">
        <p14:creationId xmlns:p14="http://schemas.microsoft.com/office/powerpoint/2010/main" xmlns="" val="257339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0770" y="1101865"/>
            <a:ext cx="10972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computationally expensive to find the k nearest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neighbors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dataset is very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can be severely degraded by the presence of noisy or irrelevant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can not be interpreted (there is no description of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learned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concepts)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depends on the number of dimensions that we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equal to Attribute Selection.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0940" y="455534"/>
            <a:ext cx="9623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NEAREST NEIGHBOR 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DISADVANTAGES 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884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455535"/>
            <a:ext cx="1097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Comparison of Linear Regression with </a:t>
            </a:r>
            <a:endParaRPr lang="en-US" sz="3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K-Nearest 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Neighbors(KNN)</a:t>
            </a:r>
          </a:p>
        </p:txBody>
      </p:sp>
      <p:pic>
        <p:nvPicPr>
          <p:cNvPr id="4915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1" y="1924050"/>
            <a:ext cx="10363199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0601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91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1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91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9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231952"/>
            <a:ext cx="552084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K-Nearest </a:t>
            </a:r>
            <a:r>
              <a:rPr lang="en-US" sz="3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Neighbors (KNN), which </a:t>
            </a:r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sz="3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non-parametric </a:t>
            </a:r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K-NN linear regression fits the best line between the neighbors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0" y="564520"/>
            <a:ext cx="21672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</a:pPr>
            <a:r>
              <a:rPr lang="en-US" sz="1100" smtClean="0">
                <a:solidFill>
                  <a:prstClr val="black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62600" y="1219199"/>
            <a:ext cx="6477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Linear regression is an example of a parametric approach because it </a:t>
            </a:r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assumes</a:t>
            </a:r>
          </a:p>
          <a:p>
            <a:r>
              <a:rPr lang="en-US" sz="3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3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linear functional form for </a:t>
            </a:r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f(X).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linear </a:t>
            </a:r>
            <a:r>
              <a:rPr lang="en-US" sz="3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regression problem has to be solved for each query (</a:t>
            </a:r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least squares regression)</a:t>
            </a:r>
            <a:endParaRPr lang="en-US" sz="3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27134" y="372159"/>
            <a:ext cx="1028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K-Nearest 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Neighbors(KNN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vs 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Regression </a:t>
            </a:r>
          </a:p>
        </p:txBody>
      </p:sp>
    </p:spTree>
    <p:extLst>
      <p:ext uri="{BB962C8B-B14F-4D97-AF65-F5344CB8AC3E}">
        <p14:creationId xmlns:p14="http://schemas.microsoft.com/office/powerpoint/2010/main" xmlns="" val="189363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8208</TotalTime>
  <Words>594</Words>
  <Application>Microsoft Office PowerPoint</Application>
  <PresentationFormat>Custom</PresentationFormat>
  <Paragraphs>115</Paragraphs>
  <Slides>13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Aspect</vt:lpstr>
      <vt:lpstr>Office Theme</vt:lpstr>
      <vt:lpstr>1_Office Theme</vt:lpstr>
      <vt:lpstr>Equation</vt:lpstr>
      <vt:lpstr>     Statistical Computation Methods for Data Science (6HC17)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  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snist</dc:creator>
  <cp:lastModifiedBy>ABHI</cp:lastModifiedBy>
  <cp:revision>1255</cp:revision>
  <dcterms:created xsi:type="dcterms:W3CDTF">2017-03-04T05:36:36Z</dcterms:created>
  <dcterms:modified xsi:type="dcterms:W3CDTF">2019-09-04T06:08:02Z</dcterms:modified>
</cp:coreProperties>
</file>