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</p:sldMasterIdLst>
  <p:notesMasterIdLst>
    <p:notesMasterId r:id="rId23"/>
  </p:notesMasterIdLst>
  <p:handoutMasterIdLst>
    <p:handoutMasterId r:id="rId24"/>
  </p:handoutMasterIdLst>
  <p:sldIdLst>
    <p:sldId id="468" r:id="rId5"/>
    <p:sldId id="396" r:id="rId6"/>
    <p:sldId id="564" r:id="rId7"/>
    <p:sldId id="562" r:id="rId8"/>
    <p:sldId id="523" r:id="rId9"/>
    <p:sldId id="546" r:id="rId10"/>
    <p:sldId id="549" r:id="rId11"/>
    <p:sldId id="563" r:id="rId12"/>
    <p:sldId id="547" r:id="rId13"/>
    <p:sldId id="560" r:id="rId14"/>
    <p:sldId id="555" r:id="rId15"/>
    <p:sldId id="561" r:id="rId16"/>
    <p:sldId id="556" r:id="rId17"/>
    <p:sldId id="548" r:id="rId18"/>
    <p:sldId id="557" r:id="rId19"/>
    <p:sldId id="558" r:id="rId20"/>
    <p:sldId id="467" r:id="rId21"/>
    <p:sldId id="469" r:id="rId22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3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40A5C-24EE-434C-8F8D-FDD4D2F71291}" type="slidenum">
              <a:rPr lang="en-US" altLang="en-US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smtClean="0">
                <a:solidFill>
                  <a:prstClr val="black"/>
                </a:solidFill>
                <a:latin typeface="Times New Roman" charset="0"/>
              </a:rPr>
              <a:t>15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30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845B-8586-4208-890C-2D258B3E2E3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53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4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61370-D690-4D86-B15B-84AF4007C10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441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7F0FF-172B-4EC4-8C7E-86C11527827B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630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EC039-7720-4468-8E00-CFF36011A4D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1206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981200"/>
            <a:ext cx="4953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981200"/>
            <a:ext cx="4953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0FE55-5FDA-4A68-A213-5BE0A4CA1BF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4879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039E2-1FAD-4B67-AD2C-ADDA447214F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1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353A8-2ADC-434C-BC93-93C19D17B08B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617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8C67C-42C3-4CF4-8CD8-06874F3A987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99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F2B07-1DB6-4891-A0D9-6715D90C40E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292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6E80A-6C40-4FF6-B85C-3BECD109AC2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061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065D3-81FB-4957-A540-2F1C88F42A3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653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9630" y="609600"/>
            <a:ext cx="252603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609600"/>
            <a:ext cx="737997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9B724-3691-4028-8657-24B4C39B423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0441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609600"/>
            <a:ext cx="101041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1540" y="1981200"/>
            <a:ext cx="4953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042660" y="1981200"/>
            <a:ext cx="4953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154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1460" y="6248400"/>
            <a:ext cx="376428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916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fld id="{A52A5F4C-F6EB-442A-9296-4BCF7D1FA09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9170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609600"/>
            <a:ext cx="101041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91540" y="1981200"/>
            <a:ext cx="1010412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4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1460" y="6248400"/>
            <a:ext cx="376428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916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fld id="{B86B91AC-22D5-4A38-8CC3-88AFEDE54457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5970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609600"/>
            <a:ext cx="101041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91540" y="1981200"/>
            <a:ext cx="1010412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4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1460" y="6248400"/>
            <a:ext cx="376428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916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fld id="{ABD1F791-102B-44F6-B150-FB33A1EE610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1581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91540" y="609600"/>
            <a:ext cx="101041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1540" y="1981200"/>
            <a:ext cx="4953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2660" y="1981200"/>
            <a:ext cx="4953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91540" y="4114800"/>
            <a:ext cx="4953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2660" y="4114800"/>
            <a:ext cx="4953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154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1460" y="6248400"/>
            <a:ext cx="376428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916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fld id="{D8BA1471-8F8A-4B40-ABEB-F2F4851EBAE0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0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609600"/>
            <a:ext cx="101041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91540" y="1981200"/>
            <a:ext cx="4953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2660" y="1981200"/>
            <a:ext cx="4953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154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1460" y="6248400"/>
            <a:ext cx="376428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9160" y="6248400"/>
            <a:ext cx="2476500" cy="457200"/>
          </a:xfrm>
        </p:spPr>
        <p:txBody>
          <a:bodyPr/>
          <a:lstStyle>
            <a:lvl1pPr>
              <a:defRPr/>
            </a:lvl1pPr>
          </a:lstStyle>
          <a:p>
            <a:fld id="{7FC3970B-BF3E-42EE-8390-795C01A8A90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12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609600"/>
            <a:ext cx="101041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1540" y="1981200"/>
            <a:ext cx="1010412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1540" y="62484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1460" y="6248400"/>
            <a:ext cx="37642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9160" y="62484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9DF387F-AF9C-47F8-90C4-28BA4CD82E81}" type="slidenum">
              <a:rPr lang="en-US" altLang="en-US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7582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</a:t>
            </a: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Science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Unit-V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25-Oct-19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S.U.RAVI KUMAR CHAVALI</a:t>
            </a:r>
            <a:endParaRPr lang="en-US" altLang="en-US" sz="2400" b="1" dirty="0" smtClean="0">
              <a:solidFill>
                <a:prstClr val="black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9022" y="381000"/>
            <a:ext cx="1070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Seasonal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Variations patterns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change within a year</a:t>
            </a:r>
          </a:p>
        </p:txBody>
      </p:sp>
      <p:pic>
        <p:nvPicPr>
          <p:cNvPr id="450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40490"/>
            <a:ext cx="6060378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0142" y="1258049"/>
            <a:ext cx="9693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Example: The </a:t>
            </a:r>
            <a:r>
              <a:rPr lang="en-US" dirty="0"/>
              <a:t>quarterly sales of </a:t>
            </a:r>
            <a:r>
              <a:rPr lang="en-US" dirty="0" err="1" smtClean="0"/>
              <a:t>Hercher</a:t>
            </a:r>
            <a:r>
              <a:rPr lang="en-US" dirty="0" smtClean="0"/>
              <a:t> Sporting Goods 1999-2001quarterly</a:t>
            </a:r>
            <a:r>
              <a:rPr lang="en-US" dirty="0"/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xmlns="" val="41236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27745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short term variation occurs for a period of more than one year.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best examples for cyclical variations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“Business Cycle”.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 there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four well defined periods or phases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Boom, (ii) Decline (iii) Depression (iv)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9489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Cyclical Variations or Oscillatory Variation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027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9022" y="381000"/>
            <a:ext cx="9489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Cyclical Variations or Oscillatory Variation</a:t>
            </a:r>
          </a:p>
        </p:txBody>
      </p:sp>
      <p:pic>
        <p:nvPicPr>
          <p:cNvPr id="451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9448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28600"/>
            <a:ext cx="10972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Erratic, Accidental or Random Variations.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variations trend, seasonal and cyclical variations are called as regular variations, but almost all the time series including the regular variation contain another variation called as random variation.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fluctuations occurs in random way or irregular ways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unpredictable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due to some irregular circumstances which are beyond the control of human being such as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quakes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lockouts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 the time series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ways.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variations are not so significant like other fluctuations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022" y="191869"/>
            <a:ext cx="9489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Irregular Variation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654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27745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classical analysis, it is assumed that some type of relationship exists among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time series. Analysis of time series requires decomposition of a series,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decompose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we must assume that some type of relationship exists among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components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in 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time series at any time t can be expressed 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factors that can be attributed to the various components. These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as models and these are two types.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Additive model    (ii)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895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0326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27745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model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Trend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time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Seasonal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Cyclical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Irregular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the data is in the yearly form then seasonal variation does not exist, so in that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pt-BR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cyclical fluctuations have positive or negative value according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whether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above or below the normal phase of cycle.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895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Additive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36609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27745"/>
            <a:ext cx="1097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multiplicative model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multiplicative model can be put in additive model by taking log both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sides. However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business analysis uses the multiplicative model and finds it more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business situations.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895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Multiplicative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xmlns="" val="5636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762000"/>
            <a:ext cx="10744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What is a time series data?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kinds of variation are in a time series     data?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to analyze a time series data?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828800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25-Oct-19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98242"/>
            <a:ext cx="10698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What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is a time series data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What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kinds of variation are in a time series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data?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How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to analyze a time series data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698242"/>
            <a:ext cx="10698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Regression Analysis </a:t>
            </a:r>
          </a:p>
          <a:p>
            <a:pPr algn="ctr"/>
            <a:endParaRPr lang="en-US" sz="5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 </a:t>
            </a:r>
          </a:p>
          <a:p>
            <a:pPr algn="ctr"/>
            <a:endParaRPr lang="en-US" sz="5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Series Analysis (TSA)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91540" y="62484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61460" y="6248400"/>
            <a:ext cx="37642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271963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9782175" y="3987802"/>
            <a:ext cx="0" cy="1039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>
            <a:off x="8601710" y="3205163"/>
            <a:ext cx="2362994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985569" y="3200401"/>
            <a:ext cx="11926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Causal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954612" y="3556000"/>
            <a:ext cx="12423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Models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4800" b="1" dirty="0"/>
              <a:t>Quantitative Forecasting Methods</a:t>
            </a:r>
            <a:endParaRPr lang="en-US" altLang="en-US" dirty="0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4585654" y="1892300"/>
            <a:ext cx="2717959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680586" y="1885951"/>
            <a:ext cx="196047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1A1A1A"/>
                </a:solidFill>
                <a:latin typeface="Arial" charset="0"/>
              </a:rPr>
              <a:t>Quantitative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701225" y="2249489"/>
            <a:ext cx="192681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Forecasting</a:t>
            </a:r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>
            <a:off x="3132773" y="3208338"/>
            <a:ext cx="2362994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079116" y="3201988"/>
            <a:ext cx="28655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1A1A1A"/>
                </a:solidFill>
                <a:latin typeface="Arial" charset="0"/>
              </a:rPr>
              <a:t>Time Series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508377" y="3565525"/>
            <a:ext cx="12423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Models</a:t>
            </a:r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>
            <a:off x="8568690" y="5153028"/>
            <a:ext cx="2365058" cy="728663"/>
          </a:xfrm>
          <a:custGeom>
            <a:avLst/>
            <a:gdLst>
              <a:gd name="T0" fmla="*/ 0 w 1146"/>
              <a:gd name="T1" fmla="*/ 458 h 459"/>
              <a:gd name="T2" fmla="*/ 1145 w 1146"/>
              <a:gd name="T3" fmla="*/ 458 h 459"/>
              <a:gd name="T4" fmla="*/ 1145 w 1146"/>
              <a:gd name="T5" fmla="*/ 0 h 459"/>
              <a:gd name="T6" fmla="*/ 0 w 1146"/>
              <a:gd name="T7" fmla="*/ 0 h 459"/>
              <a:gd name="T8" fmla="*/ 0 w 1146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6" h="459">
                <a:moveTo>
                  <a:pt x="0" y="458"/>
                </a:moveTo>
                <a:lnTo>
                  <a:pt x="1145" y="458"/>
                </a:lnTo>
                <a:lnTo>
                  <a:pt x="1145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9041289" y="5105400"/>
            <a:ext cx="14281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8550117" y="5283201"/>
            <a:ext cx="18594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Regression</a:t>
            </a:r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2934654" y="5162553"/>
            <a:ext cx="2695258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039906" y="5114926"/>
            <a:ext cx="19252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Exponential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130709" y="5448301"/>
            <a:ext cx="17873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Smoothing</a:t>
            </a:r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5900264" y="5162553"/>
            <a:ext cx="2115343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6282056" y="5108576"/>
            <a:ext cx="102015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Trend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164422" y="5472114"/>
            <a:ext cx="12423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Models</a:t>
            </a:r>
          </a:p>
        </p:txBody>
      </p:sp>
      <p:sp>
        <p:nvSpPr>
          <p:cNvPr id="42009" name="Freeform 25"/>
          <p:cNvSpPr>
            <a:spLocks/>
          </p:cNvSpPr>
          <p:nvPr/>
        </p:nvSpPr>
        <p:spPr bwMode="auto">
          <a:xfrm>
            <a:off x="912177" y="5162553"/>
            <a:ext cx="1758315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980284" y="5114926"/>
            <a:ext cx="125835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Moving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895668" y="5448301"/>
            <a:ext cx="13880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1A1A1A"/>
                </a:solidFill>
                <a:latin typeface="Arial" charset="0"/>
              </a:rPr>
              <a:t>Average</a:t>
            </a:r>
          </a:p>
        </p:txBody>
      </p:sp>
      <p:sp>
        <p:nvSpPr>
          <p:cNvPr id="42012" name="Freeform 28"/>
          <p:cNvSpPr>
            <a:spLocks/>
          </p:cNvSpPr>
          <p:nvPr/>
        </p:nvSpPr>
        <p:spPr bwMode="auto">
          <a:xfrm>
            <a:off x="5943602" y="2967038"/>
            <a:ext cx="3809683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1791335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59436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5" name="Freeform 31"/>
          <p:cNvSpPr>
            <a:spLocks/>
          </p:cNvSpPr>
          <p:nvPr/>
        </p:nvSpPr>
        <p:spPr bwMode="auto">
          <a:xfrm>
            <a:off x="4302919" y="2967038"/>
            <a:ext cx="158496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9658350" y="4992688"/>
            <a:ext cx="23114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7" name="Freeform 33"/>
          <p:cNvSpPr>
            <a:spLocks/>
          </p:cNvSpPr>
          <p:nvPr/>
        </p:nvSpPr>
        <p:spPr bwMode="auto">
          <a:xfrm>
            <a:off x="9645968" y="3049588"/>
            <a:ext cx="23114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4135755" y="4983163"/>
            <a:ext cx="23114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19" name="Freeform 35"/>
          <p:cNvSpPr>
            <a:spLocks/>
          </p:cNvSpPr>
          <p:nvPr/>
        </p:nvSpPr>
        <p:spPr bwMode="auto">
          <a:xfrm>
            <a:off x="1651000" y="4983163"/>
            <a:ext cx="23114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4189413" y="3043238"/>
            <a:ext cx="23114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21" name="Freeform 37"/>
          <p:cNvSpPr>
            <a:spLocks/>
          </p:cNvSpPr>
          <p:nvPr/>
        </p:nvSpPr>
        <p:spPr bwMode="auto">
          <a:xfrm>
            <a:off x="1787208" y="4575178"/>
            <a:ext cx="5169694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2022" name="Freeform 38"/>
          <p:cNvSpPr>
            <a:spLocks/>
          </p:cNvSpPr>
          <p:nvPr/>
        </p:nvSpPr>
        <p:spPr bwMode="auto">
          <a:xfrm>
            <a:off x="6835140" y="4983163"/>
            <a:ext cx="23114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768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11125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statistical data in accordance with time of occurrence or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chronological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called a time series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which we get 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points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time-the set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time series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time series analysis, current data in a series may be compared with past data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compare the development of two or more series over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68069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time series data?</a:t>
            </a:r>
          </a:p>
        </p:txBody>
      </p:sp>
    </p:spTree>
    <p:extLst>
      <p:ext uri="{BB962C8B-B14F-4D97-AF65-F5344CB8AC3E}">
        <p14:creationId xmlns:p14="http://schemas.microsoft.com/office/powerpoint/2010/main" xmlns="" val="37785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780157"/>
            <a:ext cx="11125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we observe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production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National Income etc.,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of time, say over the last 3 or 5 years, the set of observations is called time series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a time series is a set of time, quantitative readings of some various recorded 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intervals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may be an hour, a day, a week, a month, or a calendar year.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68069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time series data?</a:t>
            </a:r>
          </a:p>
        </p:txBody>
      </p:sp>
    </p:spTree>
    <p:extLst>
      <p:ext uri="{BB962C8B-B14F-4D97-AF65-F5344CB8AC3E}">
        <p14:creationId xmlns:p14="http://schemas.microsoft.com/office/powerpoint/2010/main" xmlns="" val="28528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780157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time series is of great significance not only to the economists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business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but also to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astronomists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geologists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sociologists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biologists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etc. In the view of following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past behavior.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planning future operations.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evaluating current accomplishments.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comparison.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71204"/>
            <a:ext cx="4002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 of Time Series</a:t>
            </a:r>
          </a:p>
        </p:txBody>
      </p:sp>
    </p:spTree>
    <p:extLst>
      <p:ext uri="{BB962C8B-B14F-4D97-AF65-F5344CB8AC3E}">
        <p14:creationId xmlns:p14="http://schemas.microsoft.com/office/powerpoint/2010/main" xmlns="" val="20509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891540" y="62484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061460" y="6248400"/>
            <a:ext cx="37642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199039" y="2255839"/>
            <a:ext cx="4738370" cy="1817687"/>
            <a:chOff x="581" y="1421"/>
            <a:chExt cx="2296" cy="1145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Freeform 6"/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Freeform 7"/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1199039" y="4071938"/>
            <a:ext cx="4738370" cy="1814512"/>
            <a:chOff x="581" y="2565"/>
            <a:chExt cx="2296" cy="1143"/>
          </a:xfrm>
        </p:grpSpPr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582" y="3055"/>
              <a:ext cx="1627" cy="64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Freeform 10"/>
            <p:cNvSpPr>
              <a:spLocks/>
            </p:cNvSpPr>
            <p:nvPr/>
          </p:nvSpPr>
          <p:spPr bwMode="auto">
            <a:xfrm>
              <a:off x="581" y="256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rgbClr val="800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Freeform 11"/>
            <p:cNvSpPr>
              <a:spLocks/>
            </p:cNvSpPr>
            <p:nvPr/>
          </p:nvSpPr>
          <p:spPr bwMode="auto">
            <a:xfrm>
              <a:off x="2220" y="256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rgbClr val="C00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4" name="Group 12"/>
          <p:cNvGrpSpPr>
            <a:grpSpLocks/>
          </p:cNvGrpSpPr>
          <p:nvPr/>
        </p:nvGrpSpPr>
        <p:grpSpPr bwMode="auto">
          <a:xfrm>
            <a:off x="5935346" y="2255839"/>
            <a:ext cx="4736307" cy="1817687"/>
            <a:chOff x="2876" y="1421"/>
            <a:chExt cx="2295" cy="1145"/>
          </a:xfrm>
        </p:grpSpPr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Freeform 14"/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5"/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7289166" y="4849814"/>
            <a:ext cx="3357722" cy="1017587"/>
          </a:xfrm>
          <a:prstGeom prst="rect">
            <a:avLst/>
          </a:prstGeom>
          <a:solidFill>
            <a:srgbClr val="51DC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Freeform 17"/>
          <p:cNvSpPr>
            <a:spLocks/>
          </p:cNvSpPr>
          <p:nvPr/>
        </p:nvSpPr>
        <p:spPr bwMode="auto">
          <a:xfrm>
            <a:off x="5935346" y="4071939"/>
            <a:ext cx="4736307" cy="777875"/>
          </a:xfrm>
          <a:custGeom>
            <a:avLst/>
            <a:gdLst>
              <a:gd name="T0" fmla="*/ 2294 w 2295"/>
              <a:gd name="T1" fmla="*/ 489 h 490"/>
              <a:gd name="T2" fmla="*/ 0 w 2295"/>
              <a:gd name="T3" fmla="*/ 0 h 490"/>
              <a:gd name="T4" fmla="*/ 655 w 2295"/>
              <a:gd name="T5" fmla="*/ 489 h 490"/>
              <a:gd name="T6" fmla="*/ 2294 w 2295"/>
              <a:gd name="T7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5" h="490">
                <a:moveTo>
                  <a:pt x="2294" y="489"/>
                </a:moveTo>
                <a:lnTo>
                  <a:pt x="0" y="0"/>
                </a:lnTo>
                <a:lnTo>
                  <a:pt x="655" y="489"/>
                </a:lnTo>
                <a:lnTo>
                  <a:pt x="2294" y="489"/>
                </a:lnTo>
              </a:path>
            </a:pathLst>
          </a:custGeom>
          <a:solidFill>
            <a:srgbClr val="0060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Freeform 18"/>
          <p:cNvSpPr>
            <a:spLocks/>
          </p:cNvSpPr>
          <p:nvPr/>
        </p:nvSpPr>
        <p:spPr bwMode="auto">
          <a:xfrm>
            <a:off x="5935345" y="4071938"/>
            <a:ext cx="1353820" cy="1814512"/>
          </a:xfrm>
          <a:custGeom>
            <a:avLst/>
            <a:gdLst>
              <a:gd name="T0" fmla="*/ 655 w 656"/>
              <a:gd name="T1" fmla="*/ 1142 h 1143"/>
              <a:gd name="T2" fmla="*/ 655 w 656"/>
              <a:gd name="T3" fmla="*/ 489 h 1143"/>
              <a:gd name="T4" fmla="*/ 0 w 656"/>
              <a:gd name="T5" fmla="*/ 0 h 1143"/>
              <a:gd name="T6" fmla="*/ 655 w 656"/>
              <a:gd name="T7" fmla="*/ 1142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1143">
                <a:moveTo>
                  <a:pt x="655" y="1142"/>
                </a:moveTo>
                <a:lnTo>
                  <a:pt x="655" y="489"/>
                </a:lnTo>
                <a:lnTo>
                  <a:pt x="0" y="0"/>
                </a:lnTo>
                <a:lnTo>
                  <a:pt x="655" y="1142"/>
                </a:lnTo>
              </a:path>
            </a:pathLst>
          </a:custGeom>
          <a:solidFill>
            <a:srgbClr val="00A0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Rectangle 19"/>
          <p:cNvSpPr>
            <a:spLocks noGrp="1" noChangeArrowheads="1"/>
          </p:cNvSpPr>
          <p:nvPr>
            <p:ph type="title"/>
          </p:nvPr>
        </p:nvSpPr>
        <p:spPr>
          <a:xfrm>
            <a:off x="693420" y="158750"/>
            <a:ext cx="1109472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5400" b="1" dirty="0">
                <a:solidFill>
                  <a:srgbClr val="FF0000"/>
                </a:solidFill>
              </a:rPr>
              <a:t>Time Series Components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1875950" y="2471738"/>
            <a:ext cx="1894523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Trend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1479710" y="5062538"/>
            <a:ext cx="2687003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Seasonal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7819550" y="2471738"/>
            <a:ext cx="2389823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Cyclical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7720490" y="5062538"/>
            <a:ext cx="2587943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Irregular</a:t>
            </a:r>
          </a:p>
        </p:txBody>
      </p:sp>
    </p:spTree>
    <p:extLst>
      <p:ext uri="{BB962C8B-B14F-4D97-AF65-F5344CB8AC3E}">
        <p14:creationId xmlns:p14="http://schemas.microsoft.com/office/powerpoint/2010/main" xmlns="" val="7539260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844927"/>
            <a:ext cx="1097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a time series may be affected by the number of movements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fluctuations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its characteristics. The types of movements characterizing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components of time series or elements of a time series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Secular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(T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(S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(C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(I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895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COMPONENTS OF A TIME SERIES</a:t>
            </a:r>
          </a:p>
        </p:txBody>
      </p:sp>
      <p:pic>
        <p:nvPicPr>
          <p:cNvPr id="449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453755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09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8551</TotalTime>
  <Words>901</Words>
  <Application>Microsoft Office PowerPoint</Application>
  <PresentationFormat>Custom</PresentationFormat>
  <Paragraphs>145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Aspect</vt:lpstr>
      <vt:lpstr>Office Theme</vt:lpstr>
      <vt:lpstr>1_Office Theme</vt:lpstr>
      <vt:lpstr>Default Design</vt:lpstr>
      <vt:lpstr>     Statistical Computation Methods for Data Science Unit-V  </vt:lpstr>
      <vt:lpstr>Slide 2</vt:lpstr>
      <vt:lpstr>Slide 3</vt:lpstr>
      <vt:lpstr>Quantitative Forecasting Methods</vt:lpstr>
      <vt:lpstr>Slide 5</vt:lpstr>
      <vt:lpstr>Slide 6</vt:lpstr>
      <vt:lpstr>Slide 7</vt:lpstr>
      <vt:lpstr>Time Series Components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1299</cp:revision>
  <dcterms:created xsi:type="dcterms:W3CDTF">2017-03-04T05:36:36Z</dcterms:created>
  <dcterms:modified xsi:type="dcterms:W3CDTF">2019-10-25T04:59:13Z</dcterms:modified>
</cp:coreProperties>
</file>