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6" r:id="rId3"/>
  </p:sldMasterIdLst>
  <p:notesMasterIdLst>
    <p:notesMasterId r:id="rId20"/>
  </p:notesMasterIdLst>
  <p:handoutMasterIdLst>
    <p:handoutMasterId r:id="rId21"/>
  </p:handoutMasterIdLst>
  <p:sldIdLst>
    <p:sldId id="468" r:id="rId4"/>
    <p:sldId id="396" r:id="rId5"/>
    <p:sldId id="564" r:id="rId6"/>
    <p:sldId id="565" r:id="rId7"/>
    <p:sldId id="566" r:id="rId8"/>
    <p:sldId id="567" r:id="rId9"/>
    <p:sldId id="568" r:id="rId10"/>
    <p:sldId id="569" r:id="rId11"/>
    <p:sldId id="570" r:id="rId12"/>
    <p:sldId id="571" r:id="rId13"/>
    <p:sldId id="573" r:id="rId14"/>
    <p:sldId id="574" r:id="rId15"/>
    <p:sldId id="575" r:id="rId16"/>
    <p:sldId id="576" r:id="rId17"/>
    <p:sldId id="577" r:id="rId18"/>
    <p:sldId id="469" r:id="rId19"/>
  </p:sldIdLst>
  <p:sldSz cx="118872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68" y="-78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48293-8284-4A8E-99BF-5D38F776C9B1}" type="datetimeFigureOut">
              <a:rPr lang="en-US" smtClean="0"/>
              <a:pPr/>
              <a:t>25-Oct-19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687D5-EF25-4E3F-8954-06BD3537A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6205461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66C4C-0D3C-4897-ADFD-D37D00DC6911}" type="datetimeFigureOut">
              <a:rPr lang="en-US" smtClean="0"/>
              <a:pPr/>
              <a:t>25-Oct-19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3150" y="514350"/>
            <a:ext cx="44577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FD3B3-4AAA-45F6-BCF1-DEF9124C4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688790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defRPr/>
            </a:pPr>
            <a:fld id="{B1B789C8-D74B-4A03-8715-33CA5D35805A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2867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343150" y="514350"/>
            <a:ext cx="4457700" cy="2571750"/>
          </a:xfr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Notes Placeholder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en-US" smtClean="0"/>
          </a:p>
        </p:txBody>
      </p:sp>
      <p:sp>
        <p:nvSpPr>
          <p:cNvPr id="28677" name="Slide Number Placeholder 3"/>
          <p:cNvSpPr txBox="1">
            <a:spLocks noGrp="1"/>
          </p:cNvSpPr>
          <p:nvPr/>
        </p:nvSpPr>
        <p:spPr bwMode="auto">
          <a:xfrm>
            <a:off x="5177367" y="6513910"/>
            <a:ext cx="396451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0" tIns="45655" rIns="91310" bIns="45655" anchor="b"/>
          <a:lstStyle>
            <a:lvl1pPr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3E78C22-4F9A-4CAB-A6D1-6469C503F429}" type="slidenum">
              <a:rPr lang="en-US" altLang="en-US" sz="1200" smtClean="0">
                <a:solidFill>
                  <a:prstClr val="black"/>
                </a:solidFill>
                <a:ea typeface="MS PGothic" pitchFamily="34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en-US" sz="1200" smtClean="0">
              <a:solidFill>
                <a:prstClr val="black"/>
              </a:solidFill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343150" y="514350"/>
            <a:ext cx="4457700" cy="2571750"/>
          </a:xfr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en-US" smtClean="0"/>
          </a:p>
        </p:txBody>
      </p:sp>
      <p:sp>
        <p:nvSpPr>
          <p:cNvPr id="35844" name="Slide Number Placeholder 3"/>
          <p:cNvSpPr txBox="1">
            <a:spLocks noGrp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280240E4-F162-4030-A838-40D612F75AAD}" type="slidenum">
              <a:rPr lang="en-US" altLang="en-US" sz="1200" smtClean="0">
                <a:solidFill>
                  <a:prstClr val="black"/>
                </a:solidFill>
                <a:ea typeface="MS PGothic" pitchFamily="34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en-US" sz="1200" smtClean="0">
              <a:solidFill>
                <a:prstClr val="black"/>
              </a:solidFill>
              <a:ea typeface="MS PGothic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544175" y="434162"/>
            <a:ext cx="10798852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39089" y="1820206"/>
            <a:ext cx="1010412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39089" y="3685032"/>
            <a:ext cx="1010412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3796" y="530352"/>
            <a:ext cx="10639044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533407"/>
            <a:ext cx="257556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420" y="533403"/>
            <a:ext cx="772668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94360" y="274639"/>
            <a:ext cx="1069848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F7829-9547-4664-A149-70435880BB89}" type="slidenum">
              <a:rPr lang="ar-SA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130428"/>
            <a:ext cx="1010412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3886200"/>
            <a:ext cx="83210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E97FE82-243E-479A-A7AC-E5C03D61B4EB}" type="datetime1">
              <a:rPr lang="en-US"/>
              <a:pPr>
                <a:defRPr/>
              </a:pPr>
              <a:t>25-Oct-19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B319E82-F15E-4F37-AC5E-570F725B9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0060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7AED400D-B7F9-4B32-B355-7254E04DE012}" type="datetime1">
              <a:rPr lang="en-US"/>
              <a:pPr>
                <a:defRPr/>
              </a:pPr>
              <a:t>25-Oct-19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48330BC-97B0-4FF2-BC16-97EEA7C0CC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2260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4406903"/>
            <a:ext cx="101041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2906713"/>
            <a:ext cx="101041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B4B640F-D208-4FD7-8F40-6FFAE3E8243E}" type="datetime1">
              <a:rPr lang="en-US"/>
              <a:pPr>
                <a:defRPr/>
              </a:pPr>
              <a:t>25-Oct-19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DF0F33F-462E-4FBB-B640-AC811DB845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289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1600203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600203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EC89DD6-76DA-4E9C-9789-A40CA4397556}" type="datetime1">
              <a:rPr lang="en-US"/>
              <a:pPr>
                <a:defRPr/>
              </a:pPr>
              <a:t>25-Oct-19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F9F5C18E-55C1-49A3-AE16-C222925679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8231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535113"/>
            <a:ext cx="525224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2174875"/>
            <a:ext cx="525224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4" y="1535113"/>
            <a:ext cx="52543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4" y="2174875"/>
            <a:ext cx="52543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85FC46D-14FA-4D27-9380-ADEFA73DA234}" type="datetime1">
              <a:rPr lang="en-US"/>
              <a:pPr>
                <a:defRPr/>
              </a:pPr>
              <a:t>25-Oct-19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F8F0AB06-E928-4049-8532-01CE71B2BB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3006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1BE3D98-BA18-4BD1-AEB0-7407DB446DC3}" type="datetime1">
              <a:rPr lang="en-US"/>
              <a:pPr>
                <a:defRPr/>
              </a:pPr>
              <a:t>25-Oct-19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A9E0417-E8D0-4963-8E75-736A47F373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66643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AE48809-5F86-46BE-AC68-CD11B50F8F77}" type="datetime1">
              <a:rPr lang="en-US"/>
              <a:pPr>
                <a:defRPr/>
              </a:pPr>
              <a:t>25-Oct-19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BACE0D98-3AA7-4FC4-98E2-C8FA8251E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42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796" y="530352"/>
            <a:ext cx="10639044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2" y="273050"/>
            <a:ext cx="391080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5" y="273052"/>
            <a:ext cx="66452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2" y="1435102"/>
            <a:ext cx="3910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0165632-6721-420D-A270-83BCB66B9486}" type="datetime1">
              <a:rPr lang="en-US"/>
              <a:pPr>
                <a:defRPr/>
              </a:pPr>
              <a:t>25-Oct-19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3E6C3D1-E7A4-4D52-84E6-DCDB3B307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85295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4" y="4800600"/>
            <a:ext cx="71323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4" y="612775"/>
            <a:ext cx="713232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4" y="5367338"/>
            <a:ext cx="71323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BC8216F-123D-4E98-BFD3-AD31E5F7DE89}" type="datetime1">
              <a:rPr lang="en-US"/>
              <a:pPr>
                <a:defRPr/>
              </a:pPr>
              <a:t>25-Oct-19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DC8095B8-D7FE-4FB6-BE59-A08BDCB06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81618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01CCA66-34BD-4DF0-BD4F-0759D2C9CA5A}" type="datetime1">
              <a:rPr lang="en-US"/>
              <a:pPr>
                <a:defRPr/>
              </a:pPr>
              <a:t>25-Oct-19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8BF7C1B8-473D-4164-868D-4FA5E73F2F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37640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274639"/>
            <a:ext cx="267462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74639"/>
            <a:ext cx="782574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B221E63D-7424-43C5-98C6-6774D434E2C6}" type="datetime1">
              <a:rPr lang="en-US"/>
              <a:pPr>
                <a:defRPr/>
              </a:pPr>
              <a:t>25-Oct-19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50AE066-C6D0-442C-8013-F099AD891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602922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130426"/>
            <a:ext cx="1010412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3886200"/>
            <a:ext cx="83210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B0178B9B-741D-4B86-9129-6555310AFBF3}" type="datetime1">
              <a:rPr lang="en-US"/>
              <a:pPr>
                <a:defRPr/>
              </a:pPr>
              <a:t>25-Oct-19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A619C07-B9C6-41A4-B825-8E919CD30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27791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864F5A07-5C5F-4E9A-B6FA-CB0641B33898}" type="datetime1">
              <a:rPr lang="en-US"/>
              <a:pPr>
                <a:defRPr/>
              </a:pPr>
              <a:t>25-Oct-19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D022075-D17B-4F0F-B5BC-F0825C17F9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19707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4406901"/>
            <a:ext cx="101041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2906713"/>
            <a:ext cx="101041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C9F64FA-3BDC-4944-BB0B-9050B9B5622E}" type="datetime1">
              <a:rPr lang="en-US"/>
              <a:pPr>
                <a:defRPr/>
              </a:pPr>
              <a:t>25-Oct-19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AE7BD564-DA7F-403C-9F95-3A45A0E13B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63878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1600201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600201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45C99B70-6B2D-4B0B-B058-CC80F91783E3}" type="datetime1">
              <a:rPr lang="en-US"/>
              <a:pPr>
                <a:defRPr/>
              </a:pPr>
              <a:t>25-Oct-19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3EB85B5-A64F-4A64-B972-7247BDC30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7722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535113"/>
            <a:ext cx="525224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2174875"/>
            <a:ext cx="525224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3" y="1535113"/>
            <a:ext cx="52543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3" y="2174875"/>
            <a:ext cx="52543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8EBBBFF-0FE5-40AA-8137-4C47007C4D53}" type="datetime1">
              <a:rPr lang="en-US"/>
              <a:pPr>
                <a:defRPr/>
              </a:pPr>
              <a:t>25-Oct-19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4E0851AD-E709-45D9-9C19-A48B86943F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58200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B920DF9-910B-47AD-9AD2-29C953900F1C}" type="datetime1">
              <a:rPr lang="en-US"/>
              <a:pPr>
                <a:defRPr/>
              </a:pPr>
              <a:t>25-Oct-19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B9FBB64-176C-4D05-B473-8B989F540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854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544175" y="434165"/>
            <a:ext cx="10798852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847" y="4928616"/>
            <a:ext cx="10639044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847" y="5624484"/>
            <a:ext cx="10639044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43510B6-74C0-4529-B1CE-B42916462A79}" type="datetime1">
              <a:rPr lang="en-US"/>
              <a:pPr>
                <a:defRPr/>
              </a:pPr>
              <a:t>25-Oct-19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D0AFCD0-E8CC-4BC0-A194-91EE2966B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99278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1" y="273050"/>
            <a:ext cx="391080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5" y="273051"/>
            <a:ext cx="66452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1" y="1435101"/>
            <a:ext cx="3910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DFBDAE6-3F5F-479B-9DA2-5AFD915C1630}" type="datetime1">
              <a:rPr lang="en-US"/>
              <a:pPr>
                <a:defRPr/>
              </a:pPr>
              <a:t>25-Oct-19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33C08D20-B75F-4CBA-81D7-E1C4459A5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57656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4" y="4800600"/>
            <a:ext cx="71323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4" y="612775"/>
            <a:ext cx="713232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4" y="5367338"/>
            <a:ext cx="71323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778C677-83EC-4731-AD40-7D8758AC0704}" type="datetime1">
              <a:rPr lang="en-US"/>
              <a:pPr>
                <a:defRPr/>
              </a:pPr>
              <a:t>25-Oct-19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1C77AE6E-EDE0-45BB-9F91-8263A1FF8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27496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86E170B-7E66-461E-AC77-E9066ED0D3D3}" type="datetime1">
              <a:rPr lang="en-US"/>
              <a:pPr>
                <a:defRPr/>
              </a:pPr>
              <a:t>25-Oct-19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947A9DC-3810-4AD3-A771-A254223C58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24865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274639"/>
            <a:ext cx="267462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74639"/>
            <a:ext cx="782574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351B61C6-4B73-44C1-A315-F18D08C9AFAB}" type="datetime1">
              <a:rPr lang="en-US"/>
              <a:pPr>
                <a:defRPr/>
              </a:pPr>
              <a:t>25-Oct-19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145CE87-7462-48CA-B78F-3C293056AC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04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658" y="530352"/>
            <a:ext cx="5111496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968" y="530352"/>
            <a:ext cx="5111496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391" y="579438"/>
            <a:ext cx="5111496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047820" y="579438"/>
            <a:ext cx="5111496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789391" y="1447800"/>
            <a:ext cx="5111496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47820" y="1447800"/>
            <a:ext cx="5111496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419" y="533400"/>
            <a:ext cx="386334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200501" y="1447802"/>
            <a:ext cx="386334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89785" y="930144"/>
            <a:ext cx="6014007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8321042" y="434162"/>
            <a:ext cx="3021987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5012056"/>
            <a:ext cx="1069848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8401526" y="533400"/>
            <a:ext cx="2912364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7924" y="435768"/>
            <a:ext cx="770290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544175" y="434162"/>
            <a:ext cx="10798852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653796" y="4985590"/>
            <a:ext cx="10639044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53796" y="530352"/>
            <a:ext cx="10639044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4909226" y="6111878"/>
            <a:ext cx="2971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7881026" y="6111878"/>
            <a:ext cx="2971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852826" y="6111878"/>
            <a:ext cx="5943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94360" y="1600203"/>
            <a:ext cx="1069848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360" y="6356353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8AAA35D-70C1-4D95-A26C-B3A83A444A20}" type="datetime1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460" y="6356353"/>
            <a:ext cx="3764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160" y="6356353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7502DC1-0599-46CD-B98E-C9710FAD06BC}" type="slidenum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50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94360" y="1600201"/>
            <a:ext cx="1069848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360" y="6356351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4B98D9D-1086-4783-BD59-8CFD563A8B2B}" type="datetime1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460" y="6356351"/>
            <a:ext cx="3764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160" y="6356351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52B1667-855C-4597-BBE9-901E49576DEA}" type="slidenum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371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4647" y="1371600"/>
            <a:ext cx="1168908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  <a:t>Statistical Computation Methods </a:t>
            </a:r>
            <a:r>
              <a:rPr lang="en-US" sz="4000" b="1" dirty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  <a:t>for Data </a:t>
            </a:r>
            <a:r>
              <a:rPr lang="en-US" sz="4000" b="1" dirty="0" smtClean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  <a:t>Science</a:t>
            </a:r>
            <a:br>
              <a:rPr lang="en-US" sz="4000" b="1" dirty="0" smtClean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  <a:t>Unit-V</a:t>
            </a:r>
            <a:br>
              <a:rPr lang="en-US" sz="4000" b="1" dirty="0" smtClean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  <a:t>Lecture 2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FF0066"/>
                </a:solidFill>
              </a:rPr>
              <a:t/>
            </a:r>
            <a:br>
              <a:rPr lang="en-US" sz="3200" b="1" dirty="0" smtClean="0">
                <a:solidFill>
                  <a:srgbClr val="FF0066"/>
                </a:solidFill>
              </a:rPr>
            </a:br>
            <a:endParaRPr lang="en-US" sz="3200" b="1" dirty="0" smtClean="0">
              <a:solidFill>
                <a:srgbClr val="FF0066"/>
              </a:solidFill>
            </a:endParaRPr>
          </a:p>
        </p:txBody>
      </p:sp>
      <p:sp>
        <p:nvSpPr>
          <p:cNvPr id="37891" name="Date Placeholder 7"/>
          <p:cNvSpPr>
            <a:spLocks noGrp="1"/>
          </p:cNvSpPr>
          <p:nvPr>
            <p:ph type="dt" sz="quarter" idx="10"/>
          </p:nvPr>
        </p:nvSpPr>
        <p:spPr bwMode="auto">
          <a:xfrm>
            <a:off x="8122920" y="6248400"/>
            <a:ext cx="2773680" cy="4572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2DFE92B9-3C5E-437B-B4FC-2AB3D4D8B075}" type="datetime1">
              <a:rPr lang="en-US" altLang="en-US" sz="1800" b="1" smtClean="0">
                <a:solidFill>
                  <a:srgbClr val="002060"/>
                </a:solidFill>
                <a:latin typeface="Arial" charset="0"/>
              </a:rPr>
              <a:pPr algn="ctr">
                <a:spcBef>
                  <a:spcPct val="0"/>
                </a:spcBef>
                <a:buFontTx/>
                <a:buNone/>
              </a:pPr>
              <a:t>25-Oct-19</a:t>
            </a:fld>
            <a:endParaRPr lang="en-GB" altLang="en-US" sz="1800" b="1" dirty="0" smtClean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2080260" y="2587630"/>
            <a:ext cx="7033260" cy="435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en-US" sz="2400" b="1" dirty="0" smtClean="0">
              <a:solidFill>
                <a:srgbClr val="00B0F0"/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en-US" sz="2400" b="1" dirty="0" smtClean="0">
              <a:solidFill>
                <a:srgbClr val="1F497D">
                  <a:lumMod val="60000"/>
                  <a:lumOff val="40000"/>
                </a:srgbClr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en-US" sz="2400" b="1" dirty="0" smtClean="0">
              <a:solidFill>
                <a:srgbClr val="1F497D">
                  <a:lumMod val="60000"/>
                  <a:lumOff val="40000"/>
                </a:srgbClr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24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By</a:t>
            </a:r>
            <a:endParaRPr lang="en-US" altLang="en-US" sz="2400" b="1" dirty="0" smtClean="0">
              <a:solidFill>
                <a:srgbClr val="1F497D">
                  <a:lumMod val="60000"/>
                  <a:lumOff val="40000"/>
                </a:srgbClr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en-US" sz="2400" b="1" dirty="0" smtClean="0">
              <a:solidFill>
                <a:srgbClr val="00B0F0"/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en-US" sz="2400" b="1" dirty="0" smtClean="0">
              <a:solidFill>
                <a:srgbClr val="00B0F0"/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24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S.U.RAVI KUMAR CHAVALI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400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Assistant professor of Mathematics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400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Department of Science and Humanities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800" b="1" dirty="0" err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Sreenidhi</a:t>
            </a:r>
            <a:r>
              <a:rPr lang="en-US" altLang="en-US" sz="18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 Institute of Science and Technology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800" b="1" dirty="0" err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Yamnampet</a:t>
            </a:r>
            <a:r>
              <a:rPr lang="en-US" altLang="en-US" sz="18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, </a:t>
            </a:r>
            <a:r>
              <a:rPr lang="en-US" altLang="en-US" sz="1800" b="1" dirty="0" err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Ghatkesar</a:t>
            </a:r>
            <a:r>
              <a:rPr lang="en-US" altLang="en-US" sz="18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800" b="1" dirty="0" smtClean="0">
                <a:solidFill>
                  <a:srgbClr val="002060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                                                                                            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1800" b="1" dirty="0" smtClean="0">
                <a:solidFill>
                  <a:srgbClr val="002060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053" name="Date Placeholder 8"/>
          <p:cNvSpPr txBox="1">
            <a:spLocks noGrp="1"/>
          </p:cNvSpPr>
          <p:nvPr/>
        </p:nvSpPr>
        <p:spPr bwMode="auto">
          <a:xfrm>
            <a:off x="11162824" y="6400800"/>
            <a:ext cx="72437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1400" b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1</a:t>
            </a:r>
          </a:p>
        </p:txBody>
      </p:sp>
      <p:pic>
        <p:nvPicPr>
          <p:cNvPr id="37894" name="Picture 5" descr="snist autonomou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47" y="215900"/>
            <a:ext cx="477551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19258346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80999"/>
            <a:ext cx="9601200" cy="602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0"/>
            <a:ext cx="975560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990600"/>
            <a:ext cx="1828800" cy="5463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0636" y="381000"/>
            <a:ext cx="5416564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381000"/>
            <a:ext cx="52934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Method of Least Squares </a:t>
            </a:r>
            <a:endParaRPr 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399" y="914400"/>
            <a:ext cx="10070337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381000"/>
            <a:ext cx="10896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Fitting of a straight line trend by the method of least squares: </a:t>
            </a:r>
            <a:endParaRPr lang="en-US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199"/>
            <a:ext cx="11000363" cy="449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57200"/>
            <a:ext cx="444972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219200"/>
            <a:ext cx="508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3419" y="1828800"/>
            <a:ext cx="9598381" cy="434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828800"/>
            <a:ext cx="10698480" cy="1139825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sz="3200" b="1" dirty="0" smtClean="0">
                <a:latin typeface="Tahoma" pitchFamily="34" charset="0"/>
                <a:cs typeface="Tahoma" pitchFamily="34" charset="0"/>
              </a:rPr>
              <a:t>THANK YOU</a:t>
            </a:r>
          </a:p>
        </p:txBody>
      </p:sp>
      <p:sp>
        <p:nvSpPr>
          <p:cNvPr id="51205" name="Date Placeholder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DCC789-C51A-42F3-9110-A60ED776FF41}" type="datetime1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25-Oct-19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56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37608"/>
            <a:ext cx="10698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 discuss the following in  today’s Lecture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4000" b="1" dirty="0" smtClean="0"/>
              <a:t>Measurement of Secular trend 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698242"/>
            <a:ext cx="106984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following methods are generally used to determine trend in any given time series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 </a:t>
            </a:r>
            <a:endParaRPr lang="en-US" sz="3600" dirty="0" smtClean="0"/>
          </a:p>
          <a:p>
            <a:r>
              <a:rPr lang="en-US" sz="3600" dirty="0" smtClean="0"/>
              <a:t> Graphic method or eye inspection </a:t>
            </a:r>
            <a:r>
              <a:rPr lang="en-US" sz="3600" dirty="0" smtClean="0"/>
              <a:t>method</a:t>
            </a:r>
          </a:p>
          <a:p>
            <a:r>
              <a:rPr lang="en-US" sz="3600" dirty="0" smtClean="0"/>
              <a:t> </a:t>
            </a:r>
            <a:endParaRPr lang="en-US" sz="3600" dirty="0" smtClean="0"/>
          </a:p>
          <a:p>
            <a:r>
              <a:rPr lang="en-US" sz="3600" dirty="0" smtClean="0"/>
              <a:t> Semi average method 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 Method of moving average 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 Method of least squares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381000"/>
            <a:ext cx="106984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FF0000"/>
                </a:solidFill>
              </a:rPr>
              <a:t>Graphic method or eye inspection </a:t>
            </a:r>
            <a:r>
              <a:rPr lang="en-US" sz="3200" b="1" dirty="0" smtClean="0">
                <a:solidFill>
                  <a:srgbClr val="FF0000"/>
                </a:solidFill>
              </a:rPr>
              <a:t>method:</a:t>
            </a:r>
          </a:p>
          <a:p>
            <a:pPr algn="just"/>
            <a:endParaRPr lang="en-US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dirty="0" smtClean="0"/>
              <a:t>Graphic method is the simplest of all methods and easy to understand. The method is as follows. First plot the given time series data on a graph. Then a smooth free hand curve is drawn through the plotted points in such a way that it represents general tendency of the series. As the curve is drawn through eye inspection, this is also called as eye-inspection method.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1000" y="609600"/>
            <a:ext cx="11049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4000" dirty="0" smtClean="0"/>
              <a:t>The graphic method removes the short term variations to show the basic tendency of the data. </a:t>
            </a:r>
            <a:endParaRPr lang="en-US" sz="40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4000" dirty="0" smtClean="0"/>
              <a:t>The </a:t>
            </a:r>
            <a:r>
              <a:rPr lang="en-US" sz="4000" dirty="0" smtClean="0"/>
              <a:t>trend line drawn through the graphic method can be extended further to </a:t>
            </a:r>
            <a:r>
              <a:rPr lang="en-US" sz="4000" dirty="0" smtClean="0"/>
              <a:t>predict or estimate values for the future time periods.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4000" dirty="0" smtClean="0"/>
              <a:t>As the method is subjective the prediction may not be reliable. 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533400"/>
            <a:ext cx="10698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Eample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457200"/>
            <a:ext cx="8996082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1000" y="243780"/>
            <a:ext cx="1069848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smtClean="0"/>
              <a:t>Method of Semi </a:t>
            </a:r>
            <a:r>
              <a:rPr lang="en-US" sz="4000" b="1" dirty="0" smtClean="0"/>
              <a:t>Averages</a:t>
            </a:r>
          </a:p>
          <a:p>
            <a:pPr algn="just">
              <a:buFont typeface="Wingdings" pitchFamily="2" charset="2"/>
              <a:buChar char="q"/>
            </a:pPr>
            <a:r>
              <a:rPr lang="en-US" sz="2800" dirty="0" smtClean="0"/>
              <a:t>In this method the whole data is divided in two equal parts with respect to time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b="1" dirty="0" smtClean="0"/>
              <a:t> </a:t>
            </a:r>
          </a:p>
          <a:p>
            <a:pPr algn="just">
              <a:buFont typeface="Wingdings" pitchFamily="2" charset="2"/>
              <a:buChar char="q"/>
            </a:pPr>
            <a:r>
              <a:rPr lang="en-US" sz="2800" dirty="0" smtClean="0"/>
              <a:t>After the data have been divided into two parts, an average (arithmetic mean) of each part is obtained. We thus get two points. </a:t>
            </a:r>
            <a:endParaRPr lang="en-US" sz="2800" dirty="0" smtClean="0"/>
          </a:p>
          <a:p>
            <a:pPr algn="just">
              <a:buFont typeface="Wingdings" pitchFamily="2" charset="2"/>
              <a:buChar char="q"/>
            </a:pPr>
            <a:endParaRPr lang="en-US" sz="2800" dirty="0" smtClean="0"/>
          </a:p>
          <a:p>
            <a:pPr algn="just">
              <a:buFont typeface="Wingdings" pitchFamily="2" charset="2"/>
              <a:buChar char="q"/>
            </a:pPr>
            <a:r>
              <a:rPr lang="en-US" sz="2800" dirty="0" smtClean="0"/>
              <a:t>Each </a:t>
            </a:r>
            <a:r>
              <a:rPr lang="en-US" sz="2800" dirty="0" smtClean="0"/>
              <a:t>point is plotted against the mid year of the each part. Then these two points are joined by a straight line which gives us the trend line. </a:t>
            </a:r>
            <a:endParaRPr lang="en-US" sz="2800" dirty="0" smtClean="0"/>
          </a:p>
          <a:p>
            <a:pPr algn="just">
              <a:buFont typeface="Wingdings" pitchFamily="2" charset="2"/>
              <a:buChar char="q"/>
            </a:pPr>
            <a:endParaRPr lang="en-US" sz="2800" dirty="0" smtClean="0"/>
          </a:p>
          <a:p>
            <a:pPr algn="just">
              <a:buFont typeface="Wingdings" pitchFamily="2" charset="2"/>
              <a:buChar char="q"/>
            </a:pPr>
            <a:r>
              <a:rPr lang="en-US" sz="2800" dirty="0" smtClean="0"/>
              <a:t>The </a:t>
            </a:r>
            <a:r>
              <a:rPr lang="en-US" sz="2800" dirty="0" smtClean="0"/>
              <a:t>line can be extended downwards or upwards to get intermediate values or to predict future values.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81000"/>
            <a:ext cx="9906000" cy="612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1000" y="304800"/>
            <a:ext cx="1069848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smtClean="0"/>
              <a:t>Method of Moving </a:t>
            </a:r>
            <a:r>
              <a:rPr lang="en-US" sz="4000" b="1" dirty="0" smtClean="0"/>
              <a:t>Average</a:t>
            </a:r>
          </a:p>
          <a:p>
            <a:pPr algn="just">
              <a:buFont typeface="Wingdings" pitchFamily="2" charset="2"/>
              <a:buChar char="q"/>
            </a:pPr>
            <a:r>
              <a:rPr lang="en-US" sz="3600" dirty="0" smtClean="0"/>
              <a:t>It is a method for computing trend values in a time series which eliminates the short term and random fluctuations from the time series by means of moving average. </a:t>
            </a:r>
            <a:endParaRPr lang="en-US" sz="3600" dirty="0" smtClean="0"/>
          </a:p>
          <a:p>
            <a:pPr algn="just">
              <a:buFont typeface="Wingdings" pitchFamily="2" charset="2"/>
              <a:buChar char="q"/>
            </a:pPr>
            <a:endParaRPr lang="en-US" sz="3600" dirty="0" smtClean="0"/>
          </a:p>
          <a:p>
            <a:pPr algn="just">
              <a:buFont typeface="Wingdings" pitchFamily="2" charset="2"/>
              <a:buChar char="q"/>
            </a:pPr>
            <a:r>
              <a:rPr lang="en-US" sz="3600" dirty="0" smtClean="0"/>
              <a:t>Moving </a:t>
            </a:r>
            <a:r>
              <a:rPr lang="en-US" sz="3600" dirty="0" smtClean="0"/>
              <a:t>average of a period </a:t>
            </a:r>
            <a:r>
              <a:rPr lang="en-US" sz="3600" i="1" dirty="0" smtClean="0"/>
              <a:t>m</a:t>
            </a:r>
            <a:r>
              <a:rPr lang="en-US" sz="3600" dirty="0" smtClean="0"/>
              <a:t> is a series of successive arithmetic means of </a:t>
            </a:r>
            <a:r>
              <a:rPr lang="en-US" sz="3600" i="1" dirty="0" smtClean="0"/>
              <a:t>m</a:t>
            </a:r>
            <a:r>
              <a:rPr lang="en-US" sz="3600" dirty="0" smtClean="0"/>
              <a:t> terms at a </a:t>
            </a:r>
            <a:r>
              <a:rPr lang="en-US" sz="3600" dirty="0" smtClean="0"/>
              <a:t>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8577</TotalTime>
  <Words>401</Words>
  <Application>Microsoft Office PowerPoint</Application>
  <PresentationFormat>Custom</PresentationFormat>
  <Paragraphs>68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Aspect</vt:lpstr>
      <vt:lpstr>Office Theme</vt:lpstr>
      <vt:lpstr>1_Office Theme</vt:lpstr>
      <vt:lpstr>     Statistical Computation Methods for Data Science Unit-V Lecture 2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snist</dc:creator>
  <cp:lastModifiedBy>ABHI</cp:lastModifiedBy>
  <cp:revision>1304</cp:revision>
  <dcterms:created xsi:type="dcterms:W3CDTF">2017-03-04T05:36:36Z</dcterms:created>
  <dcterms:modified xsi:type="dcterms:W3CDTF">2019-10-25T08:15:46Z</dcterms:modified>
</cp:coreProperties>
</file>