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49"/>
  </p:notesMasterIdLst>
  <p:handoutMasterIdLst>
    <p:handoutMasterId r:id="rId50"/>
  </p:handoutMasterIdLst>
  <p:sldIdLst>
    <p:sldId id="468" r:id="rId4"/>
    <p:sldId id="396" r:id="rId5"/>
    <p:sldId id="575" r:id="rId6"/>
    <p:sldId id="576" r:id="rId7"/>
    <p:sldId id="577" r:id="rId8"/>
    <p:sldId id="578" r:id="rId9"/>
    <p:sldId id="579" r:id="rId10"/>
    <p:sldId id="580" r:id="rId11"/>
    <p:sldId id="582" r:id="rId12"/>
    <p:sldId id="583" r:id="rId13"/>
    <p:sldId id="584" r:id="rId14"/>
    <p:sldId id="585" r:id="rId15"/>
    <p:sldId id="581" r:id="rId16"/>
    <p:sldId id="586" r:id="rId17"/>
    <p:sldId id="587" r:id="rId18"/>
    <p:sldId id="591" r:id="rId19"/>
    <p:sldId id="588" r:id="rId20"/>
    <p:sldId id="590" r:id="rId21"/>
    <p:sldId id="592" r:id="rId22"/>
    <p:sldId id="593" r:id="rId23"/>
    <p:sldId id="594" r:id="rId24"/>
    <p:sldId id="595" r:id="rId25"/>
    <p:sldId id="605" r:id="rId26"/>
    <p:sldId id="596" r:id="rId27"/>
    <p:sldId id="604" r:id="rId28"/>
    <p:sldId id="597" r:id="rId29"/>
    <p:sldId id="598" r:id="rId30"/>
    <p:sldId id="599" r:id="rId31"/>
    <p:sldId id="610" r:id="rId32"/>
    <p:sldId id="609" r:id="rId33"/>
    <p:sldId id="600" r:id="rId34"/>
    <p:sldId id="606" r:id="rId35"/>
    <p:sldId id="613" r:id="rId36"/>
    <p:sldId id="608" r:id="rId37"/>
    <p:sldId id="614" r:id="rId38"/>
    <p:sldId id="612" r:id="rId39"/>
    <p:sldId id="611" r:id="rId40"/>
    <p:sldId id="601" r:id="rId41"/>
    <p:sldId id="603" r:id="rId42"/>
    <p:sldId id="615" r:id="rId43"/>
    <p:sldId id="616" r:id="rId44"/>
    <p:sldId id="617" r:id="rId45"/>
    <p:sldId id="618" r:id="rId46"/>
    <p:sldId id="619" r:id="rId47"/>
    <p:sldId id="469" r:id="rId48"/>
  </p:sldIdLst>
  <p:sldSz cx="11887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116" y="-25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48293-8284-4A8E-99BF-5D38F776C9B1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87D5-EF25-4E3F-8954-06BD3537AE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20546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66C4C-0D3C-4897-ADFD-D37D00DC6911}" type="datetimeFigureOut">
              <a:rPr lang="en-US" smtClean="0"/>
              <a:pPr/>
              <a:t>11-Nov-19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3150" y="514350"/>
            <a:ext cx="44577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D3B3-4AAA-45F6-BCF1-DEF9124C4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688790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defRPr/>
            </a:pPr>
            <a:fld id="{B1B789C8-D74B-4A03-8715-33CA5D35805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867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28677" name="Slide Number Placeholder 3"/>
          <p:cNvSpPr txBox="1">
            <a:spLocks noGrp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10" tIns="45655" rIns="91310" bIns="45655" anchor="b"/>
          <a:lstStyle>
            <a:lvl1pPr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algn="ctr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3E78C22-4F9A-4CAB-A6D1-6469C503F429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43150" y="514350"/>
            <a:ext cx="4457700" cy="2571750"/>
          </a:xfrm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en-US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0240E4-F162-4030-A838-40D612F75AAD}" type="slidenum">
              <a:rPr lang="en-US" altLang="en-US" sz="1200" smtClean="0">
                <a:solidFill>
                  <a:prstClr val="black"/>
                </a:solidFill>
                <a:ea typeface="MS PGothic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en-US" sz="1200" smtClean="0">
              <a:solidFill>
                <a:prstClr val="black"/>
              </a:solidFill>
              <a:ea typeface="MS PGothic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544175" y="434162"/>
            <a:ext cx="10798852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39089" y="1820206"/>
            <a:ext cx="1010412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939089" y="3685032"/>
            <a:ext cx="1010412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3796" y="530352"/>
            <a:ext cx="10639044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533407"/>
            <a:ext cx="257556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420" y="533403"/>
            <a:ext cx="772668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94360" y="274639"/>
            <a:ext cx="1069848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F7829-9547-4664-A149-70435880BB89}" type="slidenum">
              <a:rPr lang="ar-SA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8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E97FE82-243E-479A-A7AC-E5C03D61B4EB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B319E82-F15E-4F37-AC5E-570F725B9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0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AED400D-B7F9-4B32-B355-7254E04DE012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48330BC-97B0-4FF2-BC16-97EEA7C0C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26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3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4B640F-D208-4FD7-8F40-6FFAE3E8243E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DF0F33F-462E-4FBB-B640-AC811DB84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28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3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EC89DD6-76DA-4E9C-9789-A40CA4397556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9F5C18E-55C1-49A3-AE16-C22292567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231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85FC46D-14FA-4D27-9380-ADEFA73DA234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F8F0AB06-E928-4049-8532-01CE71B2B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3006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1BE3D98-BA18-4BD1-AEB0-7407DB446DC3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A9E0417-E8D0-4963-8E75-736A47F3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6664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AE48809-5F86-46BE-AC68-CD11B50F8F77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ACE0D98-3AA7-4FC4-98E2-C8FA8251E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42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796" y="530352"/>
            <a:ext cx="10639044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2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435102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0165632-6721-420D-A270-83BCB66B9486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93E6C3D1-E7A4-4D52-84E6-DCDB3B307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529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BC8216F-123D-4E98-BFD3-AD31E5F7DE89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DC8095B8-D7FE-4FB6-BE59-A08BDCB06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161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01CCA66-34BD-4DF0-BD4F-0759D2C9CA5A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BF7C1B8-473D-4164-868D-4FA5E73F2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764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221E63D-7424-43C5-98C6-6774D434E2C6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50AE066-C6D0-442C-8013-F099AD891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0292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130426"/>
            <a:ext cx="1010412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3886200"/>
            <a:ext cx="832104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0178B9B-741D-4B86-9129-6555310AFBF3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619C07-B9C6-41A4-B825-8E919CD30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64F5A07-5C5F-4E9A-B6FA-CB0641B33898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22075-D17B-4F0F-B5BC-F0825C17F9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9707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406901"/>
            <a:ext cx="1010412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906713"/>
            <a:ext cx="1010412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C9F64FA-3BDC-4944-BB0B-9050B9B5622E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BD564-DA7F-403C-9F95-3A45A0E13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63878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600201"/>
            <a:ext cx="5250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5C99B70-6B2D-4B0B-B058-CC80F91783E3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3EB85B5-A64F-4A64-B972-7247BDC30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72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535113"/>
            <a:ext cx="525224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174875"/>
            <a:ext cx="525224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3" y="1535113"/>
            <a:ext cx="52543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3" y="2174875"/>
            <a:ext cx="52543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8EBBBFF-0FE5-40AA-8137-4C47007C4D53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E0851AD-E709-45D9-9C19-A48B86943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5820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B920DF9-910B-47AD-9AD2-29C953900F1C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B9FBB64-176C-4D05-B473-8B989F540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854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544175" y="434165"/>
            <a:ext cx="10798852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47" y="4928616"/>
            <a:ext cx="10639044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847" y="5624484"/>
            <a:ext cx="10639044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43510B6-74C0-4529-B1CE-B42916462A79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D0AFCD0-E8CC-4BC0-A194-91EE2966B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99278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1" y="273050"/>
            <a:ext cx="391080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273051"/>
            <a:ext cx="66452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1" y="1435101"/>
            <a:ext cx="391080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EDFBDAE6-3F5F-479B-9DA2-5AFD915C1630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3C08D20-B75F-4CBA-81D7-E1C4459A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5765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4800600"/>
            <a:ext cx="7132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612775"/>
            <a:ext cx="713232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5367338"/>
            <a:ext cx="7132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778C677-83EC-4731-AD40-7D8758AC0704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C77AE6E-EDE0-45BB-9F91-8263A1FF8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749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6E170B-7E66-461E-AC77-E9066ED0D3D3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947A9DC-3810-4AD3-A771-A254223C5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486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74639"/>
            <a:ext cx="267462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74639"/>
            <a:ext cx="78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351B61C6-4B73-44C1-A315-F18D08C9AFAB}" type="datetime1">
              <a:rPr lang="en-US"/>
              <a:pPr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2145CE87-7462-48CA-B78F-3C293056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65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968" y="530352"/>
            <a:ext cx="5111496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96" y="4983480"/>
            <a:ext cx="10639044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9391" y="579438"/>
            <a:ext cx="5111496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47820" y="579438"/>
            <a:ext cx="5111496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89391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7820" y="1447800"/>
            <a:ext cx="5111496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419" y="533400"/>
            <a:ext cx="386334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00501" y="1447802"/>
            <a:ext cx="386334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89785" y="930144"/>
            <a:ext cx="6014007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8321042" y="434162"/>
            <a:ext cx="3021987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012056"/>
            <a:ext cx="1069848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8401526" y="533400"/>
            <a:ext cx="2912364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7924" y="435768"/>
            <a:ext cx="770290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96240" y="329185"/>
            <a:ext cx="11091672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544175" y="434162"/>
            <a:ext cx="10798852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653796" y="4985590"/>
            <a:ext cx="10639044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3796" y="530352"/>
            <a:ext cx="10639044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49092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1 April 2017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7881026" y="6111878"/>
            <a:ext cx="2971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Dr.R.Umamaheshwar 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52826" y="6111878"/>
            <a:ext cx="5943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5A34E-3BCC-4AFC-85D8-67F8E9D8E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3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AAA35D-70C1-4D95-A26C-B3A83A444A20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3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3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502DC1-0599-46CD-B98E-C9710FAD06BC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5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94360" y="274638"/>
            <a:ext cx="106984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4360" y="1600201"/>
            <a:ext cx="1069848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4B98D9D-1086-4783-BD59-8CFD563A8B2B}" type="datetime1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6356351"/>
            <a:ext cx="376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Probability and Statistics for Teachers, Math 507,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6356351"/>
            <a:ext cx="2773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+mn-ea"/>
                <a:cs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52B1667-855C-4597-BBE9-901E49576DEA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71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647" y="1371600"/>
            <a:ext cx="1168908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000066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Statistical Computation Methods </a:t>
            </a:r>
            <a:r>
              <a:rPr lang="en-US" sz="40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for Data </a:t>
            </a: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Science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Unit-V</a:t>
            </a:r>
            <a:b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Lecture 4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66"/>
                </a:solidFill>
              </a:rPr>
              <a:t/>
            </a:r>
            <a:br>
              <a:rPr lang="en-US" sz="3200" b="1" dirty="0" smtClean="0">
                <a:solidFill>
                  <a:srgbClr val="FF0066"/>
                </a:solidFill>
              </a:rPr>
            </a:br>
            <a:endParaRPr lang="en-US" sz="3200" b="1" dirty="0" smtClean="0">
              <a:solidFill>
                <a:srgbClr val="FF0066"/>
              </a:solidFill>
            </a:endParaRPr>
          </a:p>
        </p:txBody>
      </p:sp>
      <p:sp>
        <p:nvSpPr>
          <p:cNvPr id="37891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8122920" y="6248400"/>
            <a:ext cx="2773680" cy="457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FE92B9-3C5E-437B-B4FC-2AB3D4D8B075}" type="datetime1">
              <a:rPr lang="en-US" altLang="en-US" sz="1800" b="1" smtClean="0">
                <a:solidFill>
                  <a:srgbClr val="002060"/>
                </a:solidFill>
                <a:latin typeface="Arial" charset="0"/>
              </a:rPr>
              <a:pPr algn="ctr">
                <a:spcBef>
                  <a:spcPct val="0"/>
                </a:spcBef>
                <a:buFontTx/>
                <a:buNone/>
              </a:pPr>
              <a:t>11-Nov-19</a:t>
            </a:fld>
            <a:endParaRPr lang="en-GB" altLang="en-US" sz="1800" b="1" dirty="0" smtClean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2080260" y="2587630"/>
            <a:ext cx="7033260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1F497D">
                  <a:lumMod val="60000"/>
                  <a:lumOff val="40000"/>
                </a:srgbClr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By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en-US" sz="2400" b="1" dirty="0" smtClean="0">
              <a:solidFill>
                <a:srgbClr val="00B0F0"/>
              </a:solidFill>
              <a:latin typeface="Arial" charset="0"/>
              <a:ea typeface="MS PGothic" pitchFamily="34" charset="-128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24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S.U.RAVI KUMAR CHAVALI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Assistant professor of Mathematics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400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Department of Science and Humanities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Sreenidhi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Institute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Yamnampet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, </a:t>
            </a:r>
            <a:r>
              <a:rPr lang="en-US" altLang="en-US" sz="1800" b="1" dirty="0" err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Ghatkesar</a:t>
            </a:r>
            <a:r>
              <a:rPr lang="en-US" altLang="en-US" sz="1800" b="1" dirty="0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800" b="1" dirty="0" smtClean="0">
                <a:solidFill>
                  <a:srgbClr val="002060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Date Placeholder 8"/>
          <p:cNvSpPr txBox="1">
            <a:spLocks noGrp="1"/>
          </p:cNvSpPr>
          <p:nvPr/>
        </p:nvSpPr>
        <p:spPr bwMode="auto">
          <a:xfrm>
            <a:off x="11162824" y="6400800"/>
            <a:ext cx="7243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400" b="1" smtClean="0">
                <a:solidFill>
                  <a:prstClr val="black"/>
                </a:solidFill>
                <a:latin typeface="Arial" charset="0"/>
                <a:ea typeface="MS PGothic" pitchFamily="34" charset="-128"/>
                <a:cs typeface="Times New Roman" pitchFamily="18" charset="0"/>
              </a:rPr>
              <a:t>1</a:t>
            </a:r>
          </a:p>
        </p:txBody>
      </p:sp>
      <p:pic>
        <p:nvPicPr>
          <p:cNvPr id="37894" name="Picture 5" descr="snist autonomou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647" y="215900"/>
            <a:ext cx="477551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25834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381000"/>
            <a:ext cx="420254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914400"/>
            <a:ext cx="10972801" cy="18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381000"/>
            <a:ext cx="10963275" cy="572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974" y="381000"/>
            <a:ext cx="951762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1099307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2223"/>
            <a:ext cx="10972800" cy="534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791200"/>
            <a:ext cx="3608832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0896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352800"/>
            <a:ext cx="76962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08966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0896600" cy="545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6576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0896600" cy="5454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68054"/>
            <a:ext cx="10896600" cy="45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371600"/>
            <a:ext cx="11125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 discuss the following in  today’s Lecture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smtClean="0"/>
              <a:t>Measurement of Seasonal </a:t>
            </a:r>
            <a:r>
              <a:rPr lang="en-US" sz="3600" b="1" dirty="0" smtClean="0"/>
              <a:t>Component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b="1" dirty="0" err="1" smtClean="0"/>
              <a:t>Deseasonalisation</a:t>
            </a:r>
            <a:endParaRPr lang="en-US" sz="4000" b="1" dirty="0" smtClean="0"/>
          </a:p>
          <a:p>
            <a:pPr marL="342900" indent="-342900" algn="just">
              <a:buFont typeface="Wingdings" pitchFamily="2" charset="2"/>
              <a:buChar char="Ø"/>
            </a:pP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4000" b="1" dirty="0" smtClean="0"/>
              <a:t>Measurement of cyclical variations: </a:t>
            </a:r>
            <a:endParaRPr 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10896600" cy="271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276599"/>
            <a:ext cx="7543800" cy="312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828800"/>
            <a:ext cx="1097280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1044942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905000"/>
            <a:ext cx="7239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10449426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47700"/>
            <a:ext cx="10908654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601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48200"/>
            <a:ext cx="601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47700"/>
            <a:ext cx="10908654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380999"/>
            <a:ext cx="10201275" cy="6079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109925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1091114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905000"/>
            <a:ext cx="1101634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215537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33400"/>
            <a:ext cx="10668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There are different methods to measure the seasonal variations. </a:t>
            </a:r>
          </a:p>
          <a:p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These are: 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Method of simple averages. 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Ratio to trend method 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Ratio to moving average method </a:t>
            </a:r>
          </a:p>
          <a:p>
            <a:pPr>
              <a:buFont typeface="Wingdings" pitchFamily="2" charset="2"/>
              <a:buChar char="Ø"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Link relative method.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10363200" cy="61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0574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0999"/>
            <a:ext cx="10363200" cy="61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4290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0999"/>
            <a:ext cx="10363200" cy="61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0386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341" y="685800"/>
            <a:ext cx="815545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2209800"/>
            <a:ext cx="1036864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0999"/>
            <a:ext cx="10363200" cy="61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953000"/>
            <a:ext cx="8077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838200"/>
            <a:ext cx="1069957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1093361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886200"/>
            <a:ext cx="10134600" cy="181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0999"/>
            <a:ext cx="10363200" cy="61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556260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093361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1089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0999"/>
            <a:ext cx="10363200" cy="61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Method of simple averages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1126397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381000"/>
            <a:ext cx="9144001" cy="6106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19200"/>
            <a:ext cx="1084609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1073539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9906000" cy="606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57" y="685800"/>
            <a:ext cx="1076454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828800"/>
            <a:ext cx="10698480" cy="11398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latin typeface="Tahoma" pitchFamily="34" charset="0"/>
                <a:cs typeface="Tahoma" pitchFamily="34" charset="0"/>
              </a:rPr>
              <a:t> THANK YOU</a:t>
            </a:r>
          </a:p>
        </p:txBody>
      </p:sp>
      <p:sp>
        <p:nvSpPr>
          <p:cNvPr id="51205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CC789-C51A-42F3-9110-A60ED776FF41}" type="datetime1">
              <a:rPr lang="en-US" altLang="en-US" sz="1200" smtClean="0">
                <a:solidFill>
                  <a:srgbClr val="898989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11-Nov-19</a:t>
            </a:fld>
            <a:endParaRPr lang="en-US" altLang="en-US" sz="1200" smtClean="0">
              <a:solidFill>
                <a:srgbClr val="89898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56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1000"/>
            <a:ext cx="1097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1" y="1828800"/>
            <a:ext cx="10972800" cy="459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1476"/>
            <a:ext cx="10972800" cy="163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63" y="2286000"/>
            <a:ext cx="108244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90600"/>
            <a:ext cx="1109227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3886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295400"/>
            <a:ext cx="1078760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5A34E-3BCC-4AFC-85D8-67F8E9D8ECD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1109227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8745</TotalTime>
  <Words>130</Words>
  <Application>Microsoft Office PowerPoint</Application>
  <PresentationFormat>Custom</PresentationFormat>
  <Paragraphs>79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Aspect</vt:lpstr>
      <vt:lpstr>Office Theme</vt:lpstr>
      <vt:lpstr>1_Office Theme</vt:lpstr>
      <vt:lpstr>     Statistical Computation Methods for Data Science Unit-V Lecture 4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snist</dc:creator>
  <cp:lastModifiedBy>ABHI</cp:lastModifiedBy>
  <cp:revision>1349</cp:revision>
  <dcterms:created xsi:type="dcterms:W3CDTF">2017-03-04T05:36:36Z</dcterms:created>
  <dcterms:modified xsi:type="dcterms:W3CDTF">2019-11-11T05:25:13Z</dcterms:modified>
</cp:coreProperties>
</file>