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8" r:id="rId3"/>
    <p:sldId id="259" r:id="rId4"/>
    <p:sldId id="260" r:id="rId5"/>
    <p:sldId id="261" r:id="rId6"/>
    <p:sldId id="262" r:id="rId7"/>
    <p:sldId id="263" r:id="rId8"/>
    <p:sldId id="264" r:id="rId9"/>
    <p:sldId id="406"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63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6094C-4246-4A49-979A-C718EC5C180B}" type="datetimeFigureOut">
              <a:rPr lang="en-US" smtClean="0"/>
              <a:pPr/>
              <a:t>8/2/2018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C9B878-7E1C-40BC-9546-1A446C35AF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C8BD4C-EE63-468F-82D3-C2A199D04343}" type="slidenum">
              <a:rPr lang="en-US" altLang="en-US" smtClean="0"/>
              <a:pPr/>
              <a:t>3</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37A5EE0-F5FA-4254-B4C8-ECC3D40FC22D}" type="slidenum">
              <a:rPr lang="en-US" altLang="en-US" smtClean="0"/>
              <a:pPr/>
              <a:t>4</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60A980-B644-4B55-B6C0-ECA1A0722F96}" type="slidenum">
              <a:rPr lang="en-US" altLang="en-US" smtClean="0"/>
              <a:pPr/>
              <a:t>6</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43000" y="685800"/>
            <a:ext cx="4572000" cy="3429000"/>
          </a:xfrm>
          <a:ln/>
        </p:spPr>
      </p:sp>
      <p:sp>
        <p:nvSpPr>
          <p:cNvPr id="11161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73EDE0-0D6D-4618-A36F-930E71E4B184}"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3EDE0-0D6D-4618-A36F-930E71E4B184}"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3EDE0-0D6D-4618-A36F-930E71E4B184}"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3EDE0-0D6D-4618-A36F-930E71E4B184}"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3EDE0-0D6D-4618-A36F-930E71E4B184}"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73EDE0-0D6D-4618-A36F-930E71E4B184}"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73EDE0-0D6D-4618-A36F-930E71E4B184}" type="datetimeFigureOut">
              <a:rPr lang="en-US" smtClean="0"/>
              <a:pPr/>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73EDE0-0D6D-4618-A36F-930E71E4B184}" type="datetimeFigureOut">
              <a:rPr lang="en-US" smtClean="0"/>
              <a:pPr/>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3EDE0-0D6D-4618-A36F-930E71E4B184}" type="datetimeFigureOut">
              <a:rPr lang="en-US" smtClean="0"/>
              <a:pPr/>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3EDE0-0D6D-4618-A36F-930E71E4B184}"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3EDE0-0D6D-4618-A36F-930E71E4B184}"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19838-BB32-49E8-B426-1A15CD997A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3EDE0-0D6D-4618-A36F-930E71E4B184}" type="datetimeFigureOut">
              <a:rPr lang="en-US" smtClean="0"/>
              <a:pPr/>
              <a:t>8/2/2018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19838-BB32-49E8-B426-1A15CD997A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UNIT-III</a:t>
            </a:r>
            <a:br>
              <a:rPr lang="en-US" b="1" dirty="0" smtClean="0"/>
            </a:br>
            <a:r>
              <a:rPr lang="en-US" b="1" dirty="0" smtClean="0"/>
              <a:t>(Part-1)</a:t>
            </a:r>
            <a:br>
              <a:rPr lang="en-US" b="1" dirty="0" smtClean="0"/>
            </a:br>
            <a:endParaRPr lang="en-US" b="1" dirty="0"/>
          </a:p>
        </p:txBody>
      </p:sp>
      <p:sp>
        <p:nvSpPr>
          <p:cNvPr id="3" name="Subtitle 2"/>
          <p:cNvSpPr>
            <a:spLocks noGrp="1"/>
          </p:cNvSpPr>
          <p:nvPr>
            <p:ph type="subTitle" idx="1"/>
          </p:nvPr>
        </p:nvSpPr>
        <p:spPr/>
        <p:txBody>
          <a:bodyPr>
            <a:normAutofit/>
          </a:bodyPr>
          <a:lstStyle/>
          <a:p>
            <a:r>
              <a:rPr lang="en-US" altLang="en-US" sz="4000" b="1" dirty="0" smtClean="0">
                <a:solidFill>
                  <a:srgbClr val="FF0000"/>
                </a:solidFill>
              </a:rPr>
              <a:t>Software Process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fontAlgn="auto" hangingPunct="1">
              <a:spcAft>
                <a:spcPts val="0"/>
              </a:spcAft>
              <a:defRPr/>
            </a:pPr>
            <a:r>
              <a:rPr lang="en-US" altLang="en-US" dirty="0" smtClean="0">
                <a:solidFill>
                  <a:srgbClr val="FF0000"/>
                </a:solidFill>
              </a:rPr>
              <a:t>Incremental Process Model</a:t>
            </a:r>
          </a:p>
        </p:txBody>
      </p:sp>
      <p:pic>
        <p:nvPicPr>
          <p:cNvPr id="56323" name="Picture 4" descr="Incremental"/>
          <p:cNvPicPr>
            <a:picLocks noChangeAspect="1" noChangeArrowheads="1"/>
          </p:cNvPicPr>
          <p:nvPr/>
        </p:nvPicPr>
        <p:blipFill>
          <a:blip r:embed="rId2"/>
          <a:srcRect/>
          <a:stretch>
            <a:fillRect/>
          </a:stretch>
        </p:blipFill>
        <p:spPr bwMode="auto">
          <a:xfrm>
            <a:off x="228600" y="1676400"/>
            <a:ext cx="6096000" cy="3919538"/>
          </a:xfrm>
          <a:prstGeom prst="rect">
            <a:avLst/>
          </a:prstGeom>
          <a:noFill/>
          <a:ln w="9525">
            <a:noFill/>
            <a:miter lim="800000"/>
            <a:headEnd/>
            <a:tailEnd/>
          </a:ln>
        </p:spPr>
      </p:pic>
      <p:sp>
        <p:nvSpPr>
          <p:cNvPr id="56324" name="TextBox 4"/>
          <p:cNvSpPr txBox="1">
            <a:spLocks noChangeArrowheads="1"/>
          </p:cNvSpPr>
          <p:nvPr/>
        </p:nvSpPr>
        <p:spPr bwMode="auto">
          <a:xfrm>
            <a:off x="6400800" y="2209800"/>
            <a:ext cx="2438400" cy="1938338"/>
          </a:xfrm>
          <a:prstGeom prst="rect">
            <a:avLst/>
          </a:prstGeom>
          <a:noFill/>
          <a:ln w="9525">
            <a:noFill/>
            <a:miter lim="800000"/>
            <a:headEnd/>
            <a:tailEnd/>
          </a:ln>
        </p:spPr>
        <p:txBody>
          <a:bodyPr>
            <a:spAutoFit/>
          </a:bodyPr>
          <a:lstStyle/>
          <a:p>
            <a:r>
              <a:rPr lang="en-US" altLang="en-US" sz="2000" b="1"/>
              <a:t>C</a:t>
            </a:r>
            <a:r>
              <a:rPr lang="en-US" altLang="en-US" sz="2000"/>
              <a:t>- Communication</a:t>
            </a:r>
          </a:p>
          <a:p>
            <a:r>
              <a:rPr lang="en-US" altLang="en-US" sz="2000" b="1"/>
              <a:t>P </a:t>
            </a:r>
            <a:r>
              <a:rPr lang="en-US" altLang="en-US" sz="2000"/>
              <a:t>- Planning</a:t>
            </a:r>
          </a:p>
          <a:p>
            <a:r>
              <a:rPr lang="en-US" altLang="en-US" sz="2000" b="1"/>
              <a:t>M</a:t>
            </a:r>
            <a:r>
              <a:rPr lang="en-US" altLang="en-US" sz="2000"/>
              <a:t> – Modeling</a:t>
            </a:r>
          </a:p>
          <a:p>
            <a:r>
              <a:rPr lang="en-US" altLang="en-US" sz="2000" b="1"/>
              <a:t>C </a:t>
            </a:r>
            <a:r>
              <a:rPr lang="en-US" altLang="en-US" sz="2000"/>
              <a:t>- Construction</a:t>
            </a:r>
          </a:p>
          <a:p>
            <a:r>
              <a:rPr lang="en-US" altLang="en-US" sz="2000" b="1"/>
              <a:t>D</a:t>
            </a:r>
            <a:r>
              <a:rPr lang="en-US" altLang="en-US" sz="2000"/>
              <a:t> - Deployment</a:t>
            </a:r>
          </a:p>
        </p:txBody>
      </p:sp>
      <p:sp>
        <p:nvSpPr>
          <p:cNvPr id="56325" name="Text Box 4"/>
          <p:cNvSpPr txBox="1">
            <a:spLocks noChangeArrowheads="1"/>
          </p:cNvSpPr>
          <p:nvPr/>
        </p:nvSpPr>
        <p:spPr bwMode="auto">
          <a:xfrm>
            <a:off x="533400" y="5562600"/>
            <a:ext cx="7950200" cy="708025"/>
          </a:xfrm>
          <a:prstGeom prst="rect">
            <a:avLst/>
          </a:prstGeom>
          <a:noFill/>
          <a:ln w="12700">
            <a:noFill/>
            <a:miter lim="800000"/>
            <a:headEnd/>
            <a:tailEnd/>
          </a:ln>
        </p:spPr>
        <p:txBody>
          <a:bodyPr>
            <a:spAutoFit/>
          </a:bodyPr>
          <a:lstStyle/>
          <a:p>
            <a:pPr>
              <a:spcBef>
                <a:spcPct val="50000"/>
              </a:spcBef>
            </a:pPr>
            <a:r>
              <a:rPr lang="en-US" altLang="en-US" sz="2000"/>
              <a:t>Delivers software in small but usable pieces, each piece builds on pieces already delivered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Rot="1" noChangeArrowheads="1"/>
          </p:cNvSpPr>
          <p:nvPr>
            <p:ph idx="1"/>
          </p:nvPr>
        </p:nvSpPr>
        <p:spPr>
          <a:xfrm>
            <a:off x="457200" y="1143000"/>
            <a:ext cx="8229600" cy="4983163"/>
          </a:xfrm>
        </p:spPr>
        <p:txBody>
          <a:bodyPr>
            <a:noAutofit/>
          </a:bodyPr>
          <a:lstStyle/>
          <a:p>
            <a:pPr eaLnBrk="1" hangingPunct="1"/>
            <a:r>
              <a:rPr lang="en-GB" altLang="en-US" sz="2000" dirty="0" smtClean="0"/>
              <a:t>Rather than deliver the system as a single delivery, the development and delivery is broken down into increments with each increment delivering part of the required functionality.</a:t>
            </a:r>
            <a:endParaRPr lang="en-US" altLang="en-US" sz="2000" dirty="0" smtClean="0"/>
          </a:p>
          <a:p>
            <a:pPr eaLnBrk="1" hangingPunct="1"/>
            <a:r>
              <a:rPr lang="en-US" altLang="en-US" sz="2000" dirty="0" smtClean="0"/>
              <a:t>First Increment is often </a:t>
            </a:r>
            <a:r>
              <a:rPr lang="en-US" altLang="en-US" sz="2000" i="1" dirty="0" smtClean="0">
                <a:solidFill>
                  <a:srgbClr val="FF0000"/>
                </a:solidFill>
              </a:rPr>
              <a:t>core </a:t>
            </a:r>
            <a:r>
              <a:rPr lang="en-US" altLang="en-US" sz="2000" i="1" dirty="0" smtClean="0">
                <a:solidFill>
                  <a:srgbClr val="FF0000"/>
                </a:solidFill>
              </a:rPr>
              <a:t>product.</a:t>
            </a:r>
            <a:endParaRPr lang="en-US" altLang="en-US" sz="2000" i="1" dirty="0" smtClean="0">
              <a:solidFill>
                <a:srgbClr val="FF0000"/>
              </a:solidFill>
            </a:endParaRPr>
          </a:p>
          <a:p>
            <a:pPr lvl="1" eaLnBrk="1" hangingPunct="1"/>
            <a:r>
              <a:rPr lang="en-US" altLang="en-US" sz="2000" dirty="0" smtClean="0"/>
              <a:t>Includes basic requirement</a:t>
            </a:r>
          </a:p>
          <a:p>
            <a:pPr lvl="1" eaLnBrk="1" hangingPunct="1"/>
            <a:r>
              <a:rPr lang="en-US" altLang="en-US" sz="2000" dirty="0" smtClean="0"/>
              <a:t>Many supplementary features (known &amp; unknown) remain undelivered</a:t>
            </a:r>
          </a:p>
          <a:p>
            <a:pPr eaLnBrk="1" hangingPunct="1"/>
            <a:r>
              <a:rPr lang="en-US" altLang="en-US" sz="2000" dirty="0" smtClean="0"/>
              <a:t>A plan of next increment is prepared</a:t>
            </a:r>
          </a:p>
          <a:p>
            <a:pPr lvl="1" eaLnBrk="1" hangingPunct="1"/>
            <a:r>
              <a:rPr lang="en-US" altLang="en-US" sz="2000" dirty="0" smtClean="0"/>
              <a:t>Modifications of the first increment</a:t>
            </a:r>
          </a:p>
          <a:p>
            <a:pPr lvl="1" eaLnBrk="1" hangingPunct="1"/>
            <a:r>
              <a:rPr lang="en-US" altLang="en-US" sz="2000" dirty="0" smtClean="0"/>
              <a:t>Additional features of the first increment</a:t>
            </a:r>
          </a:p>
          <a:p>
            <a:pPr eaLnBrk="1" hangingPunct="1"/>
            <a:r>
              <a:rPr lang="en-US" altLang="en-US" sz="2000" dirty="0" smtClean="0"/>
              <a:t>It is particularly useful when enough staffing is not available for the whole project</a:t>
            </a:r>
          </a:p>
          <a:p>
            <a:pPr eaLnBrk="1" hangingPunct="1"/>
            <a:r>
              <a:rPr lang="en-US" altLang="en-US" sz="2000" dirty="0" smtClean="0"/>
              <a:t>Increment can be planned to manage technical risks.</a:t>
            </a:r>
          </a:p>
          <a:p>
            <a:pPr eaLnBrk="1" hangingPunct="1"/>
            <a:r>
              <a:rPr lang="en-US" altLang="en-US" sz="2000" dirty="0" smtClean="0"/>
              <a:t>Incremental model focus more on delivery of operation product with each increment.</a:t>
            </a:r>
          </a:p>
        </p:txBody>
      </p:sp>
      <p:sp>
        <p:nvSpPr>
          <p:cNvPr id="58371" name="Rectangle 2"/>
          <p:cNvSpPr>
            <a:spLocks noGrp="1" noRot="1" noChangeArrowheads="1"/>
          </p:cNvSpPr>
          <p:nvPr>
            <p:ph type="title"/>
          </p:nvPr>
        </p:nvSpPr>
        <p:spPr/>
        <p:txBody>
          <a:bodyPr/>
          <a:lstStyle/>
          <a:p>
            <a:pPr eaLnBrk="1" fontAlgn="auto" hangingPunct="1">
              <a:spcAft>
                <a:spcPts val="0"/>
              </a:spcAft>
              <a:defRPr/>
            </a:pPr>
            <a:r>
              <a:rPr lang="en-US" altLang="en-US" sz="3200" b="1" dirty="0" smtClean="0">
                <a:solidFill>
                  <a:srgbClr val="FF0000"/>
                </a:solidFill>
              </a:rPr>
              <a:t>The Incremental Model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Rot="1" noChangeArrowheads="1"/>
          </p:cNvSpPr>
          <p:nvPr>
            <p:ph idx="1"/>
          </p:nvPr>
        </p:nvSpPr>
        <p:spPr>
          <a:xfrm>
            <a:off x="457200" y="1143000"/>
            <a:ext cx="8229600" cy="4983163"/>
          </a:xfrm>
        </p:spPr>
        <p:txBody>
          <a:bodyPr>
            <a:noAutofit/>
          </a:bodyPr>
          <a:lstStyle/>
          <a:p>
            <a:pPr eaLnBrk="1" hangingPunct="1"/>
            <a:r>
              <a:rPr lang="en-GB" altLang="en-US" sz="2400" dirty="0" smtClean="0"/>
              <a:t>User requirements are prioritised and the highest priority requirements are included in early increments.</a:t>
            </a:r>
          </a:p>
          <a:p>
            <a:pPr eaLnBrk="1" hangingPunct="1"/>
            <a:r>
              <a:rPr lang="en-GB" altLang="en-US" sz="2400" dirty="0" smtClean="0"/>
              <a:t>Once the development of an increment is started, the requirements are frozen though requirements for later increments can continue to evolve.</a:t>
            </a:r>
          </a:p>
          <a:p>
            <a:pPr eaLnBrk="1" hangingPunct="1"/>
            <a:r>
              <a:rPr lang="en-GB" altLang="en-US" sz="2400" dirty="0" smtClean="0"/>
              <a:t>Customer value can be delivered with each increment so system functionality is available earlier.</a:t>
            </a:r>
          </a:p>
          <a:p>
            <a:pPr eaLnBrk="1" hangingPunct="1"/>
            <a:r>
              <a:rPr lang="en-GB" altLang="en-US" sz="2400" dirty="0" smtClean="0"/>
              <a:t>Early increments act as a prototype to help elicit requirements for later increments.</a:t>
            </a:r>
          </a:p>
          <a:p>
            <a:pPr eaLnBrk="1" hangingPunct="1"/>
            <a:r>
              <a:rPr lang="en-GB" altLang="en-US" sz="2400" dirty="0" smtClean="0"/>
              <a:t>Lower risk of overall project failure.</a:t>
            </a:r>
          </a:p>
          <a:p>
            <a:pPr eaLnBrk="1" hangingPunct="1"/>
            <a:r>
              <a:rPr lang="en-GB" altLang="en-US" sz="2400" dirty="0" smtClean="0"/>
              <a:t>The highest priority system services tend to receive the most testing.</a:t>
            </a:r>
            <a:endParaRPr lang="en-US" altLang="en-US" sz="2400" dirty="0" smtClean="0"/>
          </a:p>
        </p:txBody>
      </p:sp>
      <p:sp>
        <p:nvSpPr>
          <p:cNvPr id="59395" name="Rectangle 2"/>
          <p:cNvSpPr>
            <a:spLocks noGrp="1" noRot="1" noChangeArrowheads="1"/>
          </p:cNvSpPr>
          <p:nvPr>
            <p:ph type="title"/>
          </p:nvPr>
        </p:nvSpPr>
        <p:spPr/>
        <p:txBody>
          <a:bodyPr/>
          <a:lstStyle/>
          <a:p>
            <a:pPr eaLnBrk="1" fontAlgn="auto" hangingPunct="1">
              <a:spcAft>
                <a:spcPts val="0"/>
              </a:spcAft>
              <a:defRPr/>
            </a:pPr>
            <a:r>
              <a:rPr lang="en-US" altLang="en-US" sz="3200" dirty="0" smtClean="0">
                <a:solidFill>
                  <a:srgbClr val="FF0000"/>
                </a:solidFill>
              </a:rPr>
              <a:t>The Incremental Model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RAD_Process"/>
          <p:cNvPicPr>
            <a:picLocks noGrp="1" noChangeAspect="1" noChangeArrowheads="1"/>
          </p:cNvPicPr>
          <p:nvPr>
            <p:ph idx="1"/>
          </p:nvPr>
        </p:nvPicPr>
        <p:blipFill>
          <a:blip r:embed="rId2"/>
          <a:srcRect/>
          <a:stretch>
            <a:fillRect/>
          </a:stretch>
        </p:blipFill>
        <p:spPr>
          <a:xfrm>
            <a:off x="1533525" y="1481138"/>
            <a:ext cx="6076950" cy="4525962"/>
          </a:xfrm>
          <a:noFill/>
        </p:spPr>
      </p:pic>
      <p:sp>
        <p:nvSpPr>
          <p:cNvPr id="2" name="Title 1"/>
          <p:cNvSpPr>
            <a:spLocks noGrp="1"/>
          </p:cNvSpPr>
          <p:nvPr>
            <p:ph type="title"/>
          </p:nvPr>
        </p:nvSpPr>
        <p:spPr>
          <a:xfrm>
            <a:off x="0" y="274638"/>
            <a:ext cx="9144000" cy="1143000"/>
          </a:xfrm>
        </p:spPr>
        <p:txBody>
          <a:bodyPr>
            <a:normAutofit/>
          </a:bodyPr>
          <a:lstStyle/>
          <a:p>
            <a:pPr eaLnBrk="1" fontAlgn="auto" hangingPunct="1">
              <a:spcAft>
                <a:spcPts val="0"/>
              </a:spcAft>
              <a:defRPr/>
            </a:pPr>
            <a:r>
              <a:rPr lang="en-US" altLang="en-US" sz="3600" dirty="0" smtClean="0">
                <a:solidFill>
                  <a:srgbClr val="FF0000"/>
                </a:solidFill>
              </a:rPr>
              <a:t>Rapid Application Development (RAD) Model</a:t>
            </a:r>
          </a:p>
        </p:txBody>
      </p:sp>
      <p:sp>
        <p:nvSpPr>
          <p:cNvPr id="59396" name="Rectangle 4"/>
          <p:cNvSpPr>
            <a:spLocks noChangeArrowheads="1"/>
          </p:cNvSpPr>
          <p:nvPr/>
        </p:nvSpPr>
        <p:spPr bwMode="auto">
          <a:xfrm>
            <a:off x="838200" y="6211888"/>
            <a:ext cx="7620000" cy="523875"/>
          </a:xfrm>
          <a:prstGeom prst="rect">
            <a:avLst/>
          </a:prstGeom>
          <a:noFill/>
          <a:ln w="9525">
            <a:noFill/>
            <a:miter lim="800000"/>
            <a:headEnd/>
            <a:tailEnd/>
          </a:ln>
        </p:spPr>
        <p:txBody>
          <a:bodyPr>
            <a:spAutoFit/>
          </a:bodyPr>
          <a:lstStyle/>
          <a:p>
            <a:pPr>
              <a:spcBef>
                <a:spcPct val="50000"/>
              </a:spcBef>
            </a:pPr>
            <a:r>
              <a:rPr lang="en-US" altLang="en-US" sz="1400"/>
              <a:t>Makes heavy use of reusable software components with an extremely short development cycle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noAutofit/>
          </a:bodyPr>
          <a:lstStyle/>
          <a:p>
            <a:pPr eaLnBrk="1" hangingPunct="1">
              <a:lnSpc>
                <a:spcPct val="90000"/>
              </a:lnSpc>
            </a:pPr>
            <a:r>
              <a:rPr lang="en-US" altLang="en-US" sz="2400" b="1" dirty="0" smtClean="0"/>
              <a:t>Communication</a:t>
            </a:r>
            <a:r>
              <a:rPr lang="en-US" altLang="en-US" sz="2400" dirty="0" smtClean="0"/>
              <a:t> – to understand business problem.</a:t>
            </a:r>
          </a:p>
          <a:p>
            <a:pPr eaLnBrk="1" hangingPunct="1">
              <a:lnSpc>
                <a:spcPct val="90000"/>
              </a:lnSpc>
            </a:pPr>
            <a:r>
              <a:rPr lang="en-US" altLang="en-US" sz="2400" b="1" dirty="0" smtClean="0"/>
              <a:t>Planning</a:t>
            </a:r>
            <a:r>
              <a:rPr lang="en-US" altLang="en-US" sz="2400" dirty="0" smtClean="0"/>
              <a:t> – multiple s/w teams works in parallel on diff. system.</a:t>
            </a:r>
          </a:p>
          <a:p>
            <a:pPr eaLnBrk="1" hangingPunct="1">
              <a:lnSpc>
                <a:spcPct val="90000"/>
              </a:lnSpc>
            </a:pPr>
            <a:r>
              <a:rPr lang="en-US" altLang="en-US" sz="2400" b="1" dirty="0" smtClean="0"/>
              <a:t>Modeling</a:t>
            </a:r>
            <a:r>
              <a:rPr lang="en-US" altLang="en-US" sz="2400" dirty="0" smtClean="0"/>
              <a:t> –</a:t>
            </a:r>
          </a:p>
          <a:p>
            <a:pPr lvl="1" eaLnBrk="1" hangingPunct="1">
              <a:lnSpc>
                <a:spcPct val="90000"/>
              </a:lnSpc>
            </a:pPr>
            <a:r>
              <a:rPr lang="en-US" altLang="en-US" sz="2400" b="1" dirty="0" smtClean="0"/>
              <a:t>Business</a:t>
            </a:r>
            <a:r>
              <a:rPr lang="en-US" altLang="en-US" sz="2400" dirty="0" smtClean="0"/>
              <a:t> </a:t>
            </a:r>
            <a:r>
              <a:rPr lang="en-US" altLang="en-US" sz="2400" b="1" dirty="0" smtClean="0"/>
              <a:t>modeling</a:t>
            </a:r>
            <a:r>
              <a:rPr lang="en-US" altLang="en-US" sz="2400" dirty="0" smtClean="0"/>
              <a:t> – Information flow among business is working.</a:t>
            </a:r>
          </a:p>
          <a:p>
            <a:pPr lvl="1" eaLnBrk="1" hangingPunct="1">
              <a:lnSpc>
                <a:spcPct val="90000"/>
              </a:lnSpc>
              <a:buFont typeface="Wingdings" pitchFamily="2" charset="2"/>
              <a:buNone/>
            </a:pPr>
            <a:r>
              <a:rPr lang="en-US" altLang="en-US" sz="2400" dirty="0" smtClean="0"/>
              <a:t>Ex. What kind of information drives?</a:t>
            </a:r>
          </a:p>
          <a:p>
            <a:pPr lvl="1" eaLnBrk="1" hangingPunct="1">
              <a:lnSpc>
                <a:spcPct val="90000"/>
              </a:lnSpc>
              <a:buFont typeface="Wingdings" pitchFamily="2" charset="2"/>
              <a:buNone/>
            </a:pPr>
            <a:r>
              <a:rPr lang="en-US" altLang="en-US" sz="2400" dirty="0" smtClean="0"/>
              <a:t>      Who is going to generate information?</a:t>
            </a:r>
          </a:p>
          <a:p>
            <a:pPr lvl="1" eaLnBrk="1" hangingPunct="1">
              <a:lnSpc>
                <a:spcPct val="90000"/>
              </a:lnSpc>
              <a:buFont typeface="Wingdings" pitchFamily="2" charset="2"/>
              <a:buNone/>
            </a:pPr>
            <a:r>
              <a:rPr lang="en-US" altLang="en-US" sz="2400" dirty="0" smtClean="0"/>
              <a:t>      From where information comes and goes? </a:t>
            </a:r>
          </a:p>
          <a:p>
            <a:pPr lvl="1" eaLnBrk="1" hangingPunct="1">
              <a:lnSpc>
                <a:spcPct val="90000"/>
              </a:lnSpc>
            </a:pPr>
            <a:r>
              <a:rPr lang="en-US" altLang="en-US" sz="2400" b="1" dirty="0" smtClean="0"/>
              <a:t>Data modeling</a:t>
            </a:r>
            <a:r>
              <a:rPr lang="en-US" altLang="en-US" sz="2400" dirty="0" smtClean="0"/>
              <a:t> – Information refine into set of data objects that are needed to support business.</a:t>
            </a:r>
          </a:p>
          <a:p>
            <a:pPr lvl="1" eaLnBrk="1" hangingPunct="1">
              <a:lnSpc>
                <a:spcPct val="90000"/>
              </a:lnSpc>
            </a:pPr>
            <a:r>
              <a:rPr lang="en-US" altLang="en-US" sz="2400" b="1" dirty="0" smtClean="0"/>
              <a:t>Process modeling</a:t>
            </a:r>
            <a:r>
              <a:rPr lang="en-US" altLang="en-US" sz="2400" dirty="0" smtClean="0"/>
              <a:t> – Data object transforms to information flow necessary to implement business. </a:t>
            </a:r>
          </a:p>
        </p:txBody>
      </p:sp>
      <p:sp>
        <p:nvSpPr>
          <p:cNvPr id="2" name="Rectangle 2"/>
          <p:cNvSpPr>
            <a:spLocks noGrp="1" noChangeArrowheads="1"/>
          </p:cNvSpPr>
          <p:nvPr>
            <p:ph type="title"/>
          </p:nvPr>
        </p:nvSpPr>
        <p:spPr/>
        <p:txBody>
          <a:bodyPr/>
          <a:lstStyle/>
          <a:p>
            <a:pPr eaLnBrk="1" fontAlgn="auto" hangingPunct="1">
              <a:spcAft>
                <a:spcPts val="0"/>
              </a:spcAft>
              <a:defRPr/>
            </a:pPr>
            <a:r>
              <a:rPr lang="en-US" altLang="en-US" dirty="0" smtClean="0">
                <a:solidFill>
                  <a:srgbClr val="FF0000"/>
                </a:solidFill>
              </a:rPr>
              <a:t>RAD </a:t>
            </a:r>
            <a:r>
              <a:rPr lang="en-US" altLang="en-US" dirty="0" smtClean="0">
                <a:solidFill>
                  <a:srgbClr val="FF0000"/>
                </a:solidFill>
              </a:rPr>
              <a:t>Model</a:t>
            </a:r>
            <a:endParaRPr lang="en-US" altLang="en-US" dirty="0" smtClean="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457200" y="609600"/>
            <a:ext cx="8229600" cy="5516563"/>
          </a:xfrm>
        </p:spPr>
        <p:txBody>
          <a:bodyPr>
            <a:noAutofit/>
          </a:bodyPr>
          <a:lstStyle/>
          <a:p>
            <a:pPr eaLnBrk="1" hangingPunct="1"/>
            <a:r>
              <a:rPr lang="en-US" altLang="en-US" sz="2800" b="1" dirty="0" smtClean="0"/>
              <a:t>Construction </a:t>
            </a:r>
            <a:r>
              <a:rPr lang="en-US" altLang="en-US" sz="4000" dirty="0" smtClean="0"/>
              <a:t>– </a:t>
            </a:r>
            <a:r>
              <a:rPr lang="en-US" altLang="en-US" sz="2800" dirty="0" smtClean="0"/>
              <a:t>it highlighting the use of pre-existing software component.</a:t>
            </a:r>
          </a:p>
          <a:p>
            <a:pPr eaLnBrk="1" hangingPunct="1"/>
            <a:r>
              <a:rPr lang="en-US" altLang="en-US" sz="2800" b="1" dirty="0" smtClean="0"/>
              <a:t>Deployment</a:t>
            </a:r>
            <a:r>
              <a:rPr lang="en-US" altLang="en-US" sz="4000" dirty="0" smtClean="0"/>
              <a:t> – </a:t>
            </a:r>
            <a:r>
              <a:rPr lang="en-US" altLang="en-US" sz="2800" dirty="0" smtClean="0"/>
              <a:t>Deliver to customer basis for subsequent iteration.</a:t>
            </a:r>
          </a:p>
          <a:p>
            <a:pPr eaLnBrk="1" hangingPunct="1"/>
            <a:r>
              <a:rPr lang="en-US" altLang="en-US" sz="2800" dirty="0" smtClean="0"/>
              <a:t>RAD model emphasize a short development cycle.</a:t>
            </a:r>
          </a:p>
          <a:p>
            <a:pPr eaLnBrk="1" hangingPunct="1"/>
            <a:r>
              <a:rPr lang="en-US" altLang="en-US" sz="2800" dirty="0" smtClean="0"/>
              <a:t>“High speed” edition of linear sequential model.</a:t>
            </a:r>
          </a:p>
          <a:p>
            <a:pPr eaLnBrk="1" hangingPunct="1"/>
            <a:r>
              <a:rPr lang="en-US" altLang="en-US" sz="2800" dirty="0" smtClean="0"/>
              <a:t>If requirement are well understood and project scope is constrained then it enable development team to create “ fully functional system” within a very short time period.</a:t>
            </a:r>
          </a:p>
          <a:p>
            <a:pPr eaLnBrk="1" hangingPunct="1"/>
            <a:endParaRPr lang="en-US" alt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1"/>
          </p:nvPr>
        </p:nvSpPr>
        <p:spPr>
          <a:xfrm>
            <a:off x="457200" y="838200"/>
            <a:ext cx="8001000" cy="5257800"/>
          </a:xfrm>
        </p:spPr>
        <p:txBody>
          <a:bodyPr/>
          <a:lstStyle/>
          <a:p>
            <a:pPr eaLnBrk="1" hangingPunct="1"/>
            <a:endParaRPr lang="en-US" altLang="en-US" sz="2000" dirty="0" smtClean="0"/>
          </a:p>
          <a:p>
            <a:pPr eaLnBrk="1" hangingPunct="1"/>
            <a:r>
              <a:rPr lang="en-US" altLang="en-US" sz="2400" dirty="0" smtClean="0"/>
              <a:t>If application is modularized (“Scalable Scope”), each major function to be completed in less than three months.</a:t>
            </a:r>
          </a:p>
          <a:p>
            <a:pPr eaLnBrk="1" hangingPunct="1"/>
            <a:r>
              <a:rPr lang="en-US" altLang="en-US" sz="2400" dirty="0" smtClean="0"/>
              <a:t>Each major function can be addressed by a separate team and then integrated to form a whole.</a:t>
            </a:r>
          </a:p>
          <a:p>
            <a:pPr eaLnBrk="1" hangingPunct="1">
              <a:buFont typeface="Wingdings" pitchFamily="2" charset="2"/>
              <a:buNone/>
            </a:pPr>
            <a:r>
              <a:rPr lang="en-US" altLang="en-US" sz="2400" b="1" dirty="0" smtClean="0">
                <a:solidFill>
                  <a:srgbClr val="FF0000"/>
                </a:solidFill>
              </a:rPr>
              <a:t>Drawback</a:t>
            </a:r>
            <a:r>
              <a:rPr lang="en-US" altLang="en-US" sz="2400" dirty="0" smtClean="0">
                <a:solidFill>
                  <a:srgbClr val="FF0000"/>
                </a:solidFill>
              </a:rPr>
              <a:t>:</a:t>
            </a:r>
          </a:p>
          <a:p>
            <a:pPr eaLnBrk="1" hangingPunct="1">
              <a:lnSpc>
                <a:spcPct val="90000"/>
              </a:lnSpc>
            </a:pPr>
            <a:r>
              <a:rPr lang="en-US" altLang="en-US" sz="2400" dirty="0" smtClean="0"/>
              <a:t>For large but scalable projects</a:t>
            </a:r>
          </a:p>
          <a:p>
            <a:pPr lvl="1" eaLnBrk="1" hangingPunct="1">
              <a:lnSpc>
                <a:spcPct val="90000"/>
              </a:lnSpc>
            </a:pPr>
            <a:r>
              <a:rPr lang="en-US" altLang="en-US" sz="2400" dirty="0" smtClean="0"/>
              <a:t>RAD requires sufficient human resources</a:t>
            </a:r>
          </a:p>
          <a:p>
            <a:pPr eaLnBrk="1" hangingPunct="1">
              <a:lnSpc>
                <a:spcPct val="90000"/>
              </a:lnSpc>
            </a:pPr>
            <a:r>
              <a:rPr lang="en-US" altLang="en-US" sz="2400" dirty="0" smtClean="0"/>
              <a:t>Projects fail if developers and customers are not committed in a much shortened time-frame</a:t>
            </a:r>
          </a:p>
          <a:p>
            <a:pPr eaLnBrk="1" hangingPunct="1">
              <a:lnSpc>
                <a:spcPct val="90000"/>
              </a:lnSpc>
            </a:pPr>
            <a:r>
              <a:rPr lang="en-US" altLang="en-US" sz="2400" dirty="0" smtClean="0"/>
              <a:t>Problematic if system can not be modularized</a:t>
            </a:r>
          </a:p>
          <a:p>
            <a:pPr eaLnBrk="1" hangingPunct="1">
              <a:lnSpc>
                <a:spcPct val="90000"/>
              </a:lnSpc>
            </a:pPr>
            <a:r>
              <a:rPr lang="en-US" altLang="en-US" sz="2400" dirty="0" smtClean="0"/>
              <a:t>Not appropriate when technical risks are high ( heavy use of new technology)</a:t>
            </a:r>
          </a:p>
        </p:txBody>
      </p:sp>
      <p:sp>
        <p:nvSpPr>
          <p:cNvPr id="2" name="Title 1"/>
          <p:cNvSpPr>
            <a:spLocks noGrp="1"/>
          </p:cNvSpPr>
          <p:nvPr>
            <p:ph type="title"/>
          </p:nvPr>
        </p:nvSpPr>
        <p:spPr>
          <a:xfrm>
            <a:off x="609600" y="152400"/>
            <a:ext cx="8001000" cy="758825"/>
          </a:xfrm>
        </p:spPr>
        <p:txBody>
          <a:bodyPr>
            <a:normAutofit fontScale="90000"/>
          </a:bodyPr>
          <a:lstStyle/>
          <a:p>
            <a:pPr eaLnBrk="1" fontAlgn="auto" hangingPunct="1">
              <a:spcAft>
                <a:spcPts val="0"/>
              </a:spcAft>
              <a:defRPr/>
            </a:pPr>
            <a:r>
              <a:rPr lang="en-US" altLang="en-US" smtClean="0"/>
              <a:t>RAD Model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p:txBody>
          <a:bodyPr/>
          <a:lstStyle/>
          <a:p>
            <a:pPr eaLnBrk="1" hangingPunct="1"/>
            <a:r>
              <a:rPr lang="en-US" altLang="en-US" smtClean="0"/>
              <a:t>Produce an increasingly more complete version of the software with each iteration.</a:t>
            </a:r>
          </a:p>
          <a:p>
            <a:pPr eaLnBrk="1" hangingPunct="1"/>
            <a:r>
              <a:rPr lang="en-US" altLang="en-US" smtClean="0"/>
              <a:t>Evolutionary Models are iterative. </a:t>
            </a:r>
          </a:p>
          <a:p>
            <a:pPr eaLnBrk="1" hangingPunct="1"/>
            <a:r>
              <a:rPr lang="en-US" altLang="en-US" smtClean="0"/>
              <a:t>Evolutionary models are:</a:t>
            </a:r>
          </a:p>
          <a:p>
            <a:pPr marL="742950" lvl="1" indent="-285750" eaLnBrk="1" hangingPunct="1"/>
            <a:r>
              <a:rPr lang="en-US" altLang="en-US" sz="2400" smtClean="0"/>
              <a:t>Prototyping</a:t>
            </a:r>
          </a:p>
          <a:p>
            <a:pPr marL="742950" lvl="1" indent="-285750" eaLnBrk="1" hangingPunct="1"/>
            <a:r>
              <a:rPr lang="en-US" altLang="en-US" sz="2400" smtClean="0"/>
              <a:t>Spiral Model</a:t>
            </a:r>
          </a:p>
          <a:p>
            <a:pPr marL="742950" lvl="1" indent="-285750" eaLnBrk="1" hangingPunct="1"/>
            <a:r>
              <a:rPr lang="en-US" altLang="en-US" sz="2400" smtClean="0"/>
              <a:t>Concurrent Development Model</a:t>
            </a:r>
          </a:p>
          <a:p>
            <a:pPr marL="742950" lvl="1" indent="-285750" eaLnBrk="1" hangingPunct="1"/>
            <a:r>
              <a:rPr lang="en-US" altLang="en-US" sz="2400" smtClean="0"/>
              <a:t>Fourth Generation Techniques (4GT)</a:t>
            </a:r>
          </a:p>
        </p:txBody>
      </p:sp>
      <p:sp>
        <p:nvSpPr>
          <p:cNvPr id="2" name="Title 1"/>
          <p:cNvSpPr>
            <a:spLocks noGrp="1"/>
          </p:cNvSpPr>
          <p:nvPr>
            <p:ph type="title"/>
          </p:nvPr>
        </p:nvSpPr>
        <p:spPr/>
        <p:txBody>
          <a:bodyPr/>
          <a:lstStyle/>
          <a:p>
            <a:pPr eaLnBrk="1" fontAlgn="auto" hangingPunct="1">
              <a:spcAft>
                <a:spcPts val="0"/>
              </a:spcAft>
              <a:defRPr/>
            </a:pPr>
            <a:r>
              <a:rPr lang="en-US" altLang="en-US" dirty="0" smtClean="0">
                <a:solidFill>
                  <a:srgbClr val="FF0000"/>
                </a:solidFill>
              </a:rPr>
              <a:t>Evolutionary Process 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Title 1"/>
          <p:cNvSpPr>
            <a:spLocks noGrp="1"/>
          </p:cNvSpPr>
          <p:nvPr>
            <p:ph type="title"/>
          </p:nvPr>
        </p:nvSpPr>
        <p:spPr>
          <a:xfrm>
            <a:off x="609600" y="304800"/>
            <a:ext cx="8001000" cy="1139825"/>
          </a:xfrm>
        </p:spPr>
        <p:txBody>
          <a:bodyPr>
            <a:normAutofit fontScale="90000"/>
          </a:bodyPr>
          <a:lstStyle/>
          <a:p>
            <a:pPr eaLnBrk="1" fontAlgn="auto" hangingPunct="1">
              <a:spcAft>
                <a:spcPts val="0"/>
              </a:spcAft>
              <a:defRPr/>
            </a:pPr>
            <a:r>
              <a:rPr lang="en-US" altLang="en-US" b="1" dirty="0" smtClean="0">
                <a:solidFill>
                  <a:srgbClr val="FF0000"/>
                </a:solidFill>
              </a:rPr>
              <a:t>Evolutionary Process Models : </a:t>
            </a:r>
            <a:r>
              <a:rPr lang="en-US" altLang="en-US" dirty="0" smtClean="0">
                <a:solidFill>
                  <a:srgbClr val="FF0000"/>
                </a:solidFill>
              </a:rPr>
              <a:t>Prototyping</a:t>
            </a:r>
          </a:p>
        </p:txBody>
      </p:sp>
      <p:pic>
        <p:nvPicPr>
          <p:cNvPr id="64515" name="Picture 4" descr="Prototyping"/>
          <p:cNvPicPr>
            <a:picLocks noChangeAspect="1" noChangeArrowheads="1"/>
          </p:cNvPicPr>
          <p:nvPr/>
        </p:nvPicPr>
        <p:blipFill>
          <a:blip r:embed="rId2"/>
          <a:srcRect/>
          <a:stretch>
            <a:fillRect/>
          </a:stretch>
        </p:blipFill>
        <p:spPr bwMode="auto">
          <a:xfrm>
            <a:off x="609600" y="1752600"/>
            <a:ext cx="8077200" cy="423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Content Placeholder 2"/>
          <p:cNvSpPr>
            <a:spLocks noGrp="1"/>
          </p:cNvSpPr>
          <p:nvPr>
            <p:ph idx="1"/>
          </p:nvPr>
        </p:nvSpPr>
        <p:spPr>
          <a:xfrm>
            <a:off x="457200" y="1219200"/>
            <a:ext cx="8229600" cy="4906963"/>
          </a:xfrm>
        </p:spPr>
        <p:txBody>
          <a:bodyPr>
            <a:noAutofit/>
          </a:bodyPr>
          <a:lstStyle/>
          <a:p>
            <a:pPr marL="365760" indent="-256032" eaLnBrk="1" fontAlgn="auto" hangingPunct="1">
              <a:spcAft>
                <a:spcPts val="0"/>
              </a:spcAft>
              <a:buFont typeface="Wingdings 3"/>
              <a:buChar char=""/>
              <a:defRPr/>
            </a:pPr>
            <a:r>
              <a:rPr lang="en-US" altLang="en-US" sz="1800" b="1" dirty="0" smtClean="0"/>
              <a:t>Best approach when</a:t>
            </a:r>
            <a:r>
              <a:rPr lang="en-US" altLang="en-US" sz="1800" dirty="0" smtClean="0"/>
              <a:t>: </a:t>
            </a:r>
          </a:p>
          <a:p>
            <a:pPr marL="621792" lvl="1" eaLnBrk="1" fontAlgn="auto" hangingPunct="1">
              <a:spcBef>
                <a:spcPts val="324"/>
              </a:spcBef>
              <a:spcAft>
                <a:spcPts val="0"/>
              </a:spcAft>
              <a:buFont typeface="Verdana"/>
              <a:buChar char="◦"/>
              <a:defRPr/>
            </a:pPr>
            <a:r>
              <a:rPr lang="en-US" altLang="en-US" sz="1800" dirty="0" smtClean="0"/>
              <a:t>Objectives defines by customer are general but does not have details like input, processing, or output requirement.</a:t>
            </a:r>
          </a:p>
          <a:p>
            <a:pPr marL="621792" lvl="1" eaLnBrk="1" fontAlgn="auto" hangingPunct="1">
              <a:spcBef>
                <a:spcPts val="324"/>
              </a:spcBef>
              <a:spcAft>
                <a:spcPts val="0"/>
              </a:spcAft>
              <a:buFont typeface="Verdana"/>
              <a:buChar char="◦"/>
              <a:defRPr/>
            </a:pPr>
            <a:r>
              <a:rPr lang="en-US" altLang="en-US" sz="1800" dirty="0" smtClean="0"/>
              <a:t>Developer may be unsure of the efficiency of an algorithm, O.S., or the form that human machine interaction should take.  </a:t>
            </a:r>
          </a:p>
          <a:p>
            <a:pPr marL="365760" indent="-256032" eaLnBrk="1" fontAlgn="auto" hangingPunct="1">
              <a:spcAft>
                <a:spcPts val="0"/>
              </a:spcAft>
              <a:buFont typeface="Wingdings 3"/>
              <a:buChar char=""/>
              <a:defRPr/>
            </a:pPr>
            <a:r>
              <a:rPr lang="en-US" altLang="en-US" sz="1800" dirty="0" smtClean="0"/>
              <a:t>It can be used as standalone process model.</a:t>
            </a:r>
          </a:p>
          <a:p>
            <a:pPr marL="365760" indent="-256032" eaLnBrk="1" fontAlgn="auto" hangingPunct="1">
              <a:spcAft>
                <a:spcPts val="0"/>
              </a:spcAft>
              <a:buFont typeface="Wingdings 3"/>
              <a:buChar char=""/>
              <a:defRPr/>
            </a:pPr>
            <a:r>
              <a:rPr lang="en-US" altLang="en-US" sz="1800" dirty="0" smtClean="0"/>
              <a:t>Model assist software engineer and customer to better understand what is to be built when requirement are fuzzy.</a:t>
            </a:r>
          </a:p>
          <a:p>
            <a:pPr marL="365760" indent="-256032" eaLnBrk="1" fontAlgn="auto" hangingPunct="1">
              <a:spcAft>
                <a:spcPts val="0"/>
              </a:spcAft>
              <a:buFont typeface="Wingdings 3"/>
              <a:buChar char=""/>
              <a:defRPr/>
            </a:pPr>
            <a:r>
              <a:rPr lang="en-US" altLang="en-US" sz="1800" dirty="0" smtClean="0"/>
              <a:t>Prototyping start with communication, between a customer and software engineer to define overall objective, identify requirements and make a boundary.</a:t>
            </a:r>
          </a:p>
          <a:p>
            <a:pPr marL="365760" indent="-256032" eaLnBrk="1" fontAlgn="auto" hangingPunct="1">
              <a:spcAft>
                <a:spcPts val="0"/>
              </a:spcAft>
              <a:buFont typeface="Wingdings 3"/>
              <a:buChar char=""/>
              <a:defRPr/>
            </a:pPr>
            <a:r>
              <a:rPr lang="en-US" altLang="en-US" sz="1800" dirty="0" smtClean="0"/>
              <a:t>Going ahead, planned quickly and modeling (software layout visible to the customers/end-user) occurs.</a:t>
            </a:r>
          </a:p>
          <a:p>
            <a:pPr marL="365760" indent="-256032" eaLnBrk="1" fontAlgn="auto" hangingPunct="1">
              <a:spcAft>
                <a:spcPts val="0"/>
              </a:spcAft>
              <a:buFont typeface="Wingdings 3"/>
              <a:buChar char=""/>
              <a:defRPr/>
            </a:pPr>
            <a:r>
              <a:rPr lang="en-US" altLang="en-US" sz="1800" dirty="0" smtClean="0"/>
              <a:t>Quick design leads to prototype construction.</a:t>
            </a:r>
          </a:p>
          <a:p>
            <a:pPr marL="365760" indent="-256032" eaLnBrk="1" fontAlgn="auto" hangingPunct="1">
              <a:spcAft>
                <a:spcPts val="0"/>
              </a:spcAft>
              <a:buFont typeface="Wingdings 3"/>
              <a:buChar char=""/>
              <a:defRPr/>
            </a:pPr>
            <a:r>
              <a:rPr lang="en-US" altLang="en-US" sz="1800" dirty="0" smtClean="0"/>
              <a:t>Prototype is deployed and evaluated by the customer/user.</a:t>
            </a:r>
          </a:p>
          <a:p>
            <a:pPr marL="365760" indent="-256032" eaLnBrk="1" fontAlgn="auto" hangingPunct="1">
              <a:spcAft>
                <a:spcPts val="0"/>
              </a:spcAft>
              <a:buFont typeface="Wingdings 3"/>
              <a:buChar char=""/>
              <a:defRPr/>
            </a:pPr>
            <a:r>
              <a:rPr lang="en-US" altLang="en-US" sz="1800" dirty="0" smtClean="0"/>
              <a:t>Feedback from customer/end user will refine requirement and that is how iteration occurs during prototype to satisfy the needs of the customer. </a:t>
            </a:r>
          </a:p>
        </p:txBody>
      </p:sp>
      <p:sp>
        <p:nvSpPr>
          <p:cNvPr id="66562" name="Title 1"/>
          <p:cNvSpPr>
            <a:spLocks noGrp="1"/>
          </p:cNvSpPr>
          <p:nvPr>
            <p:ph type="title"/>
          </p:nvPr>
        </p:nvSpPr>
        <p:spPr>
          <a:xfrm>
            <a:off x="381000" y="0"/>
            <a:ext cx="8229600" cy="1143000"/>
          </a:xfrm>
        </p:spPr>
        <p:txBody>
          <a:bodyPr/>
          <a:lstStyle/>
          <a:p>
            <a:pPr eaLnBrk="1" fontAlgn="auto" hangingPunct="1">
              <a:spcAft>
                <a:spcPts val="0"/>
              </a:spcAft>
              <a:defRPr/>
            </a:pPr>
            <a:r>
              <a:rPr lang="en-US" altLang="en-US" dirty="0" smtClean="0"/>
              <a:t>Prototyping cohesive </a:t>
            </a:r>
            <a:endParaRPr lang="en-US" alt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609600" y="1676400"/>
            <a:ext cx="8001000" cy="4572000"/>
          </a:xfrm>
        </p:spPr>
        <p:txBody>
          <a:bodyPr>
            <a:noAutofit/>
          </a:bodyPr>
          <a:lstStyle/>
          <a:p>
            <a:pPr eaLnBrk="1" hangingPunct="1"/>
            <a:r>
              <a:rPr lang="en-US" altLang="en-US" sz="2800" dirty="0" smtClean="0"/>
              <a:t>Process models prescribe a distinct set of activities, actions, tasks, milestones, and work products required to engineer high quality software.</a:t>
            </a:r>
          </a:p>
          <a:p>
            <a:pPr eaLnBrk="1" hangingPunct="1"/>
            <a:r>
              <a:rPr lang="en-US" altLang="en-US" sz="2800" dirty="0" smtClean="0"/>
              <a:t>Process models are not perfect, but provide roadmap for software engineering work.</a:t>
            </a:r>
          </a:p>
          <a:p>
            <a:pPr eaLnBrk="1" hangingPunct="1"/>
            <a:r>
              <a:rPr lang="en-US" altLang="en-US" sz="2800" dirty="0" smtClean="0"/>
              <a:t>Software models provide stability, control, and organization to a process that if not managed can easily get out of </a:t>
            </a:r>
            <a:r>
              <a:rPr lang="en-US" altLang="en-US" sz="2800" dirty="0" smtClean="0"/>
              <a:t>control.</a:t>
            </a:r>
            <a:endParaRPr lang="en-US" altLang="en-US" sz="2800" dirty="0" smtClean="0"/>
          </a:p>
          <a:p>
            <a:pPr eaLnBrk="1" hangingPunct="1"/>
            <a:r>
              <a:rPr lang="en-US" altLang="en-US" sz="2800" dirty="0" smtClean="0"/>
              <a:t>Software process models are adapted to meet the needs of software engineers and managers for a specific project.</a:t>
            </a:r>
          </a:p>
        </p:txBody>
      </p:sp>
      <p:sp>
        <p:nvSpPr>
          <p:cNvPr id="44034" name="Title 1"/>
          <p:cNvSpPr>
            <a:spLocks noGrp="1"/>
          </p:cNvSpPr>
          <p:nvPr>
            <p:ph type="title"/>
          </p:nvPr>
        </p:nvSpPr>
        <p:spPr/>
        <p:txBody>
          <a:bodyPr/>
          <a:lstStyle/>
          <a:p>
            <a:pPr eaLnBrk="1" fontAlgn="auto" hangingPunct="1">
              <a:spcAft>
                <a:spcPts val="0"/>
              </a:spcAft>
              <a:defRPr/>
            </a:pPr>
            <a:r>
              <a:rPr lang="en-US" altLang="zh-CN" smtClean="0">
                <a:ea typeface="宋体" pitchFamily="2" charset="-122"/>
              </a:rPr>
              <a:t>Software process model</a:t>
            </a:r>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fontAlgn="auto" hangingPunct="1">
              <a:spcAft>
                <a:spcPts val="0"/>
              </a:spcAft>
              <a:defRPr/>
            </a:pPr>
            <a:r>
              <a:rPr lang="en-US" altLang="en-US" smtClean="0"/>
              <a:t>Prototyping (cont..)</a:t>
            </a:r>
          </a:p>
        </p:txBody>
      </p:sp>
      <p:sp>
        <p:nvSpPr>
          <p:cNvPr id="66563" name="Content Placeholder 2"/>
          <p:cNvSpPr>
            <a:spLocks/>
          </p:cNvSpPr>
          <p:nvPr/>
        </p:nvSpPr>
        <p:spPr bwMode="auto">
          <a:xfrm>
            <a:off x="566738" y="1066800"/>
            <a:ext cx="8001000" cy="4953000"/>
          </a:xfrm>
          <a:prstGeom prst="rect">
            <a:avLst/>
          </a:prstGeom>
          <a:noFill/>
          <a:ln w="9525">
            <a:noFill/>
            <a:miter lim="800000"/>
            <a:headEnd/>
            <a:tailEnd/>
          </a:ln>
        </p:spPr>
        <p:txBody>
          <a:bodyPr/>
          <a:lstStyle/>
          <a:p>
            <a:pPr marL="469900" indent="-469900">
              <a:spcBef>
                <a:spcPct val="20000"/>
              </a:spcBef>
              <a:buClr>
                <a:schemeClr val="accent2"/>
              </a:buClr>
              <a:buFont typeface="Wingdings" pitchFamily="2" charset="2"/>
              <a:buChar char="o"/>
            </a:pPr>
            <a:r>
              <a:rPr lang="en-US" altLang="en-US" sz="2000" dirty="0"/>
              <a:t>Prototype can be serve as “the first system”.</a:t>
            </a:r>
          </a:p>
          <a:p>
            <a:pPr marL="469900" indent="-469900">
              <a:spcBef>
                <a:spcPct val="20000"/>
              </a:spcBef>
              <a:buClr>
                <a:schemeClr val="accent2"/>
              </a:buClr>
              <a:buFont typeface="Wingdings" pitchFamily="2" charset="2"/>
              <a:buChar char="o"/>
            </a:pPr>
            <a:r>
              <a:rPr lang="en-US" altLang="en-US" sz="2000" dirty="0"/>
              <a:t>Both customers and developers like the prototyping paradigm.</a:t>
            </a:r>
          </a:p>
          <a:p>
            <a:pPr marL="908050" lvl="1" indent="-436563">
              <a:spcBef>
                <a:spcPct val="20000"/>
              </a:spcBef>
              <a:buClr>
                <a:schemeClr val="accent2"/>
              </a:buClr>
              <a:buFont typeface="Wingdings" pitchFamily="2" charset="2"/>
              <a:buChar char="n"/>
            </a:pPr>
            <a:r>
              <a:rPr lang="en-US" altLang="en-US" dirty="0"/>
              <a:t>Customer/End user gets a feel for the actual system</a:t>
            </a:r>
          </a:p>
          <a:p>
            <a:pPr marL="908050" lvl="1" indent="-436563">
              <a:spcBef>
                <a:spcPct val="20000"/>
              </a:spcBef>
              <a:buClr>
                <a:schemeClr val="accent2"/>
              </a:buClr>
              <a:buFont typeface="Wingdings" pitchFamily="2" charset="2"/>
              <a:buChar char="n"/>
            </a:pPr>
            <a:r>
              <a:rPr lang="en-US" altLang="en-US" dirty="0"/>
              <a:t>Developer get to build something immediately.</a:t>
            </a:r>
          </a:p>
          <a:p>
            <a:pPr marL="469900" indent="-469900">
              <a:spcBef>
                <a:spcPct val="20000"/>
              </a:spcBef>
              <a:buClr>
                <a:schemeClr val="accent2"/>
              </a:buClr>
              <a:buFont typeface="Wingdings" pitchFamily="2" charset="2"/>
              <a:buNone/>
            </a:pPr>
            <a:endParaRPr lang="en-US" altLang="en-US" sz="2000" dirty="0"/>
          </a:p>
          <a:p>
            <a:pPr marL="469900" indent="-469900">
              <a:spcBef>
                <a:spcPct val="20000"/>
              </a:spcBef>
              <a:buClr>
                <a:schemeClr val="accent2"/>
              </a:buClr>
              <a:buFont typeface="Wingdings" pitchFamily="2" charset="2"/>
              <a:buNone/>
            </a:pPr>
            <a:r>
              <a:rPr lang="en-US" altLang="en-US" sz="2000" b="1" dirty="0">
                <a:solidFill>
                  <a:srgbClr val="FF0000"/>
                </a:solidFill>
              </a:rPr>
              <a:t>Problem Areas:</a:t>
            </a:r>
          </a:p>
          <a:p>
            <a:pPr marL="469900" indent="-469900">
              <a:spcBef>
                <a:spcPct val="20000"/>
              </a:spcBef>
              <a:buClr>
                <a:schemeClr val="accent2"/>
              </a:buClr>
              <a:buFont typeface="Wingdings" pitchFamily="2" charset="2"/>
              <a:buChar char="o"/>
            </a:pPr>
            <a:r>
              <a:rPr lang="en-US" altLang="en-US" sz="2000" dirty="0"/>
              <a:t>Customer cries foul and demand that “a few fixes” be applied to make the prototype a working product, due to that software quality suffers as a result.</a:t>
            </a:r>
          </a:p>
          <a:p>
            <a:pPr marL="469900" indent="-469900">
              <a:spcBef>
                <a:spcPct val="20000"/>
              </a:spcBef>
              <a:buClr>
                <a:schemeClr val="accent2"/>
              </a:buClr>
              <a:buFont typeface="Wingdings" pitchFamily="2" charset="2"/>
              <a:buChar char="o"/>
            </a:pPr>
            <a:r>
              <a:rPr lang="en-US" altLang="en-US" sz="2000" dirty="0"/>
              <a:t>Developer often makes implementation in order to get a prototype working quickly without considering other factors in mind like OS, Programming language, etc.  </a:t>
            </a:r>
          </a:p>
          <a:p>
            <a:pPr marL="469900" indent="-469900">
              <a:spcBef>
                <a:spcPct val="20000"/>
              </a:spcBef>
              <a:buClr>
                <a:schemeClr val="accent2"/>
              </a:buClr>
              <a:buFont typeface="Wingdings" pitchFamily="2" charset="2"/>
              <a:buNone/>
            </a:pPr>
            <a:r>
              <a:rPr lang="en-US" altLang="en-US" sz="2000" dirty="0"/>
              <a:t> </a:t>
            </a:r>
          </a:p>
          <a:p>
            <a:pPr marL="469900" indent="-469900">
              <a:spcBef>
                <a:spcPct val="20000"/>
              </a:spcBef>
              <a:buClr>
                <a:schemeClr val="accent2"/>
              </a:buClr>
              <a:buFont typeface="Wingdings" pitchFamily="2" charset="2"/>
              <a:buNone/>
            </a:pPr>
            <a:r>
              <a:rPr lang="en-US" altLang="en-US" sz="2000" dirty="0"/>
              <a:t>Customer and developer both must be agree that the prototype is built to serve as a mechanism for defining requirement.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Spiral"/>
          <p:cNvPicPr>
            <a:picLocks noGrp="1" noChangeAspect="1" noChangeArrowheads="1"/>
          </p:cNvPicPr>
          <p:nvPr>
            <p:ph idx="1"/>
          </p:nvPr>
        </p:nvPicPr>
        <p:blipFill>
          <a:blip r:embed="rId2"/>
          <a:srcRect/>
          <a:stretch>
            <a:fillRect/>
          </a:stretch>
        </p:blipFill>
        <p:spPr>
          <a:xfrm>
            <a:off x="1338263" y="1481138"/>
            <a:ext cx="6467475" cy="4525962"/>
          </a:xfrm>
        </p:spPr>
      </p:pic>
      <p:sp>
        <p:nvSpPr>
          <p:cNvPr id="68611" name="Rectangle 5"/>
          <p:cNvSpPr>
            <a:spLocks noGrp="1" noChangeArrowheads="1"/>
          </p:cNvSpPr>
          <p:nvPr>
            <p:ph type="title"/>
          </p:nvPr>
        </p:nvSpPr>
        <p:spPr/>
        <p:txBody>
          <a:bodyPr>
            <a:normAutofit/>
          </a:bodyPr>
          <a:lstStyle/>
          <a:p>
            <a:pPr eaLnBrk="1" fontAlgn="auto" hangingPunct="1">
              <a:spcAft>
                <a:spcPts val="0"/>
              </a:spcAft>
              <a:defRPr/>
            </a:pPr>
            <a:r>
              <a:rPr lang="en-US" altLang="en-US" dirty="0" smtClean="0">
                <a:solidFill>
                  <a:srgbClr val="FF0000"/>
                </a:solidFill>
              </a:rPr>
              <a:t>Evolutionary Model: Spiral Model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566738" y="457200"/>
            <a:ext cx="8001000" cy="5715000"/>
          </a:xfrm>
        </p:spPr>
        <p:txBody>
          <a:bodyPr>
            <a:noAutofit/>
          </a:bodyPr>
          <a:lstStyle/>
          <a:p>
            <a:pPr marL="365760" indent="-256032" eaLnBrk="1" fontAlgn="auto" hangingPunct="1">
              <a:lnSpc>
                <a:spcPct val="90000"/>
              </a:lnSpc>
              <a:spcBef>
                <a:spcPct val="50000"/>
              </a:spcBef>
              <a:spcAft>
                <a:spcPts val="0"/>
              </a:spcAft>
              <a:buFont typeface="Wingdings" pitchFamily="2" charset="2"/>
              <a:buChar char="q"/>
              <a:defRPr/>
            </a:pPr>
            <a:r>
              <a:rPr lang="en-US" altLang="en-US" sz="2400" dirty="0" smtClean="0"/>
              <a:t>Couples iterative nature of prototyping with the controlled and systematic aspects of the linear sequential model</a:t>
            </a:r>
            <a:r>
              <a:rPr lang="en-US" altLang="en-US" sz="2400" b="1" dirty="0" smtClean="0"/>
              <a:t> </a:t>
            </a:r>
          </a:p>
          <a:p>
            <a:pPr marL="365760" indent="-256032" eaLnBrk="1" fontAlgn="auto" hangingPunct="1">
              <a:lnSpc>
                <a:spcPct val="80000"/>
              </a:lnSpc>
              <a:spcAft>
                <a:spcPts val="0"/>
              </a:spcAft>
              <a:buFont typeface="Wingdings 3"/>
              <a:buChar char=""/>
              <a:defRPr/>
            </a:pPr>
            <a:r>
              <a:rPr lang="en-US" altLang="en-US" sz="2400" dirty="0" smtClean="0"/>
              <a:t>It provide potential for rapid development of increasingly more complete version of the software.</a:t>
            </a:r>
          </a:p>
          <a:p>
            <a:pPr marL="365760" indent="-256032" eaLnBrk="1" fontAlgn="auto" hangingPunct="1">
              <a:lnSpc>
                <a:spcPct val="80000"/>
              </a:lnSpc>
              <a:spcAft>
                <a:spcPts val="0"/>
              </a:spcAft>
              <a:buFont typeface="Wingdings 3"/>
              <a:buChar char=""/>
              <a:defRPr/>
            </a:pPr>
            <a:r>
              <a:rPr lang="en-US" altLang="en-US" sz="2400" dirty="0" smtClean="0"/>
              <a:t>Using spiral, software developed in as series of evolutionary release.</a:t>
            </a:r>
          </a:p>
          <a:p>
            <a:pPr marL="621792" lvl="1" eaLnBrk="1" fontAlgn="auto" hangingPunct="1">
              <a:lnSpc>
                <a:spcPct val="80000"/>
              </a:lnSpc>
              <a:spcBef>
                <a:spcPts val="324"/>
              </a:spcBef>
              <a:spcAft>
                <a:spcPts val="0"/>
              </a:spcAft>
              <a:buFont typeface="Verdana"/>
              <a:buChar char="◦"/>
              <a:defRPr/>
            </a:pPr>
            <a:r>
              <a:rPr lang="en-US" altLang="en-US" sz="2400" dirty="0" smtClean="0"/>
              <a:t>Early iteration, release might be on paper or prototype.</a:t>
            </a:r>
          </a:p>
          <a:p>
            <a:pPr marL="621792" lvl="1" eaLnBrk="1" fontAlgn="auto" hangingPunct="1">
              <a:lnSpc>
                <a:spcPct val="80000"/>
              </a:lnSpc>
              <a:spcBef>
                <a:spcPts val="324"/>
              </a:spcBef>
              <a:spcAft>
                <a:spcPts val="0"/>
              </a:spcAft>
              <a:buFont typeface="Verdana"/>
              <a:buChar char="◦"/>
              <a:defRPr/>
            </a:pPr>
            <a:r>
              <a:rPr lang="en-US" altLang="en-US" sz="2400" dirty="0" smtClean="0"/>
              <a:t>Later iteration, more complete version of software.</a:t>
            </a:r>
          </a:p>
          <a:p>
            <a:pPr marL="365760" indent="-256032" eaLnBrk="1" fontAlgn="auto" hangingPunct="1">
              <a:lnSpc>
                <a:spcPct val="80000"/>
              </a:lnSpc>
              <a:spcAft>
                <a:spcPts val="0"/>
              </a:spcAft>
              <a:buFont typeface="Wingdings 3"/>
              <a:buChar char=""/>
              <a:defRPr/>
            </a:pPr>
            <a:r>
              <a:rPr lang="en-US" altLang="en-US" sz="2400" dirty="0" smtClean="0"/>
              <a:t>Divided into framework activities (C,P,M,C,D). Each activity represent one segment. </a:t>
            </a:r>
          </a:p>
          <a:p>
            <a:pPr marL="365760" indent="-256032" eaLnBrk="1" fontAlgn="auto" hangingPunct="1">
              <a:lnSpc>
                <a:spcPct val="80000"/>
              </a:lnSpc>
              <a:spcAft>
                <a:spcPts val="0"/>
              </a:spcAft>
              <a:buFont typeface="Wingdings 3"/>
              <a:buChar char=""/>
              <a:defRPr/>
            </a:pPr>
            <a:r>
              <a:rPr lang="en-US" altLang="en-US" sz="2400" dirty="0" smtClean="0"/>
              <a:t>Evolutionary process begins in a clockwise direction, beginning at the center risk.</a:t>
            </a:r>
          </a:p>
          <a:p>
            <a:pPr marL="365760" indent="-256032" eaLnBrk="1" fontAlgn="auto" hangingPunct="1">
              <a:lnSpc>
                <a:spcPct val="80000"/>
              </a:lnSpc>
              <a:spcAft>
                <a:spcPts val="0"/>
              </a:spcAft>
              <a:buFont typeface="Wingdings 3"/>
              <a:buChar char=""/>
              <a:defRPr/>
            </a:pPr>
            <a:r>
              <a:rPr lang="en-US" altLang="en-US" sz="2400" dirty="0" smtClean="0"/>
              <a:t>First circuit around the spiral might result in development of a product specification. Subsequently, develop a prototype and then progressively more sophisticated version of software.</a:t>
            </a:r>
          </a:p>
          <a:p>
            <a:pPr marL="365760" indent="-256032" eaLnBrk="1" fontAlgn="auto" hangingPunct="1">
              <a:lnSpc>
                <a:spcPct val="80000"/>
              </a:lnSpc>
              <a:spcAft>
                <a:spcPts val="0"/>
              </a:spcAft>
              <a:buFont typeface="Wingdings 3"/>
              <a:buChar char=""/>
              <a:defRPr/>
            </a:pPr>
            <a:r>
              <a:rPr lang="en-US" altLang="en-US" sz="2400" dirty="0" smtClean="0"/>
              <a:t>Unlike other process models that end when software is delivered.</a:t>
            </a:r>
          </a:p>
          <a:p>
            <a:pPr marL="365760" indent="-256032" eaLnBrk="1" fontAlgn="auto" hangingPunct="1">
              <a:lnSpc>
                <a:spcPct val="80000"/>
              </a:lnSpc>
              <a:spcAft>
                <a:spcPts val="0"/>
              </a:spcAft>
              <a:buFont typeface="Wingdings 3"/>
              <a:buChar char=""/>
              <a:defRPr/>
            </a:pPr>
            <a:r>
              <a:rPr lang="en-US" altLang="en-US" sz="2400" dirty="0" smtClean="0"/>
              <a:t>It can be adapted to apply throughout the life of software.</a:t>
            </a:r>
          </a:p>
        </p:txBody>
      </p:sp>
      <p:sp>
        <p:nvSpPr>
          <p:cNvPr id="69634" name="Rectangle 2"/>
          <p:cNvSpPr>
            <a:spLocks noGrp="1" noChangeArrowheads="1"/>
          </p:cNvSpPr>
          <p:nvPr>
            <p:ph type="title"/>
          </p:nvPr>
        </p:nvSpPr>
        <p:spPr>
          <a:xfrm>
            <a:off x="574675" y="1"/>
            <a:ext cx="8001000" cy="685800"/>
          </a:xfrm>
        </p:spPr>
        <p:txBody>
          <a:bodyPr>
            <a:normAutofit/>
          </a:bodyPr>
          <a:lstStyle/>
          <a:p>
            <a:pPr eaLnBrk="1" fontAlgn="auto" hangingPunct="1">
              <a:spcAft>
                <a:spcPts val="0"/>
              </a:spcAft>
              <a:defRPr/>
            </a:pPr>
            <a:r>
              <a:rPr lang="en-US" altLang="en-US" sz="3400" b="1" dirty="0" smtClean="0">
                <a:solidFill>
                  <a:srgbClr val="FF0000"/>
                </a:solidFill>
              </a:rPr>
              <a:t>Spiral Model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6"/>
          <p:cNvPicPr>
            <a:picLocks noChangeAspect="1" noChangeArrowheads="1"/>
          </p:cNvPicPr>
          <p:nvPr/>
        </p:nvPicPr>
        <p:blipFill>
          <a:blip r:embed="rId2"/>
          <a:srcRect/>
          <a:stretch>
            <a:fillRect/>
          </a:stretch>
        </p:blipFill>
        <p:spPr bwMode="auto">
          <a:xfrm>
            <a:off x="609600" y="1752600"/>
            <a:ext cx="8001000" cy="4376738"/>
          </a:xfrm>
          <a:prstGeom prst="rect">
            <a:avLst/>
          </a:prstGeom>
          <a:noFill/>
          <a:ln w="9525">
            <a:noFill/>
            <a:miter lim="800000"/>
            <a:headEnd/>
            <a:tailEnd/>
          </a:ln>
        </p:spPr>
      </p:pic>
      <p:sp>
        <p:nvSpPr>
          <p:cNvPr id="69635" name="Rectangle 2"/>
          <p:cNvSpPr>
            <a:spLocks noChangeArrowheads="1"/>
          </p:cNvSpPr>
          <p:nvPr/>
        </p:nvSpPr>
        <p:spPr bwMode="auto">
          <a:xfrm>
            <a:off x="574675" y="914400"/>
            <a:ext cx="8001000" cy="606425"/>
          </a:xfrm>
          <a:prstGeom prst="rect">
            <a:avLst/>
          </a:prstGeom>
          <a:noFill/>
          <a:ln w="9525">
            <a:noFill/>
            <a:miter lim="800000"/>
            <a:headEnd/>
            <a:tailEnd/>
          </a:ln>
        </p:spPr>
        <p:txBody>
          <a:bodyPr anchor="b"/>
          <a:lstStyle/>
          <a:p>
            <a:r>
              <a:rPr lang="en-US" altLang="en-US" sz="3400">
                <a:solidFill>
                  <a:schemeClr val="tx2"/>
                </a:solidFill>
              </a:rPr>
              <a:t>Spiral Model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8"/>
          <p:cNvSpPr>
            <a:spLocks noGrp="1" noChangeArrowheads="1"/>
          </p:cNvSpPr>
          <p:nvPr>
            <p:ph idx="1"/>
          </p:nvPr>
        </p:nvSpPr>
        <p:spPr>
          <a:xfrm>
            <a:off x="381000" y="1600200"/>
            <a:ext cx="8153400" cy="4419600"/>
          </a:xfrm>
        </p:spPr>
        <p:txBody>
          <a:bodyPr/>
          <a:lstStyle/>
          <a:p>
            <a:pPr eaLnBrk="1" hangingPunct="1">
              <a:buFont typeface="Wingdings" pitchFamily="2" charset="2"/>
              <a:buNone/>
            </a:pPr>
            <a:r>
              <a:rPr lang="en-US" altLang="en-US" sz="1800" b="1" smtClean="0"/>
              <a:t>Concept Development Project:</a:t>
            </a:r>
          </a:p>
          <a:p>
            <a:pPr eaLnBrk="1" hangingPunct="1"/>
            <a:r>
              <a:rPr lang="en-US" altLang="en-US" sz="1800" smtClean="0"/>
              <a:t>Start at the core and continues for multiple iterations until it is complete.</a:t>
            </a:r>
          </a:p>
          <a:p>
            <a:pPr eaLnBrk="1" hangingPunct="1"/>
            <a:r>
              <a:rPr lang="en-US" altLang="en-US" sz="1800" smtClean="0"/>
              <a:t>If concept is developed into an actual product, the process proceeds outward on the spiral.</a:t>
            </a:r>
          </a:p>
          <a:p>
            <a:pPr eaLnBrk="1" hangingPunct="1">
              <a:buFont typeface="Wingdings" pitchFamily="2" charset="2"/>
              <a:buNone/>
            </a:pPr>
            <a:r>
              <a:rPr lang="en-US" altLang="en-US" sz="1800" b="1" smtClean="0"/>
              <a:t>New Product Development Project:</a:t>
            </a:r>
          </a:p>
          <a:p>
            <a:pPr eaLnBrk="1" hangingPunct="1"/>
            <a:r>
              <a:rPr lang="en-US" altLang="en-US" sz="1800" smtClean="0"/>
              <a:t>New product will evolve through a number of iterations around the spiral.</a:t>
            </a:r>
          </a:p>
          <a:p>
            <a:pPr eaLnBrk="1" hangingPunct="1"/>
            <a:r>
              <a:rPr lang="en-US" altLang="en-US" sz="1800" smtClean="0"/>
              <a:t>Later, a circuit around spiral might  be used to represent a “Product Enhancement Project”</a:t>
            </a:r>
          </a:p>
          <a:p>
            <a:pPr eaLnBrk="1" hangingPunct="1">
              <a:buFont typeface="Wingdings" pitchFamily="2" charset="2"/>
              <a:buNone/>
            </a:pPr>
            <a:r>
              <a:rPr lang="en-US" altLang="en-US" sz="1800" b="1" smtClean="0"/>
              <a:t>Product Enhancement Project:</a:t>
            </a:r>
          </a:p>
          <a:p>
            <a:pPr eaLnBrk="1" hangingPunct="1"/>
            <a:r>
              <a:rPr lang="en-US" altLang="en-US" sz="1800" smtClean="0"/>
              <a:t>There are times when process is dormant or software team not developing new things but change is initiated, process start at appropriate entry point.</a:t>
            </a:r>
            <a:r>
              <a:rPr lang="en-US" altLang="en-US" sz="1800" b="1" smtClean="0"/>
              <a:t> </a:t>
            </a:r>
          </a:p>
        </p:txBody>
      </p:sp>
      <p:sp>
        <p:nvSpPr>
          <p:cNvPr id="2" name="Rectangle 7"/>
          <p:cNvSpPr>
            <a:spLocks noGrp="1" noChangeArrowheads="1"/>
          </p:cNvSpPr>
          <p:nvPr>
            <p:ph type="title"/>
          </p:nvPr>
        </p:nvSpPr>
        <p:spPr>
          <a:xfrm>
            <a:off x="609600" y="612775"/>
            <a:ext cx="8001000" cy="682625"/>
          </a:xfrm>
        </p:spPr>
        <p:txBody>
          <a:bodyPr>
            <a:normAutofit fontScale="90000"/>
          </a:bodyPr>
          <a:lstStyle/>
          <a:p>
            <a:pPr eaLnBrk="1" fontAlgn="auto" hangingPunct="1">
              <a:spcAft>
                <a:spcPts val="0"/>
              </a:spcAft>
              <a:defRPr/>
            </a:pPr>
            <a:r>
              <a:rPr lang="en-US" altLang="en-US" smtClean="0"/>
              <a:t>Spiral Model (cont.)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566738" y="76200"/>
            <a:ext cx="8001000" cy="5791200"/>
          </a:xfrm>
        </p:spPr>
        <p:txBody>
          <a:bodyPr/>
          <a:lstStyle/>
          <a:p>
            <a:pPr eaLnBrk="1" hangingPunct="1">
              <a:lnSpc>
                <a:spcPct val="90000"/>
              </a:lnSpc>
            </a:pPr>
            <a:endParaRPr lang="en-US" altLang="en-US" sz="2000" dirty="0" smtClean="0"/>
          </a:p>
          <a:p>
            <a:pPr eaLnBrk="1" hangingPunct="1">
              <a:lnSpc>
                <a:spcPct val="90000"/>
              </a:lnSpc>
            </a:pPr>
            <a:r>
              <a:rPr lang="en-US" altLang="en-US" sz="2000" dirty="0" smtClean="0"/>
              <a:t>Spiral models uses prototyping as a risk reduction mechanism but, more important, enables the developer to apply the prototyping approach at each stage in the evolution of the product. </a:t>
            </a:r>
          </a:p>
          <a:p>
            <a:pPr eaLnBrk="1" hangingPunct="1">
              <a:lnSpc>
                <a:spcPct val="90000"/>
              </a:lnSpc>
              <a:buFont typeface="Wingdings" pitchFamily="2" charset="2"/>
              <a:buNone/>
            </a:pPr>
            <a:endParaRPr lang="en-US" altLang="en-US" sz="2000" dirty="0" smtClean="0"/>
          </a:p>
          <a:p>
            <a:pPr eaLnBrk="1" hangingPunct="1">
              <a:lnSpc>
                <a:spcPct val="90000"/>
              </a:lnSpc>
            </a:pPr>
            <a:r>
              <a:rPr lang="en-US" altLang="en-US" sz="2000" dirty="0" smtClean="0"/>
              <a:t>It maintains the systematic stepwise approach suggested by the classic life cycle but also incorporates it into an iterative framework  activity.  </a:t>
            </a:r>
            <a:endParaRPr lang="en-US" altLang="zh-CN" sz="2000" dirty="0" smtClean="0">
              <a:ea typeface="宋体" pitchFamily="2" charset="-122"/>
            </a:endParaRPr>
          </a:p>
          <a:p>
            <a:pPr eaLnBrk="1" hangingPunct="1">
              <a:lnSpc>
                <a:spcPct val="90000"/>
              </a:lnSpc>
            </a:pPr>
            <a:r>
              <a:rPr lang="en-US" altLang="zh-CN" sz="2000" dirty="0" smtClean="0">
                <a:ea typeface="宋体" pitchFamily="2" charset="-122"/>
              </a:rPr>
              <a:t>If risks cannot be resolved, project is immediately terminated</a:t>
            </a:r>
          </a:p>
          <a:p>
            <a:pPr eaLnBrk="1" hangingPunct="1">
              <a:lnSpc>
                <a:spcPct val="90000"/>
              </a:lnSpc>
              <a:buFont typeface="Wingdings" pitchFamily="2" charset="2"/>
              <a:buNone/>
            </a:pPr>
            <a:r>
              <a:rPr lang="en-US" altLang="zh-CN" sz="2000" b="1" dirty="0" smtClean="0">
                <a:solidFill>
                  <a:srgbClr val="FF0000"/>
                </a:solidFill>
                <a:ea typeface="宋体" pitchFamily="2" charset="-122"/>
              </a:rPr>
              <a:t>Problem Area:</a:t>
            </a:r>
          </a:p>
          <a:p>
            <a:pPr eaLnBrk="1" hangingPunct="1">
              <a:lnSpc>
                <a:spcPct val="90000"/>
              </a:lnSpc>
            </a:pPr>
            <a:r>
              <a:rPr lang="en-US" altLang="en-US" sz="2000" dirty="0" smtClean="0"/>
              <a:t>It may be </a:t>
            </a:r>
            <a:r>
              <a:rPr lang="en-US" altLang="en-US" sz="2000" u="sng" dirty="0" smtClean="0"/>
              <a:t>difficult to convince customers</a:t>
            </a:r>
            <a:r>
              <a:rPr lang="en-US" altLang="en-US" sz="2000" dirty="0" smtClean="0"/>
              <a:t> (particularly in contract situations) that the evolutionary approach is controllable. </a:t>
            </a:r>
          </a:p>
          <a:p>
            <a:pPr eaLnBrk="1" hangingPunct="1">
              <a:lnSpc>
                <a:spcPct val="90000"/>
              </a:lnSpc>
            </a:pPr>
            <a:r>
              <a:rPr lang="en-US" altLang="en-US" sz="2000" dirty="0" smtClean="0"/>
              <a:t>If a major risk is </a:t>
            </a:r>
            <a:r>
              <a:rPr lang="en-US" altLang="en-US" sz="2000" u="sng" dirty="0" smtClean="0"/>
              <a:t>not uncovered and managed</a:t>
            </a:r>
            <a:r>
              <a:rPr lang="en-US" altLang="en-US" sz="2000" dirty="0" smtClean="0"/>
              <a:t>, problems will undoubtedly occur.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p:cNvPicPr>
            <a:picLocks noChangeAspect="1" noChangeArrowheads="1"/>
          </p:cNvPicPr>
          <p:nvPr/>
        </p:nvPicPr>
        <p:blipFill>
          <a:blip r:embed="rId2"/>
          <a:srcRect/>
          <a:stretch>
            <a:fillRect/>
          </a:stretch>
        </p:blipFill>
        <p:spPr bwMode="auto">
          <a:xfrm>
            <a:off x="609600" y="1066800"/>
            <a:ext cx="8001000" cy="5410200"/>
          </a:xfrm>
          <a:prstGeom prst="rect">
            <a:avLst/>
          </a:prstGeom>
          <a:noFill/>
          <a:ln w="9525">
            <a:noFill/>
            <a:miter lim="800000"/>
            <a:headEnd/>
            <a:tailEnd/>
          </a:ln>
        </p:spPr>
      </p:pic>
      <p:sp>
        <p:nvSpPr>
          <p:cNvPr id="73731" name="Rectangle 5"/>
          <p:cNvSpPr>
            <a:spLocks noGrp="1" noChangeArrowheads="1"/>
          </p:cNvSpPr>
          <p:nvPr>
            <p:ph type="title"/>
          </p:nvPr>
        </p:nvSpPr>
        <p:spPr>
          <a:xfrm>
            <a:off x="574675" y="304800"/>
            <a:ext cx="8001000" cy="1216025"/>
          </a:xfrm>
        </p:spPr>
        <p:txBody>
          <a:bodyPr>
            <a:normAutofit/>
          </a:bodyPr>
          <a:lstStyle/>
          <a:p>
            <a:pPr eaLnBrk="1" fontAlgn="auto" hangingPunct="1">
              <a:spcAft>
                <a:spcPts val="0"/>
              </a:spcAft>
              <a:defRPr/>
            </a:pPr>
            <a:r>
              <a:rPr lang="en-US" altLang="en-US" sz="3400" dirty="0" smtClean="0">
                <a:solidFill>
                  <a:srgbClr val="FF0000"/>
                </a:solidFill>
              </a:rPr>
              <a:t>Concurrent Development Model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a:xfrm>
            <a:off x="457200" y="1066800"/>
            <a:ext cx="8229600" cy="5059363"/>
          </a:xfrm>
        </p:spPr>
        <p:txBody>
          <a:bodyPr>
            <a:noAutofit/>
          </a:bodyPr>
          <a:lstStyle/>
          <a:p>
            <a:pPr eaLnBrk="1" hangingPunct="1">
              <a:lnSpc>
                <a:spcPct val="80000"/>
              </a:lnSpc>
            </a:pPr>
            <a:r>
              <a:rPr lang="en-US" altLang="en-US" sz="2000" dirty="0" smtClean="0"/>
              <a:t>It represented  schematically as series of major technical activities, tasks, and their associated states.</a:t>
            </a:r>
          </a:p>
          <a:p>
            <a:pPr eaLnBrk="1" hangingPunct="1">
              <a:lnSpc>
                <a:spcPct val="80000"/>
              </a:lnSpc>
            </a:pPr>
            <a:r>
              <a:rPr lang="en-US" altLang="en-US" sz="2000" dirty="0" smtClean="0"/>
              <a:t>It is often more appropriate  for system engineering projects where different engineering teams are involved.</a:t>
            </a:r>
          </a:p>
          <a:p>
            <a:pPr eaLnBrk="1" hangingPunct="1">
              <a:lnSpc>
                <a:spcPct val="80000"/>
              </a:lnSpc>
            </a:pPr>
            <a:r>
              <a:rPr lang="en-US" altLang="en-US" sz="2000" dirty="0" smtClean="0"/>
              <a:t>The activity-modeling may be in any one of the states for a given time.</a:t>
            </a:r>
          </a:p>
          <a:p>
            <a:pPr eaLnBrk="1" hangingPunct="1">
              <a:lnSpc>
                <a:spcPct val="80000"/>
              </a:lnSpc>
            </a:pPr>
            <a:r>
              <a:rPr lang="en-US" altLang="en-US" sz="2000" dirty="0" smtClean="0"/>
              <a:t>All activities exist concurrently but reside in different states.</a:t>
            </a:r>
          </a:p>
          <a:p>
            <a:pPr eaLnBrk="1" hangingPunct="1">
              <a:lnSpc>
                <a:spcPct val="80000"/>
              </a:lnSpc>
              <a:buFont typeface="Wingdings" pitchFamily="2" charset="2"/>
              <a:buNone/>
            </a:pPr>
            <a:r>
              <a:rPr lang="en-US" altLang="en-US" sz="2000" dirty="0" smtClean="0"/>
              <a:t>E.g. </a:t>
            </a:r>
          </a:p>
          <a:p>
            <a:pPr eaLnBrk="1" hangingPunct="1">
              <a:lnSpc>
                <a:spcPct val="80000"/>
              </a:lnSpc>
            </a:pPr>
            <a:r>
              <a:rPr lang="en-US" altLang="en-US" sz="2000" dirty="0" smtClean="0"/>
              <a:t>The </a:t>
            </a:r>
            <a:r>
              <a:rPr lang="en-US" altLang="en-US" sz="2000" i="1" dirty="0" smtClean="0"/>
              <a:t>analysis </a:t>
            </a:r>
            <a:r>
              <a:rPr lang="en-US" altLang="en-US" sz="2000" dirty="0" smtClean="0"/>
              <a:t>activity (existed in the </a:t>
            </a:r>
            <a:r>
              <a:rPr lang="en-US" altLang="en-US" sz="2000" b="1" dirty="0" smtClean="0"/>
              <a:t>none </a:t>
            </a:r>
            <a:r>
              <a:rPr lang="en-US" altLang="en-US" sz="2000" dirty="0" smtClean="0"/>
              <a:t>state while initial customer communication was completed) now makes a transition into the </a:t>
            </a:r>
            <a:r>
              <a:rPr lang="en-US" altLang="en-US" sz="2000" b="1" dirty="0" smtClean="0"/>
              <a:t>under development </a:t>
            </a:r>
            <a:r>
              <a:rPr lang="en-US" altLang="en-US" sz="2000" dirty="0" smtClean="0"/>
              <a:t>state.</a:t>
            </a:r>
          </a:p>
          <a:p>
            <a:pPr eaLnBrk="1" hangingPunct="1">
              <a:lnSpc>
                <a:spcPct val="80000"/>
              </a:lnSpc>
            </a:pPr>
            <a:r>
              <a:rPr lang="en-US" altLang="en-US" sz="2000" i="1" dirty="0" smtClean="0"/>
              <a:t>Analysis </a:t>
            </a:r>
            <a:r>
              <a:rPr lang="en-US" altLang="en-US" sz="2000" dirty="0" smtClean="0"/>
              <a:t>activity moves from the </a:t>
            </a:r>
            <a:r>
              <a:rPr lang="en-US" altLang="en-US" sz="2000" b="1" dirty="0" smtClean="0"/>
              <a:t>under development </a:t>
            </a:r>
            <a:r>
              <a:rPr lang="en-US" altLang="en-US" sz="2000" dirty="0" smtClean="0"/>
              <a:t>state into the </a:t>
            </a:r>
            <a:r>
              <a:rPr lang="en-US" altLang="en-US" sz="2000" b="1" dirty="0" smtClean="0"/>
              <a:t>awaiting changes </a:t>
            </a:r>
            <a:r>
              <a:rPr lang="en-US" altLang="en-US" sz="2000" dirty="0" smtClean="0"/>
              <a:t>state only if customer indicates  changes in requirements.</a:t>
            </a:r>
          </a:p>
          <a:p>
            <a:pPr eaLnBrk="1" hangingPunct="1">
              <a:lnSpc>
                <a:spcPct val="80000"/>
              </a:lnSpc>
            </a:pPr>
            <a:r>
              <a:rPr lang="en-US" altLang="en-US" sz="2000" dirty="0" smtClean="0"/>
              <a:t>Series of event will trigger transition from state to state.</a:t>
            </a:r>
          </a:p>
          <a:p>
            <a:pPr eaLnBrk="1" hangingPunct="1">
              <a:lnSpc>
                <a:spcPct val="80000"/>
              </a:lnSpc>
              <a:buFont typeface="Wingdings" pitchFamily="2" charset="2"/>
              <a:buNone/>
            </a:pPr>
            <a:r>
              <a:rPr lang="en-US" altLang="en-US" sz="2000" dirty="0" smtClean="0"/>
              <a:t>E.g. During initial stage there was inconsistency in design which was uncovered.  This will triggers the analysis action from the </a:t>
            </a:r>
            <a:r>
              <a:rPr lang="en-US" altLang="en-US" sz="2000" b="1" dirty="0" smtClean="0"/>
              <a:t>Done</a:t>
            </a:r>
            <a:r>
              <a:rPr lang="en-US" altLang="en-US" sz="2000" dirty="0" smtClean="0"/>
              <a:t> state into </a:t>
            </a:r>
            <a:r>
              <a:rPr lang="en-US" altLang="en-US" sz="2000" b="1" dirty="0" smtClean="0"/>
              <a:t>Awaiting Changes</a:t>
            </a:r>
            <a:r>
              <a:rPr lang="en-US" altLang="en-US" sz="2000" dirty="0" smtClean="0"/>
              <a:t> state.</a:t>
            </a:r>
          </a:p>
          <a:p>
            <a:pPr eaLnBrk="1" hangingPunct="1">
              <a:lnSpc>
                <a:spcPct val="80000"/>
              </a:lnSpc>
              <a:buFont typeface="Wingdings" pitchFamily="2" charset="2"/>
              <a:buNone/>
            </a:pPr>
            <a:endParaRPr lang="en-US" altLang="en-US" sz="2000" dirty="0" smtClean="0"/>
          </a:p>
        </p:txBody>
      </p:sp>
      <p:sp>
        <p:nvSpPr>
          <p:cNvPr id="74755" name="Rectangle 4"/>
          <p:cNvSpPr>
            <a:spLocks noGrp="1" noChangeArrowheads="1"/>
          </p:cNvSpPr>
          <p:nvPr>
            <p:ph type="title"/>
          </p:nvPr>
        </p:nvSpPr>
        <p:spPr/>
        <p:txBody>
          <a:bodyPr/>
          <a:lstStyle/>
          <a:p>
            <a:pPr eaLnBrk="1" fontAlgn="auto" hangingPunct="1">
              <a:spcAft>
                <a:spcPts val="0"/>
              </a:spcAft>
              <a:defRPr/>
            </a:pPr>
            <a:r>
              <a:rPr lang="en-US" altLang="en-US" smtClean="0"/>
              <a:t>Concurrent Development Model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p:txBody>
          <a:bodyPr/>
          <a:lstStyle/>
          <a:p>
            <a:pPr eaLnBrk="1" hangingPunct="1">
              <a:lnSpc>
                <a:spcPct val="90000"/>
              </a:lnSpc>
            </a:pPr>
            <a:r>
              <a:rPr lang="en-US" altLang="en-US" smtClean="0"/>
              <a:t>Visibility of current state of project</a:t>
            </a:r>
          </a:p>
          <a:p>
            <a:pPr eaLnBrk="1" hangingPunct="1">
              <a:lnSpc>
                <a:spcPct val="90000"/>
              </a:lnSpc>
            </a:pPr>
            <a:r>
              <a:rPr lang="en-US" altLang="en-US" smtClean="0"/>
              <a:t>It define network of activities </a:t>
            </a:r>
          </a:p>
          <a:p>
            <a:pPr eaLnBrk="1" hangingPunct="1">
              <a:lnSpc>
                <a:spcPct val="90000"/>
              </a:lnSpc>
            </a:pPr>
            <a:r>
              <a:rPr lang="en-US" altLang="en-US" smtClean="0"/>
              <a:t>Each activities, actions and tasks on the network exists simultaneously with other activities ,actions and tasks.</a:t>
            </a:r>
          </a:p>
          <a:p>
            <a:pPr eaLnBrk="1" hangingPunct="1">
              <a:lnSpc>
                <a:spcPct val="90000"/>
              </a:lnSpc>
            </a:pPr>
            <a:r>
              <a:rPr lang="en-US" altLang="en-US" smtClean="0"/>
              <a:t>Events generated at one point in the process network trigger transitions among the states.    </a:t>
            </a:r>
          </a:p>
        </p:txBody>
      </p:sp>
      <p:sp>
        <p:nvSpPr>
          <p:cNvPr id="2" name="Rectangle 2"/>
          <p:cNvSpPr>
            <a:spLocks noGrp="1" noChangeArrowheads="1"/>
          </p:cNvSpPr>
          <p:nvPr>
            <p:ph type="title"/>
          </p:nvPr>
        </p:nvSpPr>
        <p:spPr/>
        <p:txBody>
          <a:bodyPr/>
          <a:lstStyle/>
          <a:p>
            <a:pPr eaLnBrk="1" fontAlgn="auto" hangingPunct="1">
              <a:spcAft>
                <a:spcPts val="0"/>
              </a:spcAft>
              <a:defRPr/>
            </a:pPr>
            <a:r>
              <a:rPr lang="en-US" altLang="en-US" sz="3400" smtClean="0"/>
              <a:t>Concurrent Development (Cont.)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fontAlgn="auto" hangingPunct="1">
              <a:spcAft>
                <a:spcPts val="0"/>
              </a:spcAft>
              <a:defRPr/>
            </a:pPr>
            <a:r>
              <a:rPr lang="en-US" altLang="en-US" sz="3200" smtClean="0"/>
              <a:t>Fourth Generation Techniques(4GT)</a:t>
            </a:r>
          </a:p>
        </p:txBody>
      </p:sp>
      <p:pic>
        <p:nvPicPr>
          <p:cNvPr id="75779" name="Picture 6"/>
          <p:cNvPicPr>
            <a:picLocks noChangeAspect="1" noChangeArrowheads="1"/>
          </p:cNvPicPr>
          <p:nvPr/>
        </p:nvPicPr>
        <p:blipFill>
          <a:blip r:embed="rId2"/>
          <a:srcRect/>
          <a:stretch>
            <a:fillRect/>
          </a:stretch>
        </p:blipFill>
        <p:spPr bwMode="auto">
          <a:xfrm>
            <a:off x="685800" y="1752600"/>
            <a:ext cx="7848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566738" y="1752600"/>
            <a:ext cx="8001000" cy="1219200"/>
          </a:xfrm>
        </p:spPr>
        <p:txBody>
          <a:bodyPr>
            <a:noAutofit/>
          </a:bodyPr>
          <a:lstStyle/>
          <a:p>
            <a:pPr eaLnBrk="1" hangingPunct="1">
              <a:lnSpc>
                <a:spcPct val="90000"/>
              </a:lnSpc>
            </a:pPr>
            <a:r>
              <a:rPr lang="en-US" altLang="zh-CN" dirty="0" smtClean="0">
                <a:ea typeface="宋体" pitchFamily="2" charset="-122"/>
              </a:rPr>
              <a:t>Symptoms of inadequacy: the software crisis</a:t>
            </a:r>
          </a:p>
          <a:p>
            <a:pPr lvl="1" eaLnBrk="1" hangingPunct="1">
              <a:lnSpc>
                <a:spcPct val="90000"/>
              </a:lnSpc>
            </a:pPr>
            <a:r>
              <a:rPr lang="en-US" altLang="zh-CN" sz="3200" dirty="0" smtClean="0">
                <a:ea typeface="宋体" pitchFamily="2" charset="-122"/>
              </a:rPr>
              <a:t>scheduled time and cost exceeded</a:t>
            </a:r>
          </a:p>
          <a:p>
            <a:pPr lvl="1" eaLnBrk="1" hangingPunct="1">
              <a:lnSpc>
                <a:spcPct val="90000"/>
              </a:lnSpc>
            </a:pPr>
            <a:r>
              <a:rPr lang="en-US" altLang="zh-CN" sz="3200" dirty="0" smtClean="0">
                <a:ea typeface="宋体" pitchFamily="2" charset="-122"/>
              </a:rPr>
              <a:t>user expectations not met</a:t>
            </a:r>
          </a:p>
          <a:p>
            <a:pPr lvl="1" eaLnBrk="1" hangingPunct="1">
              <a:lnSpc>
                <a:spcPct val="90000"/>
              </a:lnSpc>
            </a:pPr>
            <a:r>
              <a:rPr lang="en-US" altLang="zh-CN" sz="3200" dirty="0" smtClean="0">
                <a:ea typeface="宋体" pitchFamily="2" charset="-122"/>
              </a:rPr>
              <a:t>poor quality</a:t>
            </a:r>
            <a:endParaRPr lang="en-US" altLang="zh-CN" dirty="0" smtClean="0">
              <a:ea typeface="宋体" pitchFamily="2" charset="-122"/>
            </a:endParaRPr>
          </a:p>
        </p:txBody>
      </p:sp>
      <p:sp>
        <p:nvSpPr>
          <p:cNvPr id="47106" name="Title 1"/>
          <p:cNvSpPr>
            <a:spLocks noGrp="1"/>
          </p:cNvSpPr>
          <p:nvPr>
            <p:ph type="title"/>
          </p:nvPr>
        </p:nvSpPr>
        <p:spPr/>
        <p:txBody>
          <a:bodyPr/>
          <a:lstStyle/>
          <a:p>
            <a:pPr eaLnBrk="1" fontAlgn="auto" hangingPunct="1">
              <a:spcAft>
                <a:spcPts val="0"/>
              </a:spcAft>
              <a:defRPr/>
            </a:pPr>
            <a:r>
              <a:rPr lang="en-US" altLang="zh-CN" smtClean="0">
                <a:ea typeface="宋体" pitchFamily="2" charset="-122"/>
              </a:rPr>
              <a:t>Why Models are needed?</a:t>
            </a:r>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p:txBody>
          <a:bodyPr/>
          <a:lstStyle/>
          <a:p>
            <a:pPr eaLnBrk="1" hangingPunct="1"/>
            <a:r>
              <a:rPr lang="en-US" altLang="en-US" sz="2400" smtClean="0"/>
              <a:t>component-based development (CBD) model incorporates many of the characteristics of the spiral model.</a:t>
            </a:r>
          </a:p>
          <a:p>
            <a:pPr eaLnBrk="1" hangingPunct="1"/>
            <a:r>
              <a:rPr lang="en-US" altLang="en-US" sz="2400" smtClean="0"/>
              <a:t>It is evolutionary by nature and iterative approach to create software.</a:t>
            </a:r>
          </a:p>
          <a:p>
            <a:pPr eaLnBrk="1" hangingPunct="1"/>
            <a:r>
              <a:rPr lang="en-US" altLang="en-US" sz="2400" smtClean="0"/>
              <a:t>CBD model creates applications from prepackaged software components (called </a:t>
            </a:r>
            <a:r>
              <a:rPr lang="en-US" altLang="en-US" sz="2400" i="1" smtClean="0"/>
              <a:t>classes).</a:t>
            </a:r>
          </a:p>
          <a:p>
            <a:pPr eaLnBrk="1" hangingPunct="1"/>
            <a:endParaRPr lang="en-US" altLang="en-US" sz="2400" smtClean="0"/>
          </a:p>
        </p:txBody>
      </p:sp>
      <p:sp>
        <p:nvSpPr>
          <p:cNvPr id="2" name="Title 1"/>
          <p:cNvSpPr>
            <a:spLocks noGrp="1"/>
          </p:cNvSpPr>
          <p:nvPr>
            <p:ph type="title"/>
          </p:nvPr>
        </p:nvSpPr>
        <p:spPr/>
        <p:txBody>
          <a:bodyPr>
            <a:normAutofit/>
          </a:bodyPr>
          <a:lstStyle/>
          <a:p>
            <a:pPr eaLnBrk="1" fontAlgn="auto" hangingPunct="1">
              <a:spcAft>
                <a:spcPts val="0"/>
              </a:spcAft>
              <a:defRPr/>
            </a:pPr>
            <a:r>
              <a:rPr lang="en-US" altLang="en-US" smtClean="0"/>
              <a:t>Component Based Development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p:txBody>
          <a:bodyPr/>
          <a:lstStyle/>
          <a:p>
            <a:pPr eaLnBrk="1" hangingPunct="1"/>
            <a:endParaRPr lang="en-US" altLang="en-US" smtClean="0"/>
          </a:p>
        </p:txBody>
      </p:sp>
      <p:sp>
        <p:nvSpPr>
          <p:cNvPr id="2" name="Title 1"/>
          <p:cNvSpPr>
            <a:spLocks noGrp="1"/>
          </p:cNvSpPr>
          <p:nvPr>
            <p:ph type="title"/>
          </p:nvPr>
        </p:nvSpPr>
        <p:spPr/>
        <p:txBody>
          <a:bodyPr/>
          <a:lstStyle/>
          <a:p>
            <a:pPr eaLnBrk="1" fontAlgn="auto" hangingPunct="1">
              <a:spcAft>
                <a:spcPts val="0"/>
              </a:spcAft>
              <a:defRPr/>
            </a:pPr>
            <a:r>
              <a:rPr lang="en-US" altLang="en-US" smtClean="0"/>
              <a:t>CBD Model</a:t>
            </a:r>
          </a:p>
        </p:txBody>
      </p:sp>
      <p:pic>
        <p:nvPicPr>
          <p:cNvPr id="77828" name="Picture 2"/>
          <p:cNvPicPr>
            <a:picLocks noChangeAspect="1" noChangeArrowheads="1"/>
          </p:cNvPicPr>
          <p:nvPr/>
        </p:nvPicPr>
        <p:blipFill>
          <a:blip r:embed="rId2"/>
          <a:srcRect/>
          <a:stretch>
            <a:fillRect/>
          </a:stretch>
        </p:blipFill>
        <p:spPr bwMode="auto">
          <a:xfrm>
            <a:off x="106363" y="1752600"/>
            <a:ext cx="8839200" cy="5029200"/>
          </a:xfrm>
          <a:prstGeom prst="rect">
            <a:avLst/>
          </a:prstGeom>
          <a:noFill/>
          <a:ln w="9525">
            <a:noFill/>
            <a:miter lim="800000"/>
            <a:headEnd/>
            <a:tailEnd/>
          </a:ln>
        </p:spPr>
      </p:pic>
      <p:sp>
        <p:nvSpPr>
          <p:cNvPr id="77829" name="Rectangle 4"/>
          <p:cNvSpPr>
            <a:spLocks noChangeArrowheads="1"/>
          </p:cNvSpPr>
          <p:nvPr/>
        </p:nvSpPr>
        <p:spPr bwMode="auto">
          <a:xfrm>
            <a:off x="228600" y="1981200"/>
            <a:ext cx="1219200" cy="990600"/>
          </a:xfrm>
          <a:prstGeom prst="rect">
            <a:avLst/>
          </a:prstGeom>
          <a:solidFill>
            <a:schemeClr val="bg1"/>
          </a:solidFill>
          <a:ln w="9525" algn="ctr">
            <a:solidFill>
              <a:schemeClr val="bg1"/>
            </a:solidFill>
            <a:round/>
            <a:headEnd/>
            <a:tailEnd/>
          </a:ln>
        </p:spPr>
        <p:txBody>
          <a:bodyPr/>
          <a:lstStyle/>
          <a:p>
            <a:endParaRPr lang="en-US" altLang="en-US">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p:txBody>
          <a:bodyPr>
            <a:noAutofit/>
          </a:bodyPr>
          <a:lstStyle/>
          <a:p>
            <a:pPr eaLnBrk="1" hangingPunct="1"/>
            <a:r>
              <a:rPr lang="en-US" altLang="en-US" sz="2400" dirty="0" smtClean="0"/>
              <a:t>Modeling and construction activities begin with identification of candidate components.</a:t>
            </a:r>
          </a:p>
          <a:p>
            <a:pPr eaLnBrk="1" hangingPunct="1"/>
            <a:r>
              <a:rPr lang="en-US" altLang="en-US" sz="2400" dirty="0" smtClean="0"/>
              <a:t>Classes created in past software engineering projects are stored in a class library or repository.</a:t>
            </a:r>
          </a:p>
          <a:p>
            <a:pPr eaLnBrk="1" hangingPunct="1"/>
            <a:r>
              <a:rPr lang="en-US" altLang="en-US" sz="2400" dirty="0" smtClean="0"/>
              <a:t>Once candidate classes are identified, the class library is searched to determine if these classes already exist.</a:t>
            </a:r>
          </a:p>
          <a:p>
            <a:pPr eaLnBrk="1" hangingPunct="1"/>
            <a:r>
              <a:rPr lang="en-US" altLang="en-US" sz="2400" dirty="0" smtClean="0"/>
              <a:t>If class is already available in library extract and reuse it.</a:t>
            </a:r>
          </a:p>
          <a:p>
            <a:pPr eaLnBrk="1" hangingPunct="1"/>
            <a:r>
              <a:rPr lang="en-US" altLang="en-US" sz="2400" dirty="0" smtClean="0"/>
              <a:t>If class is not available in library, it is engineered or developed using object-oriented methods.</a:t>
            </a:r>
          </a:p>
          <a:p>
            <a:pPr eaLnBrk="1" hangingPunct="1"/>
            <a:r>
              <a:rPr lang="en-US" altLang="en-US" sz="2400" dirty="0" smtClean="0"/>
              <a:t>Any new classes built to meet the unique needs of the application.</a:t>
            </a:r>
          </a:p>
          <a:p>
            <a:pPr eaLnBrk="1" hangingPunct="1"/>
            <a:r>
              <a:rPr lang="en-US" altLang="en-US" sz="2400" dirty="0" smtClean="0"/>
              <a:t>Now process flow return to the spiral activity.</a:t>
            </a:r>
          </a:p>
          <a:p>
            <a:pPr eaLnBrk="1" hangingPunct="1"/>
            <a:endParaRPr lang="en-US" altLang="en-US" sz="2400" dirty="0" smtClean="0"/>
          </a:p>
        </p:txBody>
      </p:sp>
      <p:sp>
        <p:nvSpPr>
          <p:cNvPr id="2" name="Title 1"/>
          <p:cNvSpPr>
            <a:spLocks noGrp="1"/>
          </p:cNvSpPr>
          <p:nvPr>
            <p:ph type="title"/>
          </p:nvPr>
        </p:nvSpPr>
        <p:spPr/>
        <p:txBody>
          <a:bodyPr/>
          <a:lstStyle/>
          <a:p>
            <a:pPr eaLnBrk="1" fontAlgn="auto" hangingPunct="1">
              <a:spcAft>
                <a:spcPts val="0"/>
              </a:spcAft>
              <a:defRPr/>
            </a:pPr>
            <a:r>
              <a:rPr lang="en-US" altLang="en-US" smtClean="0"/>
              <a:t>CBD model (cont.)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p:txBody>
          <a:bodyPr/>
          <a:lstStyle/>
          <a:p>
            <a:pPr eaLnBrk="1" hangingPunct="1"/>
            <a:r>
              <a:rPr lang="en-US" altLang="en-US" smtClean="0"/>
              <a:t>CBD model leads to software reusability.</a:t>
            </a:r>
          </a:p>
          <a:p>
            <a:pPr eaLnBrk="1" hangingPunct="1"/>
            <a:r>
              <a:rPr lang="en-US" altLang="en-US" smtClean="0"/>
              <a:t>Based on studies, CBD model leads to 70 % reduction in development cycle time.</a:t>
            </a:r>
          </a:p>
          <a:p>
            <a:pPr eaLnBrk="1" hangingPunct="1"/>
            <a:r>
              <a:rPr lang="en-US" altLang="en-US" smtClean="0"/>
              <a:t>84% reduction in project cost.</a:t>
            </a:r>
          </a:p>
          <a:p>
            <a:pPr eaLnBrk="1" hangingPunct="1"/>
            <a:r>
              <a:rPr lang="en-US" altLang="en-US" smtClean="0"/>
              <a:t>Productivity is very high.</a:t>
            </a:r>
          </a:p>
        </p:txBody>
      </p:sp>
      <p:sp>
        <p:nvSpPr>
          <p:cNvPr id="2" name="Title 1"/>
          <p:cNvSpPr>
            <a:spLocks noGrp="1"/>
          </p:cNvSpPr>
          <p:nvPr>
            <p:ph type="title"/>
          </p:nvPr>
        </p:nvSpPr>
        <p:spPr/>
        <p:txBody>
          <a:bodyPr/>
          <a:lstStyle/>
          <a:p>
            <a:pPr eaLnBrk="1" fontAlgn="auto" hangingPunct="1">
              <a:spcAft>
                <a:spcPts val="0"/>
              </a:spcAft>
              <a:defRPr/>
            </a:pPr>
            <a:r>
              <a:rPr lang="en-US" altLang="en-US" dirty="0" smtClean="0"/>
              <a:t>CBD </a:t>
            </a:r>
            <a:r>
              <a:rPr lang="en-US" altLang="en-US" dirty="0" smtClean="0"/>
              <a:t>Model </a:t>
            </a:r>
            <a:r>
              <a:rPr lang="en-US" altLang="en-US" dirty="0" smtClean="0"/>
              <a:t>(cont.)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286000"/>
            <a:ext cx="9144000" cy="1143000"/>
          </a:xfrm>
        </p:spPr>
        <p:txBody>
          <a:bodyPr lIns="91426" tIns="45713" rIns="91426" bIns="45713" anchor="t">
            <a:normAutofit fontScale="90000"/>
          </a:bodyPr>
          <a:lstStyle/>
          <a:p>
            <a:pPr algn="ctr"/>
            <a:r>
              <a:rPr lang="en-US" altLang="en-US" b="1" dirty="0" smtClean="0"/>
              <a:t>UNIT-III</a:t>
            </a:r>
            <a:br>
              <a:rPr lang="en-US" altLang="en-US" b="1" dirty="0" smtClean="0"/>
            </a:br>
            <a:r>
              <a:rPr lang="en-US" altLang="en-US" b="1" dirty="0" smtClean="0"/>
              <a:t>(Part-2)</a:t>
            </a:r>
          </a:p>
        </p:txBody>
      </p:sp>
      <p:sp>
        <p:nvSpPr>
          <p:cNvPr id="2051" name="Rectangle 3"/>
          <p:cNvSpPr>
            <a:spLocks noGrp="1" noChangeArrowheads="1"/>
          </p:cNvSpPr>
          <p:nvPr>
            <p:ph type="subTitle" idx="1"/>
          </p:nvPr>
        </p:nvSpPr>
        <p:spPr>
          <a:xfrm>
            <a:off x="0" y="3886200"/>
            <a:ext cx="9144000" cy="1752600"/>
          </a:xfrm>
        </p:spPr>
        <p:txBody>
          <a:bodyPr lIns="91426" tIns="45713" rIns="91426" bIns="45713"/>
          <a:lstStyle/>
          <a:p>
            <a:r>
              <a:rPr lang="en-US" altLang="en-US" sz="4400" b="1" dirty="0" smtClean="0">
                <a:solidFill>
                  <a:srgbClr val="FF0000"/>
                </a:solidFill>
              </a:rPr>
              <a:t>         </a:t>
            </a:r>
            <a:r>
              <a:rPr lang="en-US" altLang="en-US" sz="4400" b="1" dirty="0" smtClean="0">
                <a:solidFill>
                  <a:srgbClr val="FF0000"/>
                </a:solidFill>
              </a:rPr>
              <a:t>Software </a:t>
            </a:r>
            <a:r>
              <a:rPr lang="en-US" altLang="en-US" sz="4400" b="1" dirty="0" smtClean="0">
                <a:solidFill>
                  <a:srgbClr val="FF0000"/>
                </a:solidFill>
              </a:rPr>
              <a:t>Requirements</a:t>
            </a:r>
          </a:p>
        </p:txBody>
      </p:sp>
    </p:spTree>
    <p:extLst>
      <p:ext uri="{BB962C8B-B14F-4D97-AF65-F5344CB8AC3E}">
        <p14:creationId xmlns:p14="http://schemas.microsoft.com/office/powerpoint/2010/main" xmlns="" val="1208949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r>
              <a:rPr lang="en-GB" altLang="en-US" smtClean="0"/>
              <a:t>Objectives</a:t>
            </a:r>
          </a:p>
        </p:txBody>
      </p:sp>
      <p:sp>
        <p:nvSpPr>
          <p:cNvPr id="4099" name="Rectangle 3"/>
          <p:cNvSpPr>
            <a:spLocks noGrp="1" noChangeArrowheads="1"/>
          </p:cNvSpPr>
          <p:nvPr>
            <p:ph idx="1"/>
          </p:nvPr>
        </p:nvSpPr>
        <p:spPr>
          <a:noFill/>
        </p:spPr>
        <p:txBody>
          <a:bodyPr/>
          <a:lstStyle/>
          <a:p>
            <a:r>
              <a:rPr lang="en-GB" altLang="en-US" dirty="0" smtClean="0"/>
              <a:t>To introduce the concepts of user and system requirements</a:t>
            </a:r>
          </a:p>
          <a:p>
            <a:r>
              <a:rPr lang="en-GB" altLang="en-US" dirty="0" smtClean="0"/>
              <a:t>To describe functional and non-functional requirements</a:t>
            </a:r>
          </a:p>
          <a:p>
            <a:r>
              <a:rPr lang="en-GB" altLang="en-US" dirty="0" smtClean="0"/>
              <a:t>To explain two techniques for describing system requirements</a:t>
            </a:r>
          </a:p>
          <a:p>
            <a:r>
              <a:rPr lang="en-GB" altLang="en-US" dirty="0" smtClean="0"/>
              <a:t>To explain how software requirements may be organised in a requirements document</a:t>
            </a:r>
          </a:p>
        </p:txBody>
      </p:sp>
    </p:spTree>
    <p:extLst>
      <p:ext uri="{BB962C8B-B14F-4D97-AF65-F5344CB8AC3E}">
        <p14:creationId xmlns:p14="http://schemas.microsoft.com/office/powerpoint/2010/main" xmlns="" val="88058353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GB" altLang="en-US" smtClean="0"/>
              <a:t>Topics covered</a:t>
            </a:r>
          </a:p>
        </p:txBody>
      </p:sp>
      <p:sp>
        <p:nvSpPr>
          <p:cNvPr id="5123" name="Rectangle 3"/>
          <p:cNvSpPr>
            <a:spLocks noGrp="1" noChangeArrowheads="1"/>
          </p:cNvSpPr>
          <p:nvPr>
            <p:ph idx="1"/>
          </p:nvPr>
        </p:nvSpPr>
        <p:spPr>
          <a:noFill/>
        </p:spPr>
        <p:txBody>
          <a:bodyPr/>
          <a:lstStyle/>
          <a:p>
            <a:r>
              <a:rPr lang="en-GB" altLang="en-US" smtClean="0"/>
              <a:t>Functional and non-functional requirements</a:t>
            </a:r>
          </a:p>
          <a:p>
            <a:r>
              <a:rPr lang="en-GB" altLang="en-US" smtClean="0"/>
              <a:t>User requirements</a:t>
            </a:r>
          </a:p>
          <a:p>
            <a:r>
              <a:rPr lang="en-GB" altLang="en-US" smtClean="0"/>
              <a:t>System requirements</a:t>
            </a:r>
          </a:p>
          <a:p>
            <a:r>
              <a:rPr lang="en-GB" altLang="en-US" smtClean="0"/>
              <a:t>The software requirements document</a:t>
            </a:r>
          </a:p>
        </p:txBody>
      </p:sp>
    </p:spTree>
    <p:extLst>
      <p:ext uri="{BB962C8B-B14F-4D97-AF65-F5344CB8AC3E}">
        <p14:creationId xmlns:p14="http://schemas.microsoft.com/office/powerpoint/2010/main" xmlns="" val="12779937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r>
              <a:rPr lang="en-GB" altLang="en-US" dirty="0" smtClean="0"/>
              <a:t>Requirements </a:t>
            </a:r>
            <a:r>
              <a:rPr lang="en-GB" altLang="en-US" dirty="0" smtClean="0"/>
              <a:t>Engineering</a:t>
            </a:r>
            <a:endParaRPr lang="en-GB" altLang="en-US" dirty="0" smtClean="0"/>
          </a:p>
        </p:txBody>
      </p:sp>
      <p:sp>
        <p:nvSpPr>
          <p:cNvPr id="6147" name="Rectangle 3"/>
          <p:cNvSpPr>
            <a:spLocks noGrp="1" noChangeArrowheads="1"/>
          </p:cNvSpPr>
          <p:nvPr>
            <p:ph idx="1"/>
          </p:nvPr>
        </p:nvSpPr>
        <p:spPr>
          <a:noFill/>
        </p:spPr>
        <p:txBody>
          <a:bodyPr/>
          <a:lstStyle/>
          <a:p>
            <a:r>
              <a:rPr lang="en-GB" altLang="en-US" smtClean="0"/>
              <a:t>The process of establishing the services that the customer requires from a system and the constraints under which it operates and is developed</a:t>
            </a:r>
          </a:p>
          <a:p>
            <a:r>
              <a:rPr lang="en-GB" altLang="en-US" smtClean="0"/>
              <a:t>The requirements themselves are the descriptions of the system services and constraints that are generated during the requirements engineering process</a:t>
            </a:r>
          </a:p>
        </p:txBody>
      </p:sp>
    </p:spTree>
    <p:extLst>
      <p:ext uri="{BB962C8B-B14F-4D97-AF65-F5344CB8AC3E}">
        <p14:creationId xmlns:p14="http://schemas.microsoft.com/office/powerpoint/2010/main" xmlns="" val="108631647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GB" altLang="en-US" smtClean="0"/>
              <a:t>What is a requirement?</a:t>
            </a:r>
          </a:p>
        </p:txBody>
      </p:sp>
      <p:sp>
        <p:nvSpPr>
          <p:cNvPr id="7171" name="Rectangle 3"/>
          <p:cNvSpPr>
            <a:spLocks noGrp="1" noChangeArrowheads="1"/>
          </p:cNvSpPr>
          <p:nvPr>
            <p:ph idx="1"/>
          </p:nvPr>
        </p:nvSpPr>
        <p:spPr>
          <a:noFill/>
        </p:spPr>
        <p:txBody>
          <a:bodyPr>
            <a:normAutofit fontScale="92500" lnSpcReduction="10000"/>
          </a:bodyPr>
          <a:lstStyle/>
          <a:p>
            <a:r>
              <a:rPr lang="en-GB" altLang="en-US" smtClean="0"/>
              <a:t>It may range from a high-level abstract statement of a service or of a system constraint to a detailed mathematical functional specification</a:t>
            </a:r>
          </a:p>
          <a:p>
            <a:r>
              <a:rPr lang="en-GB" altLang="en-US" smtClean="0"/>
              <a:t>This is inevitable as requirements may serve a dual function</a:t>
            </a:r>
          </a:p>
          <a:p>
            <a:pPr lvl="1"/>
            <a:r>
              <a:rPr lang="en-GB" altLang="en-US" smtClean="0"/>
              <a:t>May be the basis for a bid for a contract - therefore must be open to interpretation</a:t>
            </a:r>
          </a:p>
          <a:p>
            <a:pPr lvl="1"/>
            <a:r>
              <a:rPr lang="en-GB" altLang="en-US" smtClean="0"/>
              <a:t>May be the basis for the contract itself - therefore must be defined in detail</a:t>
            </a:r>
          </a:p>
          <a:p>
            <a:pPr lvl="1"/>
            <a:r>
              <a:rPr lang="en-GB" altLang="en-US" smtClean="0"/>
              <a:t>Both these statements may be called requirements</a:t>
            </a:r>
          </a:p>
        </p:txBody>
      </p:sp>
    </p:spTree>
    <p:extLst>
      <p:ext uri="{BB962C8B-B14F-4D97-AF65-F5344CB8AC3E}">
        <p14:creationId xmlns:p14="http://schemas.microsoft.com/office/powerpoint/2010/main" xmlns="" val="166276342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p:spPr>
        <p:txBody>
          <a:bodyPr/>
          <a:lstStyle/>
          <a:p>
            <a:r>
              <a:rPr lang="en-GB" altLang="en-US" smtClean="0"/>
              <a:t>Types of requirement</a:t>
            </a:r>
          </a:p>
        </p:txBody>
      </p:sp>
      <p:sp>
        <p:nvSpPr>
          <p:cNvPr id="9219" name="Rectangle 3"/>
          <p:cNvSpPr>
            <a:spLocks noGrp="1" noChangeArrowheads="1"/>
          </p:cNvSpPr>
          <p:nvPr>
            <p:ph idx="1"/>
          </p:nvPr>
        </p:nvSpPr>
        <p:spPr>
          <a:noFill/>
        </p:spPr>
        <p:txBody>
          <a:bodyPr>
            <a:normAutofit fontScale="92500" lnSpcReduction="20000"/>
          </a:bodyPr>
          <a:lstStyle/>
          <a:p>
            <a:r>
              <a:rPr lang="en-GB" altLang="en-US" smtClean="0"/>
              <a:t>User requirements</a:t>
            </a:r>
          </a:p>
          <a:p>
            <a:pPr lvl="1"/>
            <a:r>
              <a:rPr lang="en-GB" altLang="en-US" smtClean="0"/>
              <a:t>Statements in natural language plus diagrams of the services the system provides and its operational constraints. Written for customers</a:t>
            </a:r>
          </a:p>
          <a:p>
            <a:r>
              <a:rPr lang="en-GB" altLang="en-US" smtClean="0"/>
              <a:t>System requirements</a:t>
            </a:r>
          </a:p>
          <a:p>
            <a:pPr lvl="1"/>
            <a:r>
              <a:rPr lang="en-GB" altLang="en-US" smtClean="0"/>
              <a:t>A structured document setting out detailed descriptions of the system services. Written as a contract between client and contractor</a:t>
            </a:r>
          </a:p>
          <a:p>
            <a:r>
              <a:rPr lang="en-GB" altLang="en-US" smtClean="0"/>
              <a:t>Software specification</a:t>
            </a:r>
          </a:p>
          <a:p>
            <a:pPr lvl="1"/>
            <a:r>
              <a:rPr lang="en-GB" altLang="en-US" smtClean="0"/>
              <a:t>A detailed software description which can serve as a basis for a design or implementation. Written for developers</a:t>
            </a:r>
          </a:p>
        </p:txBody>
      </p:sp>
    </p:spTree>
    <p:extLst>
      <p:ext uri="{BB962C8B-B14F-4D97-AF65-F5344CB8AC3E}">
        <p14:creationId xmlns:p14="http://schemas.microsoft.com/office/powerpoint/2010/main" xmlns="" val="23183689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457200" y="1066800"/>
            <a:ext cx="8458200" cy="5486400"/>
          </a:xfrm>
        </p:spPr>
        <p:txBody>
          <a:bodyPr>
            <a:noAutofit/>
          </a:bodyPr>
          <a:lstStyle/>
          <a:p>
            <a:pPr eaLnBrk="1" hangingPunct="1">
              <a:lnSpc>
                <a:spcPct val="80000"/>
              </a:lnSpc>
            </a:pPr>
            <a:r>
              <a:rPr lang="en-US" altLang="en-US" sz="2000" dirty="0" smtClean="0"/>
              <a:t>Prescriptive process models advocate an orderly approach to software engineering</a:t>
            </a:r>
          </a:p>
          <a:p>
            <a:pPr lvl="1" eaLnBrk="1" hangingPunct="1">
              <a:lnSpc>
                <a:spcPct val="80000"/>
              </a:lnSpc>
            </a:pPr>
            <a:r>
              <a:rPr lang="en-US" altLang="en-US" sz="2000" dirty="0" smtClean="0"/>
              <a:t>Organize framework activities in a certain order</a:t>
            </a:r>
          </a:p>
          <a:p>
            <a:pPr eaLnBrk="1" hangingPunct="1"/>
            <a:r>
              <a:rPr lang="en-US" altLang="en-US" sz="2000" dirty="0" smtClean="0"/>
              <a:t>Process framework  activity with set of software engineering actions.</a:t>
            </a:r>
          </a:p>
          <a:p>
            <a:pPr eaLnBrk="1" hangingPunct="1"/>
            <a:r>
              <a:rPr lang="en-US" altLang="en-US" sz="2000" dirty="0" smtClean="0"/>
              <a:t>Each action in terms of a task set that identifies the work to be accomplished to meet the goals.</a:t>
            </a:r>
          </a:p>
          <a:p>
            <a:pPr eaLnBrk="1" hangingPunct="1"/>
            <a:r>
              <a:rPr lang="en-US" altLang="en-US" sz="2000" dirty="0" smtClean="0"/>
              <a:t>The resultant process model should be adapted to accommodate the nature of the specific project, people doing the work, and the work environment.</a:t>
            </a:r>
          </a:p>
          <a:p>
            <a:pPr eaLnBrk="1" hangingPunct="1"/>
            <a:r>
              <a:rPr lang="en-US" altLang="en-US" sz="2000" dirty="0" smtClean="0"/>
              <a:t> Software engineer choose process framework that includes activities like;</a:t>
            </a:r>
          </a:p>
          <a:p>
            <a:pPr lvl="1" eaLnBrk="1" hangingPunct="1"/>
            <a:r>
              <a:rPr lang="en-US" altLang="en-US" sz="2000" dirty="0" smtClean="0"/>
              <a:t>Communication</a:t>
            </a:r>
          </a:p>
          <a:p>
            <a:pPr lvl="1" eaLnBrk="1" hangingPunct="1"/>
            <a:r>
              <a:rPr lang="en-US" altLang="en-US" sz="2000" dirty="0" smtClean="0"/>
              <a:t>Planning</a:t>
            </a:r>
          </a:p>
          <a:p>
            <a:pPr lvl="1" eaLnBrk="1" hangingPunct="1"/>
            <a:r>
              <a:rPr lang="en-US" altLang="en-US" sz="2000" dirty="0" smtClean="0"/>
              <a:t>Modeling</a:t>
            </a:r>
          </a:p>
          <a:p>
            <a:pPr lvl="1" eaLnBrk="1" hangingPunct="1"/>
            <a:r>
              <a:rPr lang="en-US" altLang="en-US" sz="2000" dirty="0" smtClean="0"/>
              <a:t>Construction</a:t>
            </a:r>
          </a:p>
          <a:p>
            <a:pPr lvl="1" eaLnBrk="1" hangingPunct="1"/>
            <a:r>
              <a:rPr lang="en-US" altLang="en-US" sz="2000" dirty="0" smtClean="0"/>
              <a:t>Deployment  </a:t>
            </a:r>
          </a:p>
        </p:txBody>
      </p:sp>
      <p:sp>
        <p:nvSpPr>
          <p:cNvPr id="2" name="Title 1"/>
          <p:cNvSpPr>
            <a:spLocks noGrp="1"/>
          </p:cNvSpPr>
          <p:nvPr>
            <p:ph type="title"/>
          </p:nvPr>
        </p:nvSpPr>
        <p:spPr/>
        <p:txBody>
          <a:bodyPr/>
          <a:lstStyle/>
          <a:p>
            <a:pPr eaLnBrk="1" fontAlgn="auto" hangingPunct="1">
              <a:spcAft>
                <a:spcPts val="0"/>
              </a:spcAft>
              <a:defRPr/>
            </a:pPr>
            <a:r>
              <a:rPr lang="en-US" altLang="en-US" sz="4000" smtClean="0"/>
              <a:t>Prescriptive Model</a:t>
            </a:r>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GB" altLang="en-US" smtClean="0"/>
              <a:t>Definitions and specifications</a:t>
            </a:r>
          </a:p>
        </p:txBody>
      </p:sp>
      <p:pic>
        <p:nvPicPr>
          <p:cNvPr id="10243" name="Picture 3"/>
          <p:cNvPicPr>
            <a:picLocks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7089" y="1422400"/>
            <a:ext cx="7263911" cy="497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2425736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GB" altLang="en-US" smtClean="0"/>
              <a:t>Requirements readers</a:t>
            </a:r>
          </a:p>
        </p:txBody>
      </p:sp>
      <p:pic>
        <p:nvPicPr>
          <p:cNvPr id="11267" name="Picture 4" descr="5.2 Req-readers.eps                                            00002F3DDocs                           B1931E2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1600200"/>
            <a:ext cx="6172200" cy="4833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7412400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266700"/>
            <a:ext cx="8382000" cy="1104900"/>
          </a:xfrm>
        </p:spPr>
        <p:txBody>
          <a:bodyPr/>
          <a:lstStyle/>
          <a:p>
            <a:r>
              <a:rPr lang="en-GB" altLang="en-US" sz="3200" dirty="0" smtClean="0">
                <a:solidFill>
                  <a:srgbClr val="FF0000"/>
                </a:solidFill>
              </a:rPr>
              <a:t>Functional and </a:t>
            </a:r>
            <a:r>
              <a:rPr lang="en-GB" altLang="en-US" sz="3200" dirty="0" smtClean="0">
                <a:solidFill>
                  <a:srgbClr val="FF0000"/>
                </a:solidFill>
              </a:rPr>
              <a:t>Non-Functional </a:t>
            </a:r>
            <a:r>
              <a:rPr lang="en-GB" altLang="en-US" sz="3200" dirty="0" smtClean="0">
                <a:solidFill>
                  <a:srgbClr val="FF0000"/>
                </a:solidFill>
              </a:rPr>
              <a:t>R</a:t>
            </a:r>
            <a:r>
              <a:rPr lang="en-GB" altLang="en-US" sz="3200" dirty="0" smtClean="0">
                <a:solidFill>
                  <a:srgbClr val="FF0000"/>
                </a:solidFill>
              </a:rPr>
              <a:t>equirements</a:t>
            </a:r>
            <a:endParaRPr lang="en-GB" altLang="en-US" dirty="0" smtClean="0">
              <a:solidFill>
                <a:srgbClr val="FF0000"/>
              </a:solidFill>
            </a:endParaRPr>
          </a:p>
        </p:txBody>
      </p:sp>
      <p:sp>
        <p:nvSpPr>
          <p:cNvPr id="12291" name="Rectangle 3"/>
          <p:cNvSpPr>
            <a:spLocks noGrp="1" noChangeArrowheads="1"/>
          </p:cNvSpPr>
          <p:nvPr>
            <p:ph idx="1"/>
          </p:nvPr>
        </p:nvSpPr>
        <p:spPr/>
        <p:txBody>
          <a:bodyPr>
            <a:normAutofit fontScale="92500" lnSpcReduction="10000"/>
          </a:bodyPr>
          <a:lstStyle/>
          <a:p>
            <a:pPr>
              <a:lnSpc>
                <a:spcPct val="90000"/>
              </a:lnSpc>
            </a:pPr>
            <a:r>
              <a:rPr lang="en-GB" altLang="en-US" smtClean="0"/>
              <a:t>Functional requirements</a:t>
            </a:r>
          </a:p>
          <a:p>
            <a:pPr lvl="1">
              <a:lnSpc>
                <a:spcPct val="90000"/>
              </a:lnSpc>
            </a:pPr>
            <a:r>
              <a:rPr lang="en-GB" altLang="en-US" smtClean="0"/>
              <a:t>Statements of services the system should provide, how the system should react to particular inputs and how the system should behave in particular situations.</a:t>
            </a:r>
          </a:p>
          <a:p>
            <a:pPr>
              <a:lnSpc>
                <a:spcPct val="90000"/>
              </a:lnSpc>
            </a:pPr>
            <a:r>
              <a:rPr lang="en-GB" altLang="en-US" smtClean="0"/>
              <a:t>Non-functional requirements</a:t>
            </a:r>
          </a:p>
          <a:p>
            <a:pPr lvl="1">
              <a:lnSpc>
                <a:spcPct val="90000"/>
              </a:lnSpc>
            </a:pPr>
            <a:r>
              <a:rPr lang="en-GB" altLang="en-US" smtClean="0"/>
              <a:t>constraints on the services or functions offered by the system such as timing constraints, constraints on the development process, standards, etc.</a:t>
            </a:r>
          </a:p>
          <a:p>
            <a:pPr>
              <a:lnSpc>
                <a:spcPct val="90000"/>
              </a:lnSpc>
            </a:pPr>
            <a:r>
              <a:rPr lang="en-GB" altLang="en-US" smtClean="0"/>
              <a:t>Domain requirements</a:t>
            </a:r>
          </a:p>
          <a:p>
            <a:pPr lvl="1">
              <a:lnSpc>
                <a:spcPct val="90000"/>
              </a:lnSpc>
            </a:pPr>
            <a:r>
              <a:rPr lang="en-GB" altLang="en-US" smtClean="0"/>
              <a:t>Requirements that come from the application domain of the system and that reflect characteristics of that domain</a:t>
            </a:r>
          </a:p>
          <a:p>
            <a:pPr>
              <a:lnSpc>
                <a:spcPct val="90000"/>
              </a:lnSpc>
            </a:pPr>
            <a:endParaRPr lang="en-GB" altLang="en-US" smtClean="0"/>
          </a:p>
        </p:txBody>
      </p:sp>
    </p:spTree>
    <p:extLst>
      <p:ext uri="{BB962C8B-B14F-4D97-AF65-F5344CB8AC3E}">
        <p14:creationId xmlns:p14="http://schemas.microsoft.com/office/powerpoint/2010/main" xmlns="" val="32696012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dirty="0" smtClean="0">
                <a:solidFill>
                  <a:srgbClr val="FF0000"/>
                </a:solidFill>
              </a:rPr>
              <a:t>Functional </a:t>
            </a:r>
            <a:r>
              <a:rPr lang="en-GB" altLang="en-US" dirty="0" smtClean="0">
                <a:solidFill>
                  <a:srgbClr val="FF0000"/>
                </a:solidFill>
              </a:rPr>
              <a:t>Requirements</a:t>
            </a:r>
            <a:endParaRPr lang="en-GB" altLang="en-US" dirty="0" smtClean="0">
              <a:solidFill>
                <a:srgbClr val="FF0000"/>
              </a:solidFill>
            </a:endParaRPr>
          </a:p>
        </p:txBody>
      </p:sp>
      <p:sp>
        <p:nvSpPr>
          <p:cNvPr id="13315" name="Rectangle 3"/>
          <p:cNvSpPr>
            <a:spLocks noGrp="1" noChangeArrowheads="1"/>
          </p:cNvSpPr>
          <p:nvPr>
            <p:ph idx="1"/>
          </p:nvPr>
        </p:nvSpPr>
        <p:spPr/>
        <p:txBody>
          <a:bodyPr/>
          <a:lstStyle/>
          <a:p>
            <a:r>
              <a:rPr lang="en-GB" altLang="en-US" smtClean="0"/>
              <a:t>Describe functionality or system services</a:t>
            </a:r>
          </a:p>
          <a:p>
            <a:r>
              <a:rPr lang="en-GB" altLang="en-US" smtClean="0"/>
              <a:t>Depend on the type of software, expected users and the type of system where the software is used</a:t>
            </a:r>
          </a:p>
          <a:p>
            <a:r>
              <a:rPr lang="en-GB" altLang="en-US" smtClean="0"/>
              <a:t>Functional user requirements may be high-level statements of what the system should do but functional system requirements should describe the system services in detail</a:t>
            </a:r>
          </a:p>
        </p:txBody>
      </p:sp>
    </p:spTree>
    <p:extLst>
      <p:ext uri="{BB962C8B-B14F-4D97-AF65-F5344CB8AC3E}">
        <p14:creationId xmlns:p14="http://schemas.microsoft.com/office/powerpoint/2010/main" xmlns="" val="25436318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66700"/>
            <a:ext cx="8229600" cy="1104900"/>
          </a:xfrm>
        </p:spPr>
        <p:txBody>
          <a:bodyPr/>
          <a:lstStyle/>
          <a:p>
            <a:r>
              <a:rPr lang="en-GB" altLang="en-US" sz="3600" dirty="0" smtClean="0">
                <a:solidFill>
                  <a:srgbClr val="FF0000"/>
                </a:solidFill>
              </a:rPr>
              <a:t>Examples of </a:t>
            </a:r>
            <a:r>
              <a:rPr lang="en-GB" altLang="en-US" sz="3600" dirty="0" smtClean="0">
                <a:solidFill>
                  <a:srgbClr val="FF0000"/>
                </a:solidFill>
              </a:rPr>
              <a:t>F</a:t>
            </a:r>
            <a:r>
              <a:rPr lang="en-GB" altLang="en-US" sz="3600" dirty="0" smtClean="0">
                <a:solidFill>
                  <a:srgbClr val="FF0000"/>
                </a:solidFill>
              </a:rPr>
              <a:t>unctional Requirements</a:t>
            </a:r>
            <a:endParaRPr lang="en-GB" altLang="en-US" dirty="0" smtClean="0">
              <a:solidFill>
                <a:srgbClr val="FF0000"/>
              </a:solidFill>
            </a:endParaRPr>
          </a:p>
        </p:txBody>
      </p:sp>
      <p:sp>
        <p:nvSpPr>
          <p:cNvPr id="14339" name="Rectangle 3"/>
          <p:cNvSpPr>
            <a:spLocks noGrp="1" noChangeArrowheads="1"/>
          </p:cNvSpPr>
          <p:nvPr>
            <p:ph idx="1"/>
          </p:nvPr>
        </p:nvSpPr>
        <p:spPr/>
        <p:txBody>
          <a:bodyPr>
            <a:normAutofit fontScale="92500"/>
          </a:bodyPr>
          <a:lstStyle/>
          <a:p>
            <a:pPr algn="just">
              <a:spcBef>
                <a:spcPts val="600"/>
              </a:spcBef>
              <a:spcAft>
                <a:spcPts val="600"/>
              </a:spcAft>
            </a:pPr>
            <a:r>
              <a:rPr lang="en-GB" altLang="en-US" smtClean="0"/>
              <a:t>The user shall be able to search either all of the initial set of databases or select a subset from it.</a:t>
            </a:r>
          </a:p>
          <a:p>
            <a:pPr algn="just">
              <a:spcAft>
                <a:spcPts val="600"/>
              </a:spcAft>
            </a:pPr>
            <a:r>
              <a:rPr lang="en-GB" altLang="en-US" smtClean="0"/>
              <a:t>The system shall provide appropriate viewers for the user to read documents in the document store. </a:t>
            </a:r>
          </a:p>
          <a:p>
            <a:pPr algn="just"/>
            <a:r>
              <a:rPr lang="en-GB" altLang="en-US" smtClean="0"/>
              <a:t>Every order shall be allocated a unique identifier (ORDER_ID) which the user shall be able to copy to the account’s permanent storage area.</a:t>
            </a:r>
          </a:p>
        </p:txBody>
      </p:sp>
    </p:spTree>
    <p:extLst>
      <p:ext uri="{BB962C8B-B14F-4D97-AF65-F5344CB8AC3E}">
        <p14:creationId xmlns:p14="http://schemas.microsoft.com/office/powerpoint/2010/main" xmlns="" val="974970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smtClean="0"/>
              <a:t>Requirements imprecision</a:t>
            </a:r>
          </a:p>
        </p:txBody>
      </p:sp>
      <p:sp>
        <p:nvSpPr>
          <p:cNvPr id="15363" name="Rectangle 3"/>
          <p:cNvSpPr>
            <a:spLocks noGrp="1" noChangeArrowheads="1"/>
          </p:cNvSpPr>
          <p:nvPr>
            <p:ph idx="1"/>
          </p:nvPr>
        </p:nvSpPr>
        <p:spPr/>
        <p:txBody>
          <a:bodyPr>
            <a:normAutofit lnSpcReduction="10000"/>
          </a:bodyPr>
          <a:lstStyle/>
          <a:p>
            <a:r>
              <a:rPr lang="en-GB" altLang="en-US" smtClean="0"/>
              <a:t>Problems arise when requirements are not precisely stated</a:t>
            </a:r>
          </a:p>
          <a:p>
            <a:r>
              <a:rPr lang="en-GB" altLang="en-US" smtClean="0"/>
              <a:t>Ambiguous requirements may be interpreted in different ways by developers and users</a:t>
            </a:r>
          </a:p>
          <a:p>
            <a:r>
              <a:rPr lang="en-GB" altLang="en-US" smtClean="0"/>
              <a:t>Consider the term ‘appropriate viewers’</a:t>
            </a:r>
          </a:p>
          <a:p>
            <a:pPr lvl="1"/>
            <a:r>
              <a:rPr lang="en-GB" altLang="en-US" smtClean="0"/>
              <a:t>User intention - special purpose viewer for each different document type</a:t>
            </a:r>
          </a:p>
          <a:p>
            <a:pPr lvl="1"/>
            <a:r>
              <a:rPr lang="en-GB" altLang="en-US" smtClean="0"/>
              <a:t>Developer interpretation - Provide a text viewer that shows the contents of the document</a:t>
            </a:r>
          </a:p>
        </p:txBody>
      </p:sp>
    </p:spTree>
    <p:extLst>
      <p:ext uri="{BB962C8B-B14F-4D97-AF65-F5344CB8AC3E}">
        <p14:creationId xmlns:p14="http://schemas.microsoft.com/office/powerpoint/2010/main" xmlns="" val="23247880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sz="2800" smtClean="0"/>
              <a:t>Requirements completeness and consistency</a:t>
            </a:r>
            <a:endParaRPr lang="en-GB" altLang="en-US" smtClean="0"/>
          </a:p>
        </p:txBody>
      </p:sp>
      <p:sp>
        <p:nvSpPr>
          <p:cNvPr id="16387" name="Rectangle 3"/>
          <p:cNvSpPr>
            <a:spLocks noGrp="1" noChangeArrowheads="1"/>
          </p:cNvSpPr>
          <p:nvPr>
            <p:ph idx="1"/>
          </p:nvPr>
        </p:nvSpPr>
        <p:spPr/>
        <p:txBody>
          <a:bodyPr>
            <a:normAutofit fontScale="92500" lnSpcReduction="10000"/>
          </a:bodyPr>
          <a:lstStyle/>
          <a:p>
            <a:r>
              <a:rPr lang="en-GB" altLang="en-US" smtClean="0"/>
              <a:t>In principle requirements should be both complete and consistent</a:t>
            </a:r>
          </a:p>
          <a:p>
            <a:r>
              <a:rPr lang="en-GB" altLang="en-US" smtClean="0"/>
              <a:t>Complete</a:t>
            </a:r>
          </a:p>
          <a:p>
            <a:pPr lvl="1"/>
            <a:r>
              <a:rPr lang="en-GB" altLang="en-US" smtClean="0"/>
              <a:t>They should include descriptions of all facilities required</a:t>
            </a:r>
          </a:p>
          <a:p>
            <a:r>
              <a:rPr lang="en-GB" altLang="en-US" smtClean="0"/>
              <a:t>Consistent</a:t>
            </a:r>
          </a:p>
          <a:p>
            <a:pPr lvl="1"/>
            <a:r>
              <a:rPr lang="en-GB" altLang="en-US" smtClean="0"/>
              <a:t>There should be no conflicts or contradictions in the descriptions of the system facilities</a:t>
            </a:r>
          </a:p>
          <a:p>
            <a:r>
              <a:rPr lang="en-GB" altLang="en-US" smtClean="0"/>
              <a:t>In practice, it is impossible to produce a complete and consistent requirements document</a:t>
            </a:r>
          </a:p>
        </p:txBody>
      </p:sp>
    </p:spTree>
    <p:extLst>
      <p:ext uri="{BB962C8B-B14F-4D97-AF65-F5344CB8AC3E}">
        <p14:creationId xmlns:p14="http://schemas.microsoft.com/office/powerpoint/2010/main" xmlns="" val="18035909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GB" altLang="en-US" dirty="0" smtClean="0">
                <a:solidFill>
                  <a:srgbClr val="FF0000"/>
                </a:solidFill>
              </a:rPr>
              <a:t>Non-functional </a:t>
            </a:r>
            <a:r>
              <a:rPr lang="en-GB" altLang="en-US" dirty="0" smtClean="0">
                <a:solidFill>
                  <a:srgbClr val="FF0000"/>
                </a:solidFill>
              </a:rPr>
              <a:t>Requirements</a:t>
            </a:r>
            <a:endParaRPr lang="en-GB" altLang="en-US" dirty="0" smtClean="0">
              <a:solidFill>
                <a:srgbClr val="FF0000"/>
              </a:solidFill>
            </a:endParaRPr>
          </a:p>
        </p:txBody>
      </p:sp>
      <p:sp>
        <p:nvSpPr>
          <p:cNvPr id="17411" name="Rectangle 3"/>
          <p:cNvSpPr>
            <a:spLocks noGrp="1" noChangeArrowheads="1"/>
          </p:cNvSpPr>
          <p:nvPr>
            <p:ph idx="1"/>
          </p:nvPr>
        </p:nvSpPr>
        <p:spPr>
          <a:noFill/>
        </p:spPr>
        <p:txBody>
          <a:bodyPr>
            <a:normAutofit fontScale="92500"/>
          </a:bodyPr>
          <a:lstStyle/>
          <a:p>
            <a:pPr>
              <a:lnSpc>
                <a:spcPct val="90000"/>
              </a:lnSpc>
            </a:pPr>
            <a:r>
              <a:rPr lang="en-GB" altLang="en-US" smtClean="0"/>
              <a:t>Define system properties and constraints e.g. reliability, response time and storage requirements. Constraints are I/O device capability, system representations, etc.</a:t>
            </a:r>
          </a:p>
          <a:p>
            <a:pPr>
              <a:lnSpc>
                <a:spcPct val="90000"/>
              </a:lnSpc>
            </a:pPr>
            <a:r>
              <a:rPr lang="en-GB" altLang="en-US" smtClean="0"/>
              <a:t>Process requirements may also be specified mandating a particular CASE system, programming language or development method</a:t>
            </a:r>
          </a:p>
          <a:p>
            <a:pPr>
              <a:lnSpc>
                <a:spcPct val="90000"/>
              </a:lnSpc>
            </a:pPr>
            <a:r>
              <a:rPr lang="en-GB" altLang="en-US" smtClean="0"/>
              <a:t>Non-functional requirements may be more critical than functional requirements. If these are not met, the system is useless</a:t>
            </a:r>
          </a:p>
        </p:txBody>
      </p:sp>
    </p:spTree>
    <p:extLst>
      <p:ext uri="{BB962C8B-B14F-4D97-AF65-F5344CB8AC3E}">
        <p14:creationId xmlns:p14="http://schemas.microsoft.com/office/powerpoint/2010/main" xmlns="" val="390199340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altLang="en-US" smtClean="0"/>
              <a:t>Non-functional classifications</a:t>
            </a:r>
          </a:p>
        </p:txBody>
      </p:sp>
      <p:sp>
        <p:nvSpPr>
          <p:cNvPr id="18435" name="Rectangle 3"/>
          <p:cNvSpPr>
            <a:spLocks noGrp="1" noChangeArrowheads="1"/>
          </p:cNvSpPr>
          <p:nvPr>
            <p:ph idx="1"/>
          </p:nvPr>
        </p:nvSpPr>
        <p:spPr>
          <a:noFill/>
        </p:spPr>
        <p:txBody>
          <a:bodyPr>
            <a:normAutofit fontScale="92500" lnSpcReduction="20000"/>
          </a:bodyPr>
          <a:lstStyle/>
          <a:p>
            <a:pPr>
              <a:lnSpc>
                <a:spcPct val="90000"/>
              </a:lnSpc>
            </a:pPr>
            <a:r>
              <a:rPr lang="en-GB" altLang="en-US" smtClean="0"/>
              <a:t>Product requirements</a:t>
            </a:r>
          </a:p>
          <a:p>
            <a:pPr lvl="1">
              <a:lnSpc>
                <a:spcPct val="90000"/>
              </a:lnSpc>
            </a:pPr>
            <a:r>
              <a:rPr lang="en-GB" altLang="en-US" smtClean="0"/>
              <a:t>Requirements which specify that the delivered product must behave in a particular way e.g. execution speed, reliability, etc.</a:t>
            </a:r>
          </a:p>
          <a:p>
            <a:pPr>
              <a:lnSpc>
                <a:spcPct val="90000"/>
              </a:lnSpc>
            </a:pPr>
            <a:r>
              <a:rPr lang="en-GB" altLang="en-US" smtClean="0"/>
              <a:t>Organisational requirements</a:t>
            </a:r>
          </a:p>
          <a:p>
            <a:pPr lvl="1">
              <a:lnSpc>
                <a:spcPct val="90000"/>
              </a:lnSpc>
            </a:pPr>
            <a:r>
              <a:rPr lang="en-GB" altLang="en-US" smtClean="0"/>
              <a:t>Requirements which are a consequence of organisational policies and procedures e.g. process standards used, implementation requirements, etc.</a:t>
            </a:r>
          </a:p>
          <a:p>
            <a:pPr>
              <a:lnSpc>
                <a:spcPct val="90000"/>
              </a:lnSpc>
            </a:pPr>
            <a:r>
              <a:rPr lang="en-GB" altLang="en-US" smtClean="0"/>
              <a:t>External requirements</a:t>
            </a:r>
          </a:p>
          <a:p>
            <a:pPr lvl="1">
              <a:lnSpc>
                <a:spcPct val="90000"/>
              </a:lnSpc>
            </a:pPr>
            <a:r>
              <a:rPr lang="en-GB" altLang="en-US" smtClean="0"/>
              <a:t>Requirements which arise from factors which are external to the system and its development process e.g. interoperability requirements, legislative requirements, etc.</a:t>
            </a:r>
          </a:p>
        </p:txBody>
      </p:sp>
    </p:spTree>
    <p:extLst>
      <p:ext uri="{BB962C8B-B14F-4D97-AF65-F5344CB8AC3E}">
        <p14:creationId xmlns:p14="http://schemas.microsoft.com/office/powerpoint/2010/main" xmlns="" val="66603356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normAutofit/>
          </a:bodyPr>
          <a:lstStyle/>
          <a:p>
            <a:r>
              <a:rPr lang="en-GB" altLang="en-US" smtClean="0"/>
              <a:t>Non-functional requirement types</a:t>
            </a:r>
          </a:p>
        </p:txBody>
      </p:sp>
      <p:pic>
        <p:nvPicPr>
          <p:cNvPr id="19459" name="Picture 3"/>
          <p:cNvPicPr>
            <a:picLocks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1511300"/>
            <a:ext cx="8305800" cy="5092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1586656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p:txBody>
          <a:bodyPr/>
          <a:lstStyle/>
          <a:p>
            <a:pPr eaLnBrk="1" hangingPunct="1"/>
            <a:r>
              <a:rPr lang="en-US" altLang="en-US" smtClean="0"/>
              <a:t>Calling this model as “Prescribe” because it recommend a set of process elements, activities, action task, work product &amp; quality.</a:t>
            </a:r>
          </a:p>
          <a:p>
            <a:pPr eaLnBrk="1" hangingPunct="1"/>
            <a:r>
              <a:rPr lang="en-US" altLang="en-US" smtClean="0"/>
              <a:t>Each elements are inter related to one another (called workflow). </a:t>
            </a:r>
          </a:p>
        </p:txBody>
      </p:sp>
      <p:sp>
        <p:nvSpPr>
          <p:cNvPr id="2" name="Rectangle 2"/>
          <p:cNvSpPr>
            <a:spLocks noGrp="1" noChangeArrowheads="1"/>
          </p:cNvSpPr>
          <p:nvPr>
            <p:ph type="title"/>
          </p:nvPr>
        </p:nvSpPr>
        <p:spPr/>
        <p:txBody>
          <a:bodyPr/>
          <a:lstStyle/>
          <a:p>
            <a:pPr eaLnBrk="1" fontAlgn="auto" hangingPunct="1">
              <a:spcAft>
                <a:spcPts val="0"/>
              </a:spcAft>
              <a:defRPr/>
            </a:pPr>
            <a:r>
              <a:rPr lang="en-US" altLang="en-US" smtClean="0"/>
              <a:t>Prescriptive Model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smtClean="0"/>
              <a:t>Goals and requirements</a:t>
            </a:r>
          </a:p>
        </p:txBody>
      </p:sp>
      <p:sp>
        <p:nvSpPr>
          <p:cNvPr id="21507" name="Rectangle 3"/>
          <p:cNvSpPr>
            <a:spLocks noGrp="1" noChangeArrowheads="1"/>
          </p:cNvSpPr>
          <p:nvPr>
            <p:ph idx="1"/>
          </p:nvPr>
        </p:nvSpPr>
        <p:spPr/>
        <p:txBody>
          <a:bodyPr>
            <a:normAutofit fontScale="92500" lnSpcReduction="10000"/>
          </a:bodyPr>
          <a:lstStyle/>
          <a:p>
            <a:r>
              <a:rPr lang="en-GB" altLang="en-US" smtClean="0"/>
              <a:t>Non-functional requirements may be very difficult to state precisely and imprecise requirements may be difficult to verify. </a:t>
            </a:r>
          </a:p>
          <a:p>
            <a:r>
              <a:rPr lang="en-GB" altLang="en-US" smtClean="0"/>
              <a:t>Goal</a:t>
            </a:r>
          </a:p>
          <a:p>
            <a:pPr lvl="1"/>
            <a:r>
              <a:rPr lang="en-GB" altLang="en-US" smtClean="0"/>
              <a:t>A general intention of the user such as ease of use</a:t>
            </a:r>
          </a:p>
          <a:p>
            <a:r>
              <a:rPr lang="en-GB" altLang="en-US" smtClean="0"/>
              <a:t>Verifiable non-functional requirement</a:t>
            </a:r>
          </a:p>
          <a:p>
            <a:pPr lvl="1"/>
            <a:r>
              <a:rPr lang="en-GB" altLang="en-US" smtClean="0"/>
              <a:t>A statement using some measure that can be objectively tested</a:t>
            </a:r>
          </a:p>
          <a:p>
            <a:r>
              <a:rPr lang="en-GB" altLang="en-US" smtClean="0"/>
              <a:t>Goals are helpful to developers as they convey the intentions of the system users</a:t>
            </a:r>
          </a:p>
        </p:txBody>
      </p:sp>
    </p:spTree>
    <p:extLst>
      <p:ext uri="{BB962C8B-B14F-4D97-AF65-F5344CB8AC3E}">
        <p14:creationId xmlns:p14="http://schemas.microsoft.com/office/powerpoint/2010/main" xmlns="" val="3907631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smtClean="0"/>
              <a:t>Examples</a:t>
            </a:r>
          </a:p>
        </p:txBody>
      </p:sp>
      <p:sp>
        <p:nvSpPr>
          <p:cNvPr id="22531" name="Rectangle 3"/>
          <p:cNvSpPr>
            <a:spLocks noGrp="1" noChangeArrowheads="1"/>
          </p:cNvSpPr>
          <p:nvPr>
            <p:ph idx="1"/>
          </p:nvPr>
        </p:nvSpPr>
        <p:spPr/>
        <p:txBody>
          <a:bodyPr>
            <a:normAutofit lnSpcReduction="10000"/>
          </a:bodyPr>
          <a:lstStyle/>
          <a:p>
            <a:pPr algn="just">
              <a:spcBef>
                <a:spcPts val="600"/>
              </a:spcBef>
            </a:pPr>
            <a:r>
              <a:rPr lang="en-GB" altLang="en-US" b="1" smtClean="0"/>
              <a:t>A system goal</a:t>
            </a:r>
            <a:endParaRPr lang="en-GB" altLang="en-US" smtClean="0"/>
          </a:p>
          <a:p>
            <a:pPr lvl="1" algn="just"/>
            <a:r>
              <a:rPr lang="en-GB" altLang="en-US" smtClean="0"/>
              <a:t>The system should be easy to use by experienced controllers and should be organised in such a way that user errors are minimised.</a:t>
            </a:r>
          </a:p>
          <a:p>
            <a:pPr algn="just">
              <a:spcBef>
                <a:spcPts val="600"/>
              </a:spcBef>
            </a:pPr>
            <a:r>
              <a:rPr lang="en-GB" altLang="en-US" b="1" smtClean="0"/>
              <a:t>A verifiable non-functional requirement</a:t>
            </a:r>
            <a:endParaRPr lang="en-GB" altLang="en-US" smtClean="0"/>
          </a:p>
          <a:p>
            <a:pPr lvl="1" algn="just"/>
            <a:r>
              <a:rPr lang="en-GB" altLang="en-US" smtClean="0"/>
              <a:t>Experienced controllers shall be able to use all the system functions after a total of two hours training. After this training, the average number of errors made by experienced users shall not exceed two per day.</a:t>
            </a:r>
          </a:p>
          <a:p>
            <a:endParaRPr lang="en-GB" altLang="en-US" smtClean="0"/>
          </a:p>
        </p:txBody>
      </p:sp>
    </p:spTree>
    <p:extLst>
      <p:ext uri="{BB962C8B-B14F-4D97-AF65-F5344CB8AC3E}">
        <p14:creationId xmlns:p14="http://schemas.microsoft.com/office/powerpoint/2010/main" xmlns="" val="23716128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en-GB" altLang="en-US" smtClean="0"/>
              <a:t>Requirements measures</a:t>
            </a:r>
          </a:p>
        </p:txBody>
      </p:sp>
      <p:graphicFrame>
        <p:nvGraphicFramePr>
          <p:cNvPr id="23555" name="Object 3"/>
          <p:cNvGraphicFramePr>
            <a:graphicFrameLocks/>
          </p:cNvGraphicFramePr>
          <p:nvPr/>
        </p:nvGraphicFramePr>
        <p:xfrm>
          <a:off x="1068266" y="1524001"/>
          <a:ext cx="6942992" cy="5300663"/>
        </p:xfrm>
        <a:graphic>
          <a:graphicData uri="http://schemas.openxmlformats.org/presentationml/2006/ole">
            <p:oleObj spid="_x0000_s1026" name="Document" r:id="rId3" imgW="3784600" imgH="2667000" progId="Word.Document.8">
              <p:embed/>
            </p:oleObj>
          </a:graphicData>
        </a:graphic>
      </p:graphicFrame>
    </p:spTree>
    <p:extLst>
      <p:ext uri="{BB962C8B-B14F-4D97-AF65-F5344CB8AC3E}">
        <p14:creationId xmlns:p14="http://schemas.microsoft.com/office/powerpoint/2010/main" xmlns="" val="182891149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smtClean="0"/>
              <a:t>Requirements interaction</a:t>
            </a:r>
          </a:p>
        </p:txBody>
      </p:sp>
      <p:sp>
        <p:nvSpPr>
          <p:cNvPr id="24579" name="Rectangle 3"/>
          <p:cNvSpPr>
            <a:spLocks noGrp="1" noChangeArrowheads="1"/>
          </p:cNvSpPr>
          <p:nvPr>
            <p:ph idx="1"/>
          </p:nvPr>
        </p:nvSpPr>
        <p:spPr/>
        <p:txBody>
          <a:bodyPr>
            <a:normAutofit fontScale="92500" lnSpcReduction="10000"/>
          </a:bodyPr>
          <a:lstStyle/>
          <a:p>
            <a:r>
              <a:rPr lang="en-GB" altLang="en-US" smtClean="0"/>
              <a:t>Conflicts between different non-functional requirements are common in complex systems</a:t>
            </a:r>
          </a:p>
          <a:p>
            <a:r>
              <a:rPr lang="en-GB" altLang="en-US" smtClean="0"/>
              <a:t>Spacecraft system</a:t>
            </a:r>
          </a:p>
          <a:p>
            <a:pPr lvl="1"/>
            <a:r>
              <a:rPr lang="en-GB" altLang="en-US" smtClean="0"/>
              <a:t>To minimise weight, the number of separate chips in the system should be minimised</a:t>
            </a:r>
          </a:p>
          <a:p>
            <a:pPr lvl="1"/>
            <a:r>
              <a:rPr lang="en-GB" altLang="en-US" smtClean="0"/>
              <a:t>To minimise power consumption, lower power chips should be used</a:t>
            </a:r>
          </a:p>
          <a:p>
            <a:pPr lvl="1"/>
            <a:r>
              <a:rPr lang="en-GB" altLang="en-US" smtClean="0"/>
              <a:t>However, using low power chips may mean that more chips have to be used. Which is the most critical requirement?</a:t>
            </a:r>
          </a:p>
        </p:txBody>
      </p:sp>
    </p:spTree>
    <p:extLst>
      <p:ext uri="{BB962C8B-B14F-4D97-AF65-F5344CB8AC3E}">
        <p14:creationId xmlns:p14="http://schemas.microsoft.com/office/powerpoint/2010/main" xmlns="" val="11774106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smtClean="0"/>
              <a:t>Domain requirements</a:t>
            </a:r>
          </a:p>
        </p:txBody>
      </p:sp>
      <p:sp>
        <p:nvSpPr>
          <p:cNvPr id="25603" name="Rectangle 3"/>
          <p:cNvSpPr>
            <a:spLocks noGrp="1" noChangeArrowheads="1"/>
          </p:cNvSpPr>
          <p:nvPr>
            <p:ph idx="1"/>
          </p:nvPr>
        </p:nvSpPr>
        <p:spPr/>
        <p:txBody>
          <a:bodyPr/>
          <a:lstStyle/>
          <a:p>
            <a:r>
              <a:rPr lang="en-GB" altLang="en-US" smtClean="0"/>
              <a:t>Derived from the application domain and describe system characterisics and features that reflect the domain</a:t>
            </a:r>
          </a:p>
          <a:p>
            <a:r>
              <a:rPr lang="en-GB" altLang="en-US" smtClean="0"/>
              <a:t>May be new functional requirements, constraints on existing requirements or define specific computations</a:t>
            </a:r>
          </a:p>
          <a:p>
            <a:r>
              <a:rPr lang="en-GB" altLang="en-US" smtClean="0"/>
              <a:t>If domain requirements are not satisfied, the system may be unworkable</a:t>
            </a:r>
          </a:p>
        </p:txBody>
      </p:sp>
    </p:spTree>
    <p:extLst>
      <p:ext uri="{BB962C8B-B14F-4D97-AF65-F5344CB8AC3E}">
        <p14:creationId xmlns:p14="http://schemas.microsoft.com/office/powerpoint/2010/main" xmlns="" val="10896908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266700"/>
            <a:ext cx="8382000" cy="1104900"/>
          </a:xfrm>
        </p:spPr>
        <p:txBody>
          <a:bodyPr/>
          <a:lstStyle/>
          <a:p>
            <a:r>
              <a:rPr lang="en-GB" altLang="en-US" sz="3600" smtClean="0"/>
              <a:t>Library system domain requirements</a:t>
            </a:r>
            <a:endParaRPr lang="en-GB" altLang="en-US" smtClean="0"/>
          </a:p>
        </p:txBody>
      </p:sp>
      <p:sp>
        <p:nvSpPr>
          <p:cNvPr id="26627" name="Rectangle 3"/>
          <p:cNvSpPr>
            <a:spLocks noGrp="1" noChangeArrowheads="1"/>
          </p:cNvSpPr>
          <p:nvPr>
            <p:ph idx="1"/>
          </p:nvPr>
        </p:nvSpPr>
        <p:spPr/>
        <p:txBody>
          <a:bodyPr/>
          <a:lstStyle/>
          <a:p>
            <a:pPr algn="just">
              <a:lnSpc>
                <a:spcPct val="90000"/>
              </a:lnSpc>
              <a:spcBef>
                <a:spcPts val="600"/>
              </a:spcBef>
              <a:spcAft>
                <a:spcPts val="600"/>
              </a:spcAft>
            </a:pPr>
            <a:r>
              <a:rPr lang="en-GB" altLang="en-US" smtClean="0"/>
              <a:t>There shall be a standard user interface to all databases which shall be based on the Z39.50 standard.</a:t>
            </a:r>
          </a:p>
          <a:p>
            <a:pPr algn="just">
              <a:lnSpc>
                <a:spcPct val="90000"/>
              </a:lnSpc>
              <a:spcAft>
                <a:spcPts val="600"/>
              </a:spcAft>
            </a:pPr>
            <a:r>
              <a:rPr lang="en-GB" altLang="en-US" smtClean="0"/>
              <a:t>Because of copyright restrictions, some documents must be deleted immediately on arrival. Depending on the user’s requirements, these documents will either be printed locally on the system server for manually forwarding to the user or routed to a network printer.</a:t>
            </a:r>
          </a:p>
          <a:p>
            <a:pPr>
              <a:lnSpc>
                <a:spcPct val="90000"/>
              </a:lnSpc>
            </a:pPr>
            <a:endParaRPr lang="en-GB" altLang="en-US" smtClean="0"/>
          </a:p>
        </p:txBody>
      </p:sp>
    </p:spTree>
    <p:extLst>
      <p:ext uri="{BB962C8B-B14F-4D97-AF65-F5344CB8AC3E}">
        <p14:creationId xmlns:p14="http://schemas.microsoft.com/office/powerpoint/2010/main" xmlns="" val="28242871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r>
              <a:rPr lang="en-GB" altLang="en-US" smtClean="0"/>
              <a:t>Train protection system</a:t>
            </a:r>
          </a:p>
        </p:txBody>
      </p:sp>
      <p:sp>
        <p:nvSpPr>
          <p:cNvPr id="27651" name="Rectangle 6"/>
          <p:cNvSpPr>
            <a:spLocks noGrp="1" noChangeArrowheads="1"/>
          </p:cNvSpPr>
          <p:nvPr>
            <p:ph idx="1"/>
          </p:nvPr>
        </p:nvSpPr>
        <p:spPr>
          <a:xfrm>
            <a:off x="533400" y="1981200"/>
            <a:ext cx="7772400" cy="4114800"/>
          </a:xfrm>
        </p:spPr>
        <p:txBody>
          <a:bodyPr/>
          <a:lstStyle/>
          <a:p>
            <a:pPr algn="just">
              <a:spcAft>
                <a:spcPts val="600"/>
              </a:spcAft>
            </a:pPr>
            <a:r>
              <a:rPr lang="en-GB" altLang="en-US" smtClean="0"/>
              <a:t>The deceleration of the train shall be computed as:</a:t>
            </a:r>
          </a:p>
          <a:p>
            <a:pPr lvl="1" algn="just"/>
            <a:r>
              <a:rPr lang="en-GB" altLang="en-US" smtClean="0"/>
              <a:t>D</a:t>
            </a:r>
            <a:r>
              <a:rPr lang="en-GB" altLang="en-US" baseline="-25000" smtClean="0"/>
              <a:t>train</a:t>
            </a:r>
            <a:r>
              <a:rPr lang="en-GB" altLang="en-US" smtClean="0"/>
              <a:t> = D</a:t>
            </a:r>
            <a:r>
              <a:rPr lang="en-GB" altLang="en-US" baseline="-25000" smtClean="0"/>
              <a:t>control</a:t>
            </a:r>
            <a:r>
              <a:rPr lang="en-GB" altLang="en-US" smtClean="0"/>
              <a:t> + D</a:t>
            </a:r>
            <a:r>
              <a:rPr lang="en-GB" altLang="en-US" baseline="-25000" smtClean="0"/>
              <a:t>gradient </a:t>
            </a:r>
          </a:p>
          <a:p>
            <a:pPr algn="just">
              <a:buFont typeface="Zapf Dingbats" charset="2"/>
              <a:buNone/>
            </a:pPr>
            <a:r>
              <a:rPr lang="en-GB" altLang="en-US" smtClean="0"/>
              <a:t>	where D</a:t>
            </a:r>
            <a:r>
              <a:rPr lang="en-GB" altLang="en-US" baseline="-25000" smtClean="0"/>
              <a:t>gradient </a:t>
            </a:r>
            <a:r>
              <a:rPr lang="en-GB" altLang="en-US" smtClean="0"/>
              <a:t>is 9.81ms</a:t>
            </a:r>
            <a:r>
              <a:rPr lang="en-GB" altLang="en-US" baseline="30000" smtClean="0"/>
              <a:t>2 </a:t>
            </a:r>
            <a:r>
              <a:rPr lang="en-GB" altLang="en-US" smtClean="0"/>
              <a:t>* compensated gradient/alpha and where the values of 9.81ms</a:t>
            </a:r>
            <a:r>
              <a:rPr lang="en-GB" altLang="en-US" baseline="30000" smtClean="0"/>
              <a:t>2 </a:t>
            </a:r>
            <a:r>
              <a:rPr lang="en-GB" altLang="en-US" smtClean="0"/>
              <a:t>/alpha are known for different types of train.</a:t>
            </a:r>
          </a:p>
        </p:txBody>
      </p:sp>
    </p:spTree>
    <p:extLst>
      <p:ext uri="{BB962C8B-B14F-4D97-AF65-F5344CB8AC3E}">
        <p14:creationId xmlns:p14="http://schemas.microsoft.com/office/powerpoint/2010/main" xmlns="" val="9583384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smtClean="0"/>
              <a:t>Domain requirements problems</a:t>
            </a:r>
          </a:p>
        </p:txBody>
      </p:sp>
      <p:sp>
        <p:nvSpPr>
          <p:cNvPr id="28675" name="Rectangle 3"/>
          <p:cNvSpPr>
            <a:spLocks noGrp="1" noChangeArrowheads="1"/>
          </p:cNvSpPr>
          <p:nvPr>
            <p:ph idx="1"/>
          </p:nvPr>
        </p:nvSpPr>
        <p:spPr/>
        <p:txBody>
          <a:bodyPr/>
          <a:lstStyle/>
          <a:p>
            <a:r>
              <a:rPr lang="en-GB" altLang="en-US" smtClean="0"/>
              <a:t>Understandability</a:t>
            </a:r>
          </a:p>
          <a:p>
            <a:pPr lvl="1"/>
            <a:r>
              <a:rPr lang="en-GB" altLang="en-US" smtClean="0"/>
              <a:t>Requirements are expressed in the language of the application domain</a:t>
            </a:r>
          </a:p>
          <a:p>
            <a:pPr lvl="1"/>
            <a:r>
              <a:rPr lang="en-GB" altLang="en-US" smtClean="0"/>
              <a:t>This is often not understood by software engineers developing the system</a:t>
            </a:r>
          </a:p>
          <a:p>
            <a:r>
              <a:rPr lang="en-GB" altLang="en-US" smtClean="0"/>
              <a:t>Implicitness</a:t>
            </a:r>
          </a:p>
          <a:p>
            <a:pPr lvl="1"/>
            <a:r>
              <a:rPr lang="en-GB" altLang="en-US" smtClean="0"/>
              <a:t>Domain specialists understand the area so well that they do not think of making the domain requirements explicit</a:t>
            </a:r>
          </a:p>
        </p:txBody>
      </p:sp>
    </p:spTree>
    <p:extLst>
      <p:ext uri="{BB962C8B-B14F-4D97-AF65-F5344CB8AC3E}">
        <p14:creationId xmlns:p14="http://schemas.microsoft.com/office/powerpoint/2010/main" xmlns="" val="21490975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smtClean="0"/>
              <a:t>User requirements</a:t>
            </a:r>
          </a:p>
        </p:txBody>
      </p:sp>
      <p:sp>
        <p:nvSpPr>
          <p:cNvPr id="29699" name="Rectangle 3"/>
          <p:cNvSpPr>
            <a:spLocks noGrp="1" noChangeArrowheads="1"/>
          </p:cNvSpPr>
          <p:nvPr>
            <p:ph idx="1"/>
          </p:nvPr>
        </p:nvSpPr>
        <p:spPr/>
        <p:txBody>
          <a:bodyPr/>
          <a:lstStyle/>
          <a:p>
            <a:r>
              <a:rPr lang="en-GB" altLang="en-US" smtClean="0"/>
              <a:t>Should describe functional and non-functional requirements so that they are understandable by system users who don’t have detailed technical knowledge</a:t>
            </a:r>
          </a:p>
          <a:p>
            <a:r>
              <a:rPr lang="en-GB" altLang="en-US" smtClean="0"/>
              <a:t>User requirements are defined using natural language, tables and diagrams</a:t>
            </a:r>
          </a:p>
        </p:txBody>
      </p:sp>
    </p:spTree>
    <p:extLst>
      <p:ext uri="{BB962C8B-B14F-4D97-AF65-F5344CB8AC3E}">
        <p14:creationId xmlns:p14="http://schemas.microsoft.com/office/powerpoint/2010/main" xmlns="" val="23014965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smtClean="0"/>
              <a:t>Problems with natural language</a:t>
            </a:r>
          </a:p>
        </p:txBody>
      </p:sp>
      <p:sp>
        <p:nvSpPr>
          <p:cNvPr id="30723" name="Rectangle 3"/>
          <p:cNvSpPr>
            <a:spLocks noGrp="1" noChangeArrowheads="1"/>
          </p:cNvSpPr>
          <p:nvPr>
            <p:ph idx="1"/>
          </p:nvPr>
        </p:nvSpPr>
        <p:spPr/>
        <p:txBody>
          <a:bodyPr>
            <a:normAutofit lnSpcReduction="10000"/>
          </a:bodyPr>
          <a:lstStyle/>
          <a:p>
            <a:r>
              <a:rPr lang="en-GB" altLang="en-US" smtClean="0"/>
              <a:t>Lack of clarity </a:t>
            </a:r>
          </a:p>
          <a:p>
            <a:pPr lvl="1"/>
            <a:r>
              <a:rPr lang="en-GB" altLang="en-US" smtClean="0"/>
              <a:t>Precision is difficult without making the document difficult to read</a:t>
            </a:r>
          </a:p>
          <a:p>
            <a:r>
              <a:rPr lang="en-GB" altLang="en-US" smtClean="0"/>
              <a:t>Requirements confusion</a:t>
            </a:r>
          </a:p>
          <a:p>
            <a:pPr lvl="1"/>
            <a:r>
              <a:rPr lang="en-GB" altLang="en-US" smtClean="0"/>
              <a:t> Functional and non-functional requirements tend to be mixed-up</a:t>
            </a:r>
          </a:p>
          <a:p>
            <a:r>
              <a:rPr lang="en-GB" altLang="en-US" smtClean="0"/>
              <a:t>Requirements amalgamation</a:t>
            </a:r>
          </a:p>
          <a:p>
            <a:pPr lvl="1"/>
            <a:r>
              <a:rPr lang="en-GB" altLang="en-US" smtClean="0"/>
              <a:t> Several different requirements may be expressed together</a:t>
            </a:r>
          </a:p>
        </p:txBody>
      </p:sp>
    </p:spTree>
    <p:extLst>
      <p:ext uri="{BB962C8B-B14F-4D97-AF65-F5344CB8AC3E}">
        <p14:creationId xmlns:p14="http://schemas.microsoft.com/office/powerpoint/2010/main" xmlns="" val="139914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pPr eaLnBrk="1" fontAlgn="auto" hangingPunct="1">
              <a:spcAft>
                <a:spcPts val="0"/>
              </a:spcAft>
              <a:defRPr/>
            </a:pPr>
            <a:r>
              <a:rPr lang="en-US" altLang="en-US" dirty="0" smtClean="0">
                <a:solidFill>
                  <a:srgbClr val="FF0000"/>
                </a:solidFill>
              </a:rPr>
              <a:t>Waterfall Model or Classic Life Cycle</a:t>
            </a:r>
          </a:p>
        </p:txBody>
      </p:sp>
      <p:pic>
        <p:nvPicPr>
          <p:cNvPr id="53251" name="Picture 4" descr="Waterfall"/>
          <p:cNvPicPr>
            <a:picLocks noChangeAspect="1" noChangeArrowheads="1"/>
          </p:cNvPicPr>
          <p:nvPr/>
        </p:nvPicPr>
        <p:blipFill>
          <a:blip r:embed="rId3"/>
          <a:srcRect/>
          <a:stretch>
            <a:fillRect/>
          </a:stretch>
        </p:blipFill>
        <p:spPr bwMode="auto">
          <a:xfrm>
            <a:off x="533400" y="1676400"/>
            <a:ext cx="8001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r>
              <a:rPr lang="en-GB" altLang="en-US" smtClean="0"/>
              <a:t>Database requirement</a:t>
            </a:r>
          </a:p>
        </p:txBody>
      </p:sp>
      <p:sp>
        <p:nvSpPr>
          <p:cNvPr id="31747" name="Rectangle 3"/>
          <p:cNvSpPr>
            <a:spLocks noChangeArrowheads="1"/>
          </p:cNvSpPr>
          <p:nvPr/>
        </p:nvSpPr>
        <p:spPr bwMode="auto">
          <a:xfrm>
            <a:off x="213947" y="1524001"/>
            <a:ext cx="8549053" cy="34137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7" tIns="44450" rIns="90487" bIns="44450">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r>
              <a:rPr lang="en-GB" altLang="en-US" b="1" dirty="0"/>
              <a:t>4.A.5</a:t>
            </a:r>
            <a:r>
              <a:rPr lang="en-GB" altLang="en-US" dirty="0"/>
              <a:t>  The database shall support the generation and control of </a:t>
            </a:r>
            <a:r>
              <a:rPr lang="en-GB" altLang="en-US" dirty="0" smtClean="0"/>
              <a:t>configuration </a:t>
            </a:r>
            <a:r>
              <a:rPr lang="en-GB" altLang="en-US" dirty="0"/>
              <a:t>objects; that is, objects which are themselves </a:t>
            </a:r>
            <a:r>
              <a:rPr lang="en-GB" altLang="en-US" dirty="0" smtClean="0"/>
              <a:t>groupings of </a:t>
            </a:r>
            <a:r>
              <a:rPr lang="en-GB" altLang="en-US" dirty="0"/>
              <a:t>other objects in the database. </a:t>
            </a:r>
            <a:endParaRPr lang="en-GB" altLang="en-US" dirty="0" smtClean="0"/>
          </a:p>
          <a:p>
            <a:endParaRPr lang="en-GB" altLang="en-US" dirty="0" smtClean="0"/>
          </a:p>
          <a:p>
            <a:r>
              <a:rPr lang="en-GB" altLang="en-US" dirty="0" smtClean="0"/>
              <a:t>The </a:t>
            </a:r>
            <a:r>
              <a:rPr lang="en-GB" altLang="en-US" dirty="0"/>
              <a:t>configuration control facilities </a:t>
            </a:r>
            <a:r>
              <a:rPr lang="en-GB" altLang="en-US" dirty="0" smtClean="0"/>
              <a:t>shall </a:t>
            </a:r>
            <a:r>
              <a:rPr lang="en-GB" altLang="en-US" dirty="0"/>
              <a:t>allow access to the objects in a version group by the use of an </a:t>
            </a:r>
            <a:r>
              <a:rPr lang="en-GB" altLang="en-US" dirty="0" smtClean="0"/>
              <a:t>incomplete </a:t>
            </a:r>
            <a:r>
              <a:rPr lang="en-GB" altLang="en-US" dirty="0"/>
              <a:t>name.</a:t>
            </a:r>
          </a:p>
          <a:p>
            <a:endParaRPr lang="en-GB" altLang="en-US" dirty="0"/>
          </a:p>
        </p:txBody>
      </p:sp>
    </p:spTree>
    <p:extLst>
      <p:ext uri="{BB962C8B-B14F-4D97-AF65-F5344CB8AC3E}">
        <p14:creationId xmlns:p14="http://schemas.microsoft.com/office/powerpoint/2010/main" xmlns="" val="229619017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266700"/>
            <a:ext cx="8229600" cy="1104900"/>
          </a:xfrm>
        </p:spPr>
        <p:txBody>
          <a:bodyPr>
            <a:normAutofit fontScale="90000"/>
          </a:bodyPr>
          <a:lstStyle/>
          <a:p>
            <a:r>
              <a:rPr lang="en-GB" altLang="en-US" smtClean="0"/>
              <a:t>Guidelines for writing requirements</a:t>
            </a:r>
          </a:p>
        </p:txBody>
      </p:sp>
      <p:sp>
        <p:nvSpPr>
          <p:cNvPr id="36867" name="Rectangle 3"/>
          <p:cNvSpPr>
            <a:spLocks noGrp="1" noChangeArrowheads="1"/>
          </p:cNvSpPr>
          <p:nvPr>
            <p:ph idx="1"/>
          </p:nvPr>
        </p:nvSpPr>
        <p:spPr/>
        <p:txBody>
          <a:bodyPr/>
          <a:lstStyle/>
          <a:p>
            <a:r>
              <a:rPr lang="en-GB" altLang="en-US" smtClean="0"/>
              <a:t>Invent a standard format and use it for all requirements</a:t>
            </a:r>
          </a:p>
          <a:p>
            <a:r>
              <a:rPr lang="en-GB" altLang="en-US" smtClean="0"/>
              <a:t>Use language in a consistent way. Use shall for mandatory requirements, should for desirable requirements</a:t>
            </a:r>
          </a:p>
          <a:p>
            <a:r>
              <a:rPr lang="en-GB" altLang="en-US" smtClean="0"/>
              <a:t>Use text highlighting to identify key parts of the requirement</a:t>
            </a:r>
          </a:p>
          <a:p>
            <a:r>
              <a:rPr lang="en-GB" altLang="en-US" smtClean="0"/>
              <a:t>Avoid the use of computer jargon</a:t>
            </a:r>
          </a:p>
        </p:txBody>
      </p:sp>
    </p:spTree>
    <p:extLst>
      <p:ext uri="{BB962C8B-B14F-4D97-AF65-F5344CB8AC3E}">
        <p14:creationId xmlns:p14="http://schemas.microsoft.com/office/powerpoint/2010/main" xmlns="" val="41317284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smtClean="0"/>
              <a:t>System requirements</a:t>
            </a:r>
          </a:p>
        </p:txBody>
      </p:sp>
      <p:sp>
        <p:nvSpPr>
          <p:cNvPr id="37891" name="Rectangle 3"/>
          <p:cNvSpPr>
            <a:spLocks noGrp="1" noChangeArrowheads="1"/>
          </p:cNvSpPr>
          <p:nvPr>
            <p:ph idx="1"/>
          </p:nvPr>
        </p:nvSpPr>
        <p:spPr/>
        <p:txBody>
          <a:bodyPr/>
          <a:lstStyle/>
          <a:p>
            <a:r>
              <a:rPr lang="en-GB" altLang="en-US" dirty="0" smtClean="0"/>
              <a:t>More detailed specifications of user requirements</a:t>
            </a:r>
          </a:p>
          <a:p>
            <a:r>
              <a:rPr lang="en-GB" altLang="en-US" dirty="0" smtClean="0"/>
              <a:t>Serve as a basis for designing the system</a:t>
            </a:r>
          </a:p>
          <a:p>
            <a:r>
              <a:rPr lang="en-GB" altLang="en-US" dirty="0" smtClean="0"/>
              <a:t>May be used as part of the system contract</a:t>
            </a:r>
          </a:p>
          <a:p>
            <a:r>
              <a:rPr lang="en-GB" altLang="en-US" dirty="0" smtClean="0"/>
              <a:t>System requirements may be expressed using system models.</a:t>
            </a:r>
          </a:p>
        </p:txBody>
      </p:sp>
    </p:spTree>
    <p:extLst>
      <p:ext uri="{BB962C8B-B14F-4D97-AF65-F5344CB8AC3E}">
        <p14:creationId xmlns:p14="http://schemas.microsoft.com/office/powerpoint/2010/main" xmlns="" val="12511362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smtClean="0"/>
              <a:t>Requirements and design</a:t>
            </a:r>
          </a:p>
        </p:txBody>
      </p:sp>
      <p:sp>
        <p:nvSpPr>
          <p:cNvPr id="38915" name="Rectangle 3"/>
          <p:cNvSpPr>
            <a:spLocks noGrp="1" noChangeArrowheads="1"/>
          </p:cNvSpPr>
          <p:nvPr>
            <p:ph idx="1"/>
          </p:nvPr>
        </p:nvSpPr>
        <p:spPr/>
        <p:txBody>
          <a:bodyPr>
            <a:normAutofit fontScale="92500" lnSpcReduction="20000"/>
          </a:bodyPr>
          <a:lstStyle/>
          <a:p>
            <a:r>
              <a:rPr lang="en-GB" altLang="en-US" smtClean="0"/>
              <a:t>In principle, requirements should state what the system should do and the design should describe how it does this</a:t>
            </a:r>
          </a:p>
          <a:p>
            <a:r>
              <a:rPr lang="en-GB" altLang="en-US" smtClean="0"/>
              <a:t>In practice, requirements and design are inseparable</a:t>
            </a:r>
          </a:p>
          <a:p>
            <a:pPr lvl="1"/>
            <a:r>
              <a:rPr lang="en-GB" altLang="en-US" smtClean="0"/>
              <a:t>A system architecture may be designed to structure the requirements</a:t>
            </a:r>
          </a:p>
          <a:p>
            <a:pPr lvl="1"/>
            <a:r>
              <a:rPr lang="en-GB" altLang="en-US" smtClean="0"/>
              <a:t>The system may inter-operate with other systems that generate design requirements</a:t>
            </a:r>
          </a:p>
          <a:p>
            <a:pPr lvl="1"/>
            <a:r>
              <a:rPr lang="en-GB" altLang="en-US" smtClean="0"/>
              <a:t>The use of a specific design may be a domain requirement</a:t>
            </a:r>
          </a:p>
        </p:txBody>
      </p:sp>
    </p:spTree>
    <p:extLst>
      <p:ext uri="{BB962C8B-B14F-4D97-AF65-F5344CB8AC3E}">
        <p14:creationId xmlns:p14="http://schemas.microsoft.com/office/powerpoint/2010/main" xmlns="" val="332064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smtClean="0"/>
              <a:t>Problems with NL specification</a:t>
            </a:r>
          </a:p>
        </p:txBody>
      </p:sp>
      <p:sp>
        <p:nvSpPr>
          <p:cNvPr id="39939" name="Rectangle 3"/>
          <p:cNvSpPr>
            <a:spLocks noGrp="1" noChangeArrowheads="1"/>
          </p:cNvSpPr>
          <p:nvPr>
            <p:ph idx="1"/>
          </p:nvPr>
        </p:nvSpPr>
        <p:spPr/>
        <p:txBody>
          <a:bodyPr>
            <a:normAutofit fontScale="92500" lnSpcReduction="10000"/>
          </a:bodyPr>
          <a:lstStyle/>
          <a:p>
            <a:r>
              <a:rPr lang="en-GB" altLang="en-US" smtClean="0"/>
              <a:t>Ambiguity</a:t>
            </a:r>
          </a:p>
          <a:p>
            <a:pPr lvl="1"/>
            <a:r>
              <a:rPr lang="en-GB" altLang="en-US" smtClean="0"/>
              <a:t>The readers and writers of the requirement must interpret the same words in the same way. NL is naturally ambiguous so this is very difficult</a:t>
            </a:r>
          </a:p>
          <a:p>
            <a:r>
              <a:rPr lang="en-GB" altLang="en-US" smtClean="0"/>
              <a:t>Over-flexibility</a:t>
            </a:r>
          </a:p>
          <a:p>
            <a:pPr lvl="1"/>
            <a:r>
              <a:rPr lang="en-GB" altLang="en-US" smtClean="0"/>
              <a:t>The same thing may be said in a number of different ways in the specification</a:t>
            </a:r>
          </a:p>
          <a:p>
            <a:r>
              <a:rPr lang="en-GB" altLang="en-US" smtClean="0"/>
              <a:t>Lack of modularisation</a:t>
            </a:r>
          </a:p>
          <a:p>
            <a:pPr lvl="1"/>
            <a:r>
              <a:rPr lang="en-GB" altLang="en-US" smtClean="0"/>
              <a:t>NL structures are inadequate to structure system requirements</a:t>
            </a:r>
          </a:p>
        </p:txBody>
      </p:sp>
    </p:spTree>
    <p:extLst>
      <p:ext uri="{BB962C8B-B14F-4D97-AF65-F5344CB8AC3E}">
        <p14:creationId xmlns:p14="http://schemas.microsoft.com/office/powerpoint/2010/main" xmlns="" val="10884941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smtClean="0"/>
              <a:t>Alternatives to NL specification</a:t>
            </a:r>
          </a:p>
        </p:txBody>
      </p:sp>
      <p:graphicFrame>
        <p:nvGraphicFramePr>
          <p:cNvPr id="40963" name="Object 4"/>
          <p:cNvGraphicFramePr>
            <a:graphicFrameLocks noChangeAspect="1"/>
          </p:cNvGraphicFramePr>
          <p:nvPr>
            <p:extLst>
              <p:ext uri="{D42A27DB-BD31-4B8C-83A1-F6EECF244321}">
                <p14:modId xmlns:p14="http://schemas.microsoft.com/office/powerpoint/2010/main" xmlns="" val="1000684228"/>
              </p:ext>
            </p:extLst>
          </p:nvPr>
        </p:nvGraphicFramePr>
        <p:xfrm>
          <a:off x="422031" y="1579562"/>
          <a:ext cx="8159262" cy="4973638"/>
        </p:xfrm>
        <a:graphic>
          <a:graphicData uri="http://schemas.openxmlformats.org/presentationml/2006/ole">
            <p:oleObj spid="_x0000_s2050" name="Document" r:id="rId3" imgW="5268685" imgH="3516474" progId="Word.Document.8">
              <p:embed/>
            </p:oleObj>
          </a:graphicData>
        </a:graphic>
      </p:graphicFrame>
    </p:spTree>
    <p:extLst>
      <p:ext uri="{BB962C8B-B14F-4D97-AF65-F5344CB8AC3E}">
        <p14:creationId xmlns:p14="http://schemas.microsoft.com/office/powerpoint/2010/main" xmlns="" val="13914328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266700"/>
            <a:ext cx="8382000" cy="1104900"/>
          </a:xfrm>
          <a:noFill/>
        </p:spPr>
        <p:txBody>
          <a:bodyPr/>
          <a:lstStyle/>
          <a:p>
            <a:r>
              <a:rPr lang="en-GB" altLang="en-US" smtClean="0"/>
              <a:t>Structured language specifications</a:t>
            </a:r>
          </a:p>
        </p:txBody>
      </p:sp>
      <p:sp>
        <p:nvSpPr>
          <p:cNvPr id="41987" name="Rectangle 3"/>
          <p:cNvSpPr>
            <a:spLocks noGrp="1" noChangeArrowheads="1"/>
          </p:cNvSpPr>
          <p:nvPr>
            <p:ph idx="1"/>
          </p:nvPr>
        </p:nvSpPr>
        <p:spPr>
          <a:noFill/>
        </p:spPr>
        <p:txBody>
          <a:bodyPr/>
          <a:lstStyle/>
          <a:p>
            <a:r>
              <a:rPr lang="en-GB" altLang="en-US" dirty="0" smtClean="0"/>
              <a:t>A limited form of natural language may be used to express requirements</a:t>
            </a:r>
          </a:p>
          <a:p>
            <a:r>
              <a:rPr lang="en-GB" altLang="en-US" dirty="0" smtClean="0"/>
              <a:t>This removes some of the problems resulting from ambiguity and flexibility and imposes a degree of uniformity on a specification</a:t>
            </a:r>
          </a:p>
          <a:p>
            <a:r>
              <a:rPr lang="en-GB" altLang="en-US" dirty="0" smtClean="0"/>
              <a:t>Often best supported using a forms-based approach</a:t>
            </a:r>
          </a:p>
        </p:txBody>
      </p:sp>
    </p:spTree>
    <p:extLst>
      <p:ext uri="{BB962C8B-B14F-4D97-AF65-F5344CB8AC3E}">
        <p14:creationId xmlns:p14="http://schemas.microsoft.com/office/powerpoint/2010/main" xmlns="" val="317264239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r>
              <a:rPr lang="en-GB" altLang="en-US" smtClean="0"/>
              <a:t>Form-based specifications</a:t>
            </a:r>
          </a:p>
        </p:txBody>
      </p:sp>
      <p:sp>
        <p:nvSpPr>
          <p:cNvPr id="43011" name="Rectangle 3"/>
          <p:cNvSpPr>
            <a:spLocks noGrp="1" noChangeArrowheads="1"/>
          </p:cNvSpPr>
          <p:nvPr>
            <p:ph idx="1"/>
          </p:nvPr>
        </p:nvSpPr>
        <p:spPr>
          <a:noFill/>
        </p:spPr>
        <p:txBody>
          <a:bodyPr/>
          <a:lstStyle/>
          <a:p>
            <a:r>
              <a:rPr lang="en-GB" altLang="en-US" smtClean="0"/>
              <a:t>Definition of the function or entity</a:t>
            </a:r>
          </a:p>
          <a:p>
            <a:r>
              <a:rPr lang="en-GB" altLang="en-US" smtClean="0"/>
              <a:t>Description of inputs and where they come from</a:t>
            </a:r>
          </a:p>
          <a:p>
            <a:r>
              <a:rPr lang="en-GB" altLang="en-US" smtClean="0"/>
              <a:t>Description of outputs and where they go to</a:t>
            </a:r>
          </a:p>
          <a:p>
            <a:r>
              <a:rPr lang="en-GB" altLang="en-US" smtClean="0"/>
              <a:t>Indication of other entities required</a:t>
            </a:r>
          </a:p>
          <a:p>
            <a:r>
              <a:rPr lang="en-GB" altLang="en-US" smtClean="0"/>
              <a:t>Pre and post conditions (if appropriate)</a:t>
            </a:r>
          </a:p>
          <a:p>
            <a:r>
              <a:rPr lang="en-GB" altLang="en-US" smtClean="0"/>
              <a:t>The side effects (if any)</a:t>
            </a:r>
          </a:p>
        </p:txBody>
      </p:sp>
    </p:spTree>
    <p:extLst>
      <p:ext uri="{BB962C8B-B14F-4D97-AF65-F5344CB8AC3E}">
        <p14:creationId xmlns:p14="http://schemas.microsoft.com/office/powerpoint/2010/main" xmlns="" val="271077643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GB" altLang="en-US" smtClean="0"/>
              <a:t>Form-based node specification</a:t>
            </a:r>
          </a:p>
        </p:txBody>
      </p:sp>
      <p:graphicFrame>
        <p:nvGraphicFramePr>
          <p:cNvPr id="44035" name="Object 3"/>
          <p:cNvGraphicFramePr>
            <a:graphicFrameLocks/>
          </p:cNvGraphicFramePr>
          <p:nvPr/>
        </p:nvGraphicFramePr>
        <p:xfrm>
          <a:off x="838200" y="1587500"/>
          <a:ext cx="7583366" cy="5270500"/>
        </p:xfrm>
        <a:graphic>
          <a:graphicData uri="http://schemas.openxmlformats.org/presentationml/2006/ole">
            <p:oleObj spid="_x0000_s3074" name="Document" r:id="rId3" imgW="5600700" imgH="3594100" progId="Word.Document.8">
              <p:embed/>
            </p:oleObj>
          </a:graphicData>
        </a:graphic>
      </p:graphicFrame>
    </p:spTree>
    <p:extLst>
      <p:ext uri="{BB962C8B-B14F-4D97-AF65-F5344CB8AC3E}">
        <p14:creationId xmlns:p14="http://schemas.microsoft.com/office/powerpoint/2010/main" xmlns="" val="37113100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266700"/>
            <a:ext cx="8458200" cy="1104900"/>
          </a:xfrm>
          <a:noFill/>
        </p:spPr>
        <p:txBody>
          <a:bodyPr/>
          <a:lstStyle/>
          <a:p>
            <a:r>
              <a:rPr lang="en-GB" altLang="en-US" smtClean="0"/>
              <a:t>PDL-based requirements definition</a:t>
            </a:r>
          </a:p>
        </p:txBody>
      </p:sp>
      <p:sp>
        <p:nvSpPr>
          <p:cNvPr id="45059" name="Rectangle 3"/>
          <p:cNvSpPr>
            <a:spLocks noGrp="1" noChangeArrowheads="1"/>
          </p:cNvSpPr>
          <p:nvPr>
            <p:ph idx="1"/>
          </p:nvPr>
        </p:nvSpPr>
        <p:spPr>
          <a:noFill/>
        </p:spPr>
        <p:txBody>
          <a:bodyPr>
            <a:normAutofit fontScale="92500" lnSpcReduction="10000"/>
          </a:bodyPr>
          <a:lstStyle/>
          <a:p>
            <a:pPr>
              <a:lnSpc>
                <a:spcPct val="90000"/>
              </a:lnSpc>
            </a:pPr>
            <a:r>
              <a:rPr lang="en-GB" altLang="en-US" sz="2400" smtClean="0"/>
              <a:t>Requirements may be defined operationally using a language like a programming language but with more flexibility of expression</a:t>
            </a:r>
          </a:p>
          <a:p>
            <a:pPr>
              <a:lnSpc>
                <a:spcPct val="90000"/>
              </a:lnSpc>
            </a:pPr>
            <a:r>
              <a:rPr lang="en-GB" altLang="en-US" sz="2400" smtClean="0"/>
              <a:t>Most appropriate in two situations</a:t>
            </a:r>
          </a:p>
          <a:p>
            <a:pPr lvl="1">
              <a:lnSpc>
                <a:spcPct val="90000"/>
              </a:lnSpc>
            </a:pPr>
            <a:r>
              <a:rPr lang="en-GB" altLang="en-US" smtClean="0"/>
              <a:t>Where an operation is specified as a sequence of actions and the order is important</a:t>
            </a:r>
          </a:p>
          <a:p>
            <a:pPr lvl="1">
              <a:lnSpc>
                <a:spcPct val="90000"/>
              </a:lnSpc>
            </a:pPr>
            <a:r>
              <a:rPr lang="en-GB" altLang="en-US" smtClean="0"/>
              <a:t>When hardware and software interfaces have to be specified</a:t>
            </a:r>
          </a:p>
          <a:p>
            <a:pPr>
              <a:lnSpc>
                <a:spcPct val="90000"/>
              </a:lnSpc>
            </a:pPr>
            <a:r>
              <a:rPr lang="en-GB" altLang="en-US" sz="2400" smtClean="0"/>
              <a:t>Disadvantages are</a:t>
            </a:r>
            <a:endParaRPr lang="en-GB" altLang="en-US" smtClean="0"/>
          </a:p>
          <a:p>
            <a:pPr lvl="1">
              <a:lnSpc>
                <a:spcPct val="90000"/>
              </a:lnSpc>
            </a:pPr>
            <a:r>
              <a:rPr lang="en-GB" altLang="en-US" smtClean="0"/>
              <a:t>The PDL may not be sufficiently expressive to define domain concepts</a:t>
            </a:r>
          </a:p>
          <a:p>
            <a:pPr lvl="1">
              <a:lnSpc>
                <a:spcPct val="90000"/>
              </a:lnSpc>
            </a:pPr>
            <a:r>
              <a:rPr lang="en-GB" altLang="en-US" smtClean="0"/>
              <a:t>The specification will be taken as a design rather than a specification</a:t>
            </a:r>
          </a:p>
        </p:txBody>
      </p:sp>
    </p:spTree>
    <p:extLst>
      <p:ext uri="{BB962C8B-B14F-4D97-AF65-F5344CB8AC3E}">
        <p14:creationId xmlns:p14="http://schemas.microsoft.com/office/powerpoint/2010/main" xmlns="" val="26311956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457200" y="685800"/>
            <a:ext cx="8229600" cy="5440363"/>
          </a:xfrm>
        </p:spPr>
        <p:txBody>
          <a:bodyPr>
            <a:noAutofit/>
          </a:bodyPr>
          <a:lstStyle/>
          <a:p>
            <a:pPr eaLnBrk="1" hangingPunct="1"/>
            <a:r>
              <a:rPr lang="en-US" altLang="en-US" sz="2000" u="sng" dirty="0" smtClean="0"/>
              <a:t>Requirement Analysis and Definition: What </a:t>
            </a:r>
            <a:r>
              <a:rPr lang="en-US" altLang="en-US" sz="2000" dirty="0" smtClean="0"/>
              <a:t>- The systems services, constraints and goals are defined by customers with system users. </a:t>
            </a:r>
          </a:p>
          <a:p>
            <a:pPr eaLnBrk="1" hangingPunct="1"/>
            <a:r>
              <a:rPr lang="en-US" altLang="zh-TW" sz="2000" u="sng" dirty="0" smtClean="0">
                <a:ea typeface="PMingLiU" pitchFamily="18" charset="-120"/>
              </a:rPr>
              <a:t>Scheduling tracking</a:t>
            </a:r>
            <a:r>
              <a:rPr lang="en-US" altLang="zh-TW" sz="2800" dirty="0" smtClean="0">
                <a:ea typeface="PMingLiU" pitchFamily="18" charset="-120"/>
              </a:rPr>
              <a:t> - </a:t>
            </a:r>
          </a:p>
          <a:p>
            <a:pPr lvl="1" eaLnBrk="1" hangingPunct="1">
              <a:lnSpc>
                <a:spcPct val="90000"/>
              </a:lnSpc>
            </a:pPr>
            <a:r>
              <a:rPr lang="en-US" altLang="zh-TW" sz="2000" dirty="0" smtClean="0">
                <a:ea typeface="PMingLiU" pitchFamily="18" charset="-120"/>
              </a:rPr>
              <a:t>Assessing progress against the project plan.</a:t>
            </a:r>
          </a:p>
          <a:p>
            <a:pPr lvl="1" eaLnBrk="1" hangingPunct="1">
              <a:lnSpc>
                <a:spcPct val="90000"/>
              </a:lnSpc>
            </a:pPr>
            <a:r>
              <a:rPr lang="en-US" altLang="zh-TW" sz="2000" dirty="0" smtClean="0">
                <a:ea typeface="PMingLiU" pitchFamily="18" charset="-120"/>
              </a:rPr>
              <a:t>Require action to maintain schedule. </a:t>
            </a:r>
            <a:endParaRPr lang="en-US" altLang="en-US" sz="2000" dirty="0" smtClean="0"/>
          </a:p>
          <a:p>
            <a:pPr eaLnBrk="1" hangingPunct="1"/>
            <a:r>
              <a:rPr lang="en-US" altLang="en-US" sz="2000" u="sng" dirty="0" smtClean="0"/>
              <a:t>System and Software Design: How </a:t>
            </a:r>
            <a:r>
              <a:rPr lang="en-US" altLang="en-US" sz="2000" dirty="0" smtClean="0"/>
              <a:t>–It establishes and overall system architecture. Software design involves fundamental system abstractions and their relationships. </a:t>
            </a:r>
          </a:p>
          <a:p>
            <a:pPr eaLnBrk="1" hangingPunct="1"/>
            <a:r>
              <a:rPr lang="en-US" altLang="en-US" sz="2000" u="sng" dirty="0" smtClean="0"/>
              <a:t>Integration and system testing: </a:t>
            </a:r>
            <a:r>
              <a:rPr lang="en-US" altLang="en-US" sz="2000" dirty="0" smtClean="0"/>
              <a:t>The individual program unit or programs are integrated and tested as a complete system to ensure that the software requirements have been met. After testing, the software system is delivered to the customer.</a:t>
            </a:r>
          </a:p>
          <a:p>
            <a:pPr eaLnBrk="1" hangingPunct="1"/>
            <a:r>
              <a:rPr lang="en-US" altLang="en-US" sz="2000" u="sng" dirty="0" smtClean="0"/>
              <a:t>Operation and Maintenance: </a:t>
            </a:r>
            <a:r>
              <a:rPr lang="en-US" altLang="en-US" sz="2000" dirty="0" smtClean="0"/>
              <a:t>Normally this is the longest phase of the software life cycle. The system is installed and put into practical use. Maintenance involves correcting errors which were not discovered in earlier stages of the life-cycle.</a:t>
            </a:r>
          </a:p>
        </p:txBody>
      </p:sp>
      <p:sp>
        <p:nvSpPr>
          <p:cNvPr id="2" name="Title 1"/>
          <p:cNvSpPr>
            <a:spLocks noGrp="1"/>
          </p:cNvSpPr>
          <p:nvPr>
            <p:ph type="title"/>
          </p:nvPr>
        </p:nvSpPr>
        <p:spPr>
          <a:xfrm>
            <a:off x="457200" y="0"/>
            <a:ext cx="8229600" cy="762000"/>
          </a:xfrm>
        </p:spPr>
        <p:txBody>
          <a:bodyPr>
            <a:normAutofit fontScale="90000"/>
          </a:bodyPr>
          <a:lstStyle/>
          <a:p>
            <a:pPr eaLnBrk="1" fontAlgn="auto" hangingPunct="1">
              <a:spcAft>
                <a:spcPts val="0"/>
              </a:spcAft>
              <a:defRPr/>
            </a:pPr>
            <a:r>
              <a:rPr lang="en-US" altLang="en-US" dirty="0" smtClean="0"/>
              <a:t>Waterfall Model or Classic Life Cycle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smtClean="0"/>
              <a:t>Part of an ATM specification</a:t>
            </a:r>
          </a:p>
        </p:txBody>
      </p:sp>
      <p:graphicFrame>
        <p:nvGraphicFramePr>
          <p:cNvPr id="46083" name="Object 8"/>
          <p:cNvGraphicFramePr>
            <a:graphicFrameLocks noChangeAspect="1"/>
          </p:cNvGraphicFramePr>
          <p:nvPr/>
        </p:nvGraphicFramePr>
        <p:xfrm>
          <a:off x="281354" y="1752600"/>
          <a:ext cx="8721969" cy="4256088"/>
        </p:xfrm>
        <a:graphic>
          <a:graphicData uri="http://schemas.openxmlformats.org/presentationml/2006/ole">
            <p:oleObj spid="_x0000_s4098" name="Document" r:id="rId3" imgW="5846064" imgH="2639568" progId="Word.Document.8">
              <p:embed/>
            </p:oleObj>
          </a:graphicData>
        </a:graphic>
      </p:graphicFrame>
    </p:spTree>
    <p:extLst>
      <p:ext uri="{BB962C8B-B14F-4D97-AF65-F5344CB8AC3E}">
        <p14:creationId xmlns:p14="http://schemas.microsoft.com/office/powerpoint/2010/main" xmlns="" val="21921634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tLang="en-US" smtClean="0"/>
              <a:t>PDL disadvantages</a:t>
            </a:r>
          </a:p>
        </p:txBody>
      </p:sp>
      <p:sp>
        <p:nvSpPr>
          <p:cNvPr id="47107" name="Rectangle 3"/>
          <p:cNvSpPr>
            <a:spLocks noGrp="1" noChangeArrowheads="1"/>
          </p:cNvSpPr>
          <p:nvPr>
            <p:ph idx="1"/>
          </p:nvPr>
        </p:nvSpPr>
        <p:spPr/>
        <p:txBody>
          <a:bodyPr/>
          <a:lstStyle/>
          <a:p>
            <a:r>
              <a:rPr lang="en-GB" altLang="en-US" smtClean="0"/>
              <a:t>PDL may not be sufficiently expressive to express the system functionality in an understandable way</a:t>
            </a:r>
          </a:p>
          <a:p>
            <a:r>
              <a:rPr lang="en-GB" altLang="en-US" smtClean="0"/>
              <a:t>Notation is only understandable to people with programming language knowledge</a:t>
            </a:r>
          </a:p>
          <a:p>
            <a:r>
              <a:rPr lang="en-GB" altLang="en-US" smtClean="0"/>
              <a:t>The requirement may be taken as a design specification rather than a model to help understand the system</a:t>
            </a:r>
          </a:p>
        </p:txBody>
      </p:sp>
    </p:spTree>
    <p:extLst>
      <p:ext uri="{BB962C8B-B14F-4D97-AF65-F5344CB8AC3E}">
        <p14:creationId xmlns:p14="http://schemas.microsoft.com/office/powerpoint/2010/main" xmlns="" val="22774976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smtClean="0"/>
              <a:t>Interface specification</a:t>
            </a:r>
          </a:p>
        </p:txBody>
      </p:sp>
      <p:sp>
        <p:nvSpPr>
          <p:cNvPr id="48131" name="Rectangle 3"/>
          <p:cNvSpPr>
            <a:spLocks noGrp="1" noChangeArrowheads="1"/>
          </p:cNvSpPr>
          <p:nvPr>
            <p:ph idx="1"/>
          </p:nvPr>
        </p:nvSpPr>
        <p:spPr/>
        <p:txBody>
          <a:bodyPr>
            <a:normAutofit fontScale="92500"/>
          </a:bodyPr>
          <a:lstStyle/>
          <a:p>
            <a:r>
              <a:rPr lang="en-GB" altLang="en-US" smtClean="0"/>
              <a:t>Most systems must operate with other systems and the operating interfaces must be specified as part of the requirements</a:t>
            </a:r>
          </a:p>
          <a:p>
            <a:r>
              <a:rPr lang="en-GB" altLang="en-US" smtClean="0"/>
              <a:t>Three types of interface may have to be defined</a:t>
            </a:r>
          </a:p>
          <a:p>
            <a:pPr lvl="1"/>
            <a:r>
              <a:rPr lang="en-GB" altLang="en-US" smtClean="0"/>
              <a:t>Procedural interfaces</a:t>
            </a:r>
          </a:p>
          <a:p>
            <a:pPr lvl="1"/>
            <a:r>
              <a:rPr lang="en-GB" altLang="en-US" smtClean="0"/>
              <a:t>Data structures that are exchanged</a:t>
            </a:r>
          </a:p>
          <a:p>
            <a:pPr lvl="1"/>
            <a:r>
              <a:rPr lang="en-GB" altLang="en-US" smtClean="0"/>
              <a:t>Data representations</a:t>
            </a:r>
          </a:p>
          <a:p>
            <a:r>
              <a:rPr lang="en-GB" altLang="en-US" smtClean="0"/>
              <a:t>Formal notations are an effective technique for interface specification</a:t>
            </a:r>
          </a:p>
        </p:txBody>
      </p:sp>
    </p:spTree>
    <p:extLst>
      <p:ext uri="{BB962C8B-B14F-4D97-AF65-F5344CB8AC3E}">
        <p14:creationId xmlns:p14="http://schemas.microsoft.com/office/powerpoint/2010/main" xmlns="" val="17122368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smtClean="0"/>
              <a:t>PDL interface description</a:t>
            </a:r>
          </a:p>
        </p:txBody>
      </p:sp>
      <p:graphicFrame>
        <p:nvGraphicFramePr>
          <p:cNvPr id="49155" name="Object 4"/>
          <p:cNvGraphicFramePr>
            <a:graphicFrameLocks noChangeAspect="1"/>
          </p:cNvGraphicFramePr>
          <p:nvPr/>
        </p:nvGraphicFramePr>
        <p:xfrm>
          <a:off x="0" y="2286000"/>
          <a:ext cx="8721969" cy="3200400"/>
        </p:xfrm>
        <a:graphic>
          <a:graphicData uri="http://schemas.openxmlformats.org/presentationml/2006/ole">
            <p:oleObj spid="_x0000_s5122" name="Document" r:id="rId3" imgW="5428488" imgH="1914144" progId="Word.Document.8">
              <p:embed/>
            </p:oleObj>
          </a:graphicData>
        </a:graphic>
      </p:graphicFrame>
    </p:spTree>
    <p:extLst>
      <p:ext uri="{BB962C8B-B14F-4D97-AF65-F5344CB8AC3E}">
        <p14:creationId xmlns:p14="http://schemas.microsoft.com/office/powerpoint/2010/main" xmlns="" val="20152522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r>
              <a:rPr lang="en-GB" altLang="en-US" smtClean="0"/>
              <a:t>The requirements document</a:t>
            </a:r>
          </a:p>
        </p:txBody>
      </p:sp>
      <p:sp>
        <p:nvSpPr>
          <p:cNvPr id="50179" name="Rectangle 3"/>
          <p:cNvSpPr>
            <a:spLocks noGrp="1" noChangeArrowheads="1"/>
          </p:cNvSpPr>
          <p:nvPr>
            <p:ph idx="1"/>
          </p:nvPr>
        </p:nvSpPr>
        <p:spPr>
          <a:noFill/>
        </p:spPr>
        <p:txBody>
          <a:bodyPr/>
          <a:lstStyle/>
          <a:p>
            <a:r>
              <a:rPr lang="en-GB" altLang="en-US" smtClean="0"/>
              <a:t>The requirements document is the official statement of what is required of the system developers</a:t>
            </a:r>
          </a:p>
          <a:p>
            <a:r>
              <a:rPr lang="en-GB" altLang="en-US" smtClean="0"/>
              <a:t>Should include both a definition and a specification of requirements</a:t>
            </a:r>
          </a:p>
          <a:p>
            <a:r>
              <a:rPr lang="en-GB" altLang="en-US" smtClean="0"/>
              <a:t>It is NOT a design document. As far as possible, it should set of WHAT the system should do rather than HOW it should do it</a:t>
            </a:r>
          </a:p>
        </p:txBody>
      </p:sp>
    </p:spTree>
    <p:extLst>
      <p:ext uri="{BB962C8B-B14F-4D97-AF65-F5344CB8AC3E}">
        <p14:creationId xmlns:p14="http://schemas.microsoft.com/office/powerpoint/2010/main" xmlns="" val="3337617738"/>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362092" y="5029200"/>
            <a:ext cx="1781908" cy="1104900"/>
          </a:xfrm>
        </p:spPr>
        <p:txBody>
          <a:bodyPr/>
          <a:lstStyle/>
          <a:p>
            <a:r>
              <a:rPr lang="en-GB" altLang="en-US" sz="2000" smtClean="0"/>
              <a:t>Users of a requirements document</a:t>
            </a:r>
          </a:p>
        </p:txBody>
      </p:sp>
      <p:pic>
        <p:nvPicPr>
          <p:cNvPr id="51203" name="Picture 4" descr="5.15 Req-doc-users.eps                                         00002F3DDocs                           B1931E2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457200"/>
            <a:ext cx="6553200" cy="609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836612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6200" y="266700"/>
            <a:ext cx="8991600" cy="1104900"/>
          </a:xfrm>
          <a:noFill/>
        </p:spPr>
        <p:txBody>
          <a:bodyPr>
            <a:normAutofit fontScale="90000"/>
          </a:bodyPr>
          <a:lstStyle/>
          <a:p>
            <a:r>
              <a:rPr lang="en-GB" altLang="en-US" dirty="0" smtClean="0"/>
              <a:t>Requirements document requirements</a:t>
            </a:r>
          </a:p>
        </p:txBody>
      </p:sp>
      <p:sp>
        <p:nvSpPr>
          <p:cNvPr id="52227" name="Rectangle 3"/>
          <p:cNvSpPr>
            <a:spLocks noGrp="1" noChangeArrowheads="1"/>
          </p:cNvSpPr>
          <p:nvPr>
            <p:ph idx="1"/>
          </p:nvPr>
        </p:nvSpPr>
        <p:spPr>
          <a:noFill/>
        </p:spPr>
        <p:txBody>
          <a:bodyPr/>
          <a:lstStyle/>
          <a:p>
            <a:r>
              <a:rPr lang="en-GB" altLang="en-US" smtClean="0"/>
              <a:t>Specify external system behaviour</a:t>
            </a:r>
          </a:p>
          <a:p>
            <a:r>
              <a:rPr lang="en-GB" altLang="en-US" smtClean="0"/>
              <a:t>Specify implementation constraints</a:t>
            </a:r>
          </a:p>
          <a:p>
            <a:r>
              <a:rPr lang="en-GB" altLang="en-US" smtClean="0"/>
              <a:t>Easy to change</a:t>
            </a:r>
          </a:p>
          <a:p>
            <a:r>
              <a:rPr lang="en-GB" altLang="en-US" smtClean="0"/>
              <a:t>Serve as reference tool for maintenance</a:t>
            </a:r>
          </a:p>
          <a:p>
            <a:r>
              <a:rPr lang="en-GB" altLang="en-US" smtClean="0"/>
              <a:t>Record forethought about the life cycle of the system i.e. predict changes</a:t>
            </a:r>
          </a:p>
          <a:p>
            <a:r>
              <a:rPr lang="en-GB" altLang="en-US" smtClean="0"/>
              <a:t>Characterise responses to unexpected events</a:t>
            </a:r>
          </a:p>
        </p:txBody>
      </p:sp>
    </p:spTree>
    <p:extLst>
      <p:ext uri="{BB962C8B-B14F-4D97-AF65-F5344CB8AC3E}">
        <p14:creationId xmlns:p14="http://schemas.microsoft.com/office/powerpoint/2010/main" xmlns="" val="211368920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r>
              <a:rPr lang="en-GB" altLang="en-US" smtClean="0"/>
              <a:t>IEEE requirements standard</a:t>
            </a:r>
          </a:p>
        </p:txBody>
      </p:sp>
      <p:sp>
        <p:nvSpPr>
          <p:cNvPr id="53251" name="Rectangle 3"/>
          <p:cNvSpPr>
            <a:spLocks noGrp="1" noChangeArrowheads="1"/>
          </p:cNvSpPr>
          <p:nvPr>
            <p:ph idx="1"/>
          </p:nvPr>
        </p:nvSpPr>
        <p:spPr>
          <a:noFill/>
        </p:spPr>
        <p:txBody>
          <a:bodyPr/>
          <a:lstStyle/>
          <a:p>
            <a:r>
              <a:rPr lang="en-GB" altLang="en-US" smtClean="0"/>
              <a:t>Introduction</a:t>
            </a:r>
          </a:p>
          <a:p>
            <a:r>
              <a:rPr lang="en-GB" altLang="en-US" smtClean="0"/>
              <a:t>General description</a:t>
            </a:r>
          </a:p>
          <a:p>
            <a:r>
              <a:rPr lang="en-GB" altLang="en-US" smtClean="0"/>
              <a:t>Specific requirements</a:t>
            </a:r>
          </a:p>
          <a:p>
            <a:r>
              <a:rPr lang="en-GB" altLang="en-US" smtClean="0"/>
              <a:t>Appendices</a:t>
            </a:r>
          </a:p>
          <a:p>
            <a:r>
              <a:rPr lang="en-GB" altLang="en-US" smtClean="0"/>
              <a:t>Index</a:t>
            </a:r>
          </a:p>
          <a:p>
            <a:r>
              <a:rPr lang="en-GB" altLang="en-US" smtClean="0"/>
              <a:t>This is a generic structure that must be instantiated for specific systems</a:t>
            </a:r>
          </a:p>
        </p:txBody>
      </p:sp>
    </p:spTree>
    <p:extLst>
      <p:ext uri="{BB962C8B-B14F-4D97-AF65-F5344CB8AC3E}">
        <p14:creationId xmlns:p14="http://schemas.microsoft.com/office/powerpoint/2010/main" xmlns="" val="112156141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266700"/>
            <a:ext cx="8411308" cy="1104900"/>
          </a:xfrm>
        </p:spPr>
        <p:txBody>
          <a:bodyPr/>
          <a:lstStyle/>
          <a:p>
            <a:r>
              <a:rPr lang="en-GB" altLang="en-US" smtClean="0"/>
              <a:t>Requirements document structure</a:t>
            </a:r>
          </a:p>
        </p:txBody>
      </p:sp>
      <p:sp>
        <p:nvSpPr>
          <p:cNvPr id="54275" name="Rectangle 3"/>
          <p:cNvSpPr>
            <a:spLocks noGrp="1" noChangeArrowheads="1"/>
          </p:cNvSpPr>
          <p:nvPr>
            <p:ph idx="1"/>
          </p:nvPr>
        </p:nvSpPr>
        <p:spPr/>
        <p:txBody>
          <a:bodyPr/>
          <a:lstStyle/>
          <a:p>
            <a:r>
              <a:rPr lang="en-GB" altLang="en-US" sz="2400" smtClean="0"/>
              <a:t>Introduction</a:t>
            </a:r>
          </a:p>
          <a:p>
            <a:r>
              <a:rPr lang="en-GB" altLang="en-US" sz="2400" smtClean="0"/>
              <a:t>Glossary</a:t>
            </a:r>
          </a:p>
          <a:p>
            <a:r>
              <a:rPr lang="en-GB" altLang="en-US" sz="2400" smtClean="0"/>
              <a:t>User requirements definition</a:t>
            </a:r>
          </a:p>
          <a:p>
            <a:r>
              <a:rPr lang="en-GB" altLang="en-US" sz="2400" smtClean="0"/>
              <a:t>System architecture</a:t>
            </a:r>
          </a:p>
          <a:p>
            <a:r>
              <a:rPr lang="en-GB" altLang="en-US" sz="2400" smtClean="0"/>
              <a:t>System requirements specification</a:t>
            </a:r>
          </a:p>
          <a:p>
            <a:r>
              <a:rPr lang="en-GB" altLang="en-US" sz="2400" smtClean="0"/>
              <a:t>System models</a:t>
            </a:r>
          </a:p>
          <a:p>
            <a:r>
              <a:rPr lang="en-GB" altLang="en-US" sz="2400" smtClean="0"/>
              <a:t>System evolution</a:t>
            </a:r>
          </a:p>
          <a:p>
            <a:r>
              <a:rPr lang="en-GB" altLang="en-US" sz="2400" smtClean="0"/>
              <a:t>Appendices</a:t>
            </a:r>
          </a:p>
          <a:p>
            <a:r>
              <a:rPr lang="en-GB" altLang="en-US" sz="2400" smtClean="0"/>
              <a:t>Index</a:t>
            </a:r>
          </a:p>
        </p:txBody>
      </p:sp>
    </p:spTree>
    <p:extLst>
      <p:ext uri="{BB962C8B-B14F-4D97-AF65-F5344CB8AC3E}">
        <p14:creationId xmlns:p14="http://schemas.microsoft.com/office/powerpoint/2010/main" xmlns="" val="42666810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p:spPr>
        <p:txBody>
          <a:bodyPr/>
          <a:lstStyle/>
          <a:p>
            <a:r>
              <a:rPr lang="en-GB" altLang="en-US" smtClean="0"/>
              <a:t>Key points</a:t>
            </a:r>
          </a:p>
        </p:txBody>
      </p:sp>
      <p:sp>
        <p:nvSpPr>
          <p:cNvPr id="55299" name="Rectangle 3"/>
          <p:cNvSpPr>
            <a:spLocks noGrp="1" noChangeArrowheads="1"/>
          </p:cNvSpPr>
          <p:nvPr>
            <p:ph idx="1"/>
          </p:nvPr>
        </p:nvSpPr>
        <p:spPr>
          <a:noFill/>
        </p:spPr>
        <p:txBody>
          <a:bodyPr>
            <a:normAutofit lnSpcReduction="10000"/>
          </a:bodyPr>
          <a:lstStyle/>
          <a:p>
            <a:pPr>
              <a:lnSpc>
                <a:spcPct val="90000"/>
              </a:lnSpc>
            </a:pPr>
            <a:r>
              <a:rPr lang="en-GB" altLang="en-US" smtClean="0"/>
              <a:t>Requirements set out what the system should do and define constraints on its operation and implementation</a:t>
            </a:r>
          </a:p>
          <a:p>
            <a:pPr>
              <a:lnSpc>
                <a:spcPct val="90000"/>
              </a:lnSpc>
            </a:pPr>
            <a:r>
              <a:rPr lang="en-GB" altLang="en-US" smtClean="0"/>
              <a:t>Functional requirements set out services the system should provide</a:t>
            </a:r>
          </a:p>
          <a:p>
            <a:pPr>
              <a:lnSpc>
                <a:spcPct val="90000"/>
              </a:lnSpc>
            </a:pPr>
            <a:r>
              <a:rPr lang="en-GB" altLang="en-US" smtClean="0"/>
              <a:t>Non-functional requirements constrain the system being developed or the development process</a:t>
            </a:r>
          </a:p>
          <a:p>
            <a:pPr>
              <a:lnSpc>
                <a:spcPct val="90000"/>
              </a:lnSpc>
            </a:pPr>
            <a:r>
              <a:rPr lang="en-GB" altLang="en-US" smtClean="0"/>
              <a:t>User requirements are high-level statements of what the system should do</a:t>
            </a:r>
          </a:p>
        </p:txBody>
      </p:sp>
    </p:spTree>
    <p:extLst>
      <p:ext uri="{BB962C8B-B14F-4D97-AF65-F5344CB8AC3E}">
        <p14:creationId xmlns:p14="http://schemas.microsoft.com/office/powerpoint/2010/main" xmlns="" val="55647633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897FB5F-F987-4B4C-885D-E1C094672423}" type="slidenum">
              <a:rPr lang="zh-CN" altLang="en-US" smtClean="0">
                <a:ea typeface="宋体" pitchFamily="2" charset="-122"/>
              </a:rPr>
              <a:pPr/>
              <a:t>8</a:t>
            </a:fld>
            <a:endParaRPr lang="en-US" altLang="zh-CN" smtClean="0">
              <a:ea typeface="宋体" pitchFamily="2" charset="-122"/>
            </a:endParaRPr>
          </a:p>
        </p:txBody>
      </p:sp>
      <p:sp>
        <p:nvSpPr>
          <p:cNvPr id="56323" name="Rectangle 2"/>
          <p:cNvSpPr>
            <a:spLocks noGrp="1" noChangeArrowheads="1"/>
          </p:cNvSpPr>
          <p:nvPr>
            <p:ph type="title"/>
          </p:nvPr>
        </p:nvSpPr>
        <p:spPr/>
        <p:txBody>
          <a:bodyPr>
            <a:normAutofit/>
          </a:bodyPr>
          <a:lstStyle/>
          <a:p>
            <a:pPr eaLnBrk="1" fontAlgn="auto" hangingPunct="1">
              <a:spcAft>
                <a:spcPts val="0"/>
              </a:spcAft>
              <a:defRPr/>
            </a:pPr>
            <a:r>
              <a:rPr lang="en-US" altLang="en-US" sz="4000" smtClean="0"/>
              <a:t>Limitations of the waterfall model</a:t>
            </a:r>
            <a:endParaRPr lang="en-US" altLang="zh-CN" smtClean="0">
              <a:ea typeface="宋体" pitchFamily="2" charset="-122"/>
            </a:endParaRPr>
          </a:p>
        </p:txBody>
      </p:sp>
      <p:sp>
        <p:nvSpPr>
          <p:cNvPr id="55300" name="Rectangle 3"/>
          <p:cNvSpPr>
            <a:spLocks noChangeArrowheads="1"/>
          </p:cNvSpPr>
          <p:nvPr/>
        </p:nvSpPr>
        <p:spPr bwMode="auto">
          <a:xfrm>
            <a:off x="381000" y="1143000"/>
            <a:ext cx="8232775" cy="5181600"/>
          </a:xfrm>
          <a:prstGeom prst="rect">
            <a:avLst/>
          </a:prstGeom>
          <a:noFill/>
          <a:ln w="9525">
            <a:noFill/>
            <a:miter lim="800000"/>
            <a:headEnd/>
            <a:tailEnd/>
          </a:ln>
        </p:spPr>
        <p:txBody>
          <a:bodyPr/>
          <a:lstStyle/>
          <a:p>
            <a:pPr marL="342900" indent="-342900" eaLnBrk="1" hangingPunct="1">
              <a:spcBef>
                <a:spcPct val="20000"/>
              </a:spcBef>
              <a:buClr>
                <a:schemeClr val="accent2"/>
              </a:buClr>
              <a:buFont typeface="Wingdings" pitchFamily="2" charset="2"/>
              <a:buChar char="q"/>
            </a:pPr>
            <a:r>
              <a:rPr kumimoji="1" lang="en-US" altLang="zh-CN" sz="2400" dirty="0">
                <a:ea typeface="宋体" pitchFamily="2" charset="-122"/>
              </a:rPr>
              <a:t>The nature of  the requirements will not change very much During development; during evolution</a:t>
            </a:r>
          </a:p>
          <a:p>
            <a:pPr marL="342900" indent="-342900" eaLnBrk="1" hangingPunct="1">
              <a:spcBef>
                <a:spcPct val="20000"/>
              </a:spcBef>
              <a:buClr>
                <a:schemeClr val="accent2"/>
              </a:buClr>
              <a:buFont typeface="Wingdings" pitchFamily="2" charset="2"/>
              <a:buChar char="q"/>
            </a:pPr>
            <a:r>
              <a:rPr lang="en-GB" altLang="en-US" sz="2400" dirty="0"/>
              <a:t>The model implies that you should attempt to complete a given stage before moving on to the next stage </a:t>
            </a:r>
          </a:p>
          <a:p>
            <a:pPr marL="800100" lvl="1" indent="-342900" eaLnBrk="1" hangingPunct="1">
              <a:spcBef>
                <a:spcPct val="20000"/>
              </a:spcBef>
              <a:buClr>
                <a:schemeClr val="accent2"/>
              </a:buClr>
              <a:buFont typeface="Wingdings" pitchFamily="2" charset="2"/>
              <a:buChar char="q"/>
            </a:pPr>
            <a:r>
              <a:rPr lang="en-GB" altLang="en-US" sz="2400" dirty="0"/>
              <a:t>Does not account for the fact that requirements constantly change. </a:t>
            </a:r>
          </a:p>
          <a:p>
            <a:pPr marL="800100" lvl="1" indent="-342900" eaLnBrk="1" hangingPunct="1">
              <a:spcBef>
                <a:spcPct val="20000"/>
              </a:spcBef>
              <a:buClr>
                <a:schemeClr val="accent2"/>
              </a:buClr>
              <a:buFont typeface="Wingdings" pitchFamily="2" charset="2"/>
              <a:buChar char="q"/>
            </a:pPr>
            <a:r>
              <a:rPr lang="en-GB" altLang="en-US" sz="2400" dirty="0"/>
              <a:t>It also means that customers can not use anything until the entire system is complete.</a:t>
            </a:r>
            <a:r>
              <a:rPr lang="en-US" altLang="en-US" sz="2400" dirty="0"/>
              <a:t> </a:t>
            </a:r>
          </a:p>
          <a:p>
            <a:pPr marL="342900" indent="-342900">
              <a:lnSpc>
                <a:spcPct val="90000"/>
              </a:lnSpc>
              <a:buClr>
                <a:schemeClr val="accent2"/>
              </a:buClr>
              <a:buFont typeface="Wingdings" pitchFamily="2" charset="2"/>
              <a:buChar char="q"/>
            </a:pPr>
            <a:r>
              <a:rPr lang="en-GB" altLang="en-US" sz="2400" dirty="0"/>
              <a:t> The model implies that once the product is finished, everything else is maintenance.</a:t>
            </a:r>
            <a:r>
              <a:rPr lang="en-US" altLang="en-US" sz="2400" dirty="0"/>
              <a:t> </a:t>
            </a:r>
          </a:p>
          <a:p>
            <a:pPr marL="342900" indent="-342900">
              <a:lnSpc>
                <a:spcPct val="90000"/>
              </a:lnSpc>
              <a:buClr>
                <a:schemeClr val="accent2"/>
              </a:buClr>
              <a:buFont typeface="Wingdings" pitchFamily="2" charset="2"/>
              <a:buChar char="q"/>
            </a:pPr>
            <a:r>
              <a:rPr lang="en-US" altLang="en-US" sz="2400" dirty="0"/>
              <a:t>  Surprises at the end are very expensive</a:t>
            </a:r>
          </a:p>
          <a:p>
            <a:pPr marL="342900" indent="-342900">
              <a:lnSpc>
                <a:spcPct val="90000"/>
              </a:lnSpc>
              <a:buClr>
                <a:schemeClr val="accent2"/>
              </a:buClr>
              <a:buFont typeface="Wingdings" pitchFamily="2" charset="2"/>
              <a:buChar char="q"/>
            </a:pPr>
            <a:r>
              <a:rPr lang="en-US" altLang="en-US" sz="2400" dirty="0"/>
              <a:t>  Some teams sit ideal for other teams to finish</a:t>
            </a:r>
          </a:p>
          <a:p>
            <a:pPr marL="342900" indent="-342900">
              <a:lnSpc>
                <a:spcPct val="90000"/>
              </a:lnSpc>
              <a:buClr>
                <a:schemeClr val="accent2"/>
              </a:buClr>
              <a:buFont typeface="Wingdings" pitchFamily="2" charset="2"/>
              <a:buChar char="q"/>
            </a:pPr>
            <a:r>
              <a:rPr lang="en-GB" altLang="en-US" sz="2400" dirty="0"/>
              <a:t>  Therefore, this model is only appropriate when the requirements are well-understood and changes will be fairly limited during the design process. </a:t>
            </a:r>
          </a:p>
          <a:p>
            <a:pPr marL="342900" indent="-342900">
              <a:lnSpc>
                <a:spcPct val="90000"/>
              </a:lnSpc>
              <a:buClr>
                <a:schemeClr val="accent2"/>
              </a:buClr>
              <a:buFont typeface="Wingdings" pitchFamily="2" charset="2"/>
              <a:buChar char="q"/>
            </a:pPr>
            <a:endParaRPr kumimoji="1" lang="en-US" altLang="zh-CN" sz="1600" dirty="0">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r>
              <a:rPr lang="en-GB" altLang="en-US" smtClean="0"/>
              <a:t>Key points</a:t>
            </a:r>
          </a:p>
        </p:txBody>
      </p:sp>
      <p:sp>
        <p:nvSpPr>
          <p:cNvPr id="56323" name="Rectangle 3"/>
          <p:cNvSpPr>
            <a:spLocks noGrp="1" noChangeArrowheads="1"/>
          </p:cNvSpPr>
          <p:nvPr>
            <p:ph idx="1"/>
          </p:nvPr>
        </p:nvSpPr>
        <p:spPr>
          <a:noFill/>
        </p:spPr>
        <p:txBody>
          <a:bodyPr>
            <a:normAutofit/>
          </a:bodyPr>
          <a:lstStyle/>
          <a:p>
            <a:r>
              <a:rPr lang="en-GB" altLang="en-US" sz="2800" dirty="0" smtClean="0"/>
              <a:t>User requirements should be written in natural language, tables and diagrams</a:t>
            </a:r>
          </a:p>
          <a:p>
            <a:r>
              <a:rPr lang="en-GB" altLang="en-US" sz="2800" dirty="0" smtClean="0"/>
              <a:t>System requirements are intended to communicate the functions that the system should provide</a:t>
            </a:r>
          </a:p>
          <a:p>
            <a:r>
              <a:rPr lang="en-GB" altLang="en-US" sz="2800" dirty="0" smtClean="0"/>
              <a:t>System requirements may be written in structured natural language, a PDL or in a formal language</a:t>
            </a:r>
          </a:p>
          <a:p>
            <a:r>
              <a:rPr lang="en-GB" altLang="en-US" sz="2800" dirty="0" smtClean="0"/>
              <a:t>A software requirements document is an agreed statement of the system requirements</a:t>
            </a:r>
          </a:p>
        </p:txBody>
      </p:sp>
    </p:spTree>
    <p:extLst>
      <p:ext uri="{BB962C8B-B14F-4D97-AF65-F5344CB8AC3E}">
        <p14:creationId xmlns:p14="http://schemas.microsoft.com/office/powerpoint/2010/main" xmlns="" val="18483248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0000"/>
              </a:lnSpc>
              <a:buClr>
                <a:schemeClr val="accent2"/>
              </a:buClr>
            </a:pPr>
            <a:r>
              <a:rPr lang="en-GB" altLang="en-US" b="1" dirty="0" smtClean="0">
                <a:solidFill>
                  <a:srgbClr val="FF0000"/>
                </a:solidFill>
              </a:rPr>
              <a:t>Problems</a:t>
            </a:r>
            <a:r>
              <a:rPr lang="en-GB" altLang="en-US" sz="2000" dirty="0" smtClean="0">
                <a:solidFill>
                  <a:srgbClr val="FF0000"/>
                </a:solidFill>
              </a:rPr>
              <a:t>:</a:t>
            </a:r>
          </a:p>
          <a:p>
            <a:pPr>
              <a:lnSpc>
                <a:spcPct val="90000"/>
              </a:lnSpc>
              <a:buClr>
                <a:schemeClr val="accent2"/>
              </a:buClr>
              <a:buFont typeface="Verdana" pitchFamily="34" charset="0"/>
              <a:buAutoNum type="arabicPeriod"/>
            </a:pPr>
            <a:r>
              <a:rPr lang="en-GB" altLang="en-US" sz="2000" dirty="0" smtClean="0"/>
              <a:t> </a:t>
            </a:r>
            <a:r>
              <a:rPr lang="en-GB" altLang="en-US" dirty="0" smtClean="0"/>
              <a:t>Real projects are rarely follow the sequential model.</a:t>
            </a:r>
          </a:p>
          <a:p>
            <a:pPr>
              <a:lnSpc>
                <a:spcPct val="90000"/>
              </a:lnSpc>
              <a:buClr>
                <a:schemeClr val="accent2"/>
              </a:buClr>
              <a:buFont typeface="Verdana" pitchFamily="34" charset="0"/>
              <a:buAutoNum type="arabicPeriod"/>
            </a:pPr>
            <a:r>
              <a:rPr lang="en-GB" altLang="en-US" dirty="0" smtClean="0"/>
              <a:t> Difficult for the customer to state all the requirement explicitly.</a:t>
            </a:r>
          </a:p>
          <a:p>
            <a:pPr>
              <a:lnSpc>
                <a:spcPct val="90000"/>
              </a:lnSpc>
              <a:buClr>
                <a:schemeClr val="accent2"/>
              </a:buClr>
              <a:buFont typeface="Verdana" pitchFamily="34" charset="0"/>
              <a:buAutoNum type="arabicPeriod"/>
            </a:pPr>
            <a:r>
              <a:rPr lang="en-GB" altLang="en-US" dirty="0" smtClean="0"/>
              <a:t> </a:t>
            </a:r>
            <a:r>
              <a:rPr lang="en-US" altLang="en-US" dirty="0" smtClean="0"/>
              <a:t>Assumes patience from customer  - working version of program will not available until programs not getting change fully.</a:t>
            </a:r>
            <a:endParaRPr lang="en-GB" alt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4031</Words>
  <Application>Microsoft Office PowerPoint</Application>
  <PresentationFormat>On-screen Show (4:3)</PresentationFormat>
  <Paragraphs>417</Paragraphs>
  <Slides>80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Office Theme</vt:lpstr>
      <vt:lpstr>Document</vt:lpstr>
      <vt:lpstr>UNIT-III (Part-1) </vt:lpstr>
      <vt:lpstr>Software process model</vt:lpstr>
      <vt:lpstr>Why Models are needed?</vt:lpstr>
      <vt:lpstr>Prescriptive Model</vt:lpstr>
      <vt:lpstr>Prescriptive Model</vt:lpstr>
      <vt:lpstr>Waterfall Model or Classic Life Cycle</vt:lpstr>
      <vt:lpstr>Waterfall Model or Classic Life Cycle</vt:lpstr>
      <vt:lpstr>Limitations of the waterfall model</vt:lpstr>
      <vt:lpstr>Slide 9</vt:lpstr>
      <vt:lpstr>Incremental Process Model</vt:lpstr>
      <vt:lpstr>The Incremental Model</vt:lpstr>
      <vt:lpstr>The Incremental Model</vt:lpstr>
      <vt:lpstr>Rapid Application Development (RAD) Model</vt:lpstr>
      <vt:lpstr>RAD Model</vt:lpstr>
      <vt:lpstr>Slide 15</vt:lpstr>
      <vt:lpstr>RAD Model</vt:lpstr>
      <vt:lpstr>Evolutionary Process Model</vt:lpstr>
      <vt:lpstr>Evolutionary Process Models : Prototyping</vt:lpstr>
      <vt:lpstr>Prototyping cohesive </vt:lpstr>
      <vt:lpstr>Prototyping (cont..)</vt:lpstr>
      <vt:lpstr>Evolutionary Model: Spiral Model</vt:lpstr>
      <vt:lpstr>Spiral Model</vt:lpstr>
      <vt:lpstr>Slide 23</vt:lpstr>
      <vt:lpstr>Spiral Model (cont.)</vt:lpstr>
      <vt:lpstr>Slide 25</vt:lpstr>
      <vt:lpstr>Concurrent Development Model</vt:lpstr>
      <vt:lpstr>Concurrent Development Model</vt:lpstr>
      <vt:lpstr>Concurrent Development (Cont.)</vt:lpstr>
      <vt:lpstr>Fourth Generation Techniques(4GT)</vt:lpstr>
      <vt:lpstr>Component Based Development</vt:lpstr>
      <vt:lpstr>CBD Model</vt:lpstr>
      <vt:lpstr>CBD model (cont.)</vt:lpstr>
      <vt:lpstr>CBD Model (cont.) </vt:lpstr>
      <vt:lpstr>UNIT-III (Part-2)</vt:lpstr>
      <vt:lpstr>Objectives</vt:lpstr>
      <vt:lpstr>Topics covered</vt:lpstr>
      <vt:lpstr>Requirements Engineering</vt:lpstr>
      <vt:lpstr>What is a requirement?</vt:lpstr>
      <vt:lpstr>Types of requirement</vt:lpstr>
      <vt:lpstr>Definitions and specifications</vt:lpstr>
      <vt:lpstr>Requirements readers</vt:lpstr>
      <vt:lpstr>Functional and Non-Functional Requirements</vt:lpstr>
      <vt:lpstr>Functional Requirements</vt:lpstr>
      <vt:lpstr>Examples of Functional Requirements</vt:lpstr>
      <vt:lpstr>Requirements imprecision</vt:lpstr>
      <vt:lpstr>Requirements completeness and consistency</vt:lpstr>
      <vt:lpstr>Non-functional Requirements</vt:lpstr>
      <vt:lpstr>Non-functional classifications</vt:lpstr>
      <vt:lpstr>Non-functional requirement types</vt:lpstr>
      <vt:lpstr>Goals and requirements</vt:lpstr>
      <vt:lpstr>Examples</vt:lpstr>
      <vt:lpstr>Requirements measures</vt:lpstr>
      <vt:lpstr>Requirements interaction</vt:lpstr>
      <vt:lpstr>Domain requirements</vt:lpstr>
      <vt:lpstr>Library system domain requirements</vt:lpstr>
      <vt:lpstr>Train protection system</vt:lpstr>
      <vt:lpstr>Domain requirements problems</vt:lpstr>
      <vt:lpstr>User requirements</vt:lpstr>
      <vt:lpstr>Problems with natural language</vt:lpstr>
      <vt:lpstr>Database requirement</vt:lpstr>
      <vt:lpstr>Guidelines for writing requirements</vt:lpstr>
      <vt:lpstr>System requirements</vt:lpstr>
      <vt:lpstr>Requirements and design</vt:lpstr>
      <vt:lpstr>Problems with NL specification</vt:lpstr>
      <vt:lpstr>Alternatives to NL specification</vt:lpstr>
      <vt:lpstr>Structured language specifications</vt:lpstr>
      <vt:lpstr>Form-based specifications</vt:lpstr>
      <vt:lpstr>Form-based node specification</vt:lpstr>
      <vt:lpstr>PDL-based requirements definition</vt:lpstr>
      <vt:lpstr>Part of an ATM specification</vt:lpstr>
      <vt:lpstr>PDL disadvantages</vt:lpstr>
      <vt:lpstr>Interface specification</vt:lpstr>
      <vt:lpstr>PDL interface description</vt:lpstr>
      <vt:lpstr>The requirements document</vt:lpstr>
      <vt:lpstr>Users of a requirements document</vt:lpstr>
      <vt:lpstr>Requirements document requirements</vt:lpstr>
      <vt:lpstr>IEEE requirements standard</vt:lpstr>
      <vt:lpstr>Requirements document structure</vt:lpstr>
      <vt:lpstr>Key points</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(Part-1) </dc:title>
  <dc:creator>Admin</dc:creator>
  <cp:lastModifiedBy>Admin</cp:lastModifiedBy>
  <cp:revision>4</cp:revision>
  <dcterms:created xsi:type="dcterms:W3CDTF">2018-08-01T10:43:37Z</dcterms:created>
  <dcterms:modified xsi:type="dcterms:W3CDTF">2018-08-02T09:37:45Z</dcterms:modified>
</cp:coreProperties>
</file>