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63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A675A-405B-48B2-9428-9D1E8462DB60}" type="datetimeFigureOut">
              <a:rPr lang="en-US" smtClean="0"/>
              <a:t>8/2/2018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97062-E558-4840-ACB1-46F18D53B9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5A4AC-6AD5-409E-84DD-649D5BD6ECC0}" type="slidenum">
              <a:rPr lang="en-US"/>
              <a:pPr/>
              <a:t>29</a:t>
            </a:fld>
            <a:endParaRPr lang="en-US"/>
          </a:p>
        </p:txBody>
      </p:sp>
      <p:sp>
        <p:nvSpPr>
          <p:cNvPr id="17410" name="Rectangle 2"/>
          <p:cNvSpPr>
            <a:spLocks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86F8E-0BDC-405E-B459-71D58FBF8515}" type="slidenum">
              <a:rPr lang="en-US"/>
              <a:pPr/>
              <a:t>42</a:t>
            </a:fld>
            <a:endParaRPr lang="en-US"/>
          </a:p>
        </p:txBody>
      </p:sp>
      <p:sp>
        <p:nvSpPr>
          <p:cNvPr id="36866" name="Rectangle 2"/>
          <p:cNvSpPr>
            <a:spLocks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92D6F-4BD0-494F-9C18-020729785231}" type="slidenum">
              <a:rPr lang="en-US"/>
              <a:pPr/>
              <a:t>44</a:t>
            </a:fld>
            <a:endParaRPr lang="en-US"/>
          </a:p>
        </p:txBody>
      </p:sp>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7657E-5C8F-492D-A185-85BF8DDBA42F}" type="slidenum">
              <a:rPr lang="en-US"/>
              <a:pPr/>
              <a:t>46</a:t>
            </a:fld>
            <a:endParaRPr lang="en-US"/>
          </a:p>
        </p:txBody>
      </p:sp>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098D1-5FAB-4592-80F3-1020CB4BCB26}" type="slidenum">
              <a:rPr lang="en-US"/>
              <a:pPr/>
              <a:t>48</a:t>
            </a:fld>
            <a:endParaRPr lang="en-US"/>
          </a:p>
        </p:txBody>
      </p:sp>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8F885-57BB-4E72-A73E-1B91D63AB735}" type="slidenum">
              <a:rPr lang="en-US"/>
              <a:pPr/>
              <a:t>31</a:t>
            </a:fld>
            <a:endParaRPr lang="en-US"/>
          </a:p>
        </p:txBody>
      </p:sp>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1EC04E-AA7C-4903-A0BB-A479AF5F7511}" type="slidenum">
              <a:rPr lang="en-US"/>
              <a:pPr/>
              <a:t>33</a:t>
            </a:fld>
            <a:endParaRPr lang="en-US"/>
          </a:p>
        </p:txBody>
      </p:sp>
      <p:sp>
        <p:nvSpPr>
          <p:cNvPr id="20482" name="Rectangle 2"/>
          <p:cNvSpPr>
            <a:spLocks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818DD-8FE1-4357-9775-A1CFC75A9483}" type="slidenum">
              <a:rPr lang="en-US"/>
              <a:pPr/>
              <a:t>34</a:t>
            </a:fld>
            <a:endParaRPr lang="en-US"/>
          </a:p>
        </p:txBody>
      </p:sp>
      <p:sp>
        <p:nvSpPr>
          <p:cNvPr id="22530" name="Rectangle 2"/>
          <p:cNvSpPr>
            <a:spLocks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C6463-5227-4AA5-A98A-A74C9C6D58FF}" type="slidenum">
              <a:rPr lang="en-US"/>
              <a:pPr/>
              <a:t>36</a:t>
            </a:fld>
            <a:endParaRPr lang="en-US"/>
          </a:p>
        </p:txBody>
      </p:sp>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423473-6326-4801-92C7-39A1AFDA4601}" type="slidenum">
              <a:rPr lang="en-US"/>
              <a:pPr/>
              <a:t>37</a:t>
            </a:fld>
            <a:endParaRPr lang="en-US"/>
          </a:p>
        </p:txBody>
      </p:sp>
      <p:sp>
        <p:nvSpPr>
          <p:cNvPr id="30722" name="Rectangle 2"/>
          <p:cNvSpPr>
            <a:spLocks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92226-D282-4FF1-8753-9025C0AD892A}" type="slidenum">
              <a:rPr lang="en-US"/>
              <a:pPr/>
              <a:t>38</a:t>
            </a:fld>
            <a:endParaRPr lang="en-US"/>
          </a:p>
        </p:txBody>
      </p:sp>
      <p:sp>
        <p:nvSpPr>
          <p:cNvPr id="32770" name="Rectangle 2"/>
          <p:cNvSpPr>
            <a:spLocks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00424-E318-471C-A8EB-59D6648B2C14}" type="slidenum">
              <a:rPr lang="en-US"/>
              <a:pPr/>
              <a:t>39</a:t>
            </a:fld>
            <a:endParaRPr lang="en-US"/>
          </a:p>
        </p:txBody>
      </p:sp>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D6A385-229E-4519-B4C1-580E295AE459}" type="slidenum">
              <a:rPr lang="en-US"/>
              <a:pPr/>
              <a:t>40</a:t>
            </a:fld>
            <a:endParaRPr lang="en-US"/>
          </a:p>
        </p:txBody>
      </p:sp>
      <p:sp>
        <p:nvSpPr>
          <p:cNvPr id="34818" name="Rectangle 2"/>
          <p:cNvSpPr>
            <a:spLocks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70B05AF0-9571-4CDB-98A1-6D4A3FD86DD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1162050" y="6243638"/>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fld id="{32585212-872B-402C-A1B1-01E4FEB7E4F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hyperlink" Target="https://en.wikipedia.org/wiki/Problem_domain"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file:///E:\uml\uml%20case%20study23_june\BCS%20Coventry%20Branch%20-%20Unified%20Modelling%20Language_files\oct_cmpt.gif"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file:///E:\uml\uml%20case%20study23_june\BCS%20Coventry%20Branch%20-%20Unified%20Modelling%20Language_files\oct_depl.gif"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file:///E:\uml\uml%20case%20study23_june\BCS%20Coventry%20Branch%20-%20Unified%20Modelling%20Language_files\oct_msc.gif"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file:///E:\uml\uml%20case%20study23_june\BCS%20Coventry%20Branch%20-%20Unified%20Modelling%20Language_files\oct_std.gif"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90600" y="1676400"/>
            <a:ext cx="7772400" cy="1219200"/>
          </a:xfrm>
        </p:spPr>
        <p:txBody>
          <a:bodyPr>
            <a:normAutofit fontScale="90000"/>
          </a:bodyPr>
          <a:lstStyle/>
          <a:p>
            <a:r>
              <a:rPr lang="en-US" dirty="0"/>
              <a:t>    </a:t>
            </a:r>
            <a:r>
              <a:rPr lang="en-US" sz="4900" b="1" dirty="0" smtClean="0">
                <a:solidFill>
                  <a:srgbClr val="FF0000"/>
                </a:solidFill>
              </a:rPr>
              <a:t>UNIT-II</a:t>
            </a:r>
            <a:br>
              <a:rPr lang="en-US" sz="4900" b="1" dirty="0" smtClean="0">
                <a:solidFill>
                  <a:srgbClr val="FF0000"/>
                </a:solidFill>
              </a:rPr>
            </a:br>
            <a:r>
              <a:rPr lang="en-US" sz="4900" b="1" dirty="0" smtClean="0">
                <a:solidFill>
                  <a:srgbClr val="FF0000"/>
                </a:solidFill>
              </a:rPr>
              <a:t> </a:t>
            </a:r>
            <a:r>
              <a:rPr lang="en-US" sz="4900" b="1" dirty="0" smtClean="0">
                <a:solidFill>
                  <a:srgbClr val="FF0000"/>
                </a:solidFill>
              </a:rPr>
              <a:t>   (Part-2)</a:t>
            </a:r>
            <a:endParaRPr lang="en-US" sz="4900" b="1" dirty="0">
              <a:solidFill>
                <a:srgbClr val="FF0000"/>
              </a:solidFill>
            </a:endParaRPr>
          </a:p>
        </p:txBody>
      </p:sp>
      <p:sp>
        <p:nvSpPr>
          <p:cNvPr id="5123" name="Rectangle 3"/>
          <p:cNvSpPr>
            <a:spLocks noGrp="1" noChangeArrowheads="1"/>
          </p:cNvSpPr>
          <p:nvPr>
            <p:ph type="subTitle" idx="1"/>
          </p:nvPr>
        </p:nvSpPr>
        <p:spPr>
          <a:xfrm>
            <a:off x="1371600" y="3200400"/>
            <a:ext cx="8001000" cy="3429000"/>
          </a:xfrm>
        </p:spPr>
        <p:txBody>
          <a:bodyPr/>
          <a:lstStyle/>
          <a:p>
            <a:r>
              <a:rPr lang="en-US" sz="3600" u="sng" dirty="0">
                <a:latin typeface="Times New Roman" pitchFamily="18" charset="0"/>
              </a:rPr>
              <a:t>Basic Structural Modeling</a:t>
            </a:r>
          </a:p>
          <a:p>
            <a:pPr algn="l">
              <a:buFont typeface="Wingdings" pitchFamily="2" charset="2"/>
              <a:buChar char="n"/>
            </a:pPr>
            <a:r>
              <a:rPr lang="en-US" sz="3600" dirty="0">
                <a:latin typeface="Times New Roman" pitchFamily="18" charset="0"/>
              </a:rPr>
              <a:t>Classes </a:t>
            </a:r>
          </a:p>
          <a:p>
            <a:pPr algn="l">
              <a:buFont typeface="Wingdings" pitchFamily="2" charset="2"/>
              <a:buChar char="n"/>
            </a:pPr>
            <a:r>
              <a:rPr lang="en-US" sz="3600" dirty="0">
                <a:latin typeface="Times New Roman" pitchFamily="18" charset="0"/>
              </a:rPr>
              <a:t>Relationships </a:t>
            </a:r>
          </a:p>
          <a:p>
            <a:pPr algn="l">
              <a:buFont typeface="Wingdings" pitchFamily="2" charset="2"/>
              <a:buChar char="n"/>
            </a:pPr>
            <a:r>
              <a:rPr lang="en-US" sz="3600" dirty="0">
                <a:latin typeface="Times New Roman" pitchFamily="18" charset="0"/>
              </a:rPr>
              <a:t>Common Mechanisms</a:t>
            </a:r>
          </a:p>
          <a:p>
            <a:pPr algn="l">
              <a:buFont typeface="Wingdings" pitchFamily="2" charset="2"/>
              <a:buChar char="n"/>
            </a:pPr>
            <a:r>
              <a:rPr lang="en-US" sz="3600" dirty="0">
                <a:latin typeface="Times New Roman" pitchFamily="18" charset="0"/>
              </a:rPr>
              <a:t>Diagrams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16"/>
          <p:cNvSpPr>
            <a:spLocks noGrp="1" noChangeArrowheads="1"/>
          </p:cNvSpPr>
          <p:nvPr>
            <p:ph type="title"/>
          </p:nvPr>
        </p:nvSpPr>
        <p:spPr/>
        <p:txBody>
          <a:bodyPr/>
          <a:lstStyle/>
          <a:p>
            <a:endParaRPr lang="en-US"/>
          </a:p>
        </p:txBody>
      </p:sp>
      <p:sp>
        <p:nvSpPr>
          <p:cNvPr id="35843" name="Rectangle 3"/>
          <p:cNvSpPr>
            <a:spLocks noGrp="1" noChangeArrowheads="1"/>
          </p:cNvSpPr>
          <p:nvPr>
            <p:ph type="body" sz="half" idx="1"/>
          </p:nvPr>
        </p:nvSpPr>
        <p:spPr>
          <a:xfrm>
            <a:off x="1182688" y="2017713"/>
            <a:ext cx="7427912" cy="4114800"/>
          </a:xfrm>
        </p:spPr>
        <p:txBody>
          <a:bodyPr/>
          <a:lstStyle/>
          <a:p>
            <a:r>
              <a:rPr lang="en-US" sz="2400">
                <a:latin typeface="Times New Roman" pitchFamily="18" charset="0"/>
              </a:rPr>
              <a:t>An attribute represents some property of the thing you are modeling that is shared by all objects of that class. </a:t>
            </a:r>
          </a:p>
          <a:p>
            <a:pPr>
              <a:buFont typeface="Wingdings" pitchFamily="2" charset="2"/>
              <a:buNone/>
            </a:pPr>
            <a:endParaRPr lang="en-US" sz="2400">
              <a:latin typeface="Times New Roman" pitchFamily="18" charset="0"/>
            </a:endParaRPr>
          </a:p>
          <a:p>
            <a:pPr>
              <a:buFont typeface="Wingdings" pitchFamily="2" charset="2"/>
              <a:buNone/>
            </a:pPr>
            <a:r>
              <a:rPr lang="en-US" sz="2400">
                <a:solidFill>
                  <a:schemeClr val="bg2"/>
                </a:solidFill>
                <a:latin typeface="Times New Roman" pitchFamily="18" charset="0"/>
              </a:rPr>
              <a:t>    </a:t>
            </a:r>
            <a:r>
              <a:rPr lang="en-US" sz="2400" u="sng">
                <a:solidFill>
                  <a:schemeClr val="bg2"/>
                </a:solidFill>
                <a:latin typeface="Times New Roman" pitchFamily="18" charset="0"/>
              </a:rPr>
              <a:t>Example:</a:t>
            </a:r>
            <a:r>
              <a:rPr lang="en-US" sz="2400">
                <a:latin typeface="Times New Roman" pitchFamily="18" charset="0"/>
              </a:rPr>
              <a:t> Customer has a name, address, phone number, and date of birth.</a:t>
            </a:r>
          </a:p>
          <a:p>
            <a:endParaRPr lang="en-US" sz="2400">
              <a:latin typeface="Times New Roman" pitchFamily="18" charset="0"/>
            </a:endParaRPr>
          </a:p>
        </p:txBody>
      </p:sp>
      <p:graphicFrame>
        <p:nvGraphicFramePr>
          <p:cNvPr id="35881" name="Group 41"/>
          <p:cNvGraphicFramePr>
            <a:graphicFrameLocks noGrp="1"/>
          </p:cNvGraphicFramePr>
          <p:nvPr>
            <p:ph sz="half" idx="2"/>
          </p:nvPr>
        </p:nvGraphicFramePr>
        <p:xfrm>
          <a:off x="2819400" y="4114800"/>
          <a:ext cx="2438400" cy="2481898"/>
        </p:xfrm>
        <a:graphic>
          <a:graphicData uri="http://schemas.openxmlformats.org/drawingml/2006/table">
            <a:tbl>
              <a:tblPr/>
              <a:tblGrid>
                <a:gridCol w="2438400"/>
              </a:tblGrid>
              <a:tr h="171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      Customer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1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name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address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phone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birthDate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79" name="Line 39"/>
          <p:cNvSpPr>
            <a:spLocks noChangeShapeType="1"/>
          </p:cNvSpPr>
          <p:nvPr/>
        </p:nvSpPr>
        <p:spPr bwMode="auto">
          <a:xfrm flipV="1">
            <a:off x="4800600" y="4648200"/>
            <a:ext cx="1524000" cy="304800"/>
          </a:xfrm>
          <a:prstGeom prst="line">
            <a:avLst/>
          </a:prstGeom>
          <a:noFill/>
          <a:ln w="9525">
            <a:solidFill>
              <a:schemeClr val="tx1"/>
            </a:solidFill>
            <a:round/>
            <a:headEnd/>
            <a:tailEnd/>
          </a:ln>
          <a:effectLst/>
        </p:spPr>
        <p:txBody>
          <a:bodyPr/>
          <a:lstStyle/>
          <a:p>
            <a:endParaRPr lang="en-US"/>
          </a:p>
        </p:txBody>
      </p:sp>
      <p:sp>
        <p:nvSpPr>
          <p:cNvPr id="35880" name="Text Box 40"/>
          <p:cNvSpPr txBox="1">
            <a:spLocks noChangeArrowheads="1"/>
          </p:cNvSpPr>
          <p:nvPr/>
        </p:nvSpPr>
        <p:spPr bwMode="auto">
          <a:xfrm>
            <a:off x="6324600" y="4419600"/>
            <a:ext cx="2057400" cy="457200"/>
          </a:xfrm>
          <a:prstGeom prst="rect">
            <a:avLst/>
          </a:prstGeom>
          <a:noFill/>
          <a:ln w="9525">
            <a:noFill/>
            <a:miter lim="800000"/>
            <a:headEnd/>
            <a:tailEnd/>
          </a:ln>
          <a:effectLst/>
        </p:spPr>
        <p:txBody>
          <a:bodyPr>
            <a:spAutoFit/>
          </a:bodyPr>
          <a:lstStyle/>
          <a:p>
            <a:pPr>
              <a:spcBef>
                <a:spcPct val="50000"/>
              </a:spcBef>
            </a:pPr>
            <a:r>
              <a:rPr lang="en-US"/>
              <a:t>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1" name="Rectangle 15"/>
          <p:cNvSpPr>
            <a:spLocks noGrp="1" noChangeArrowheads="1"/>
          </p:cNvSpPr>
          <p:nvPr>
            <p:ph type="title"/>
          </p:nvPr>
        </p:nvSpPr>
        <p:spPr/>
        <p:txBody>
          <a:bodyPr/>
          <a:lstStyle/>
          <a:p>
            <a:endParaRPr lang="en-US"/>
          </a:p>
        </p:txBody>
      </p:sp>
      <p:sp>
        <p:nvSpPr>
          <p:cNvPr id="34819" name="Rectangle 3"/>
          <p:cNvSpPr>
            <a:spLocks noGrp="1" noChangeArrowheads="1"/>
          </p:cNvSpPr>
          <p:nvPr>
            <p:ph type="body" sz="half" idx="1"/>
          </p:nvPr>
        </p:nvSpPr>
        <p:spPr>
          <a:xfrm>
            <a:off x="1182688" y="2017713"/>
            <a:ext cx="7199312" cy="4114800"/>
          </a:xfrm>
        </p:spPr>
        <p:txBody>
          <a:bodyPr/>
          <a:lstStyle/>
          <a:p>
            <a:r>
              <a:rPr lang="en-US" sz="2400">
                <a:latin typeface="Times New Roman" pitchFamily="18" charset="0"/>
              </a:rPr>
              <a:t>An attribute name may be text, just like a class name.</a:t>
            </a:r>
          </a:p>
        </p:txBody>
      </p:sp>
      <p:graphicFrame>
        <p:nvGraphicFramePr>
          <p:cNvPr id="34852" name="Group 36"/>
          <p:cNvGraphicFramePr>
            <a:graphicFrameLocks noGrp="1"/>
          </p:cNvGraphicFramePr>
          <p:nvPr>
            <p:ph sz="half" idx="2"/>
          </p:nvPr>
        </p:nvGraphicFramePr>
        <p:xfrm>
          <a:off x="2743200" y="3352800"/>
          <a:ext cx="3962400" cy="2909570"/>
        </p:xfrm>
        <a:graphic>
          <a:graphicData uri="http://schemas.openxmlformats.org/drawingml/2006/table">
            <a:tbl>
              <a:tblPr/>
              <a:tblGrid>
                <a:gridCol w="3962400"/>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     Wall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2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height: Float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Width: Float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Thickness: Float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isLoadBearing: Boolean= False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endParaRPr lang="en-US"/>
          </a:p>
        </p:txBody>
      </p:sp>
      <p:sp>
        <p:nvSpPr>
          <p:cNvPr id="33795" name="Rectangle 3"/>
          <p:cNvSpPr>
            <a:spLocks noGrp="1" noChangeArrowheads="1"/>
          </p:cNvSpPr>
          <p:nvPr>
            <p:ph type="body" idx="1"/>
          </p:nvPr>
        </p:nvSpPr>
        <p:spPr/>
        <p:txBody>
          <a:bodyPr/>
          <a:lstStyle/>
          <a:p>
            <a:pPr>
              <a:buFont typeface="Wingdings" pitchFamily="2" charset="2"/>
              <a:buNone/>
            </a:pPr>
            <a:r>
              <a:rPr lang="en-US" sz="2400" u="sng">
                <a:solidFill>
                  <a:srgbClr val="FF00FF"/>
                </a:solidFill>
                <a:latin typeface="Times New Roman" pitchFamily="18" charset="0"/>
              </a:rPr>
              <a:t>OPERATION:-</a:t>
            </a:r>
          </a:p>
          <a:p>
            <a:r>
              <a:rPr lang="en-US" sz="2400">
                <a:latin typeface="Times New Roman" pitchFamily="18" charset="0"/>
              </a:rPr>
              <a:t>An operation is the </a:t>
            </a:r>
            <a:r>
              <a:rPr lang="en-US" sz="2400">
                <a:solidFill>
                  <a:srgbClr val="FF00FF"/>
                </a:solidFill>
                <a:latin typeface="Times New Roman" pitchFamily="18" charset="0"/>
              </a:rPr>
              <a:t>implementation of a service</a:t>
            </a:r>
            <a:r>
              <a:rPr lang="en-US" sz="2400">
                <a:latin typeface="Times New Roman" pitchFamily="18" charset="0"/>
              </a:rPr>
              <a:t> that can be </a:t>
            </a:r>
            <a:r>
              <a:rPr lang="en-US" sz="2400">
                <a:solidFill>
                  <a:schemeClr val="folHlink"/>
                </a:solidFill>
                <a:latin typeface="Times New Roman" pitchFamily="18" charset="0"/>
              </a:rPr>
              <a:t>requested from any object of the class</a:t>
            </a:r>
            <a:r>
              <a:rPr lang="en-US" sz="2400">
                <a:latin typeface="Times New Roman" pitchFamily="18" charset="0"/>
              </a:rPr>
              <a:t> to </a:t>
            </a:r>
            <a:r>
              <a:rPr lang="en-US" sz="2400">
                <a:solidFill>
                  <a:schemeClr val="folHlink"/>
                </a:solidFill>
                <a:latin typeface="Times New Roman" pitchFamily="18" charset="0"/>
              </a:rPr>
              <a:t>affect behavior. </a:t>
            </a:r>
          </a:p>
          <a:p>
            <a:endParaRPr lang="en-US" sz="2400">
              <a:solidFill>
                <a:schemeClr val="folHlink"/>
              </a:solidFill>
              <a:latin typeface="Times New Roman" pitchFamily="18" charset="0"/>
            </a:endParaRPr>
          </a:p>
          <a:p>
            <a:r>
              <a:rPr lang="en-US" sz="2400">
                <a:latin typeface="Times New Roman" pitchFamily="18" charset="0"/>
              </a:rPr>
              <a:t>In other words, an operation is an abstraction of something you can do to an object and that is shared by all objects of the class.</a:t>
            </a:r>
          </a:p>
          <a:p>
            <a:endParaRPr lang="en-US" sz="2400">
              <a:latin typeface="Times New Roman" pitchFamily="18" charset="0"/>
            </a:endParaRPr>
          </a:p>
          <a:p>
            <a:r>
              <a:rPr lang="en-US" sz="2400">
                <a:latin typeface="Times New Roman" pitchFamily="18" charset="0"/>
              </a:rPr>
              <a:t>A class may have </a:t>
            </a:r>
            <a:r>
              <a:rPr lang="en-US" sz="2400">
                <a:solidFill>
                  <a:schemeClr val="folHlink"/>
                </a:solidFill>
                <a:latin typeface="Times New Roman" pitchFamily="18" charset="0"/>
              </a:rPr>
              <a:t>any number of operations or no operations at all.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3" name="Rectangle 15"/>
          <p:cNvSpPr>
            <a:spLocks noGrp="1" noChangeArrowheads="1"/>
          </p:cNvSpPr>
          <p:nvPr>
            <p:ph type="title"/>
          </p:nvPr>
        </p:nvSpPr>
        <p:spPr/>
        <p:txBody>
          <a:bodyPr/>
          <a:lstStyle/>
          <a:p>
            <a:endParaRPr lang="en-US"/>
          </a:p>
        </p:txBody>
      </p:sp>
      <p:graphicFrame>
        <p:nvGraphicFramePr>
          <p:cNvPr id="32788" name="Group 20"/>
          <p:cNvGraphicFramePr>
            <a:graphicFrameLocks noGrp="1"/>
          </p:cNvGraphicFramePr>
          <p:nvPr>
            <p:ph idx="1"/>
          </p:nvPr>
        </p:nvGraphicFramePr>
        <p:xfrm>
          <a:off x="2590800" y="2438400"/>
          <a:ext cx="2971800" cy="3324352"/>
        </p:xfrm>
        <a:graphic>
          <a:graphicData uri="http://schemas.openxmlformats.org/drawingml/2006/table">
            <a:tbl>
              <a:tblPr/>
              <a:tblGrid>
                <a:gridCol w="2971800"/>
              </a:tblGrid>
              <a:tr h="635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Rectangle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add(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grow(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move(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isEmpty(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89" name="Line 21"/>
          <p:cNvSpPr>
            <a:spLocks noChangeShapeType="1"/>
          </p:cNvSpPr>
          <p:nvPr/>
        </p:nvSpPr>
        <p:spPr bwMode="auto">
          <a:xfrm flipV="1">
            <a:off x="4495800" y="4038600"/>
            <a:ext cx="2286000" cy="533400"/>
          </a:xfrm>
          <a:prstGeom prst="line">
            <a:avLst/>
          </a:prstGeom>
          <a:noFill/>
          <a:ln w="9525">
            <a:solidFill>
              <a:schemeClr val="tx1"/>
            </a:solidFill>
            <a:round/>
            <a:headEnd/>
            <a:tailEnd/>
          </a:ln>
          <a:effectLst/>
        </p:spPr>
        <p:txBody>
          <a:bodyPr/>
          <a:lstStyle/>
          <a:p>
            <a:endParaRPr lang="en-US"/>
          </a:p>
        </p:txBody>
      </p:sp>
      <p:sp>
        <p:nvSpPr>
          <p:cNvPr id="32790" name="Text Box 22"/>
          <p:cNvSpPr txBox="1">
            <a:spLocks noChangeArrowheads="1"/>
          </p:cNvSpPr>
          <p:nvPr/>
        </p:nvSpPr>
        <p:spPr bwMode="auto">
          <a:xfrm>
            <a:off x="6629400" y="3810000"/>
            <a:ext cx="2133600" cy="457200"/>
          </a:xfrm>
          <a:prstGeom prst="rect">
            <a:avLst/>
          </a:prstGeom>
          <a:noFill/>
          <a:ln w="9525">
            <a:noFill/>
            <a:miter lim="800000"/>
            <a:headEnd/>
            <a:tailEnd/>
          </a:ln>
          <a:effectLst/>
        </p:spPr>
        <p:txBody>
          <a:bodyPr>
            <a:spAutoFit/>
          </a:bodyPr>
          <a:lstStyle/>
          <a:p>
            <a:pPr>
              <a:spcBef>
                <a:spcPct val="50000"/>
              </a:spcBef>
            </a:pPr>
            <a:r>
              <a:rPr lang="en-US"/>
              <a:t>Operations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endParaRPr lang="en-US"/>
          </a:p>
        </p:txBody>
      </p:sp>
      <p:sp>
        <p:nvSpPr>
          <p:cNvPr id="30723" name="Rectangle 3"/>
          <p:cNvSpPr>
            <a:spLocks noGrp="1" noChangeArrowheads="1"/>
          </p:cNvSpPr>
          <p:nvPr>
            <p:ph type="body" idx="1"/>
          </p:nvPr>
        </p:nvSpPr>
        <p:spPr/>
        <p:txBody>
          <a:bodyPr/>
          <a:lstStyle/>
          <a:p>
            <a:pPr>
              <a:buFont typeface="Wingdings" pitchFamily="2" charset="2"/>
              <a:buNone/>
            </a:pPr>
            <a:r>
              <a:rPr lang="en-US" sz="3600" u="sng">
                <a:solidFill>
                  <a:srgbClr val="FF00FF"/>
                </a:solidFill>
                <a:latin typeface="Times New Roman" pitchFamily="18" charset="0"/>
              </a:rPr>
              <a:t>RESPONSIBILITIES:-</a:t>
            </a:r>
          </a:p>
          <a:p>
            <a:r>
              <a:rPr lang="en-US" sz="2400">
                <a:latin typeface="Times New Roman" pitchFamily="18" charset="0"/>
              </a:rPr>
              <a:t>A responsibility is a contract or an obligation of the class.</a:t>
            </a:r>
          </a:p>
          <a:p>
            <a:endParaRPr lang="en-US" sz="2400">
              <a:latin typeface="Times New Roman" pitchFamily="18" charset="0"/>
            </a:endParaRPr>
          </a:p>
          <a:p>
            <a:r>
              <a:rPr lang="en-US" sz="2400">
                <a:latin typeface="Times New Roman" pitchFamily="18" charset="0"/>
              </a:rPr>
              <a:t>Responsibilities are translated into a set of attributes and operations that best fulfill the class’s responsibilities.</a:t>
            </a:r>
          </a:p>
          <a:p>
            <a:endParaRPr lang="en-US" sz="2400">
              <a:latin typeface="Times New Roman" pitchFamily="18" charset="0"/>
            </a:endParaRPr>
          </a:p>
          <a:p>
            <a:r>
              <a:rPr lang="en-US" sz="2400">
                <a:latin typeface="Times New Roman" pitchFamily="18" charset="0"/>
              </a:rPr>
              <a:t>Example: A TemperatureSensor  class is responsible is responsible for measuring the temperature and raising the alarm if the temperature reaches a certain point</a:t>
            </a:r>
            <a:r>
              <a:rPr lang="en-US" sz="2400">
                <a:latin typeface="Arial" charset="0"/>
              </a:rPr>
              <a:t>.</a:t>
            </a:r>
          </a:p>
          <a:p>
            <a:pPr>
              <a:buFont typeface="Wingdings" pitchFamily="2" charset="2"/>
              <a:buNone/>
            </a:pPr>
            <a:endParaRPr lang="en-US" sz="2400">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8" name="Rectangle 16"/>
          <p:cNvSpPr>
            <a:spLocks noGrp="1" noChangeArrowheads="1"/>
          </p:cNvSpPr>
          <p:nvPr>
            <p:ph type="title"/>
          </p:nvPr>
        </p:nvSpPr>
        <p:spPr/>
        <p:txBody>
          <a:bodyPr/>
          <a:lstStyle/>
          <a:p>
            <a:endParaRPr lang="en-US"/>
          </a:p>
        </p:txBody>
      </p:sp>
      <p:sp>
        <p:nvSpPr>
          <p:cNvPr id="44035" name="Rectangle 3"/>
          <p:cNvSpPr>
            <a:spLocks noGrp="1" noChangeArrowheads="1"/>
          </p:cNvSpPr>
          <p:nvPr>
            <p:ph type="body" sz="half" idx="1"/>
          </p:nvPr>
        </p:nvSpPr>
        <p:spPr/>
        <p:txBody>
          <a:bodyPr/>
          <a:lstStyle/>
          <a:p>
            <a:r>
              <a:rPr lang="en-US" sz="2000">
                <a:latin typeface="Arial" charset="0"/>
              </a:rPr>
              <a:t>Example:</a:t>
            </a:r>
          </a:p>
        </p:txBody>
      </p:sp>
      <p:graphicFrame>
        <p:nvGraphicFramePr>
          <p:cNvPr id="44071" name="Group 39"/>
          <p:cNvGraphicFramePr>
            <a:graphicFrameLocks noGrp="1"/>
          </p:cNvGraphicFramePr>
          <p:nvPr>
            <p:ph sz="half" idx="2"/>
          </p:nvPr>
        </p:nvGraphicFramePr>
        <p:xfrm>
          <a:off x="2133600" y="2209800"/>
          <a:ext cx="1981200" cy="4735514"/>
        </p:xfrm>
        <a:graphic>
          <a:graphicData uri="http://schemas.openxmlformats.org/drawingml/2006/table">
            <a:tbl>
              <a:tblPr/>
              <a:tblGrid>
                <a:gridCol w="1981200"/>
              </a:tblGrid>
              <a:tr h="7350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                  Supplier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1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        </a:t>
                      </a:r>
                      <a:r>
                        <a:rPr kumimoji="0" lang="en-US" sz="2000" b="0" i="0" u="none" strike="noStrike" cap="none" normalizeH="0" baseline="0" smtClean="0">
                          <a:ln>
                            <a:noFill/>
                          </a:ln>
                          <a:solidFill>
                            <a:schemeClr val="tx1"/>
                          </a:solidFill>
                          <a:effectLst/>
                          <a:latin typeface="Arial" charset="0"/>
                        </a:rPr>
                        <a:t>Responsibilities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 Receive the order from the customer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--Supply the goods to the customer.</a:t>
                      </a: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4072" name="Picture 40" descr="images"/>
          <p:cNvPicPr>
            <a:picLocks noChangeAspect="1" noChangeArrowheads="1"/>
          </p:cNvPicPr>
          <p:nvPr/>
        </p:nvPicPr>
        <p:blipFill>
          <a:blip r:embed="rId2"/>
          <a:srcRect/>
          <a:stretch>
            <a:fillRect/>
          </a:stretch>
        </p:blipFill>
        <p:spPr bwMode="auto">
          <a:xfrm>
            <a:off x="4572000" y="2133600"/>
            <a:ext cx="3657600" cy="3505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b="1" u="sng">
                <a:solidFill>
                  <a:srgbClr val="CC3300"/>
                </a:solidFill>
                <a:latin typeface="Arial" charset="0"/>
              </a:rPr>
              <a:t>Common Modeling Techniques</a:t>
            </a:r>
          </a:p>
        </p:txBody>
      </p:sp>
      <p:sp>
        <p:nvSpPr>
          <p:cNvPr id="46083" name="Rectangle 3"/>
          <p:cNvSpPr>
            <a:spLocks noGrp="1" noChangeArrowheads="1"/>
          </p:cNvSpPr>
          <p:nvPr>
            <p:ph type="body" idx="1"/>
          </p:nvPr>
        </p:nvSpPr>
        <p:spPr/>
        <p:txBody>
          <a:bodyPr/>
          <a:lstStyle/>
          <a:p>
            <a:pPr>
              <a:buFont typeface="Wingdings" pitchFamily="2" charset="2"/>
              <a:buNone/>
            </a:pPr>
            <a:r>
              <a:rPr lang="en-US" sz="2400" u="sng">
                <a:solidFill>
                  <a:srgbClr val="FF00FF"/>
                </a:solidFill>
                <a:latin typeface="Arial" charset="0"/>
              </a:rPr>
              <a:t>1.Modeling the vocabulary of a system:-</a:t>
            </a:r>
          </a:p>
          <a:p>
            <a:pPr>
              <a:buClr>
                <a:srgbClr val="CC3300"/>
              </a:buClr>
              <a:buSzPct val="75000"/>
              <a:buFont typeface="Wingdings" pitchFamily="2" charset="2"/>
              <a:buChar char="Ø"/>
            </a:pPr>
            <a:r>
              <a:rPr lang="en-US" sz="2000">
                <a:latin typeface="Arial" charset="0"/>
              </a:rPr>
              <a:t>Classes are used to model abstractions that are drawn from the problem. Each of these abstractions is a part of the vocabulary of the system.</a:t>
            </a:r>
          </a:p>
          <a:p>
            <a:pPr>
              <a:buClr>
                <a:srgbClr val="CC3300"/>
              </a:buClr>
              <a:buSzPct val="75000"/>
              <a:buFont typeface="Wingdings" pitchFamily="2" charset="2"/>
              <a:buNone/>
            </a:pPr>
            <a:endParaRPr lang="en-US" sz="2000">
              <a:latin typeface="Arial" charset="0"/>
            </a:endParaRPr>
          </a:p>
          <a:p>
            <a:pPr>
              <a:buClr>
                <a:srgbClr val="CC3300"/>
              </a:buClr>
              <a:buSzPct val="75000"/>
              <a:buFont typeface="Wingdings" pitchFamily="2" charset="2"/>
              <a:buChar char="Ø"/>
            </a:pPr>
            <a:r>
              <a:rPr lang="en-US" sz="2000">
                <a:latin typeface="Arial" charset="0"/>
              </a:rPr>
              <a:t>CRC card  technique or use-case based analysis techniques are best methods to find these abstractions.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a:xfrm>
            <a:off x="1182688" y="2017713"/>
            <a:ext cx="7772400" cy="4459287"/>
          </a:xfrm>
        </p:spPr>
        <p:txBody>
          <a:bodyPr/>
          <a:lstStyle/>
          <a:p>
            <a:r>
              <a:rPr lang="en-US" sz="2000" b="1" u="sng">
                <a:solidFill>
                  <a:schemeClr val="folHlink"/>
                </a:solidFill>
                <a:latin typeface="Arial" charset="0"/>
              </a:rPr>
              <a:t>To model the vocabulary of a system:</a:t>
            </a:r>
          </a:p>
          <a:p>
            <a:endParaRPr lang="en-US" sz="2000" b="1" u="sng">
              <a:solidFill>
                <a:schemeClr val="folHlink"/>
              </a:solidFill>
              <a:latin typeface="Arial" charset="0"/>
            </a:endParaRPr>
          </a:p>
          <a:p>
            <a:pPr>
              <a:buClr>
                <a:srgbClr val="CC3300"/>
              </a:buClr>
              <a:buSzTx/>
              <a:buFont typeface="Wingdings" pitchFamily="2" charset="2"/>
              <a:buChar char="q"/>
            </a:pPr>
            <a:r>
              <a:rPr lang="en-US" sz="2000">
                <a:latin typeface="Arial" charset="0"/>
              </a:rPr>
              <a:t>Identify the things that users or implementers use to describe the problem or solution. Use CRC cards and use case-based analysis to help find these abstractions.</a:t>
            </a:r>
          </a:p>
          <a:p>
            <a:pPr>
              <a:buClr>
                <a:srgbClr val="CC3300"/>
              </a:buClr>
              <a:buSzTx/>
              <a:buFont typeface="Wingdings" pitchFamily="2" charset="2"/>
              <a:buNone/>
            </a:pPr>
            <a:endParaRPr lang="en-US" sz="2000">
              <a:latin typeface="Arial" charset="0"/>
            </a:endParaRPr>
          </a:p>
          <a:p>
            <a:pPr>
              <a:buClr>
                <a:srgbClr val="CC3300"/>
              </a:buClr>
              <a:buSzTx/>
              <a:buFont typeface="Wingdings" pitchFamily="2" charset="2"/>
              <a:buChar char="q"/>
            </a:pPr>
            <a:r>
              <a:rPr lang="en-US" sz="2000">
                <a:latin typeface="Arial" charset="0"/>
              </a:rPr>
              <a:t>For each abstraction, identify the corresponding responsibilities.</a:t>
            </a:r>
          </a:p>
          <a:p>
            <a:pPr>
              <a:buClr>
                <a:srgbClr val="CC3300"/>
              </a:buClr>
              <a:buSzTx/>
              <a:buFont typeface="Wingdings" pitchFamily="2" charset="2"/>
              <a:buChar char="q"/>
            </a:pPr>
            <a:endParaRPr lang="en-US" sz="2000">
              <a:latin typeface="Arial" charset="0"/>
            </a:endParaRPr>
          </a:p>
          <a:p>
            <a:pPr>
              <a:buClr>
                <a:srgbClr val="CC3300"/>
              </a:buClr>
              <a:buSzTx/>
              <a:buFont typeface="Wingdings" pitchFamily="2" charset="2"/>
              <a:buChar char="q"/>
            </a:pPr>
            <a:r>
              <a:rPr lang="en-US" sz="2000">
                <a:latin typeface="Arial" charset="0"/>
              </a:rPr>
              <a:t>For each class, provide the attributes and operations which are required to handle the responsibilities.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pPr>
              <a:lnSpc>
                <a:spcPct val="90000"/>
              </a:lnSpc>
              <a:buClr>
                <a:srgbClr val="CC3300"/>
              </a:buClr>
              <a:buSzTx/>
              <a:buFont typeface="Wingdings" pitchFamily="2" charset="2"/>
              <a:buChar char="q"/>
            </a:pPr>
            <a:r>
              <a:rPr lang="en-US">
                <a:latin typeface="Arial" charset="0"/>
              </a:rPr>
              <a:t>Example: </a:t>
            </a:r>
            <a:r>
              <a:rPr lang="en-US">
                <a:solidFill>
                  <a:srgbClr val="FF00FF"/>
                </a:solidFill>
                <a:latin typeface="Arial" charset="0"/>
              </a:rPr>
              <a:t>Retail system.</a:t>
            </a:r>
          </a:p>
          <a:p>
            <a:pPr>
              <a:lnSpc>
                <a:spcPct val="90000"/>
              </a:lnSpc>
              <a:buClr>
                <a:srgbClr val="CC3300"/>
              </a:buClr>
              <a:buSzTx/>
              <a:buFont typeface="Wingdings" pitchFamily="2" charset="2"/>
              <a:buNone/>
            </a:pPr>
            <a:r>
              <a:rPr lang="en-US">
                <a:latin typeface="Arial" charset="0"/>
              </a:rPr>
              <a:t>        </a:t>
            </a:r>
          </a:p>
          <a:p>
            <a:pPr>
              <a:lnSpc>
                <a:spcPct val="90000"/>
              </a:lnSpc>
              <a:buClr>
                <a:srgbClr val="CC3300"/>
              </a:buClr>
              <a:buSzTx/>
              <a:buFont typeface="Wingdings" pitchFamily="2" charset="2"/>
              <a:buNone/>
            </a:pPr>
            <a:r>
              <a:rPr lang="en-US">
                <a:latin typeface="Arial" charset="0"/>
              </a:rPr>
              <a:t>     </a:t>
            </a:r>
            <a:r>
              <a:rPr lang="en-US" sz="2400">
                <a:solidFill>
                  <a:srgbClr val="CC3300"/>
                </a:solidFill>
                <a:latin typeface="Arial" charset="0"/>
              </a:rPr>
              <a:t>Customer, order </a:t>
            </a:r>
            <a:r>
              <a:rPr lang="en-US" sz="2400">
                <a:latin typeface="Arial" charset="0"/>
              </a:rPr>
              <a:t>and </a:t>
            </a:r>
            <a:r>
              <a:rPr lang="en-US" sz="2400">
                <a:solidFill>
                  <a:srgbClr val="CC3300"/>
                </a:solidFill>
                <a:latin typeface="Arial" charset="0"/>
              </a:rPr>
              <a:t>product </a:t>
            </a:r>
            <a:r>
              <a:rPr lang="en-US" sz="2400">
                <a:latin typeface="Arial" charset="0"/>
              </a:rPr>
              <a:t>are the</a:t>
            </a:r>
            <a:r>
              <a:rPr lang="en-US" sz="2400">
                <a:solidFill>
                  <a:srgbClr val="CC3300"/>
                </a:solidFill>
                <a:latin typeface="Arial" charset="0"/>
              </a:rPr>
              <a:t> abstractions</a:t>
            </a:r>
            <a:r>
              <a:rPr lang="en-US" sz="2400">
                <a:latin typeface="Arial" charset="0"/>
              </a:rPr>
              <a:t>. A few other related abstractions drawn from the vocabulary of the problem, such as </a:t>
            </a:r>
            <a:r>
              <a:rPr lang="en-US" sz="2400">
                <a:solidFill>
                  <a:srgbClr val="CC3300"/>
                </a:solidFill>
                <a:latin typeface="Arial" charset="0"/>
              </a:rPr>
              <a:t>shipment</a:t>
            </a:r>
            <a:r>
              <a:rPr lang="en-US" sz="2400">
                <a:latin typeface="Arial" charset="0"/>
              </a:rPr>
              <a:t>( used to track orders), </a:t>
            </a:r>
            <a:r>
              <a:rPr lang="en-US" sz="2400">
                <a:solidFill>
                  <a:srgbClr val="CC3300"/>
                </a:solidFill>
                <a:latin typeface="Arial" charset="0"/>
              </a:rPr>
              <a:t>Invoice</a:t>
            </a:r>
            <a:r>
              <a:rPr lang="en-US" sz="2400">
                <a:latin typeface="Arial" charset="0"/>
              </a:rPr>
              <a:t> ( used to bill orders), and </a:t>
            </a:r>
            <a:r>
              <a:rPr lang="en-US" sz="2400">
                <a:solidFill>
                  <a:srgbClr val="CC3300"/>
                </a:solidFill>
                <a:latin typeface="Arial" charset="0"/>
              </a:rPr>
              <a:t>Warehouse</a:t>
            </a:r>
            <a:r>
              <a:rPr lang="en-US" sz="2400">
                <a:latin typeface="Arial" charset="0"/>
              </a:rPr>
              <a:t> (where products are located prior to shipment). There is also one solution related abstraction, </a:t>
            </a:r>
            <a:r>
              <a:rPr lang="en-US" sz="2400">
                <a:solidFill>
                  <a:srgbClr val="CC3300"/>
                </a:solidFill>
                <a:latin typeface="Arial" charset="0"/>
              </a:rPr>
              <a:t>Transaction</a:t>
            </a:r>
            <a:r>
              <a:rPr lang="en-US" sz="2400">
                <a:latin typeface="Arial" charset="0"/>
              </a:rPr>
              <a:t>, which applies to orders and shipments. </a:t>
            </a:r>
          </a:p>
          <a:p>
            <a:pPr>
              <a:lnSpc>
                <a:spcPct val="90000"/>
              </a:lnSpc>
            </a:pP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4"/>
          <p:cNvPicPr>
            <a:picLocks noChangeAspect="1" noChangeArrowheads="1"/>
          </p:cNvPicPr>
          <p:nvPr/>
        </p:nvPicPr>
        <p:blipFill>
          <a:blip r:embed="rId2"/>
          <a:srcRect/>
          <a:stretch>
            <a:fillRect/>
          </a:stretch>
        </p:blipFill>
        <p:spPr bwMode="auto">
          <a:xfrm>
            <a:off x="1752600" y="1295400"/>
            <a:ext cx="59436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solidFill>
                  <a:srgbClr val="FF0000"/>
                </a:solidFill>
              </a:rPr>
              <a:t>CLASSES</a:t>
            </a:r>
            <a:endParaRPr lang="en-US" dirty="0">
              <a:solidFill>
                <a:srgbClr val="FF0000"/>
              </a:solidFill>
            </a:endParaRPr>
          </a:p>
        </p:txBody>
      </p:sp>
      <p:sp>
        <p:nvSpPr>
          <p:cNvPr id="20483" name="Rectangle 3"/>
          <p:cNvSpPr>
            <a:spLocks noGrp="1" noChangeArrowheads="1"/>
          </p:cNvSpPr>
          <p:nvPr>
            <p:ph type="body" idx="1"/>
          </p:nvPr>
        </p:nvSpPr>
        <p:spPr/>
        <p:txBody>
          <a:bodyPr/>
          <a:lstStyle/>
          <a:p>
            <a:r>
              <a:rPr lang="en-US" sz="2400">
                <a:solidFill>
                  <a:srgbClr val="FF00FF"/>
                </a:solidFill>
                <a:latin typeface="Times New Roman" pitchFamily="18" charset="0"/>
              </a:rPr>
              <a:t>Classes </a:t>
            </a:r>
            <a:r>
              <a:rPr lang="en-US" sz="2400">
                <a:latin typeface="Times New Roman" pitchFamily="18" charset="0"/>
              </a:rPr>
              <a:t>are the </a:t>
            </a:r>
            <a:r>
              <a:rPr lang="en-US" sz="2400">
                <a:solidFill>
                  <a:schemeClr val="folHlink"/>
                </a:solidFill>
                <a:latin typeface="Times New Roman" pitchFamily="18" charset="0"/>
              </a:rPr>
              <a:t>most important building block</a:t>
            </a:r>
            <a:r>
              <a:rPr lang="en-US" sz="2400">
                <a:latin typeface="Times New Roman" pitchFamily="18" charset="0"/>
              </a:rPr>
              <a:t> of an object oriented system.</a:t>
            </a:r>
          </a:p>
          <a:p>
            <a:endParaRPr lang="en-US" sz="2400">
              <a:latin typeface="Times New Roman" pitchFamily="18" charset="0"/>
            </a:endParaRPr>
          </a:p>
          <a:p>
            <a:r>
              <a:rPr lang="en-US" sz="2400">
                <a:latin typeface="Times New Roman" pitchFamily="18" charset="0"/>
              </a:rPr>
              <a:t>A class is a </a:t>
            </a:r>
            <a:r>
              <a:rPr lang="en-US" sz="2400">
                <a:solidFill>
                  <a:schemeClr val="folHlink"/>
                </a:solidFill>
                <a:latin typeface="Times New Roman" pitchFamily="18" charset="0"/>
              </a:rPr>
              <a:t>description of a set of objects</a:t>
            </a:r>
            <a:r>
              <a:rPr lang="en-US" sz="2400">
                <a:latin typeface="Times New Roman" pitchFamily="18" charset="0"/>
              </a:rPr>
              <a:t> that share the same </a:t>
            </a:r>
            <a:r>
              <a:rPr lang="en-US" sz="2400" u="sng">
                <a:latin typeface="Times New Roman" pitchFamily="18" charset="0"/>
              </a:rPr>
              <a:t>attributes, operations, relationships and semantics.</a:t>
            </a:r>
          </a:p>
          <a:p>
            <a:pPr>
              <a:buFont typeface="Wingdings" pitchFamily="2" charset="2"/>
              <a:buNone/>
            </a:pPr>
            <a:endParaRPr lang="en-US" sz="2400" u="sng">
              <a:latin typeface="Times New Roman" pitchFamily="18" charset="0"/>
            </a:endParaRPr>
          </a:p>
          <a:p>
            <a:r>
              <a:rPr lang="en-US" sz="2400">
                <a:latin typeface="Times New Roman" pitchFamily="18" charset="0"/>
              </a:rPr>
              <a:t>A class implements one or more interfaces.</a:t>
            </a:r>
          </a:p>
          <a:p>
            <a:pPr>
              <a:buFont typeface="Wingdings" pitchFamily="2" charset="2"/>
              <a:buNone/>
            </a:pPr>
            <a:r>
              <a:rPr lang="en-US" sz="2400">
                <a:latin typeface="Times New Roman" pitchFamily="18" charset="0"/>
              </a:rPr>
              <a:t>    </a:t>
            </a:r>
          </a:p>
          <a:p>
            <a:pPr>
              <a:buFont typeface="Wingdings" pitchFamily="2" charset="2"/>
              <a:buNone/>
            </a:pPr>
            <a:r>
              <a:rPr lang="en-US" sz="2400">
                <a:latin typeface="Times New Roman" pitchFamily="18" charset="0"/>
              </a:rPr>
              <a:t>	Ex: In Java language </a:t>
            </a:r>
          </a:p>
          <a:p>
            <a:pPr>
              <a:buFont typeface="Wingdings" pitchFamily="2" charset="2"/>
              <a:buNone/>
            </a:pPr>
            <a:r>
              <a:rPr lang="en-US" sz="2400">
                <a:latin typeface="Times New Roman" pitchFamily="18" charset="0"/>
              </a:rPr>
              <a:t>	     class UrClassName implements InteraceName</a:t>
            </a:r>
          </a:p>
          <a:p>
            <a:pPr>
              <a:buFont typeface="Wingdings" pitchFamily="2" charset="2"/>
              <a:buNone/>
            </a:pPr>
            <a:endParaRPr lang="en-US" sz="240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en-US"/>
          </a:p>
        </p:txBody>
      </p:sp>
      <p:sp>
        <p:nvSpPr>
          <p:cNvPr id="49155" name="Rectangle 3"/>
          <p:cNvSpPr>
            <a:spLocks noGrp="1" noChangeArrowheads="1"/>
          </p:cNvSpPr>
          <p:nvPr>
            <p:ph type="body" idx="1"/>
          </p:nvPr>
        </p:nvSpPr>
        <p:spPr/>
        <p:txBody>
          <a:bodyPr/>
          <a:lstStyle/>
          <a:p>
            <a:pPr>
              <a:buFont typeface="Wingdings" pitchFamily="2" charset="2"/>
              <a:buNone/>
            </a:pPr>
            <a:r>
              <a:rPr lang="en-US" sz="2400" u="sng">
                <a:solidFill>
                  <a:srgbClr val="FF00FF"/>
                </a:solidFill>
                <a:latin typeface="Arial" charset="0"/>
              </a:rPr>
              <a:t>2. Modeling the distribution of responsibilities in a system:-</a:t>
            </a:r>
          </a:p>
          <a:p>
            <a:r>
              <a:rPr lang="en-US" sz="2000">
                <a:latin typeface="Arial" charset="0"/>
              </a:rPr>
              <a:t>To model a system, the abstractions provide a balanced set of responsibilities. (What this means is that we don’t want any one class to be too big or too small.)</a:t>
            </a:r>
          </a:p>
          <a:p>
            <a:endParaRPr lang="en-US" sz="2000">
              <a:latin typeface="Arial" charset="0"/>
            </a:endParaRPr>
          </a:p>
          <a:p>
            <a:r>
              <a:rPr lang="en-US" sz="2000">
                <a:latin typeface="Arial" charset="0"/>
              </a:rPr>
              <a:t>The UML is used to help us to visualize and specify this balance of responsibilities.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en-US"/>
          </a:p>
        </p:txBody>
      </p:sp>
      <p:sp>
        <p:nvSpPr>
          <p:cNvPr id="50179" name="Rectangle 3"/>
          <p:cNvSpPr>
            <a:spLocks noGrp="1" noChangeArrowheads="1"/>
          </p:cNvSpPr>
          <p:nvPr>
            <p:ph type="body" idx="1"/>
          </p:nvPr>
        </p:nvSpPr>
        <p:spPr/>
        <p:txBody>
          <a:bodyPr/>
          <a:lstStyle/>
          <a:p>
            <a:r>
              <a:rPr lang="en-US" sz="2000" b="1" u="sng">
                <a:solidFill>
                  <a:schemeClr val="folHlink"/>
                </a:solidFill>
                <a:latin typeface="Arial" charset="0"/>
              </a:rPr>
              <a:t>To model the distribution of responsibilities in a system:-</a:t>
            </a:r>
          </a:p>
          <a:p>
            <a:endParaRPr lang="en-US" sz="2000" b="1" u="sng">
              <a:solidFill>
                <a:schemeClr val="folHlink"/>
              </a:solidFill>
              <a:latin typeface="Arial" charset="0"/>
            </a:endParaRPr>
          </a:p>
          <a:p>
            <a:pPr>
              <a:buClr>
                <a:srgbClr val="CC3300"/>
              </a:buClr>
              <a:buSzPct val="75000"/>
              <a:buFont typeface="Wingdings" pitchFamily="2" charset="2"/>
              <a:buChar char="q"/>
            </a:pPr>
            <a:r>
              <a:rPr lang="en-US" sz="2000">
                <a:latin typeface="Arial" charset="0"/>
              </a:rPr>
              <a:t>Identify the set of classes that work together to carry-out some behavior.</a:t>
            </a:r>
          </a:p>
          <a:p>
            <a:pPr>
              <a:buClr>
                <a:srgbClr val="CC3300"/>
              </a:buClr>
              <a:buSzPct val="75000"/>
              <a:buFont typeface="Wingdings" pitchFamily="2" charset="2"/>
              <a:buChar char="q"/>
            </a:pPr>
            <a:endParaRPr lang="en-US" sz="2000">
              <a:latin typeface="Arial" charset="0"/>
            </a:endParaRPr>
          </a:p>
          <a:p>
            <a:pPr>
              <a:buClr>
                <a:srgbClr val="CC3300"/>
              </a:buClr>
              <a:buSzPct val="75000"/>
              <a:buFont typeface="Wingdings" pitchFamily="2" charset="2"/>
              <a:buChar char="q"/>
            </a:pPr>
            <a:r>
              <a:rPr lang="en-US" sz="2000">
                <a:latin typeface="Arial" charset="0"/>
              </a:rPr>
              <a:t>Identify the set of responsibilities for each of the classes.</a:t>
            </a:r>
          </a:p>
          <a:p>
            <a:pPr>
              <a:buClr>
                <a:srgbClr val="CC3300"/>
              </a:buClr>
              <a:buSzPct val="75000"/>
              <a:buFont typeface="Wingdings" pitchFamily="2" charset="2"/>
              <a:buChar char="q"/>
            </a:pPr>
            <a:endParaRPr lang="en-US" sz="2000">
              <a:latin typeface="Arial" charset="0"/>
            </a:endParaRPr>
          </a:p>
          <a:p>
            <a:pPr>
              <a:buClr>
                <a:srgbClr val="CC3300"/>
              </a:buClr>
              <a:buSzPct val="75000"/>
              <a:buFont typeface="Wingdings" pitchFamily="2" charset="2"/>
              <a:buChar char="q"/>
            </a:pPr>
            <a:r>
              <a:rPr lang="en-US" sz="2000">
                <a:latin typeface="Arial" charset="0"/>
              </a:rPr>
              <a:t>Split classes that have too many responsibilities into smaller abstractions and reallocate responsibilities so that each abstraction reasonably stands on its own.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lang="en-US"/>
          </a:p>
        </p:txBody>
      </p:sp>
      <p:sp>
        <p:nvSpPr>
          <p:cNvPr id="51203" name="Rectangle 3"/>
          <p:cNvSpPr>
            <a:spLocks noGrp="1" noChangeArrowheads="1"/>
          </p:cNvSpPr>
          <p:nvPr>
            <p:ph type="body" idx="1"/>
          </p:nvPr>
        </p:nvSpPr>
        <p:spPr/>
        <p:txBody>
          <a:bodyPr/>
          <a:lstStyle/>
          <a:p>
            <a:pPr>
              <a:buClr>
                <a:srgbClr val="CC3300"/>
              </a:buClr>
              <a:buSzPct val="75000"/>
              <a:buFont typeface="Wingdings" pitchFamily="2" charset="2"/>
              <a:buChar char="q"/>
            </a:pPr>
            <a:r>
              <a:rPr lang="en-US" sz="2000">
                <a:latin typeface="Arial" charset="0"/>
              </a:rPr>
              <a:t>Find  the collaborations among these classes and redistribute their responsibilities according so that no class within a collaboration does too much or too little.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5"/>
          <p:cNvSpPr>
            <a:spLocks noGrp="1" noChangeArrowheads="1"/>
          </p:cNvSpPr>
          <p:nvPr>
            <p:ph type="title"/>
          </p:nvPr>
        </p:nvSpPr>
        <p:spPr>
          <a:xfrm>
            <a:off x="1150938" y="214313"/>
            <a:ext cx="7793037" cy="471487"/>
          </a:xfrm>
        </p:spPr>
        <p:txBody>
          <a:bodyPr>
            <a:normAutofit fontScale="90000"/>
          </a:bodyPr>
          <a:lstStyle/>
          <a:p>
            <a:r>
              <a:rPr lang="en-US" sz="4000"/>
              <a:t>MVC Architecture</a:t>
            </a:r>
          </a:p>
        </p:txBody>
      </p:sp>
      <p:sp>
        <p:nvSpPr>
          <p:cNvPr id="64518" name="Rectangle 6"/>
          <p:cNvSpPr>
            <a:spLocks noGrp="1" noChangeArrowheads="1"/>
          </p:cNvSpPr>
          <p:nvPr>
            <p:ph type="body" sz="half" idx="1"/>
          </p:nvPr>
        </p:nvSpPr>
        <p:spPr>
          <a:xfrm>
            <a:off x="304800" y="1828800"/>
            <a:ext cx="4724400" cy="4876800"/>
          </a:xfrm>
        </p:spPr>
        <p:txBody>
          <a:bodyPr/>
          <a:lstStyle/>
          <a:p>
            <a:pPr>
              <a:buFont typeface="Wingdings" pitchFamily="2" charset="2"/>
              <a:buNone/>
            </a:pPr>
            <a:r>
              <a:rPr lang="en-US" sz="2400" i="1"/>
              <a:t>Model</a:t>
            </a:r>
            <a:r>
              <a:rPr lang="en-US" sz="2400"/>
              <a:t>, captures the behavior of the application in terms of its </a:t>
            </a:r>
            <a:r>
              <a:rPr lang="en-US" sz="2400">
                <a:hlinkClick r:id="rId2" tooltip="Problem domain"/>
              </a:rPr>
              <a:t>problem domain</a:t>
            </a:r>
            <a:r>
              <a:rPr lang="en-US" sz="2400"/>
              <a:t>.</a:t>
            </a:r>
          </a:p>
          <a:p>
            <a:pPr>
              <a:buFont typeface="Wingdings" pitchFamily="2" charset="2"/>
              <a:buNone/>
            </a:pPr>
            <a:r>
              <a:rPr lang="en-US" sz="2400"/>
              <a:t>   The model directly manages the data, logic and rules of the application. </a:t>
            </a:r>
          </a:p>
          <a:p>
            <a:pPr>
              <a:buFont typeface="Wingdings" pitchFamily="2" charset="2"/>
              <a:buNone/>
            </a:pPr>
            <a:r>
              <a:rPr lang="en-US" sz="2400" i="1"/>
              <a:t>View</a:t>
            </a:r>
            <a:r>
              <a:rPr lang="en-US" sz="2400"/>
              <a:t> can be any output representation of information, </a:t>
            </a:r>
          </a:p>
          <a:p>
            <a:pPr>
              <a:buFont typeface="Wingdings" pitchFamily="2" charset="2"/>
              <a:buNone/>
            </a:pPr>
            <a:r>
              <a:rPr lang="en-US" sz="2400" i="1"/>
              <a:t>controller</a:t>
            </a:r>
            <a:r>
              <a:rPr lang="en-US" sz="2400"/>
              <a:t>, accepts input and converts it to commands for the model or view.</a:t>
            </a:r>
            <a:r>
              <a:rPr lang="en-US" sz="2400">
                <a:hlinkClick r:id="rId3"/>
              </a:rPr>
              <a:t>[6]</a:t>
            </a:r>
            <a:r>
              <a:rPr lang="en-US" sz="2400"/>
              <a:t> </a:t>
            </a:r>
          </a:p>
        </p:txBody>
      </p:sp>
      <p:sp>
        <p:nvSpPr>
          <p:cNvPr id="64519" name="Rectangle 7"/>
          <p:cNvSpPr>
            <a:spLocks noGrp="1" noChangeArrowheads="1"/>
          </p:cNvSpPr>
          <p:nvPr>
            <p:ph type="body" sz="half" idx="2"/>
          </p:nvPr>
        </p:nvSpPr>
        <p:spPr>
          <a:xfrm>
            <a:off x="5181600" y="2017713"/>
            <a:ext cx="3773488" cy="4114800"/>
          </a:xfrm>
        </p:spPr>
        <p:txBody>
          <a:bodyPr/>
          <a:lstStyle/>
          <a:p>
            <a:endParaRPr lang="en-US" sz="2400"/>
          </a:p>
        </p:txBody>
      </p:sp>
      <p:pic>
        <p:nvPicPr>
          <p:cNvPr id="64516" name="Picture 4" descr="200px-MVC-Process"/>
          <p:cNvPicPr>
            <a:picLocks noChangeAspect="1" noChangeArrowheads="1"/>
          </p:cNvPicPr>
          <p:nvPr/>
        </p:nvPicPr>
        <p:blipFill>
          <a:blip r:embed="rId4"/>
          <a:srcRect/>
          <a:stretch>
            <a:fillRect/>
          </a:stretch>
        </p:blipFill>
        <p:spPr bwMode="auto">
          <a:xfrm>
            <a:off x="5486400" y="2057400"/>
            <a:ext cx="3657600" cy="3962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Grp="1" noChangeArrowheads="1"/>
          </p:cNvSpPr>
          <p:nvPr>
            <p:ph type="title"/>
          </p:nvPr>
        </p:nvSpPr>
        <p:spPr/>
        <p:txBody>
          <a:bodyPr/>
          <a:lstStyle/>
          <a:p>
            <a:endParaRPr lang="en-US"/>
          </a:p>
        </p:txBody>
      </p:sp>
      <p:pic>
        <p:nvPicPr>
          <p:cNvPr id="60426" name="Picture 10"/>
          <p:cNvPicPr>
            <a:picLocks noChangeAspect="1" noChangeArrowheads="1"/>
          </p:cNvPicPr>
          <p:nvPr>
            <p:ph idx="1"/>
          </p:nvPr>
        </p:nvPicPr>
        <p:blipFill>
          <a:blip r:embed="rId2"/>
          <a:srcRect/>
          <a:stretch>
            <a:fillRect/>
          </a:stretch>
        </p:blipFill>
        <p:spPr>
          <a:xfrm>
            <a:off x="1905000" y="2362200"/>
            <a:ext cx="6553200" cy="3770313"/>
          </a:xfrm>
          <a:noFill/>
          <a:ln/>
        </p:spPr>
      </p:pic>
      <p:sp>
        <p:nvSpPr>
          <p:cNvPr id="60427" name="Rectangle 11"/>
          <p:cNvSpPr>
            <a:spLocks noChangeArrowheads="1"/>
          </p:cNvSpPr>
          <p:nvPr/>
        </p:nvSpPr>
        <p:spPr bwMode="auto">
          <a:xfrm>
            <a:off x="722313" y="1828800"/>
            <a:ext cx="8421687" cy="457200"/>
          </a:xfrm>
          <a:prstGeom prst="rect">
            <a:avLst/>
          </a:prstGeom>
          <a:noFill/>
          <a:ln w="9525">
            <a:noFill/>
            <a:miter lim="800000"/>
            <a:headEnd/>
            <a:tailEnd/>
          </a:ln>
          <a:effectLst/>
        </p:spPr>
        <p:txBody>
          <a:bodyPr wrap="none">
            <a:spAutoFit/>
          </a:bodyPr>
          <a:lstStyle/>
          <a:p>
            <a:r>
              <a:rPr lang="en-US" b="1"/>
              <a:t>Modeling the Distribution of Responsibilities in a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en-US"/>
          </a:p>
        </p:txBody>
      </p:sp>
      <p:sp>
        <p:nvSpPr>
          <p:cNvPr id="52227" name="Rectangle 3"/>
          <p:cNvSpPr>
            <a:spLocks noGrp="1" noChangeArrowheads="1"/>
          </p:cNvSpPr>
          <p:nvPr>
            <p:ph type="body" idx="1"/>
          </p:nvPr>
        </p:nvSpPr>
        <p:spPr/>
        <p:txBody>
          <a:bodyPr/>
          <a:lstStyle/>
          <a:p>
            <a:pPr>
              <a:buFont typeface="Wingdings" pitchFamily="2" charset="2"/>
              <a:buNone/>
            </a:pPr>
            <a:r>
              <a:rPr lang="en-US" u="sng">
                <a:solidFill>
                  <a:srgbClr val="FF00FF"/>
                </a:solidFill>
                <a:latin typeface="Arial" charset="0"/>
              </a:rPr>
              <a:t>3. Modeling Non Software Things:-</a:t>
            </a:r>
          </a:p>
          <a:p>
            <a:pPr>
              <a:buClr>
                <a:srgbClr val="CC3300"/>
              </a:buClr>
              <a:buSzPct val="75000"/>
              <a:buFont typeface="Wingdings" pitchFamily="2" charset="2"/>
              <a:buChar char="q"/>
            </a:pPr>
            <a:r>
              <a:rPr lang="en-US" sz="2000">
                <a:latin typeface="Arial" charset="0"/>
              </a:rPr>
              <a:t>Model the things, that are abstracting as a class.</a:t>
            </a:r>
          </a:p>
          <a:p>
            <a:pPr>
              <a:buClr>
                <a:srgbClr val="CC3300"/>
              </a:buClr>
              <a:buSzPct val="75000"/>
              <a:buFont typeface="Wingdings" pitchFamily="2" charset="2"/>
              <a:buNone/>
            </a:pPr>
            <a:r>
              <a:rPr lang="en-US" sz="2000">
                <a:latin typeface="Arial" charset="0"/>
              </a:rPr>
              <a:t>     (Example: Customer in a retail system)</a:t>
            </a:r>
          </a:p>
          <a:p>
            <a:pPr>
              <a:buClr>
                <a:srgbClr val="CC3300"/>
              </a:buClr>
              <a:buSzPct val="75000"/>
              <a:buFont typeface="Wingdings" pitchFamily="2" charset="2"/>
              <a:buChar char="q"/>
            </a:pPr>
            <a:endParaRPr lang="en-US" sz="2000">
              <a:latin typeface="Arial" charset="0"/>
            </a:endParaRPr>
          </a:p>
          <a:p>
            <a:pPr>
              <a:buClr>
                <a:srgbClr val="CC3300"/>
              </a:buClr>
              <a:buSzPct val="75000"/>
              <a:buFont typeface="Wingdings" pitchFamily="2" charset="2"/>
              <a:buChar char="q"/>
            </a:pPr>
            <a:r>
              <a:rPr lang="en-US" sz="2000">
                <a:latin typeface="Arial" charset="0"/>
              </a:rPr>
              <a:t>Create a new building block by using stereotypes to specify the new semantics.</a:t>
            </a:r>
          </a:p>
          <a:p>
            <a:pPr>
              <a:buClr>
                <a:srgbClr val="CC3300"/>
              </a:buClr>
              <a:buSzPct val="75000"/>
              <a:buFont typeface="Wingdings" pitchFamily="2" charset="2"/>
              <a:buChar char="q"/>
            </a:pPr>
            <a:endParaRPr lang="en-US" sz="2000">
              <a:latin typeface="Arial" charset="0"/>
            </a:endParaRPr>
          </a:p>
          <a:p>
            <a:pPr>
              <a:buClr>
                <a:srgbClr val="CC3300"/>
              </a:buClr>
              <a:buSzPct val="75000"/>
              <a:buFont typeface="Wingdings" pitchFamily="2" charset="2"/>
              <a:buChar char="q"/>
            </a:pPr>
            <a:r>
              <a:rPr lang="en-US" sz="2000">
                <a:latin typeface="Arial" charset="0"/>
              </a:rPr>
              <a:t>If the thing we are modeling is some kind of hardware that itself contains software, consider modeling it as a kind of node.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5"/>
          <p:cNvSpPr>
            <a:spLocks noGrp="1" noChangeArrowheads="1"/>
          </p:cNvSpPr>
          <p:nvPr>
            <p:ph type="title"/>
          </p:nvPr>
        </p:nvSpPr>
        <p:spPr/>
        <p:txBody>
          <a:bodyPr/>
          <a:lstStyle/>
          <a:p>
            <a:endParaRPr lang="en-US"/>
          </a:p>
        </p:txBody>
      </p:sp>
      <p:pic>
        <p:nvPicPr>
          <p:cNvPr id="58372" name="Picture 4"/>
          <p:cNvPicPr>
            <a:picLocks noChangeAspect="1" noChangeArrowheads="1"/>
          </p:cNvPicPr>
          <p:nvPr>
            <p:ph idx="1"/>
          </p:nvPr>
        </p:nvPicPr>
        <p:blipFill>
          <a:blip r:embed="rId2"/>
          <a:srcRect/>
          <a:stretch>
            <a:fillRect/>
          </a:stretch>
        </p:blipFill>
        <p:spPr>
          <a:xfrm>
            <a:off x="1476375" y="3030538"/>
            <a:ext cx="7185025" cy="2087562"/>
          </a:xfrm>
          <a:noFill/>
          <a:ln/>
        </p:spPr>
      </p:pic>
      <p:sp>
        <p:nvSpPr>
          <p:cNvPr id="58375" name="Rectangle 7"/>
          <p:cNvSpPr>
            <a:spLocks noChangeArrowheads="1"/>
          </p:cNvSpPr>
          <p:nvPr/>
        </p:nvSpPr>
        <p:spPr bwMode="auto">
          <a:xfrm>
            <a:off x="1905000" y="2057400"/>
            <a:ext cx="4530725" cy="457200"/>
          </a:xfrm>
          <a:prstGeom prst="rect">
            <a:avLst/>
          </a:prstGeom>
          <a:noFill/>
          <a:ln w="9525">
            <a:noFill/>
            <a:miter lim="800000"/>
            <a:headEnd/>
            <a:tailEnd/>
          </a:ln>
          <a:effectLst/>
        </p:spPr>
        <p:txBody>
          <a:bodyPr wrap="none">
            <a:spAutoFit/>
          </a:bodyPr>
          <a:lstStyle/>
          <a:p>
            <a:r>
              <a:rPr lang="en-US" b="1"/>
              <a:t>Modeling Nonsoftware Things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en-US"/>
          </a:p>
        </p:txBody>
      </p:sp>
      <p:sp>
        <p:nvSpPr>
          <p:cNvPr id="53251" name="Rectangle 3"/>
          <p:cNvSpPr>
            <a:spLocks noGrp="1" noChangeArrowheads="1"/>
          </p:cNvSpPr>
          <p:nvPr>
            <p:ph type="body" idx="1"/>
          </p:nvPr>
        </p:nvSpPr>
        <p:spPr/>
        <p:txBody>
          <a:bodyPr/>
          <a:lstStyle/>
          <a:p>
            <a:pPr>
              <a:buFont typeface="Wingdings" pitchFamily="2" charset="2"/>
              <a:buNone/>
            </a:pPr>
            <a:r>
              <a:rPr lang="en-US" sz="2400" u="sng">
                <a:solidFill>
                  <a:srgbClr val="FF00FF"/>
                </a:solidFill>
                <a:latin typeface="Arial" charset="0"/>
              </a:rPr>
              <a:t>4. Modeling Primitive types:-</a:t>
            </a:r>
          </a:p>
          <a:p>
            <a:pPr>
              <a:buFont typeface="Wingdings" pitchFamily="2" charset="2"/>
              <a:buNone/>
            </a:pPr>
            <a:endParaRPr lang="en-US" sz="2400" u="sng">
              <a:solidFill>
                <a:srgbClr val="FF00FF"/>
              </a:solidFill>
              <a:latin typeface="Arial" charset="0"/>
            </a:endParaRPr>
          </a:p>
          <a:p>
            <a:pPr>
              <a:buClr>
                <a:srgbClr val="CC3300"/>
              </a:buClr>
              <a:buSzPct val="75000"/>
              <a:buFont typeface="Wingdings" pitchFamily="2" charset="2"/>
              <a:buChar char="q"/>
            </a:pPr>
            <a:r>
              <a:rPr lang="en-US" sz="2000">
                <a:latin typeface="Arial" charset="0"/>
              </a:rPr>
              <a:t>Model the thing we are abstracting as a type or an enumeration, which is represented using class notation with the appropriate stereotype.</a:t>
            </a:r>
          </a:p>
          <a:p>
            <a:pPr>
              <a:buClr>
                <a:srgbClr val="CC3300"/>
              </a:buClr>
              <a:buSzPct val="75000"/>
              <a:buFont typeface="Wingdings" pitchFamily="2" charset="2"/>
              <a:buNone/>
            </a:pPr>
            <a:endParaRPr lang="en-US" sz="2000">
              <a:latin typeface="Arial" charset="0"/>
            </a:endParaRPr>
          </a:p>
          <a:p>
            <a:pPr>
              <a:buClr>
                <a:srgbClr val="CC3300"/>
              </a:buClr>
              <a:buSzPct val="75000"/>
              <a:buFont typeface="Wingdings" pitchFamily="2" charset="2"/>
              <a:buChar char="q"/>
            </a:pPr>
            <a:r>
              <a:rPr lang="en-US" sz="2000">
                <a:latin typeface="Arial" charset="0"/>
              </a:rPr>
              <a:t>Use constraints, to specify the range of values associated with the type.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5"/>
          <p:cNvSpPr>
            <a:spLocks noGrp="1" noChangeArrowheads="1"/>
          </p:cNvSpPr>
          <p:nvPr>
            <p:ph type="title"/>
          </p:nvPr>
        </p:nvSpPr>
        <p:spPr/>
        <p:txBody>
          <a:bodyPr/>
          <a:lstStyle/>
          <a:p>
            <a:endParaRPr lang="en-US"/>
          </a:p>
        </p:txBody>
      </p:sp>
      <p:pic>
        <p:nvPicPr>
          <p:cNvPr id="54276" name="Picture 4"/>
          <p:cNvPicPr>
            <a:picLocks noChangeAspect="1" noChangeArrowheads="1"/>
          </p:cNvPicPr>
          <p:nvPr>
            <p:ph idx="1"/>
          </p:nvPr>
        </p:nvPicPr>
        <p:blipFill>
          <a:blip r:embed="rId2"/>
          <a:srcRect/>
          <a:stretch>
            <a:fillRect/>
          </a:stretch>
        </p:blipFill>
        <p:spPr>
          <a:xfrm>
            <a:off x="1600200" y="2667000"/>
            <a:ext cx="6149975" cy="3465513"/>
          </a:xfrm>
          <a:noFill/>
          <a:ln/>
        </p:spPr>
      </p:pic>
      <p:sp>
        <p:nvSpPr>
          <p:cNvPr id="54279" name="Rectangle 7"/>
          <p:cNvSpPr>
            <a:spLocks noChangeArrowheads="1"/>
          </p:cNvSpPr>
          <p:nvPr/>
        </p:nvSpPr>
        <p:spPr bwMode="auto">
          <a:xfrm>
            <a:off x="2438400" y="1981200"/>
            <a:ext cx="3856038" cy="457200"/>
          </a:xfrm>
          <a:prstGeom prst="rect">
            <a:avLst/>
          </a:prstGeom>
          <a:noFill/>
          <a:ln w="9525">
            <a:noFill/>
            <a:miter lim="800000"/>
            <a:headEnd/>
            <a:tailEnd/>
          </a:ln>
          <a:effectLst/>
        </p:spPr>
        <p:txBody>
          <a:bodyPr wrap="none">
            <a:spAutoFit/>
          </a:bodyPr>
          <a:lstStyle/>
          <a:p>
            <a:r>
              <a:rPr lang="en-US" b="1"/>
              <a:t>Modeling Primitive Types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solidFill>
                  <a:srgbClr val="FF0000"/>
                </a:solidFill>
              </a:rPr>
              <a:t>Relationships</a:t>
            </a:r>
            <a:endParaRPr lang="en-US" u="sng" dirty="0">
              <a:solidFill>
                <a:srgbClr val="D60093"/>
              </a:solidFill>
            </a:endParaRPr>
          </a:p>
        </p:txBody>
      </p:sp>
      <p:sp>
        <p:nvSpPr>
          <p:cNvPr id="12291" name="Rectangle 3"/>
          <p:cNvSpPr>
            <a:spLocks noGrp="1" noChangeArrowheads="1"/>
          </p:cNvSpPr>
          <p:nvPr>
            <p:ph type="body" idx="1"/>
          </p:nvPr>
        </p:nvSpPr>
        <p:spPr/>
        <p:txBody>
          <a:bodyPr/>
          <a:lstStyle/>
          <a:p>
            <a:r>
              <a:rPr lang="en-US" sz="2000">
                <a:latin typeface="Arial" charset="0"/>
              </a:rPr>
              <a:t>A  relationship is a connection among things.</a:t>
            </a:r>
          </a:p>
          <a:p>
            <a:pPr>
              <a:buFont typeface="Wingdings" pitchFamily="2" charset="2"/>
              <a:buNone/>
            </a:pPr>
            <a:r>
              <a:rPr lang="en-US" sz="2000">
                <a:latin typeface="Arial" charset="0"/>
              </a:rPr>
              <a:t> </a:t>
            </a:r>
          </a:p>
          <a:p>
            <a:r>
              <a:rPr lang="en-US" sz="2000">
                <a:latin typeface="Arial" charset="0"/>
              </a:rPr>
              <a:t>In object-oriented modeling, the three most important relationships are </a:t>
            </a:r>
            <a:r>
              <a:rPr lang="en-US" sz="2000" b="1">
                <a:solidFill>
                  <a:schemeClr val="folHlink"/>
                </a:solidFill>
                <a:latin typeface="Arial" charset="0"/>
              </a:rPr>
              <a:t>dependencies, generalization and association.</a:t>
            </a:r>
          </a:p>
          <a:p>
            <a:pPr>
              <a:buFont typeface="Wingdings" pitchFamily="2" charset="2"/>
              <a:buNone/>
            </a:pPr>
            <a:r>
              <a:rPr lang="en-US" sz="2000" b="1">
                <a:solidFill>
                  <a:schemeClr val="folHlink"/>
                </a:solidFill>
                <a:latin typeface="Arial" charset="0"/>
              </a:rPr>
              <a:t> </a:t>
            </a:r>
          </a:p>
          <a:p>
            <a:endParaRPr lang="en-US" sz="2000" b="1">
              <a:solidFill>
                <a:schemeClr val="folHlink"/>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en-US"/>
          </a:p>
        </p:txBody>
      </p:sp>
      <p:sp>
        <p:nvSpPr>
          <p:cNvPr id="24579" name="Rectangle 3"/>
          <p:cNvSpPr>
            <a:spLocks noGrp="1" noChangeArrowheads="1"/>
          </p:cNvSpPr>
          <p:nvPr>
            <p:ph type="body" idx="1"/>
          </p:nvPr>
        </p:nvSpPr>
        <p:spPr/>
        <p:txBody>
          <a:bodyPr/>
          <a:lstStyle/>
          <a:p>
            <a:r>
              <a:rPr lang="en-US" sz="2400">
                <a:latin typeface="Times New Roman" pitchFamily="18" charset="0"/>
              </a:rPr>
              <a:t>Classes are </a:t>
            </a:r>
            <a:r>
              <a:rPr lang="en-US" sz="2400">
                <a:solidFill>
                  <a:schemeClr val="folHlink"/>
                </a:solidFill>
                <a:latin typeface="Times New Roman" pitchFamily="18" charset="0"/>
              </a:rPr>
              <a:t>used to capture the vocabulary</a:t>
            </a:r>
            <a:r>
              <a:rPr lang="en-US" sz="2400">
                <a:latin typeface="Times New Roman" pitchFamily="18" charset="0"/>
              </a:rPr>
              <a:t> of the system you are developing.</a:t>
            </a:r>
          </a:p>
          <a:p>
            <a:endParaRPr lang="en-US" sz="2400">
              <a:latin typeface="Times New Roman" pitchFamily="18" charset="0"/>
            </a:endParaRPr>
          </a:p>
          <a:p>
            <a:r>
              <a:rPr lang="en-US" sz="2400">
                <a:latin typeface="Times New Roman" pitchFamily="18" charset="0"/>
              </a:rPr>
              <a:t>Classes may </a:t>
            </a:r>
            <a:r>
              <a:rPr lang="en-US" sz="2400">
                <a:solidFill>
                  <a:schemeClr val="folHlink"/>
                </a:solidFill>
                <a:latin typeface="Times New Roman" pitchFamily="18" charset="0"/>
              </a:rPr>
              <a:t>include abstractions that are part of the</a:t>
            </a:r>
            <a:r>
              <a:rPr lang="en-US" sz="2400">
                <a:latin typeface="Times New Roman" pitchFamily="18" charset="0"/>
              </a:rPr>
              <a:t> </a:t>
            </a:r>
            <a:r>
              <a:rPr lang="en-US" sz="2400">
                <a:solidFill>
                  <a:srgbClr val="FF00FF"/>
                </a:solidFill>
                <a:latin typeface="Times New Roman" pitchFamily="18" charset="0"/>
              </a:rPr>
              <a:t>problem domain</a:t>
            </a:r>
            <a:r>
              <a:rPr lang="en-US" sz="2000">
                <a:latin typeface="Arial" charset="0"/>
              </a:rPr>
              <a:t>.</a:t>
            </a:r>
          </a:p>
          <a:p>
            <a:endParaRPr lang="en-US" sz="2000">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endParaRPr lang="en-US"/>
          </a:p>
        </p:txBody>
      </p:sp>
      <p:pic>
        <p:nvPicPr>
          <p:cNvPr id="57351" name="Picture 7"/>
          <p:cNvPicPr>
            <a:picLocks noChangeAspect="1" noChangeArrowheads="1"/>
          </p:cNvPicPr>
          <p:nvPr>
            <p:ph idx="1"/>
          </p:nvPr>
        </p:nvPicPr>
        <p:blipFill>
          <a:blip r:embed="rId2"/>
          <a:srcRect/>
          <a:stretch>
            <a:fillRect/>
          </a:stretch>
        </p:blipFill>
        <p:spPr>
          <a:xfrm>
            <a:off x="1524000" y="1752600"/>
            <a:ext cx="6934200" cy="3722688"/>
          </a:xfrm>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800" u="sng">
                <a:solidFill>
                  <a:srgbClr val="D60093"/>
                </a:solidFill>
                <a:latin typeface="Arial" charset="0"/>
              </a:rPr>
              <a:t>(1) DEPENDENCY</a:t>
            </a:r>
          </a:p>
        </p:txBody>
      </p:sp>
      <p:sp>
        <p:nvSpPr>
          <p:cNvPr id="14339" name="Rectangle 3"/>
          <p:cNvSpPr>
            <a:spLocks noGrp="1" noChangeArrowheads="1"/>
          </p:cNvSpPr>
          <p:nvPr>
            <p:ph type="body" idx="1"/>
          </p:nvPr>
        </p:nvSpPr>
        <p:spPr/>
        <p:txBody>
          <a:bodyPr/>
          <a:lstStyle/>
          <a:p>
            <a:r>
              <a:rPr lang="en-US" sz="2000">
                <a:latin typeface="Arial" charset="0"/>
              </a:rPr>
              <a:t>A dependency is a </a:t>
            </a:r>
            <a:r>
              <a:rPr lang="en-US" sz="2000" b="1">
                <a:solidFill>
                  <a:srgbClr val="009900"/>
                </a:solidFill>
                <a:latin typeface="Arial" charset="0"/>
              </a:rPr>
              <a:t>using relationship</a:t>
            </a:r>
            <a:r>
              <a:rPr lang="en-US" sz="2000">
                <a:latin typeface="Arial" charset="0"/>
              </a:rPr>
              <a:t> that states that a change in specification of one thing( for example, class Event) may affect another thing that uses it ( for example, class Window), but not necessarily the reverse.</a:t>
            </a:r>
          </a:p>
          <a:p>
            <a:endParaRPr lang="en-US" sz="2000">
              <a:latin typeface="Arial" charset="0"/>
            </a:endParaRPr>
          </a:p>
          <a:p>
            <a:r>
              <a:rPr lang="en-US" sz="2000">
                <a:latin typeface="Arial" charset="0"/>
              </a:rPr>
              <a:t>Graphically, a dependency is rendered as a dashed directed line, </a:t>
            </a:r>
            <a:r>
              <a:rPr lang="en-US" sz="2000" b="1">
                <a:solidFill>
                  <a:schemeClr val="folHlink"/>
                </a:solidFill>
                <a:latin typeface="Arial" charset="0"/>
              </a:rPr>
              <a:t>directed to the thing being depended 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Grp="1" noChangeArrowheads="1"/>
          </p:cNvSpPr>
          <p:nvPr>
            <p:ph type="title"/>
          </p:nvPr>
        </p:nvSpPr>
        <p:spPr/>
        <p:txBody>
          <a:bodyPr/>
          <a:lstStyle/>
          <a:p>
            <a:endParaRPr lang="en-US"/>
          </a:p>
        </p:txBody>
      </p:sp>
      <p:pic>
        <p:nvPicPr>
          <p:cNvPr id="60423" name="Picture 7"/>
          <p:cNvPicPr>
            <a:picLocks noChangeAspect="1" noChangeArrowheads="1"/>
          </p:cNvPicPr>
          <p:nvPr/>
        </p:nvPicPr>
        <p:blipFill>
          <a:blip r:embed="rId2"/>
          <a:srcRect/>
          <a:stretch>
            <a:fillRect/>
          </a:stretch>
        </p:blipFill>
        <p:spPr bwMode="auto">
          <a:xfrm>
            <a:off x="1676400" y="2590800"/>
            <a:ext cx="5410200" cy="2705100"/>
          </a:xfrm>
          <a:prstGeom prst="rect">
            <a:avLst/>
          </a:prstGeom>
          <a:noFill/>
          <a:ln w="9525">
            <a:noFill/>
            <a:miter lim="800000"/>
            <a:headEnd/>
            <a:tailEnd/>
          </a:ln>
          <a:effectLst/>
        </p:spPr>
      </p:pic>
      <p:pic>
        <p:nvPicPr>
          <p:cNvPr id="60426" name="Picture 10"/>
          <p:cNvPicPr>
            <a:picLocks noChangeAspect="1" noChangeArrowheads="1"/>
          </p:cNvPicPr>
          <p:nvPr>
            <p:ph idx="1"/>
          </p:nvPr>
        </p:nvPicPr>
        <p:blipFill>
          <a:blip r:embed="rId3"/>
          <a:srcRect/>
          <a:stretch>
            <a:fillRect/>
          </a:stretch>
        </p:blipFill>
        <p:spPr>
          <a:xfrm>
            <a:off x="4114800" y="2438400"/>
            <a:ext cx="1143000" cy="844550"/>
          </a:xfrm>
          <a:noFill/>
          <a:ln/>
        </p:spPr>
      </p:pic>
      <p:pic>
        <p:nvPicPr>
          <p:cNvPr id="60427" name="Picture 11"/>
          <p:cNvPicPr>
            <a:picLocks noChangeAspect="1" noChangeArrowheads="1"/>
          </p:cNvPicPr>
          <p:nvPr/>
        </p:nvPicPr>
        <p:blipFill>
          <a:blip r:embed="rId4"/>
          <a:srcRect/>
          <a:stretch>
            <a:fillRect/>
          </a:stretch>
        </p:blipFill>
        <p:spPr bwMode="auto">
          <a:xfrm>
            <a:off x="1676400" y="4267200"/>
            <a:ext cx="908050" cy="284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endParaRPr lang="en-US"/>
          </a:p>
        </p:txBody>
      </p:sp>
      <p:sp>
        <p:nvSpPr>
          <p:cNvPr id="1027" name="Rectangle 3"/>
          <p:cNvSpPr>
            <a:spLocks noGrp="1" noChangeArrowheads="1"/>
          </p:cNvSpPr>
          <p:nvPr>
            <p:ph type="body" idx="1"/>
          </p:nvPr>
        </p:nvSpPr>
        <p:spPr/>
        <p:txBody>
          <a:bodyPr/>
          <a:lstStyle/>
          <a:p>
            <a:r>
              <a:rPr lang="en-US" sz="2000">
                <a:latin typeface="Arial" charset="0"/>
              </a:rPr>
              <a:t>Use dependencies when you want to show </a:t>
            </a:r>
            <a:r>
              <a:rPr lang="en-US" sz="2000" b="1">
                <a:solidFill>
                  <a:schemeClr val="folHlink"/>
                </a:solidFill>
                <a:latin typeface="Arial" charset="0"/>
              </a:rPr>
              <a:t>one thing using another.</a:t>
            </a:r>
          </a:p>
          <a:p>
            <a:endParaRPr lang="en-US" sz="2000" b="1">
              <a:solidFill>
                <a:schemeClr val="folHlink"/>
              </a:solidFill>
              <a:latin typeface="Arial" charset="0"/>
            </a:endParaRPr>
          </a:p>
          <a:p>
            <a:r>
              <a:rPr lang="en-US" sz="2000">
                <a:latin typeface="Arial" charset="0"/>
              </a:rPr>
              <a:t>In the UML you can also create dependencies among many other things, especially </a:t>
            </a:r>
            <a:r>
              <a:rPr lang="en-US" sz="2000">
                <a:solidFill>
                  <a:schemeClr val="folHlink"/>
                </a:solidFill>
                <a:latin typeface="Arial" charset="0"/>
              </a:rPr>
              <a:t>notes and packages</a:t>
            </a:r>
            <a:r>
              <a:rPr lang="en-US" sz="2000">
                <a:latin typeface="Arial" charset="0"/>
              </a:rPr>
              <a:t>.</a:t>
            </a:r>
          </a:p>
          <a:p>
            <a:endParaRPr lang="en-US" sz="2000">
              <a:latin typeface="Arial" charset="0"/>
            </a:endParaRPr>
          </a:p>
          <a:p>
            <a:endParaRPr lang="en-US" sz="2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800" u="sng">
                <a:solidFill>
                  <a:srgbClr val="D60093"/>
                </a:solidFill>
                <a:latin typeface="Arial" charset="0"/>
              </a:rPr>
              <a:t>(2) GENERALIZTION</a:t>
            </a:r>
          </a:p>
        </p:txBody>
      </p:sp>
      <p:sp>
        <p:nvSpPr>
          <p:cNvPr id="21507" name="Rectangle 3"/>
          <p:cNvSpPr>
            <a:spLocks noGrp="1" noChangeArrowheads="1"/>
          </p:cNvSpPr>
          <p:nvPr>
            <p:ph type="body" idx="1"/>
          </p:nvPr>
        </p:nvSpPr>
        <p:spPr/>
        <p:txBody>
          <a:bodyPr/>
          <a:lstStyle/>
          <a:p>
            <a:pPr>
              <a:lnSpc>
                <a:spcPct val="90000"/>
              </a:lnSpc>
            </a:pPr>
            <a:r>
              <a:rPr lang="en-US" sz="2000">
                <a:latin typeface="Arial" charset="0"/>
              </a:rPr>
              <a:t>A Generalization is relationship between a </a:t>
            </a:r>
            <a:r>
              <a:rPr lang="en-US" sz="2000" b="1">
                <a:solidFill>
                  <a:srgbClr val="009900"/>
                </a:solidFill>
                <a:latin typeface="Arial" charset="0"/>
              </a:rPr>
              <a:t>general thing</a:t>
            </a:r>
            <a:r>
              <a:rPr lang="en-US" sz="2000">
                <a:latin typeface="Arial" charset="0"/>
              </a:rPr>
              <a:t>( called the Super class or parent) and a more </a:t>
            </a:r>
            <a:r>
              <a:rPr lang="en-US" sz="2000" b="1">
                <a:solidFill>
                  <a:srgbClr val="009900"/>
                </a:solidFill>
                <a:latin typeface="Arial" charset="0"/>
              </a:rPr>
              <a:t>specific kind of that thing</a:t>
            </a:r>
            <a:r>
              <a:rPr lang="en-US" sz="2000">
                <a:latin typeface="Arial" charset="0"/>
              </a:rPr>
              <a:t>( called the Subclass or child).</a:t>
            </a:r>
          </a:p>
          <a:p>
            <a:pPr>
              <a:lnSpc>
                <a:spcPct val="90000"/>
              </a:lnSpc>
            </a:pPr>
            <a:endParaRPr lang="en-US" sz="2000">
              <a:latin typeface="Arial" charset="0"/>
            </a:endParaRPr>
          </a:p>
          <a:p>
            <a:pPr>
              <a:lnSpc>
                <a:spcPct val="90000"/>
              </a:lnSpc>
            </a:pPr>
            <a:r>
              <a:rPr lang="en-US" sz="2000">
                <a:latin typeface="Arial" charset="0"/>
              </a:rPr>
              <a:t>Generalization  is sometimes called </a:t>
            </a:r>
            <a:r>
              <a:rPr lang="en-US" sz="2000" b="1">
                <a:solidFill>
                  <a:srgbClr val="D60093"/>
                </a:solidFill>
                <a:latin typeface="Arial" charset="0"/>
              </a:rPr>
              <a:t>“is-a-kind of”</a:t>
            </a:r>
            <a:r>
              <a:rPr lang="en-US" sz="2000">
                <a:latin typeface="Arial" charset="0"/>
              </a:rPr>
              <a:t> relationship.</a:t>
            </a:r>
          </a:p>
          <a:p>
            <a:pPr>
              <a:lnSpc>
                <a:spcPct val="90000"/>
              </a:lnSpc>
            </a:pPr>
            <a:endParaRPr lang="en-US" sz="2000">
              <a:latin typeface="Arial" charset="0"/>
            </a:endParaRPr>
          </a:p>
          <a:p>
            <a:pPr>
              <a:lnSpc>
                <a:spcPct val="90000"/>
              </a:lnSpc>
            </a:pPr>
            <a:r>
              <a:rPr lang="en-US" sz="2000">
                <a:latin typeface="Arial" charset="0"/>
              </a:rPr>
              <a:t>Generalization means that objects of the child may be used anywhere the parent may appear, but not the reverse.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4"/>
          <p:cNvPicPr>
            <a:picLocks noChangeAspect="1" noChangeArrowheads="1"/>
          </p:cNvPicPr>
          <p:nvPr>
            <p:ph idx="1"/>
          </p:nvPr>
        </p:nvPicPr>
        <p:blipFill>
          <a:blip r:embed="rId2"/>
          <a:srcRect/>
          <a:stretch>
            <a:fillRect/>
          </a:stretch>
        </p:blipFill>
        <p:spPr>
          <a:xfrm>
            <a:off x="1676400" y="838200"/>
            <a:ext cx="6781800" cy="5294313"/>
          </a:xfrm>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en-US" sz="2400">
              <a:latin typeface="Arial" charset="0"/>
            </a:endParaRPr>
          </a:p>
        </p:txBody>
      </p:sp>
      <p:sp>
        <p:nvSpPr>
          <p:cNvPr id="23555" name="Rectangle 3"/>
          <p:cNvSpPr>
            <a:spLocks noGrp="1" noChangeArrowheads="1"/>
          </p:cNvSpPr>
          <p:nvPr>
            <p:ph type="body" idx="1"/>
          </p:nvPr>
        </p:nvSpPr>
        <p:spPr/>
        <p:txBody>
          <a:bodyPr/>
          <a:lstStyle/>
          <a:p>
            <a:r>
              <a:rPr lang="en-US" sz="2000">
                <a:latin typeface="Arial" charset="0"/>
              </a:rPr>
              <a:t>An operation of a child that has the same signature as an operation in a parent overrides the operation in a parent; this is known as </a:t>
            </a:r>
            <a:r>
              <a:rPr lang="en-US" sz="2000" b="1">
                <a:solidFill>
                  <a:srgbClr val="D60093"/>
                </a:solidFill>
                <a:latin typeface="Arial" charset="0"/>
              </a:rPr>
              <a:t>polymorphism.</a:t>
            </a:r>
          </a:p>
          <a:p>
            <a:endParaRPr lang="en-US" sz="2000" b="1">
              <a:latin typeface="Arial" charset="0"/>
            </a:endParaRPr>
          </a:p>
          <a:p>
            <a:r>
              <a:rPr lang="en-US" sz="2000">
                <a:latin typeface="Arial" charset="0"/>
              </a:rPr>
              <a:t>Use generalizations when you want to  show </a:t>
            </a:r>
            <a:r>
              <a:rPr lang="en-US" sz="2000" b="1">
                <a:solidFill>
                  <a:srgbClr val="009900"/>
                </a:solidFill>
                <a:latin typeface="Arial" charset="0"/>
              </a:rPr>
              <a:t>parent/child relationship</a:t>
            </a:r>
            <a:r>
              <a:rPr lang="en-US" sz="2000" b="1">
                <a:latin typeface="Arial" charset="0"/>
              </a:rPr>
              <a:t>.</a:t>
            </a:r>
          </a:p>
          <a:p>
            <a:endParaRPr lang="en-US" sz="2000" b="1">
              <a:latin typeface="Arial" charset="0"/>
            </a:endParaRPr>
          </a:p>
          <a:p>
            <a:endParaRPr lang="en-US" sz="2000" b="1">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en-US"/>
          </a:p>
        </p:txBody>
      </p:sp>
      <p:sp>
        <p:nvSpPr>
          <p:cNvPr id="24579" name="Rectangle 3"/>
          <p:cNvSpPr>
            <a:spLocks noGrp="1" noChangeArrowheads="1"/>
          </p:cNvSpPr>
          <p:nvPr>
            <p:ph type="body" idx="1"/>
          </p:nvPr>
        </p:nvSpPr>
        <p:spPr>
          <a:xfrm>
            <a:off x="1182688" y="1828800"/>
            <a:ext cx="7772400" cy="4303713"/>
          </a:xfrm>
        </p:spPr>
        <p:txBody>
          <a:bodyPr/>
          <a:lstStyle/>
          <a:p>
            <a:pPr>
              <a:lnSpc>
                <a:spcPct val="90000"/>
              </a:lnSpc>
            </a:pPr>
            <a:r>
              <a:rPr lang="en-US" sz="2000">
                <a:latin typeface="Arial" charset="0"/>
              </a:rPr>
              <a:t>A class may have zero, one or more parents.</a:t>
            </a:r>
          </a:p>
          <a:p>
            <a:pPr>
              <a:lnSpc>
                <a:spcPct val="90000"/>
              </a:lnSpc>
            </a:pPr>
            <a:endParaRPr lang="en-US" sz="2000">
              <a:latin typeface="Arial" charset="0"/>
            </a:endParaRPr>
          </a:p>
          <a:p>
            <a:pPr>
              <a:lnSpc>
                <a:spcPct val="90000"/>
              </a:lnSpc>
            </a:pPr>
            <a:r>
              <a:rPr lang="en-US" sz="2000">
                <a:latin typeface="Arial" charset="0"/>
              </a:rPr>
              <a:t>A class that has no parents and one or more children's is called a </a:t>
            </a:r>
            <a:r>
              <a:rPr lang="en-US" sz="2000" b="1">
                <a:solidFill>
                  <a:srgbClr val="009900"/>
                </a:solidFill>
                <a:latin typeface="Arial" charset="0"/>
              </a:rPr>
              <a:t>Root class</a:t>
            </a:r>
            <a:r>
              <a:rPr lang="en-US" sz="2000">
                <a:solidFill>
                  <a:srgbClr val="009900"/>
                </a:solidFill>
                <a:latin typeface="Arial" charset="0"/>
              </a:rPr>
              <a:t> </a:t>
            </a:r>
            <a:r>
              <a:rPr lang="en-US" sz="2000">
                <a:latin typeface="Arial" charset="0"/>
              </a:rPr>
              <a:t>or a</a:t>
            </a:r>
            <a:r>
              <a:rPr lang="en-US" sz="2000">
                <a:solidFill>
                  <a:srgbClr val="009900"/>
                </a:solidFill>
                <a:latin typeface="Arial" charset="0"/>
              </a:rPr>
              <a:t> </a:t>
            </a:r>
            <a:r>
              <a:rPr lang="en-US" sz="2000" b="1">
                <a:solidFill>
                  <a:srgbClr val="009900"/>
                </a:solidFill>
                <a:latin typeface="Arial" charset="0"/>
              </a:rPr>
              <a:t>Base class.</a:t>
            </a:r>
          </a:p>
          <a:p>
            <a:pPr>
              <a:lnSpc>
                <a:spcPct val="90000"/>
              </a:lnSpc>
            </a:pPr>
            <a:endParaRPr lang="en-US" sz="2000" b="1">
              <a:latin typeface="Arial" charset="0"/>
            </a:endParaRPr>
          </a:p>
          <a:p>
            <a:pPr>
              <a:lnSpc>
                <a:spcPct val="90000"/>
              </a:lnSpc>
            </a:pPr>
            <a:r>
              <a:rPr lang="en-US" sz="2000">
                <a:latin typeface="Arial" charset="0"/>
              </a:rPr>
              <a:t>A class that has no children is called a </a:t>
            </a:r>
            <a:r>
              <a:rPr lang="en-US" sz="2000" b="1">
                <a:solidFill>
                  <a:srgbClr val="009900"/>
                </a:solidFill>
                <a:latin typeface="Arial" charset="0"/>
              </a:rPr>
              <a:t>Leaf class</a:t>
            </a:r>
            <a:r>
              <a:rPr lang="en-US" sz="2000">
                <a:latin typeface="Arial" charset="0"/>
              </a:rPr>
              <a:t>.</a:t>
            </a:r>
          </a:p>
          <a:p>
            <a:pPr>
              <a:lnSpc>
                <a:spcPct val="90000"/>
              </a:lnSpc>
            </a:pPr>
            <a:endParaRPr lang="en-US" sz="2000">
              <a:latin typeface="Arial" charset="0"/>
            </a:endParaRPr>
          </a:p>
          <a:p>
            <a:pPr>
              <a:lnSpc>
                <a:spcPct val="90000"/>
              </a:lnSpc>
            </a:pPr>
            <a:r>
              <a:rPr lang="en-US" sz="2000">
                <a:latin typeface="Arial" charset="0"/>
              </a:rPr>
              <a:t>A class that has exactly one parent is said to use</a:t>
            </a:r>
            <a:r>
              <a:rPr lang="en-US" sz="2000" b="1">
                <a:latin typeface="Arial" charset="0"/>
              </a:rPr>
              <a:t> </a:t>
            </a:r>
            <a:r>
              <a:rPr lang="en-US" sz="2000" b="1">
                <a:solidFill>
                  <a:srgbClr val="009900"/>
                </a:solidFill>
                <a:latin typeface="Arial" charset="0"/>
              </a:rPr>
              <a:t>single inheritance</a:t>
            </a:r>
            <a:r>
              <a:rPr lang="en-US" sz="2000">
                <a:latin typeface="Arial" charset="0"/>
              </a:rPr>
              <a:t>, a class with more than one parent is said to use </a:t>
            </a:r>
            <a:r>
              <a:rPr lang="en-US" sz="2000" b="1">
                <a:solidFill>
                  <a:srgbClr val="009900"/>
                </a:solidFill>
                <a:latin typeface="Arial" charset="0"/>
              </a:rPr>
              <a:t>multiple inheritance</a:t>
            </a:r>
            <a:r>
              <a:rPr lang="en-US" sz="2000" b="1">
                <a:latin typeface="Arial" charset="0"/>
              </a:rPr>
              <a:t>.</a:t>
            </a:r>
          </a:p>
          <a:p>
            <a:pPr>
              <a:lnSpc>
                <a:spcPct val="90000"/>
              </a:lnSpc>
            </a:pPr>
            <a:endParaRPr lang="en-US" sz="2000" b="1">
              <a:latin typeface="Arial" charset="0"/>
            </a:endParaRPr>
          </a:p>
          <a:p>
            <a:pPr>
              <a:lnSpc>
                <a:spcPct val="90000"/>
              </a:lnSpc>
            </a:pPr>
            <a:r>
              <a:rPr lang="en-US" sz="2000">
                <a:latin typeface="Arial" charset="0"/>
              </a:rPr>
              <a:t>In the UML, you can also create generalizations among other things most notably, </a:t>
            </a:r>
            <a:r>
              <a:rPr lang="en-US" sz="2000" b="1">
                <a:solidFill>
                  <a:srgbClr val="009900"/>
                </a:solidFill>
                <a:latin typeface="Arial" charset="0"/>
              </a:rPr>
              <a:t>packages</a:t>
            </a:r>
            <a:r>
              <a:rPr lang="en-US" sz="2000" b="1">
                <a:latin typeface="Arial" charset="0"/>
              </a:rPr>
              <a:t>.</a:t>
            </a:r>
          </a:p>
          <a:p>
            <a:pPr>
              <a:lnSpc>
                <a:spcPct val="90000"/>
              </a:lnSpc>
            </a:pPr>
            <a:endParaRPr lang="en-US" sz="2000" b="1">
              <a:latin typeface="Arial" charset="0"/>
            </a:endParaRPr>
          </a:p>
          <a:p>
            <a:pPr>
              <a:lnSpc>
                <a:spcPct val="90000"/>
              </a:lnSpc>
            </a:pPr>
            <a:endParaRPr lang="en-US" sz="2000" b="1">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2800" u="sng">
                <a:solidFill>
                  <a:srgbClr val="D60093"/>
                </a:solidFill>
                <a:latin typeface="Arial" charset="0"/>
              </a:rPr>
              <a:t>(3) ASSOCIATION</a:t>
            </a:r>
          </a:p>
        </p:txBody>
      </p:sp>
      <p:sp>
        <p:nvSpPr>
          <p:cNvPr id="26627" name="Rectangle 3"/>
          <p:cNvSpPr>
            <a:spLocks noGrp="1" noChangeArrowheads="1"/>
          </p:cNvSpPr>
          <p:nvPr>
            <p:ph type="body" idx="1"/>
          </p:nvPr>
        </p:nvSpPr>
        <p:spPr/>
        <p:txBody>
          <a:bodyPr/>
          <a:lstStyle/>
          <a:p>
            <a:r>
              <a:rPr lang="en-US" sz="2000">
                <a:latin typeface="Arial" charset="0"/>
              </a:rPr>
              <a:t>An Association is a structural relationship that specifies that </a:t>
            </a:r>
            <a:r>
              <a:rPr lang="en-US" sz="2000" b="1">
                <a:solidFill>
                  <a:srgbClr val="009900"/>
                </a:solidFill>
                <a:latin typeface="Arial" charset="0"/>
              </a:rPr>
              <a:t>objects of one thing are connected to objects of another.</a:t>
            </a:r>
          </a:p>
          <a:p>
            <a:pPr>
              <a:buFont typeface="Wingdings" pitchFamily="2" charset="2"/>
              <a:buNone/>
            </a:pPr>
            <a:endParaRPr lang="en-US" sz="2000" b="1">
              <a:solidFill>
                <a:srgbClr val="009900"/>
              </a:solidFill>
              <a:latin typeface="Arial" charset="0"/>
            </a:endParaRPr>
          </a:p>
          <a:p>
            <a:r>
              <a:rPr lang="en-US" sz="2000">
                <a:latin typeface="Arial" charset="0"/>
              </a:rPr>
              <a:t>Given an association </a:t>
            </a:r>
            <a:r>
              <a:rPr lang="en-US" sz="2000" b="1">
                <a:solidFill>
                  <a:srgbClr val="009900"/>
                </a:solidFill>
                <a:latin typeface="Arial" charset="0"/>
              </a:rPr>
              <a:t>connecting two classes</a:t>
            </a:r>
            <a:r>
              <a:rPr lang="en-US" sz="2000">
                <a:latin typeface="Arial" charset="0"/>
              </a:rPr>
              <a:t>, you can navigate from an object of one class to an object of the other class and vice versa.</a:t>
            </a:r>
          </a:p>
          <a:p>
            <a:endParaRPr lang="en-US" sz="2000">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endParaRPr lang="en-US"/>
          </a:p>
        </p:txBody>
      </p:sp>
      <p:sp>
        <p:nvSpPr>
          <p:cNvPr id="27651" name="Rectangle 3"/>
          <p:cNvSpPr>
            <a:spLocks noGrp="1" noChangeArrowheads="1"/>
          </p:cNvSpPr>
          <p:nvPr>
            <p:ph type="body" idx="1"/>
          </p:nvPr>
        </p:nvSpPr>
        <p:spPr/>
        <p:txBody>
          <a:bodyPr/>
          <a:lstStyle/>
          <a:p>
            <a:r>
              <a:rPr lang="en-US" sz="2000">
                <a:latin typeface="Arial" charset="0"/>
              </a:rPr>
              <a:t>An Association that </a:t>
            </a:r>
            <a:r>
              <a:rPr lang="en-US" sz="2000" b="1">
                <a:solidFill>
                  <a:schemeClr val="folHlink"/>
                </a:solidFill>
                <a:latin typeface="Arial" charset="0"/>
              </a:rPr>
              <a:t>connects exactly two classes</a:t>
            </a:r>
            <a:r>
              <a:rPr lang="en-US" sz="2000">
                <a:latin typeface="Arial" charset="0"/>
              </a:rPr>
              <a:t> is called a </a:t>
            </a:r>
            <a:r>
              <a:rPr lang="en-US" sz="2000" b="1">
                <a:solidFill>
                  <a:srgbClr val="009900"/>
                </a:solidFill>
                <a:latin typeface="Arial" charset="0"/>
              </a:rPr>
              <a:t>Binary Association</a:t>
            </a:r>
            <a:r>
              <a:rPr lang="en-US" sz="2000" b="1">
                <a:latin typeface="Arial" charset="0"/>
              </a:rPr>
              <a:t>.</a:t>
            </a:r>
          </a:p>
          <a:p>
            <a:endParaRPr lang="en-US" sz="2000" b="1">
              <a:latin typeface="Arial" charset="0"/>
            </a:endParaRPr>
          </a:p>
          <a:p>
            <a:r>
              <a:rPr lang="en-US" sz="2000">
                <a:latin typeface="Arial" charset="0"/>
              </a:rPr>
              <a:t>Associations that connect more than two classes; these are called </a:t>
            </a:r>
            <a:r>
              <a:rPr lang="en-US" sz="2000" b="1">
                <a:solidFill>
                  <a:srgbClr val="009900"/>
                </a:solidFill>
                <a:latin typeface="Arial" charset="0"/>
              </a:rPr>
              <a:t>n-ary associations</a:t>
            </a:r>
            <a:r>
              <a:rPr lang="en-US" sz="2000" b="1">
                <a:latin typeface="Arial" charset="0"/>
              </a:rPr>
              <a:t>.</a:t>
            </a:r>
          </a:p>
          <a:p>
            <a:endParaRPr lang="en-US" sz="2000" b="1">
              <a:latin typeface="Arial" charset="0"/>
            </a:endParaRPr>
          </a:p>
          <a:p>
            <a:r>
              <a:rPr lang="en-US" sz="2000">
                <a:latin typeface="Arial" charset="0"/>
              </a:rPr>
              <a:t>Use associations when you want to show </a:t>
            </a:r>
            <a:r>
              <a:rPr lang="en-US" sz="2000" b="1">
                <a:solidFill>
                  <a:srgbClr val="009900"/>
                </a:solidFill>
                <a:latin typeface="Arial" charset="0"/>
              </a:rPr>
              <a:t>structural relationships.</a:t>
            </a:r>
          </a:p>
          <a:p>
            <a:endParaRPr lang="en-US" sz="2000" b="1">
              <a:solidFill>
                <a:srgbClr val="009900"/>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50938" y="214313"/>
            <a:ext cx="7793037" cy="395287"/>
          </a:xfrm>
        </p:spPr>
        <p:txBody>
          <a:bodyPr>
            <a:normAutofit fontScale="90000"/>
          </a:bodyPr>
          <a:lstStyle/>
          <a:p>
            <a:r>
              <a:rPr lang="en-US" sz="4000"/>
              <a:t>No. of Class examples</a:t>
            </a:r>
          </a:p>
        </p:txBody>
      </p:sp>
      <p:pic>
        <p:nvPicPr>
          <p:cNvPr id="63492" name="Picture 4" descr="ClassDiagram1"/>
          <p:cNvPicPr>
            <a:picLocks noChangeAspect="1" noChangeArrowheads="1"/>
          </p:cNvPicPr>
          <p:nvPr>
            <p:ph type="body" idx="1"/>
          </p:nvPr>
        </p:nvPicPr>
        <p:blipFill>
          <a:blip r:embed="rId2"/>
          <a:srcRect/>
          <a:stretch>
            <a:fillRect/>
          </a:stretch>
        </p:blipFill>
        <p:spPr>
          <a:xfrm>
            <a:off x="762000" y="838200"/>
            <a:ext cx="8077200" cy="5715000"/>
          </a:xfrm>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en-US"/>
          </a:p>
        </p:txBody>
      </p:sp>
      <p:sp>
        <p:nvSpPr>
          <p:cNvPr id="28675" name="Rectangle 3"/>
          <p:cNvSpPr>
            <a:spLocks noGrp="1" noChangeArrowheads="1"/>
          </p:cNvSpPr>
          <p:nvPr>
            <p:ph type="body" idx="1"/>
          </p:nvPr>
        </p:nvSpPr>
        <p:spPr/>
        <p:txBody>
          <a:bodyPr/>
          <a:lstStyle/>
          <a:p>
            <a:r>
              <a:rPr lang="en-US" sz="2000">
                <a:latin typeface="Arial" charset="0"/>
              </a:rPr>
              <a:t>Beyond this basic form, there are </a:t>
            </a:r>
            <a:r>
              <a:rPr lang="en-US" sz="2000" b="1">
                <a:solidFill>
                  <a:srgbClr val="009900"/>
                </a:solidFill>
                <a:latin typeface="Arial" charset="0"/>
              </a:rPr>
              <a:t>four adornments that apply to associations.</a:t>
            </a:r>
          </a:p>
          <a:p>
            <a:endParaRPr lang="en-US" sz="2000" b="1">
              <a:solidFill>
                <a:srgbClr val="009900"/>
              </a:solidFill>
              <a:latin typeface="Arial" charset="0"/>
            </a:endParaRPr>
          </a:p>
          <a:p>
            <a:r>
              <a:rPr lang="en-US" sz="2000" b="1" u="sng">
                <a:solidFill>
                  <a:srgbClr val="D60093"/>
                </a:solidFill>
                <a:latin typeface="Arial" charset="0"/>
              </a:rPr>
              <a:t>NAME:-</a:t>
            </a:r>
          </a:p>
          <a:p>
            <a:r>
              <a:rPr lang="en-US" sz="2000">
                <a:latin typeface="Arial" charset="0"/>
              </a:rPr>
              <a:t>An association can have a name, and you use that name to </a:t>
            </a:r>
            <a:r>
              <a:rPr lang="en-US" sz="2000">
                <a:solidFill>
                  <a:schemeClr val="folHlink"/>
                </a:solidFill>
                <a:latin typeface="Arial" charset="0"/>
              </a:rPr>
              <a:t>describe</a:t>
            </a:r>
            <a:r>
              <a:rPr lang="en-US" sz="2000">
                <a:latin typeface="Arial" charset="0"/>
              </a:rPr>
              <a:t> the </a:t>
            </a:r>
            <a:r>
              <a:rPr lang="en-US" sz="2000" b="1">
                <a:solidFill>
                  <a:srgbClr val="009900"/>
                </a:solidFill>
                <a:latin typeface="Arial" charset="0"/>
              </a:rPr>
              <a:t>nature of the relationship</a:t>
            </a:r>
            <a:r>
              <a:rPr lang="en-US" sz="2000">
                <a:latin typeface="Arial" charset="0"/>
              </a:rPr>
              <a:t>.</a:t>
            </a:r>
          </a:p>
          <a:p>
            <a:endParaRPr lang="en-US" sz="2000">
              <a:latin typeface="Arial" charset="0"/>
            </a:endParaRPr>
          </a:p>
          <a:p>
            <a:r>
              <a:rPr lang="en-US" sz="2000">
                <a:latin typeface="Arial" charset="0"/>
              </a:rPr>
              <a:t>You can give a </a:t>
            </a:r>
            <a:r>
              <a:rPr lang="en-US" sz="2000" b="1">
                <a:solidFill>
                  <a:schemeClr val="folHlink"/>
                </a:solidFill>
                <a:latin typeface="Arial" charset="0"/>
              </a:rPr>
              <a:t>direction to the name</a:t>
            </a:r>
            <a:r>
              <a:rPr lang="en-US" sz="2000">
                <a:latin typeface="Arial" charset="0"/>
              </a:rPr>
              <a:t> by providing a direction triangle that points in the direction you intend to read the name.</a:t>
            </a:r>
          </a:p>
          <a:p>
            <a:pPr>
              <a:buFont typeface="Wingdings" pitchFamily="2" charset="2"/>
              <a:buNone/>
            </a:pPr>
            <a:endParaRPr lang="en-US" sz="2000">
              <a:latin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Grp="1" noChangeArrowheads="1"/>
          </p:cNvSpPr>
          <p:nvPr>
            <p:ph type="title"/>
          </p:nvPr>
        </p:nvSpPr>
        <p:spPr/>
        <p:txBody>
          <a:bodyPr/>
          <a:lstStyle/>
          <a:p>
            <a:endParaRPr lang="en-US"/>
          </a:p>
        </p:txBody>
      </p:sp>
      <p:pic>
        <p:nvPicPr>
          <p:cNvPr id="66568" name="Picture 8"/>
          <p:cNvPicPr>
            <a:picLocks noChangeAspect="1" noChangeArrowheads="1"/>
          </p:cNvPicPr>
          <p:nvPr>
            <p:ph idx="1"/>
          </p:nvPr>
        </p:nvPicPr>
        <p:blipFill>
          <a:blip r:embed="rId2"/>
          <a:srcRect/>
          <a:stretch>
            <a:fillRect/>
          </a:stretch>
        </p:blipFill>
        <p:spPr>
          <a:xfrm>
            <a:off x="2209800" y="2057400"/>
            <a:ext cx="5665788" cy="3221038"/>
          </a:xfrm>
          <a:noFill/>
          <a:ln/>
        </p:spPr>
      </p:pic>
      <p:sp>
        <p:nvSpPr>
          <p:cNvPr id="66569" name="Line 9"/>
          <p:cNvSpPr>
            <a:spLocks noChangeShapeType="1"/>
          </p:cNvSpPr>
          <p:nvPr/>
        </p:nvSpPr>
        <p:spPr bwMode="auto">
          <a:xfrm flipH="1">
            <a:off x="1752600" y="2057400"/>
            <a:ext cx="0" cy="3276600"/>
          </a:xfrm>
          <a:prstGeom prst="line">
            <a:avLst/>
          </a:prstGeom>
          <a:noFill/>
          <a:ln w="9525">
            <a:solidFill>
              <a:schemeClr val="tx1"/>
            </a:solidFill>
            <a:miter lim="800000"/>
            <a:headEnd/>
            <a:tailEnd/>
          </a:ln>
          <a:effectLst/>
        </p:spPr>
        <p:txBody>
          <a:bodyPr wrap="none"/>
          <a:lstStyle/>
          <a:p>
            <a:endParaRPr lang="en-US"/>
          </a:p>
        </p:txBody>
      </p:sp>
      <p:sp>
        <p:nvSpPr>
          <p:cNvPr id="66570" name="Line 10"/>
          <p:cNvSpPr>
            <a:spLocks noChangeShapeType="1"/>
          </p:cNvSpPr>
          <p:nvPr/>
        </p:nvSpPr>
        <p:spPr bwMode="auto">
          <a:xfrm>
            <a:off x="7848600" y="2057400"/>
            <a:ext cx="685800" cy="0"/>
          </a:xfrm>
          <a:prstGeom prst="line">
            <a:avLst/>
          </a:prstGeom>
          <a:noFill/>
          <a:ln w="9525">
            <a:solidFill>
              <a:schemeClr val="tx1"/>
            </a:solidFill>
            <a:miter lim="800000"/>
            <a:headEnd/>
            <a:tailEnd/>
          </a:ln>
          <a:effectLst/>
        </p:spPr>
        <p:txBody>
          <a:bodyPr wrap="none"/>
          <a:lstStyle/>
          <a:p>
            <a:endParaRPr lang="en-US"/>
          </a:p>
        </p:txBody>
      </p:sp>
      <p:sp>
        <p:nvSpPr>
          <p:cNvPr id="66571" name="Line 11"/>
          <p:cNvSpPr>
            <a:spLocks noChangeShapeType="1"/>
          </p:cNvSpPr>
          <p:nvPr/>
        </p:nvSpPr>
        <p:spPr bwMode="auto">
          <a:xfrm>
            <a:off x="7848600" y="5257800"/>
            <a:ext cx="762000" cy="0"/>
          </a:xfrm>
          <a:prstGeom prst="line">
            <a:avLst/>
          </a:prstGeom>
          <a:noFill/>
          <a:ln w="9525">
            <a:solidFill>
              <a:schemeClr val="tx1"/>
            </a:solidFill>
            <a:miter lim="800000"/>
            <a:headEnd/>
            <a:tailEnd/>
          </a:ln>
          <a:effectLst/>
        </p:spPr>
        <p:txBody>
          <a:bodyPr wrap="none"/>
          <a:lstStyle/>
          <a:p>
            <a:endParaRPr lang="en-US"/>
          </a:p>
        </p:txBody>
      </p:sp>
      <p:sp>
        <p:nvSpPr>
          <p:cNvPr id="66572" name="Line 12"/>
          <p:cNvSpPr>
            <a:spLocks noChangeShapeType="1"/>
          </p:cNvSpPr>
          <p:nvPr/>
        </p:nvSpPr>
        <p:spPr bwMode="auto">
          <a:xfrm>
            <a:off x="8534400" y="2057400"/>
            <a:ext cx="0" cy="3200400"/>
          </a:xfrm>
          <a:prstGeom prst="line">
            <a:avLst/>
          </a:prstGeom>
          <a:noFill/>
          <a:ln w="9525">
            <a:solidFill>
              <a:schemeClr val="tx1"/>
            </a:solidFill>
            <a:miter lim="800000"/>
            <a:headEnd/>
            <a:tailEnd/>
          </a:ln>
          <a:effectLst/>
        </p:spPr>
        <p:txBody>
          <a:bodyPr wrap="none"/>
          <a:lstStyle/>
          <a:p>
            <a:endParaRPr lang="en-US"/>
          </a:p>
        </p:txBody>
      </p:sp>
      <p:sp>
        <p:nvSpPr>
          <p:cNvPr id="66573" name="Line 13"/>
          <p:cNvSpPr>
            <a:spLocks noChangeShapeType="1"/>
          </p:cNvSpPr>
          <p:nvPr/>
        </p:nvSpPr>
        <p:spPr bwMode="auto">
          <a:xfrm flipH="1">
            <a:off x="1676400" y="5257800"/>
            <a:ext cx="533400" cy="0"/>
          </a:xfrm>
          <a:prstGeom prst="line">
            <a:avLst/>
          </a:prstGeom>
          <a:noFill/>
          <a:ln w="9525">
            <a:solidFill>
              <a:schemeClr val="tx1"/>
            </a:solidFill>
            <a:miter lim="800000"/>
            <a:headEnd/>
            <a:tailEnd/>
          </a:ln>
          <a:effectLst/>
        </p:spPr>
        <p:txBody>
          <a:bodyPr wrap="none"/>
          <a:lstStyle/>
          <a:p>
            <a:endParaRPr lang="en-US"/>
          </a:p>
        </p:txBody>
      </p:sp>
      <p:sp>
        <p:nvSpPr>
          <p:cNvPr id="66574" name="Line 14"/>
          <p:cNvSpPr>
            <a:spLocks noChangeShapeType="1"/>
          </p:cNvSpPr>
          <p:nvPr/>
        </p:nvSpPr>
        <p:spPr bwMode="auto">
          <a:xfrm flipH="1">
            <a:off x="1676400" y="2057400"/>
            <a:ext cx="609600" cy="0"/>
          </a:xfrm>
          <a:prstGeom prst="line">
            <a:avLst/>
          </a:prstGeom>
          <a:noFill/>
          <a:ln w="9525">
            <a:solidFill>
              <a:schemeClr val="tx1"/>
            </a:solidFill>
            <a:miter lim="800000"/>
            <a:headEnd/>
            <a:tailEnd/>
          </a:ln>
          <a:effectLst/>
        </p:spPr>
        <p:txBody>
          <a:bodyPr wrap="none"/>
          <a:lstStyle/>
          <a:p>
            <a:endParaRPr lang="en-US"/>
          </a:p>
        </p:txBody>
      </p:sp>
      <p:sp>
        <p:nvSpPr>
          <p:cNvPr id="66575" name="Rectangle 15"/>
          <p:cNvSpPr>
            <a:spLocks noChangeArrowheads="1"/>
          </p:cNvSpPr>
          <p:nvPr/>
        </p:nvSpPr>
        <p:spPr bwMode="auto">
          <a:xfrm>
            <a:off x="4114800" y="5638800"/>
            <a:ext cx="1065213" cy="457200"/>
          </a:xfrm>
          <a:prstGeom prst="rect">
            <a:avLst/>
          </a:prstGeom>
          <a:noFill/>
          <a:ln w="9525">
            <a:noFill/>
            <a:miter lim="800000"/>
            <a:headEnd/>
            <a:tailEnd/>
          </a:ln>
          <a:effectLst/>
        </p:spPr>
        <p:txBody>
          <a:bodyPr wrap="none">
            <a:spAutoFit/>
          </a:bodyPr>
          <a:lstStyle/>
          <a:p>
            <a:r>
              <a:rPr lang="en-US" u="sng">
                <a:solidFill>
                  <a:srgbClr val="D60093"/>
                </a:solidFill>
              </a:rPr>
              <a:t>NAME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en-US"/>
          </a:p>
        </p:txBody>
      </p:sp>
      <p:sp>
        <p:nvSpPr>
          <p:cNvPr id="35843" name="Rectangle 3"/>
          <p:cNvSpPr>
            <a:spLocks noGrp="1" noChangeArrowheads="1"/>
          </p:cNvSpPr>
          <p:nvPr>
            <p:ph type="body" idx="1"/>
          </p:nvPr>
        </p:nvSpPr>
        <p:spPr/>
        <p:txBody>
          <a:bodyPr/>
          <a:lstStyle/>
          <a:p>
            <a:r>
              <a:rPr lang="en-US" sz="2000" b="1" u="sng">
                <a:solidFill>
                  <a:srgbClr val="D60093"/>
                </a:solidFill>
                <a:latin typeface="Arial" charset="0"/>
              </a:rPr>
              <a:t>ROLE:-</a:t>
            </a:r>
          </a:p>
          <a:p>
            <a:endParaRPr lang="en-US" sz="2000" b="1" u="sng">
              <a:solidFill>
                <a:srgbClr val="D60093"/>
              </a:solidFill>
              <a:latin typeface="Arial" charset="0"/>
            </a:endParaRPr>
          </a:p>
          <a:p>
            <a:r>
              <a:rPr lang="en-US" sz="2000">
                <a:latin typeface="Arial" charset="0"/>
              </a:rPr>
              <a:t>When a class participates in an association, it has a </a:t>
            </a:r>
            <a:r>
              <a:rPr lang="en-US" sz="2000" b="1">
                <a:solidFill>
                  <a:schemeClr val="folHlink"/>
                </a:solidFill>
                <a:latin typeface="Arial" charset="0"/>
              </a:rPr>
              <a:t>specific role that it plays in that relationship</a:t>
            </a:r>
            <a:r>
              <a:rPr lang="en-US" sz="2000" b="1">
                <a:latin typeface="Arial" charset="0"/>
              </a:rPr>
              <a:t>.</a:t>
            </a:r>
          </a:p>
          <a:p>
            <a:endParaRPr lang="en-US" sz="2000" b="1">
              <a:latin typeface="Arial" charset="0"/>
            </a:endParaRPr>
          </a:p>
          <a:p>
            <a:r>
              <a:rPr lang="en-US" sz="2000">
                <a:latin typeface="Arial" charset="0"/>
              </a:rPr>
              <a:t>You can explicitly name the role a class plays in an association.</a:t>
            </a:r>
          </a:p>
          <a:p>
            <a:endParaRPr lang="en-US" sz="2000">
              <a:latin typeface="Arial" charset="0"/>
            </a:endParaRPr>
          </a:p>
          <a:p>
            <a:r>
              <a:rPr lang="en-US" sz="2000">
                <a:latin typeface="Arial" charset="0"/>
              </a:rPr>
              <a:t>Example:   A Person playing the role of Employee is associated with a company playing the role of Employer.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5"/>
          <p:cNvSpPr>
            <a:spLocks noGrp="1" noChangeArrowheads="1"/>
          </p:cNvSpPr>
          <p:nvPr>
            <p:ph type="title"/>
          </p:nvPr>
        </p:nvSpPr>
        <p:spPr/>
        <p:txBody>
          <a:bodyPr/>
          <a:lstStyle/>
          <a:p>
            <a:endParaRPr lang="en-US"/>
          </a:p>
        </p:txBody>
      </p:sp>
      <p:pic>
        <p:nvPicPr>
          <p:cNvPr id="68612" name="Picture 4"/>
          <p:cNvPicPr>
            <a:picLocks noChangeAspect="1" noChangeArrowheads="1"/>
          </p:cNvPicPr>
          <p:nvPr>
            <p:ph idx="1"/>
          </p:nvPr>
        </p:nvPicPr>
        <p:blipFill>
          <a:blip r:embed="rId2"/>
          <a:srcRect/>
          <a:stretch>
            <a:fillRect/>
          </a:stretch>
        </p:blipFill>
        <p:spPr>
          <a:xfrm>
            <a:off x="2209800" y="2514600"/>
            <a:ext cx="5614988" cy="2819400"/>
          </a:xfrm>
          <a:noFill/>
          <a:ln/>
        </p:spPr>
      </p:pic>
      <p:sp>
        <p:nvSpPr>
          <p:cNvPr id="68615" name="Rectangle 7"/>
          <p:cNvSpPr>
            <a:spLocks noChangeArrowheads="1"/>
          </p:cNvSpPr>
          <p:nvPr/>
        </p:nvSpPr>
        <p:spPr bwMode="auto">
          <a:xfrm>
            <a:off x="3962400" y="5943600"/>
            <a:ext cx="1014413" cy="457200"/>
          </a:xfrm>
          <a:prstGeom prst="rect">
            <a:avLst/>
          </a:prstGeom>
          <a:noFill/>
          <a:ln w="9525">
            <a:noFill/>
            <a:miter lim="800000"/>
            <a:headEnd/>
            <a:tailEnd/>
          </a:ln>
          <a:effectLst/>
        </p:spPr>
        <p:txBody>
          <a:bodyPr wrap="none">
            <a:spAutoFit/>
          </a:bodyPr>
          <a:lstStyle/>
          <a:p>
            <a:r>
              <a:rPr lang="en-US" u="sng">
                <a:solidFill>
                  <a:srgbClr val="D60093"/>
                </a:solidFill>
              </a:rPr>
              <a:t>ROLE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en-US"/>
          </a:p>
        </p:txBody>
      </p:sp>
      <p:sp>
        <p:nvSpPr>
          <p:cNvPr id="37891" name="Rectangle 3"/>
          <p:cNvSpPr>
            <a:spLocks noGrp="1" noChangeArrowheads="1"/>
          </p:cNvSpPr>
          <p:nvPr>
            <p:ph type="body" idx="1"/>
          </p:nvPr>
        </p:nvSpPr>
        <p:spPr/>
        <p:txBody>
          <a:bodyPr/>
          <a:lstStyle/>
          <a:p>
            <a:r>
              <a:rPr lang="en-US" sz="2000" b="1" u="sng">
                <a:solidFill>
                  <a:srgbClr val="D60093"/>
                </a:solidFill>
                <a:latin typeface="Arial" charset="0"/>
              </a:rPr>
              <a:t>MULTIPLICITY:-</a:t>
            </a:r>
          </a:p>
          <a:p>
            <a:r>
              <a:rPr lang="en-US" sz="2000">
                <a:latin typeface="Arial" charset="0"/>
              </a:rPr>
              <a:t>An association represents a </a:t>
            </a:r>
            <a:r>
              <a:rPr lang="en-US" sz="2000" b="1">
                <a:solidFill>
                  <a:schemeClr val="folHlink"/>
                </a:solidFill>
                <a:latin typeface="Arial" charset="0"/>
              </a:rPr>
              <a:t>structural relationship among objects.</a:t>
            </a:r>
          </a:p>
          <a:p>
            <a:endParaRPr lang="en-US" sz="2000" b="1">
              <a:solidFill>
                <a:schemeClr val="folHlink"/>
              </a:solidFill>
              <a:latin typeface="Arial" charset="0"/>
            </a:endParaRPr>
          </a:p>
          <a:p>
            <a:r>
              <a:rPr lang="en-US" sz="2000">
                <a:latin typeface="Arial" charset="0"/>
              </a:rPr>
              <a:t>To state how many objects may be connected across an instance of an association.</a:t>
            </a:r>
          </a:p>
          <a:p>
            <a:endParaRPr lang="en-US" sz="2000">
              <a:latin typeface="Arial" charset="0"/>
            </a:endParaRPr>
          </a:p>
          <a:p>
            <a:r>
              <a:rPr lang="en-US" sz="2000">
                <a:latin typeface="Arial" charset="0"/>
              </a:rPr>
              <a:t>This </a:t>
            </a:r>
            <a:r>
              <a:rPr lang="en-US" sz="2000" b="1">
                <a:solidFill>
                  <a:schemeClr val="folHlink"/>
                </a:solidFill>
                <a:latin typeface="Arial" charset="0"/>
              </a:rPr>
              <a:t>“how many”</a:t>
            </a:r>
            <a:r>
              <a:rPr lang="en-US" sz="2000">
                <a:latin typeface="Arial" charset="0"/>
              </a:rPr>
              <a:t> is called the </a:t>
            </a:r>
            <a:r>
              <a:rPr lang="en-US" sz="2000" b="1">
                <a:solidFill>
                  <a:srgbClr val="D60093"/>
                </a:solidFill>
                <a:latin typeface="Arial" charset="0"/>
              </a:rPr>
              <a:t>multiplicity</a:t>
            </a:r>
            <a:r>
              <a:rPr lang="en-US" sz="2000" b="1">
                <a:latin typeface="Arial" charset="0"/>
              </a:rPr>
              <a:t> </a:t>
            </a:r>
            <a:r>
              <a:rPr lang="en-US" sz="2000">
                <a:latin typeface="Arial" charset="0"/>
              </a:rPr>
              <a:t>of an association’s role.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5"/>
          <p:cNvSpPr>
            <a:spLocks noGrp="1" noChangeArrowheads="1"/>
          </p:cNvSpPr>
          <p:nvPr>
            <p:ph type="title"/>
          </p:nvPr>
        </p:nvSpPr>
        <p:spPr/>
        <p:txBody>
          <a:bodyPr/>
          <a:lstStyle/>
          <a:p>
            <a:endParaRPr lang="en-US"/>
          </a:p>
        </p:txBody>
      </p:sp>
      <p:pic>
        <p:nvPicPr>
          <p:cNvPr id="65540" name="Picture 4"/>
          <p:cNvPicPr>
            <a:picLocks noChangeAspect="1" noChangeArrowheads="1"/>
          </p:cNvPicPr>
          <p:nvPr>
            <p:ph idx="1"/>
          </p:nvPr>
        </p:nvPicPr>
        <p:blipFill>
          <a:blip r:embed="rId2"/>
          <a:srcRect/>
          <a:stretch>
            <a:fillRect/>
          </a:stretch>
        </p:blipFill>
        <p:spPr>
          <a:xfrm>
            <a:off x="1981200" y="2286000"/>
            <a:ext cx="5894388" cy="3105150"/>
          </a:xfrm>
          <a:noFill/>
          <a:ln/>
        </p:spPr>
      </p:pic>
      <p:sp>
        <p:nvSpPr>
          <p:cNvPr id="65543" name="Rectangle 7"/>
          <p:cNvSpPr>
            <a:spLocks noChangeArrowheads="1"/>
          </p:cNvSpPr>
          <p:nvPr/>
        </p:nvSpPr>
        <p:spPr bwMode="auto">
          <a:xfrm>
            <a:off x="3657600" y="5867400"/>
            <a:ext cx="2249488" cy="457200"/>
          </a:xfrm>
          <a:prstGeom prst="rect">
            <a:avLst/>
          </a:prstGeom>
          <a:noFill/>
          <a:ln w="9525">
            <a:noFill/>
            <a:miter lim="800000"/>
            <a:headEnd/>
            <a:tailEnd/>
          </a:ln>
          <a:effectLst/>
        </p:spPr>
        <p:txBody>
          <a:bodyPr wrap="none">
            <a:spAutoFit/>
          </a:bodyPr>
          <a:lstStyle/>
          <a:p>
            <a:r>
              <a:rPr lang="en-US" u="sng">
                <a:solidFill>
                  <a:srgbClr val="D60093"/>
                </a:solidFill>
              </a:rPr>
              <a:t>MULTIPLICITY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en-US"/>
          </a:p>
        </p:txBody>
      </p:sp>
      <p:sp>
        <p:nvSpPr>
          <p:cNvPr id="38915" name="Rectangle 3"/>
          <p:cNvSpPr>
            <a:spLocks noGrp="1" noChangeArrowheads="1"/>
          </p:cNvSpPr>
          <p:nvPr>
            <p:ph type="body" idx="1"/>
          </p:nvPr>
        </p:nvSpPr>
        <p:spPr/>
        <p:txBody>
          <a:bodyPr/>
          <a:lstStyle/>
          <a:p>
            <a:r>
              <a:rPr lang="en-US" sz="2000" b="1" u="sng">
                <a:solidFill>
                  <a:srgbClr val="D60093"/>
                </a:solidFill>
                <a:latin typeface="Arial" charset="0"/>
              </a:rPr>
              <a:t>AGGREGATION:-</a:t>
            </a:r>
          </a:p>
          <a:p>
            <a:endParaRPr lang="en-US" sz="2000" b="1" u="sng">
              <a:solidFill>
                <a:srgbClr val="D60093"/>
              </a:solidFill>
              <a:latin typeface="Arial" charset="0"/>
            </a:endParaRPr>
          </a:p>
          <a:p>
            <a:r>
              <a:rPr lang="en-US" sz="2000">
                <a:latin typeface="Arial" charset="0"/>
              </a:rPr>
              <a:t>A plain association between two classes represents a structural relationship between peers.</a:t>
            </a:r>
          </a:p>
          <a:p>
            <a:endParaRPr lang="en-US" sz="2000">
              <a:latin typeface="Arial" charset="0"/>
            </a:endParaRPr>
          </a:p>
          <a:p>
            <a:r>
              <a:rPr lang="en-US" sz="2000">
                <a:latin typeface="Arial" charset="0"/>
              </a:rPr>
              <a:t>To model a </a:t>
            </a:r>
            <a:r>
              <a:rPr lang="en-US" sz="2000" b="1">
                <a:solidFill>
                  <a:srgbClr val="009900"/>
                </a:solidFill>
                <a:latin typeface="Arial" charset="0"/>
              </a:rPr>
              <a:t>“ Whole/part” </a:t>
            </a:r>
            <a:r>
              <a:rPr lang="en-US" sz="2000">
                <a:latin typeface="Arial" charset="0"/>
              </a:rPr>
              <a:t>relationship, in which one class represents a large thing( the “whole”), which consists of smaller things ( the “Parts”). This kind of relationship is called </a:t>
            </a:r>
            <a:r>
              <a:rPr lang="en-US" sz="2000" b="1">
                <a:solidFill>
                  <a:srgbClr val="D60093"/>
                </a:solidFill>
                <a:latin typeface="Arial" charset="0"/>
              </a:rPr>
              <a:t>AGGREGATION</a:t>
            </a:r>
            <a:r>
              <a:rPr lang="en-US" sz="2000">
                <a:latin typeface="Arial" charset="0"/>
              </a:rPr>
              <a:t>, which represents a </a:t>
            </a:r>
            <a:r>
              <a:rPr lang="en-US" sz="2000" b="1">
                <a:solidFill>
                  <a:srgbClr val="009900"/>
                </a:solidFill>
                <a:latin typeface="Arial" charset="0"/>
              </a:rPr>
              <a:t>“has-a” </a:t>
            </a:r>
            <a:r>
              <a:rPr lang="en-US" sz="2000">
                <a:latin typeface="Arial" charset="0"/>
              </a:rPr>
              <a:t>relationship, meaning that an object of the whole has objects of the</a:t>
            </a:r>
            <a:r>
              <a:rPr lang="en-US">
                <a:latin typeface="Arial" charset="0"/>
              </a:rPr>
              <a:t> </a:t>
            </a:r>
            <a:r>
              <a:rPr lang="en-US" sz="2000">
                <a:latin typeface="Arial" charset="0"/>
              </a:rPr>
              <a:t>part.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p:cNvPicPr>
            <a:picLocks noChangeAspect="1" noChangeArrowheads="1"/>
          </p:cNvPicPr>
          <p:nvPr>
            <p:ph idx="1"/>
          </p:nvPr>
        </p:nvPicPr>
        <p:blipFill>
          <a:blip r:embed="rId2"/>
          <a:srcRect/>
          <a:stretch>
            <a:fillRect/>
          </a:stretch>
        </p:blipFill>
        <p:spPr>
          <a:xfrm>
            <a:off x="2260600" y="2505075"/>
            <a:ext cx="5614988" cy="3138488"/>
          </a:xfrm>
          <a:noFill/>
          <a:ln/>
        </p:spPr>
      </p:pic>
      <p:sp>
        <p:nvSpPr>
          <p:cNvPr id="55303" name="Rectangle 7"/>
          <p:cNvSpPr>
            <a:spLocks noChangeArrowheads="1"/>
          </p:cNvSpPr>
          <p:nvPr/>
        </p:nvSpPr>
        <p:spPr bwMode="auto">
          <a:xfrm>
            <a:off x="3810000" y="6096000"/>
            <a:ext cx="1978025" cy="457200"/>
          </a:xfrm>
          <a:prstGeom prst="rect">
            <a:avLst/>
          </a:prstGeom>
          <a:noFill/>
          <a:ln w="9525">
            <a:noFill/>
            <a:miter lim="800000"/>
            <a:headEnd/>
            <a:tailEnd/>
          </a:ln>
          <a:effectLst/>
        </p:spPr>
        <p:txBody>
          <a:bodyPr wrap="none">
            <a:spAutoFit/>
          </a:bodyPr>
          <a:lstStyle/>
          <a:p>
            <a:r>
              <a:rPr lang="en-US" b="1" u="sng"/>
              <a:t>Aggregation</a:t>
            </a:r>
          </a:p>
        </p:txBody>
      </p:sp>
      <p:sp>
        <p:nvSpPr>
          <p:cNvPr id="55306" name="Rectangle 10"/>
          <p:cNvSpPr>
            <a:spLocks noGrp="1" noChangeArrowheads="1"/>
          </p:cNvSpPr>
          <p:nvPr>
            <p:ph type="title"/>
          </p:nvPr>
        </p:nvSpPr>
        <p:spPr/>
        <p:txBody>
          <a:bodyPr/>
          <a:lstStyle/>
          <a:p>
            <a:endParaRPr lang="en-US"/>
          </a:p>
        </p:txBody>
      </p:sp>
      <p:pic>
        <p:nvPicPr>
          <p:cNvPr id="55307" name="Picture 11"/>
          <p:cNvPicPr>
            <a:picLocks noChangeAspect="1" noChangeArrowheads="1"/>
          </p:cNvPicPr>
          <p:nvPr/>
        </p:nvPicPr>
        <p:blipFill>
          <a:blip r:embed="rId3"/>
          <a:srcRect/>
          <a:stretch>
            <a:fillRect/>
          </a:stretch>
        </p:blipFill>
        <p:spPr bwMode="auto">
          <a:xfrm>
            <a:off x="4267200" y="2667000"/>
            <a:ext cx="1447800" cy="398463"/>
          </a:xfrm>
          <a:prstGeom prst="rect">
            <a:avLst/>
          </a:prstGeom>
          <a:noFill/>
          <a:ln w="9525">
            <a:noFill/>
            <a:miter lim="800000"/>
            <a:headEnd/>
            <a:tailEnd/>
          </a:ln>
          <a:effectLst/>
        </p:spPr>
      </p:pic>
      <p:sp>
        <p:nvSpPr>
          <p:cNvPr id="55308" name="Text Box 12"/>
          <p:cNvSpPr txBox="1">
            <a:spLocks noChangeArrowheads="1"/>
          </p:cNvSpPr>
          <p:nvPr/>
        </p:nvSpPr>
        <p:spPr bwMode="auto">
          <a:xfrm>
            <a:off x="4343400" y="2590800"/>
            <a:ext cx="1371600" cy="457200"/>
          </a:xfrm>
          <a:prstGeom prst="rect">
            <a:avLst/>
          </a:prstGeom>
          <a:noFill/>
          <a:ln w="9525">
            <a:noFill/>
            <a:miter lim="800000"/>
            <a:headEnd/>
            <a:tailEnd/>
          </a:ln>
          <a:effectLst/>
        </p:spPr>
        <p:txBody>
          <a:bodyPr>
            <a:spAutoFit/>
          </a:bodyPr>
          <a:lstStyle/>
          <a:p>
            <a:pPr>
              <a:spcBef>
                <a:spcPct val="50000"/>
              </a:spcBef>
            </a:pPr>
            <a:r>
              <a:rPr lang="en-US"/>
              <a:t>College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en-US"/>
          </a:p>
        </p:txBody>
      </p:sp>
      <p:sp>
        <p:nvSpPr>
          <p:cNvPr id="39939" name="Rectangle 3"/>
          <p:cNvSpPr>
            <a:spLocks noGrp="1" noChangeArrowheads="1"/>
          </p:cNvSpPr>
          <p:nvPr>
            <p:ph type="body" idx="1"/>
          </p:nvPr>
        </p:nvSpPr>
        <p:spPr>
          <a:xfrm>
            <a:off x="1219200" y="1981200"/>
            <a:ext cx="7772400" cy="4191000"/>
          </a:xfrm>
        </p:spPr>
        <p:txBody>
          <a:bodyPr/>
          <a:lstStyle/>
          <a:p>
            <a:r>
              <a:rPr lang="en-US" sz="2000">
                <a:latin typeface="Arial" charset="0"/>
              </a:rPr>
              <a:t>Aggregation is really just a special kind of association and is specified by adorning a plain association with an open diamond at the whole end.</a:t>
            </a:r>
          </a:p>
          <a:p>
            <a:endParaRPr lang="en-US" sz="2000">
              <a:latin typeface="Arial" charset="0"/>
            </a:endParaRPr>
          </a:p>
          <a:p>
            <a:r>
              <a:rPr lang="en-US" sz="2000" b="1" u="sng">
                <a:solidFill>
                  <a:srgbClr val="D60093"/>
                </a:solidFill>
                <a:latin typeface="Arial" charset="0"/>
              </a:rPr>
              <a:t>Composition:-</a:t>
            </a:r>
          </a:p>
          <a:p>
            <a:r>
              <a:rPr lang="en-US" sz="2000">
                <a:latin typeface="Arial" charset="0"/>
              </a:rPr>
              <a:t>Composition is a </a:t>
            </a:r>
            <a:r>
              <a:rPr lang="en-US" sz="2000" b="1">
                <a:solidFill>
                  <a:srgbClr val="D60093"/>
                </a:solidFill>
                <a:latin typeface="Arial" charset="0"/>
              </a:rPr>
              <a:t>special form of aggregation</a:t>
            </a:r>
            <a:r>
              <a:rPr lang="en-US" sz="2000">
                <a:latin typeface="Arial" charset="0"/>
              </a:rPr>
              <a:t> within which the parts are </a:t>
            </a:r>
            <a:r>
              <a:rPr lang="en-US" sz="2000" b="1">
                <a:solidFill>
                  <a:srgbClr val="009900"/>
                </a:solidFill>
                <a:latin typeface="Arial" charset="0"/>
              </a:rPr>
              <a:t>inseparable from the whole.</a:t>
            </a:r>
          </a:p>
          <a:p>
            <a:endParaRPr lang="en-US" sz="2000" b="1">
              <a:solidFill>
                <a:srgbClr val="009900"/>
              </a:solidFill>
              <a:latin typeface="Arial" charset="0"/>
            </a:endParaRPr>
          </a:p>
        </p:txBody>
      </p:sp>
      <p:pic>
        <p:nvPicPr>
          <p:cNvPr id="39940" name="Picture 4"/>
          <p:cNvPicPr>
            <a:picLocks noChangeAspect="1" noChangeArrowheads="1"/>
          </p:cNvPicPr>
          <p:nvPr/>
        </p:nvPicPr>
        <p:blipFill>
          <a:blip r:embed="rId3"/>
          <a:srcRect/>
          <a:stretch>
            <a:fillRect/>
          </a:stretch>
        </p:blipFill>
        <p:spPr bwMode="auto">
          <a:xfrm>
            <a:off x="2514600" y="5029200"/>
            <a:ext cx="4572000" cy="914400"/>
          </a:xfrm>
          <a:prstGeom prst="rect">
            <a:avLst/>
          </a:prstGeom>
          <a:noFill/>
          <a:ln w="9525">
            <a:noFill/>
            <a:miter lim="800000"/>
            <a:headEnd/>
            <a:tailEnd/>
          </a:ln>
          <a:effectLst/>
        </p:spPr>
      </p:pic>
      <p:pic>
        <p:nvPicPr>
          <p:cNvPr id="39941" name="Picture 5"/>
          <p:cNvPicPr>
            <a:picLocks noChangeAspect="1" noChangeArrowheads="1"/>
          </p:cNvPicPr>
          <p:nvPr/>
        </p:nvPicPr>
        <p:blipFill>
          <a:blip r:embed="rId4"/>
          <a:srcRect/>
          <a:stretch>
            <a:fillRect/>
          </a:stretch>
        </p:blipFill>
        <p:spPr bwMode="auto">
          <a:xfrm>
            <a:off x="2743200" y="5410200"/>
            <a:ext cx="1219200" cy="381000"/>
          </a:xfrm>
          <a:prstGeom prst="rect">
            <a:avLst/>
          </a:prstGeom>
          <a:noFill/>
          <a:ln w="9525">
            <a:noFill/>
            <a:miter lim="800000"/>
            <a:headEnd/>
            <a:tailEnd/>
          </a:ln>
          <a:effectLst/>
        </p:spPr>
      </p:pic>
      <p:sp>
        <p:nvSpPr>
          <p:cNvPr id="39942" name="Text Box 6"/>
          <p:cNvSpPr txBox="1">
            <a:spLocks noChangeArrowheads="1"/>
          </p:cNvSpPr>
          <p:nvPr/>
        </p:nvSpPr>
        <p:spPr bwMode="auto">
          <a:xfrm>
            <a:off x="2743200" y="5410200"/>
            <a:ext cx="1143000" cy="457200"/>
          </a:xfrm>
          <a:prstGeom prst="rect">
            <a:avLst/>
          </a:prstGeom>
          <a:noFill/>
          <a:ln w="9525">
            <a:noFill/>
            <a:miter lim="800000"/>
            <a:headEnd/>
            <a:tailEnd/>
          </a:ln>
          <a:effectLst/>
        </p:spPr>
        <p:txBody>
          <a:bodyPr>
            <a:spAutoFit/>
          </a:bodyPr>
          <a:lstStyle/>
          <a:p>
            <a:pPr>
              <a:spcBef>
                <a:spcPct val="50000"/>
              </a:spcBef>
            </a:pPr>
            <a:r>
              <a:rPr lang="en-US"/>
              <a:t>Hand</a:t>
            </a:r>
          </a:p>
        </p:txBody>
      </p:sp>
      <p:pic>
        <p:nvPicPr>
          <p:cNvPr id="39943" name="Picture 7"/>
          <p:cNvPicPr>
            <a:picLocks noChangeAspect="1" noChangeArrowheads="1"/>
          </p:cNvPicPr>
          <p:nvPr/>
        </p:nvPicPr>
        <p:blipFill>
          <a:blip r:embed="rId4"/>
          <a:srcRect/>
          <a:stretch>
            <a:fillRect/>
          </a:stretch>
        </p:blipFill>
        <p:spPr bwMode="auto">
          <a:xfrm>
            <a:off x="4495800" y="5029200"/>
            <a:ext cx="755650" cy="381000"/>
          </a:xfrm>
          <a:prstGeom prst="rect">
            <a:avLst/>
          </a:prstGeom>
          <a:noFill/>
          <a:ln w="9525">
            <a:noFill/>
            <a:miter lim="800000"/>
            <a:headEnd/>
            <a:tailEnd/>
          </a:ln>
          <a:effectLst/>
        </p:spPr>
      </p:pic>
      <p:pic>
        <p:nvPicPr>
          <p:cNvPr id="39944" name="Picture 8"/>
          <p:cNvPicPr>
            <a:picLocks noChangeAspect="1" noChangeArrowheads="1"/>
          </p:cNvPicPr>
          <p:nvPr/>
        </p:nvPicPr>
        <p:blipFill>
          <a:blip r:embed="rId4"/>
          <a:srcRect/>
          <a:stretch>
            <a:fillRect/>
          </a:stretch>
        </p:blipFill>
        <p:spPr bwMode="auto">
          <a:xfrm>
            <a:off x="4343400" y="5715000"/>
            <a:ext cx="755650" cy="304800"/>
          </a:xfrm>
          <a:prstGeom prst="rect">
            <a:avLst/>
          </a:prstGeom>
          <a:noFill/>
          <a:ln w="9525">
            <a:noFill/>
            <a:miter lim="800000"/>
            <a:headEnd/>
            <a:tailEnd/>
          </a:ln>
          <a:effectLst/>
        </p:spPr>
      </p:pic>
      <p:pic>
        <p:nvPicPr>
          <p:cNvPr id="39945" name="Picture 9"/>
          <p:cNvPicPr>
            <a:picLocks noChangeAspect="1" noChangeArrowheads="1"/>
          </p:cNvPicPr>
          <p:nvPr/>
        </p:nvPicPr>
        <p:blipFill>
          <a:blip r:embed="rId4"/>
          <a:srcRect/>
          <a:stretch>
            <a:fillRect/>
          </a:stretch>
        </p:blipFill>
        <p:spPr bwMode="auto">
          <a:xfrm>
            <a:off x="4724400" y="5715000"/>
            <a:ext cx="755650" cy="304800"/>
          </a:xfrm>
          <a:prstGeom prst="rect">
            <a:avLst/>
          </a:prstGeom>
          <a:noFill/>
          <a:ln w="9525">
            <a:noFill/>
            <a:miter lim="800000"/>
            <a:headEnd/>
            <a:tailEnd/>
          </a:ln>
          <a:effectLst/>
        </p:spPr>
      </p:pic>
      <p:sp>
        <p:nvSpPr>
          <p:cNvPr id="39946" name="Text Box 10"/>
          <p:cNvSpPr txBox="1">
            <a:spLocks noChangeArrowheads="1"/>
          </p:cNvSpPr>
          <p:nvPr/>
        </p:nvSpPr>
        <p:spPr bwMode="auto">
          <a:xfrm>
            <a:off x="6858000" y="3810000"/>
            <a:ext cx="990600" cy="457200"/>
          </a:xfrm>
          <a:prstGeom prst="rect">
            <a:avLst/>
          </a:prstGeom>
          <a:noFill/>
          <a:ln w="9525">
            <a:noFill/>
            <a:miter lim="800000"/>
            <a:headEnd/>
            <a:tailEnd/>
          </a:ln>
          <a:effectLst/>
        </p:spPr>
        <p:txBody>
          <a:bodyPr>
            <a:spAutoFit/>
          </a:bodyPr>
          <a:lstStyle/>
          <a:p>
            <a:pPr>
              <a:spcBef>
                <a:spcPct val="50000"/>
              </a:spcBef>
            </a:pPr>
            <a:endParaRPr lang="en-US"/>
          </a:p>
        </p:txBody>
      </p:sp>
      <p:pic>
        <p:nvPicPr>
          <p:cNvPr id="39947" name="Picture 11"/>
          <p:cNvPicPr>
            <a:picLocks noChangeAspect="1" noChangeArrowheads="1"/>
          </p:cNvPicPr>
          <p:nvPr/>
        </p:nvPicPr>
        <p:blipFill>
          <a:blip r:embed="rId4"/>
          <a:srcRect/>
          <a:stretch>
            <a:fillRect/>
          </a:stretch>
        </p:blipFill>
        <p:spPr bwMode="auto">
          <a:xfrm>
            <a:off x="5715000" y="5410200"/>
            <a:ext cx="1219200" cy="381000"/>
          </a:xfrm>
          <a:prstGeom prst="rect">
            <a:avLst/>
          </a:prstGeom>
          <a:noFill/>
          <a:ln w="9525">
            <a:noFill/>
            <a:miter lim="800000"/>
            <a:headEnd/>
            <a:tailEnd/>
          </a:ln>
          <a:effectLst/>
        </p:spPr>
      </p:pic>
      <p:sp>
        <p:nvSpPr>
          <p:cNvPr id="39948" name="Text Box 12"/>
          <p:cNvSpPr txBox="1">
            <a:spLocks noChangeArrowheads="1"/>
          </p:cNvSpPr>
          <p:nvPr/>
        </p:nvSpPr>
        <p:spPr bwMode="auto">
          <a:xfrm>
            <a:off x="5715000" y="5410200"/>
            <a:ext cx="1143000" cy="457200"/>
          </a:xfrm>
          <a:prstGeom prst="rect">
            <a:avLst/>
          </a:prstGeom>
          <a:noFill/>
          <a:ln w="9525">
            <a:noFill/>
            <a:miter lim="800000"/>
            <a:headEnd/>
            <a:tailEnd/>
          </a:ln>
          <a:effectLst/>
        </p:spPr>
        <p:txBody>
          <a:bodyPr>
            <a:spAutoFit/>
          </a:bodyPr>
          <a:lstStyle/>
          <a:p>
            <a:pPr>
              <a:spcBef>
                <a:spcPct val="50000"/>
              </a:spcBef>
            </a:pPr>
            <a:r>
              <a:rPr lang="en-US"/>
              <a:t>Finger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200" b="1" u="sng">
                <a:solidFill>
                  <a:srgbClr val="009900"/>
                </a:solidFill>
                <a:latin typeface="Arial" charset="0"/>
              </a:rPr>
              <a:t>COMMON MODELING TECHNIQUES</a:t>
            </a:r>
          </a:p>
        </p:txBody>
      </p:sp>
      <p:pic>
        <p:nvPicPr>
          <p:cNvPr id="71684" name="Picture 4"/>
          <p:cNvPicPr>
            <a:picLocks noChangeAspect="1" noChangeArrowheads="1"/>
          </p:cNvPicPr>
          <p:nvPr>
            <p:ph type="body" idx="1"/>
          </p:nvPr>
        </p:nvPicPr>
        <p:blipFill>
          <a:blip r:embed="rId2"/>
          <a:srcRect/>
          <a:stretch>
            <a:fillRect/>
          </a:stretch>
        </p:blipFill>
        <p:spPr>
          <a:xfrm>
            <a:off x="2057400" y="3352800"/>
            <a:ext cx="4772025" cy="2705100"/>
          </a:xfrm>
          <a:noFill/>
          <a:ln/>
        </p:spPr>
      </p:pic>
      <p:sp>
        <p:nvSpPr>
          <p:cNvPr id="71685" name="Rectangle 5"/>
          <p:cNvSpPr>
            <a:spLocks noChangeArrowheads="1"/>
          </p:cNvSpPr>
          <p:nvPr/>
        </p:nvSpPr>
        <p:spPr bwMode="auto">
          <a:xfrm>
            <a:off x="990600" y="1905000"/>
            <a:ext cx="7772400" cy="1066800"/>
          </a:xfrm>
          <a:prstGeom prst="rect">
            <a:avLst/>
          </a:prstGeom>
          <a:noFill/>
          <a:ln w="9525">
            <a:noFill/>
            <a:miter lim="800000"/>
            <a:headEnd/>
            <a:tailEnd/>
          </a:ln>
          <a:effectLst/>
        </p:spPr>
        <p:txBody>
          <a:bodyPr>
            <a:spAutoFit/>
          </a:bodyPr>
          <a:lstStyle/>
          <a:p>
            <a:r>
              <a:rPr lang="en-US" b="1" u="sng"/>
              <a:t>Modeling Simple Dependencies:-</a:t>
            </a:r>
          </a:p>
          <a:p>
            <a:pPr>
              <a:buFontTx/>
              <a:buChar char="•"/>
            </a:pPr>
            <a:r>
              <a:rPr lang="en-US" sz="2000"/>
              <a:t>   Create a Dependency pointing from the class with the operation </a:t>
            </a:r>
          </a:p>
          <a:p>
            <a:r>
              <a:rPr lang="en-US" sz="2000"/>
              <a:t>    to the class used as a parameter in the operation.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2" name="Rectangle 32"/>
          <p:cNvSpPr>
            <a:spLocks noGrp="1" noChangeArrowheads="1"/>
          </p:cNvSpPr>
          <p:nvPr>
            <p:ph type="title"/>
          </p:nvPr>
        </p:nvSpPr>
        <p:spPr/>
        <p:txBody>
          <a:bodyPr/>
          <a:lstStyle/>
          <a:p>
            <a:endParaRPr lang="en-US"/>
          </a:p>
        </p:txBody>
      </p:sp>
      <p:sp>
        <p:nvSpPr>
          <p:cNvPr id="25603" name="Rectangle 3"/>
          <p:cNvSpPr>
            <a:spLocks noGrp="1" noChangeArrowheads="1"/>
          </p:cNvSpPr>
          <p:nvPr>
            <p:ph type="body" sz="half" idx="1"/>
          </p:nvPr>
        </p:nvSpPr>
        <p:spPr>
          <a:xfrm>
            <a:off x="1182688" y="2017713"/>
            <a:ext cx="7504112" cy="4114800"/>
          </a:xfrm>
        </p:spPr>
        <p:txBody>
          <a:bodyPr/>
          <a:lstStyle/>
          <a:p>
            <a:r>
              <a:rPr lang="en-US" sz="2400">
                <a:latin typeface="Times New Roman" pitchFamily="18" charset="0"/>
              </a:rPr>
              <a:t>The UML provides a graphical representation of class. </a:t>
            </a:r>
          </a:p>
          <a:p>
            <a:endParaRPr lang="en-US" sz="2400">
              <a:latin typeface="Times New Roman" pitchFamily="18" charset="0"/>
            </a:endParaRPr>
          </a:p>
        </p:txBody>
      </p:sp>
      <p:graphicFrame>
        <p:nvGraphicFramePr>
          <p:cNvPr id="25654" name="Group 54"/>
          <p:cNvGraphicFramePr>
            <a:graphicFrameLocks noGrp="1"/>
          </p:cNvGraphicFramePr>
          <p:nvPr>
            <p:ph sz="half" idx="2"/>
          </p:nvPr>
        </p:nvGraphicFramePr>
        <p:xfrm>
          <a:off x="2133600" y="3733800"/>
          <a:ext cx="2362200" cy="2343468"/>
        </p:xfrm>
        <a:graphic>
          <a:graphicData uri="http://schemas.openxmlformats.org/drawingml/2006/table">
            <a:tbl>
              <a:tblPr/>
              <a:tblGrid>
                <a:gridCol w="2362200"/>
              </a:tblGrid>
              <a:tr h="344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         Shape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origin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0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move(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resize(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display(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55" name="Line 55"/>
          <p:cNvSpPr>
            <a:spLocks noChangeShapeType="1"/>
          </p:cNvSpPr>
          <p:nvPr/>
        </p:nvSpPr>
        <p:spPr bwMode="auto">
          <a:xfrm flipV="1">
            <a:off x="3581400" y="3810000"/>
            <a:ext cx="1828800" cy="152400"/>
          </a:xfrm>
          <a:prstGeom prst="line">
            <a:avLst/>
          </a:prstGeom>
          <a:noFill/>
          <a:ln w="9525">
            <a:solidFill>
              <a:schemeClr val="tx1"/>
            </a:solidFill>
            <a:round/>
            <a:headEnd/>
            <a:tailEnd/>
          </a:ln>
          <a:effectLst/>
        </p:spPr>
        <p:txBody>
          <a:bodyPr/>
          <a:lstStyle/>
          <a:p>
            <a:endParaRPr lang="en-US"/>
          </a:p>
        </p:txBody>
      </p:sp>
      <p:sp>
        <p:nvSpPr>
          <p:cNvPr id="25656" name="Line 56"/>
          <p:cNvSpPr>
            <a:spLocks noChangeShapeType="1"/>
          </p:cNvSpPr>
          <p:nvPr/>
        </p:nvSpPr>
        <p:spPr bwMode="auto">
          <a:xfrm>
            <a:off x="3581400" y="4343400"/>
            <a:ext cx="1981200" cy="0"/>
          </a:xfrm>
          <a:prstGeom prst="line">
            <a:avLst/>
          </a:prstGeom>
          <a:noFill/>
          <a:ln w="9525">
            <a:solidFill>
              <a:schemeClr val="tx1"/>
            </a:solidFill>
            <a:round/>
            <a:headEnd/>
            <a:tailEnd/>
          </a:ln>
          <a:effectLst/>
        </p:spPr>
        <p:txBody>
          <a:bodyPr/>
          <a:lstStyle/>
          <a:p>
            <a:endParaRPr lang="en-US"/>
          </a:p>
        </p:txBody>
      </p:sp>
      <p:sp>
        <p:nvSpPr>
          <p:cNvPr id="25657" name="Line 57"/>
          <p:cNvSpPr>
            <a:spLocks noChangeShapeType="1"/>
          </p:cNvSpPr>
          <p:nvPr/>
        </p:nvSpPr>
        <p:spPr bwMode="auto">
          <a:xfrm>
            <a:off x="3962400" y="5029200"/>
            <a:ext cx="1600200" cy="0"/>
          </a:xfrm>
          <a:prstGeom prst="line">
            <a:avLst/>
          </a:prstGeom>
          <a:noFill/>
          <a:ln w="9525">
            <a:solidFill>
              <a:schemeClr val="tx1"/>
            </a:solidFill>
            <a:round/>
            <a:headEnd/>
            <a:tailEnd/>
          </a:ln>
          <a:effectLst/>
        </p:spPr>
        <p:txBody>
          <a:bodyPr/>
          <a:lstStyle/>
          <a:p>
            <a:endParaRPr lang="en-US"/>
          </a:p>
        </p:txBody>
      </p:sp>
      <p:sp>
        <p:nvSpPr>
          <p:cNvPr id="25658" name="Text Box 58"/>
          <p:cNvSpPr txBox="1">
            <a:spLocks noChangeArrowheads="1"/>
          </p:cNvSpPr>
          <p:nvPr/>
        </p:nvSpPr>
        <p:spPr bwMode="auto">
          <a:xfrm>
            <a:off x="5410200" y="3505200"/>
            <a:ext cx="1905000" cy="457200"/>
          </a:xfrm>
          <a:prstGeom prst="rect">
            <a:avLst/>
          </a:prstGeom>
          <a:noFill/>
          <a:ln w="9525">
            <a:noFill/>
            <a:miter lim="800000"/>
            <a:headEnd/>
            <a:tailEnd/>
          </a:ln>
          <a:effectLst/>
        </p:spPr>
        <p:txBody>
          <a:bodyPr>
            <a:spAutoFit/>
          </a:bodyPr>
          <a:lstStyle/>
          <a:p>
            <a:pPr>
              <a:spcBef>
                <a:spcPct val="50000"/>
              </a:spcBef>
            </a:pPr>
            <a:r>
              <a:rPr lang="en-US">
                <a:solidFill>
                  <a:srgbClr val="FF00FF"/>
                </a:solidFill>
              </a:rPr>
              <a:t>Name</a:t>
            </a:r>
          </a:p>
        </p:txBody>
      </p:sp>
      <p:sp>
        <p:nvSpPr>
          <p:cNvPr id="25659" name="Text Box 59"/>
          <p:cNvSpPr txBox="1">
            <a:spLocks noChangeArrowheads="1"/>
          </p:cNvSpPr>
          <p:nvPr/>
        </p:nvSpPr>
        <p:spPr bwMode="auto">
          <a:xfrm>
            <a:off x="5562600" y="4191000"/>
            <a:ext cx="1600200" cy="457200"/>
          </a:xfrm>
          <a:prstGeom prst="rect">
            <a:avLst/>
          </a:prstGeom>
          <a:noFill/>
          <a:ln w="9525">
            <a:noFill/>
            <a:miter lim="800000"/>
            <a:headEnd/>
            <a:tailEnd/>
          </a:ln>
          <a:effectLst/>
        </p:spPr>
        <p:txBody>
          <a:bodyPr>
            <a:spAutoFit/>
          </a:bodyPr>
          <a:lstStyle/>
          <a:p>
            <a:pPr>
              <a:spcBef>
                <a:spcPct val="50000"/>
              </a:spcBef>
            </a:pPr>
            <a:r>
              <a:rPr lang="en-US">
                <a:solidFill>
                  <a:srgbClr val="FF00FF"/>
                </a:solidFill>
              </a:rPr>
              <a:t>Attributes</a:t>
            </a:r>
          </a:p>
        </p:txBody>
      </p:sp>
      <p:sp>
        <p:nvSpPr>
          <p:cNvPr id="25660" name="Text Box 60"/>
          <p:cNvSpPr txBox="1">
            <a:spLocks noChangeArrowheads="1"/>
          </p:cNvSpPr>
          <p:nvPr/>
        </p:nvSpPr>
        <p:spPr bwMode="auto">
          <a:xfrm>
            <a:off x="5562600" y="4953000"/>
            <a:ext cx="1676400" cy="457200"/>
          </a:xfrm>
          <a:prstGeom prst="rect">
            <a:avLst/>
          </a:prstGeom>
          <a:noFill/>
          <a:ln w="9525">
            <a:noFill/>
            <a:miter lim="800000"/>
            <a:headEnd/>
            <a:tailEnd/>
          </a:ln>
          <a:effectLst/>
        </p:spPr>
        <p:txBody>
          <a:bodyPr wrap="none">
            <a:spAutoFit/>
          </a:bodyPr>
          <a:lstStyle/>
          <a:p>
            <a:r>
              <a:rPr lang="en-US">
                <a:solidFill>
                  <a:srgbClr val="FF00FF"/>
                </a:solidFill>
              </a:rPr>
              <a:t>Operations</a:t>
            </a:r>
          </a:p>
        </p:txBody>
      </p:sp>
      <p:sp>
        <p:nvSpPr>
          <p:cNvPr id="25661" name="Text Box 61"/>
          <p:cNvSpPr txBox="1">
            <a:spLocks noChangeArrowheads="1"/>
          </p:cNvSpPr>
          <p:nvPr/>
        </p:nvSpPr>
        <p:spPr bwMode="auto">
          <a:xfrm>
            <a:off x="2971800" y="6324600"/>
            <a:ext cx="3048000" cy="457200"/>
          </a:xfrm>
          <a:prstGeom prst="rect">
            <a:avLst/>
          </a:prstGeom>
          <a:noFill/>
          <a:ln w="9525">
            <a:noFill/>
            <a:miter lim="800000"/>
            <a:headEnd/>
            <a:tailEnd/>
          </a:ln>
          <a:effectLst/>
        </p:spPr>
        <p:txBody>
          <a:bodyPr>
            <a:spAutoFit/>
          </a:bodyPr>
          <a:lstStyle/>
          <a:p>
            <a:pPr>
              <a:spcBef>
                <a:spcPct val="50000"/>
              </a:spcBef>
            </a:pPr>
            <a:r>
              <a:rPr lang="en-US"/>
              <a:t>CLASS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p:txBody>
          <a:bodyPr/>
          <a:lstStyle/>
          <a:p>
            <a:pPr>
              <a:buClr>
                <a:schemeClr val="hlink"/>
              </a:buClr>
              <a:buSzPct val="135000"/>
              <a:buFont typeface="Wingdings" pitchFamily="2" charset="2"/>
              <a:buChar char="Ø"/>
            </a:pPr>
            <a:r>
              <a:rPr lang="en-US" sz="2400" b="1" u="sng">
                <a:latin typeface="Arial" charset="0"/>
              </a:rPr>
              <a:t>Modeling Single Inheritance:-</a:t>
            </a:r>
          </a:p>
          <a:p>
            <a:pPr>
              <a:buClr>
                <a:srgbClr val="CC99FF"/>
              </a:buClr>
              <a:buSzPct val="135000"/>
              <a:buFont typeface="Wingdings" pitchFamily="2" charset="2"/>
              <a:buChar char="§"/>
            </a:pPr>
            <a:r>
              <a:rPr lang="en-US" sz="2000">
                <a:latin typeface="Arial" charset="0"/>
              </a:rPr>
              <a:t>Given a set of classes, look for responsibilities, attributes and operations which are common to two or more classes.</a:t>
            </a:r>
          </a:p>
          <a:p>
            <a:pPr>
              <a:buClr>
                <a:srgbClr val="CC99FF"/>
              </a:buClr>
              <a:buSzPct val="75000"/>
              <a:buFont typeface="Wingdings" pitchFamily="2" charset="2"/>
              <a:buChar char="§"/>
            </a:pPr>
            <a:endParaRPr lang="en-US" sz="2000">
              <a:latin typeface="Arial" charset="0"/>
            </a:endParaRPr>
          </a:p>
          <a:p>
            <a:pPr>
              <a:buClr>
                <a:srgbClr val="CC99FF"/>
              </a:buClr>
              <a:buSzPct val="75000"/>
              <a:buFont typeface="Wingdings" pitchFamily="2" charset="2"/>
              <a:buChar char="§"/>
            </a:pPr>
            <a:r>
              <a:rPr lang="en-US" sz="2000">
                <a:latin typeface="Arial" charset="0"/>
              </a:rPr>
              <a:t>Elevate these common responsibilities, attributes and operations to a more general class. If necessary create a new class to which we can assign these elements. </a:t>
            </a:r>
          </a:p>
          <a:p>
            <a:pPr>
              <a:buClr>
                <a:srgbClr val="CC99FF"/>
              </a:buClr>
              <a:buSzPct val="75000"/>
              <a:buFont typeface="Wingdings" pitchFamily="2" charset="2"/>
              <a:buChar char="§"/>
            </a:pPr>
            <a:endParaRPr lang="en-US" sz="2000">
              <a:latin typeface="Arial" charset="0"/>
            </a:endParaRPr>
          </a:p>
          <a:p>
            <a:pPr>
              <a:buClr>
                <a:srgbClr val="CC99FF"/>
              </a:buClr>
              <a:buSzPct val="75000"/>
              <a:buFont typeface="Wingdings" pitchFamily="2" charset="2"/>
              <a:buChar char="§"/>
            </a:pPr>
            <a:r>
              <a:rPr lang="en-US" sz="2000">
                <a:latin typeface="Arial" charset="0"/>
              </a:rPr>
              <a:t>Specify that the more-specific classes inherit from more-general class by placing a generalization relationship that is drawn from each specialized class to its more-general parent.</a:t>
            </a:r>
          </a:p>
          <a:p>
            <a:endParaRPr lang="en-US" sz="2000">
              <a:latin typeface="Arial" charset="0"/>
            </a:endParaRPr>
          </a:p>
          <a:p>
            <a:endParaRPr lang="en-US" sz="2000"/>
          </a:p>
          <a:p>
            <a:pPr>
              <a:buClr>
                <a:srgbClr val="CC99FF"/>
              </a:buClr>
              <a:buSzPct val="75000"/>
              <a:buFont typeface="Wingdings" pitchFamily="2" charset="2"/>
              <a:buChar char="§"/>
            </a:pPr>
            <a:endParaRPr lang="en-US" sz="2000">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p:cNvPicPr>
            <a:picLocks noChangeAspect="1" noChangeArrowheads="1"/>
          </p:cNvPicPr>
          <p:nvPr>
            <p:ph type="body" idx="1"/>
          </p:nvPr>
        </p:nvPicPr>
        <p:blipFill>
          <a:blip r:embed="rId2"/>
          <a:srcRect/>
          <a:stretch>
            <a:fillRect/>
          </a:stretch>
        </p:blipFill>
        <p:spPr>
          <a:xfrm>
            <a:off x="914400" y="685800"/>
            <a:ext cx="7772400" cy="4114800"/>
          </a:xfrm>
        </p:spPr>
      </p:pic>
      <p:sp>
        <p:nvSpPr>
          <p:cNvPr id="52229" name="Rectangle 5"/>
          <p:cNvSpPr>
            <a:spLocks noChangeArrowheads="1"/>
          </p:cNvSpPr>
          <p:nvPr/>
        </p:nvSpPr>
        <p:spPr bwMode="auto">
          <a:xfrm>
            <a:off x="2895600" y="5410200"/>
            <a:ext cx="3890963" cy="457200"/>
          </a:xfrm>
          <a:prstGeom prst="rect">
            <a:avLst/>
          </a:prstGeom>
          <a:noFill/>
          <a:ln w="9525">
            <a:noFill/>
            <a:miter lim="800000"/>
            <a:headEnd/>
            <a:tailEnd/>
          </a:ln>
          <a:effectLst/>
        </p:spPr>
        <p:txBody>
          <a:bodyPr wrap="none">
            <a:spAutoFit/>
          </a:bodyPr>
          <a:lstStyle/>
          <a:p>
            <a:r>
              <a:rPr lang="en-US" b="1"/>
              <a:t>Inheritance Relationships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en-US"/>
          </a:p>
        </p:txBody>
      </p:sp>
      <p:sp>
        <p:nvSpPr>
          <p:cNvPr id="49155" name="Rectangle 3"/>
          <p:cNvSpPr>
            <a:spLocks noGrp="1" noChangeArrowheads="1"/>
          </p:cNvSpPr>
          <p:nvPr>
            <p:ph type="body" idx="1"/>
          </p:nvPr>
        </p:nvSpPr>
        <p:spPr>
          <a:xfrm>
            <a:off x="1182688" y="2017713"/>
            <a:ext cx="7772400" cy="4459287"/>
          </a:xfrm>
        </p:spPr>
        <p:txBody>
          <a:bodyPr/>
          <a:lstStyle/>
          <a:p>
            <a:pPr>
              <a:buClr>
                <a:schemeClr val="hlink"/>
              </a:buClr>
              <a:buSzPct val="135000"/>
              <a:buFont typeface="Wingdings" pitchFamily="2" charset="2"/>
              <a:buChar char="Ø"/>
            </a:pPr>
            <a:r>
              <a:rPr lang="en-US" sz="2400" b="1" u="sng">
                <a:latin typeface="Arial" charset="0"/>
              </a:rPr>
              <a:t>Modeling Structural Relationships:-</a:t>
            </a:r>
          </a:p>
          <a:p>
            <a:pPr>
              <a:buClr>
                <a:srgbClr val="CC99FF"/>
              </a:buClr>
              <a:buSzPct val="75000"/>
              <a:buFont typeface="Wingdings" pitchFamily="2" charset="2"/>
              <a:buChar char="§"/>
            </a:pPr>
            <a:r>
              <a:rPr lang="en-US" sz="2000">
                <a:latin typeface="Arial" charset="0"/>
              </a:rPr>
              <a:t>For each pair of classes, if we need to navigate from objects of one class to objects of another class, specify an association between the two.</a:t>
            </a:r>
          </a:p>
          <a:p>
            <a:pPr>
              <a:buClr>
                <a:srgbClr val="CC99FF"/>
              </a:buClr>
              <a:buSzPct val="75000"/>
              <a:buFont typeface="Wingdings" pitchFamily="2" charset="2"/>
              <a:buChar char="§"/>
            </a:pPr>
            <a:endParaRPr lang="en-US" sz="2000">
              <a:latin typeface="Arial" charset="0"/>
            </a:endParaRPr>
          </a:p>
          <a:p>
            <a:pPr>
              <a:buClr>
                <a:srgbClr val="CC99FF"/>
              </a:buClr>
              <a:buSzPct val="75000"/>
              <a:buFont typeface="Wingdings" pitchFamily="2" charset="2"/>
              <a:buChar char="§"/>
            </a:pPr>
            <a:r>
              <a:rPr lang="en-US" sz="2000">
                <a:latin typeface="Arial" charset="0"/>
              </a:rPr>
              <a:t>For each of these associations, specify a multiplicity as well as role names.</a:t>
            </a:r>
          </a:p>
          <a:p>
            <a:pPr>
              <a:buClr>
                <a:srgbClr val="CC99FF"/>
              </a:buClr>
              <a:buSzPct val="75000"/>
              <a:buFont typeface="Wingdings" pitchFamily="2" charset="2"/>
              <a:buChar char="§"/>
            </a:pPr>
            <a:endParaRPr lang="en-US" sz="2000">
              <a:latin typeface="Arial" charset="0"/>
            </a:endParaRPr>
          </a:p>
          <a:p>
            <a:pPr>
              <a:buClr>
                <a:srgbClr val="CC99FF"/>
              </a:buClr>
              <a:buSzPct val="75000"/>
              <a:buFont typeface="Wingdings" pitchFamily="2" charset="2"/>
              <a:buChar char="§"/>
            </a:pPr>
            <a:r>
              <a:rPr lang="en-US" sz="2000">
                <a:latin typeface="Arial" charset="0"/>
              </a:rPr>
              <a:t>If one of the classes in an association is structurally or organizationally a whole compared with the classes at the other end look like parts, mark this as an aggregation by adorning the association at the end near the whole.</a:t>
            </a:r>
          </a:p>
          <a:p>
            <a:endParaRPr lang="en-US" sz="2000"/>
          </a:p>
          <a:p>
            <a:pPr>
              <a:buClr>
                <a:srgbClr val="CC99FF"/>
              </a:buClr>
              <a:buSzPct val="75000"/>
              <a:buFont typeface="Wingdings" pitchFamily="2" charset="2"/>
              <a:buChar char="§"/>
            </a:pPr>
            <a:endParaRPr lang="en-US" sz="2000">
              <a:latin typeface="Arial" charset="0"/>
            </a:endParaRPr>
          </a:p>
          <a:p>
            <a:pPr>
              <a:buClr>
                <a:srgbClr val="CC99FF"/>
              </a:buClr>
              <a:buSzPct val="75000"/>
              <a:buFont typeface="Wingdings" pitchFamily="2" charset="2"/>
              <a:buChar char="§"/>
            </a:pPr>
            <a:endParaRPr lang="en-US" sz="2000">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2895600" y="5791200"/>
            <a:ext cx="3705225" cy="457200"/>
          </a:xfrm>
          <a:prstGeom prst="rect">
            <a:avLst/>
          </a:prstGeom>
          <a:noFill/>
          <a:ln w="9525">
            <a:noFill/>
            <a:miter lim="800000"/>
            <a:headEnd/>
            <a:tailEnd/>
          </a:ln>
          <a:effectLst/>
        </p:spPr>
        <p:txBody>
          <a:bodyPr wrap="none">
            <a:spAutoFit/>
          </a:bodyPr>
          <a:lstStyle/>
          <a:p>
            <a:r>
              <a:rPr lang="en-US" b="1"/>
              <a:t>Structural Relationships</a:t>
            </a:r>
          </a:p>
        </p:txBody>
      </p:sp>
      <p:pic>
        <p:nvPicPr>
          <p:cNvPr id="54278" name="Picture 6"/>
          <p:cNvPicPr>
            <a:picLocks noChangeAspect="1" noChangeArrowheads="1"/>
          </p:cNvPicPr>
          <p:nvPr>
            <p:ph type="body" idx="1"/>
          </p:nvPr>
        </p:nvPicPr>
        <p:blipFill>
          <a:blip r:embed="rId2"/>
          <a:srcRect/>
          <a:stretch>
            <a:fillRect/>
          </a:stretch>
        </p:blipFill>
        <p:spPr>
          <a:xfrm>
            <a:off x="1752600" y="2590800"/>
            <a:ext cx="6553200" cy="2819400"/>
          </a:xfrm>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533400" y="228600"/>
            <a:ext cx="8610600" cy="1143000"/>
          </a:xfrm>
        </p:spPr>
        <p:txBody>
          <a:bodyPr>
            <a:normAutofit/>
          </a:bodyPr>
          <a:lstStyle/>
          <a:p>
            <a:r>
              <a:rPr lang="en-US" sz="4000" b="1" dirty="0" smtClean="0">
                <a:solidFill>
                  <a:srgbClr val="FF0000"/>
                </a:solidFill>
              </a:rPr>
              <a:t>Common Mechanisms</a:t>
            </a:r>
            <a:endParaRPr lang="en-US" sz="4000" b="1" u="sng" dirty="0">
              <a:solidFill>
                <a:srgbClr val="6600CC"/>
              </a:solidFill>
              <a:latin typeface="Arial" charset="0"/>
            </a:endParaRPr>
          </a:p>
        </p:txBody>
      </p:sp>
      <p:sp>
        <p:nvSpPr>
          <p:cNvPr id="41987" name="Rectangle 3"/>
          <p:cNvSpPr>
            <a:spLocks noGrp="1" noChangeArrowheads="1"/>
          </p:cNvSpPr>
          <p:nvPr>
            <p:ph type="body" idx="4294967295"/>
          </p:nvPr>
        </p:nvSpPr>
        <p:spPr>
          <a:xfrm>
            <a:off x="533400" y="1524000"/>
            <a:ext cx="8610600" cy="4714875"/>
          </a:xfrm>
        </p:spPr>
        <p:txBody>
          <a:bodyPr/>
          <a:lstStyle/>
          <a:p>
            <a:r>
              <a:rPr lang="en-US" sz="2400" b="0" dirty="0"/>
              <a:t>The UML is made simpler by the presence of four common mechanisms that apply consistently throughout the language: specifications, adornments, common divisions, and extensibility mechanisms.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Grp="1" noChangeArrowheads="1"/>
          </p:cNvSpPr>
          <p:nvPr>
            <p:ph type="title"/>
          </p:nvPr>
        </p:nvSpPr>
        <p:spPr/>
        <p:txBody>
          <a:bodyPr/>
          <a:lstStyle/>
          <a:p>
            <a:endParaRPr lang="en-US" sz="4000" u="sng">
              <a:solidFill>
                <a:srgbClr val="6600CC"/>
              </a:solidFill>
              <a:latin typeface="Arial" charset="0"/>
            </a:endParaRPr>
          </a:p>
        </p:txBody>
      </p:sp>
      <p:sp>
        <p:nvSpPr>
          <p:cNvPr id="4104" name="Rectangle 8"/>
          <p:cNvSpPr>
            <a:spLocks noGrp="1" noChangeArrowheads="1"/>
          </p:cNvSpPr>
          <p:nvPr>
            <p:ph type="body" idx="1"/>
          </p:nvPr>
        </p:nvSpPr>
        <p:spPr>
          <a:xfrm>
            <a:off x="990600" y="1524000"/>
            <a:ext cx="8001000" cy="4714875"/>
          </a:xfrm>
        </p:spPr>
        <p:txBody>
          <a:bodyPr/>
          <a:lstStyle/>
          <a:p>
            <a:pPr lvl="1">
              <a:buClr>
                <a:srgbClr val="6600CC"/>
              </a:buClr>
              <a:buFont typeface="Wingdings" pitchFamily="2" charset="2"/>
              <a:buNone/>
            </a:pPr>
            <a:r>
              <a:rPr lang="en-US" u="sng">
                <a:solidFill>
                  <a:srgbClr val="CC00CC"/>
                </a:solidFill>
              </a:rPr>
              <a:t>Notes:-</a:t>
            </a:r>
          </a:p>
          <a:p>
            <a:r>
              <a:rPr lang="en-US" sz="2400" b="0"/>
              <a:t>Graphical symbol for rendering constraints or comments attached to an element or collection of elements.</a:t>
            </a:r>
          </a:p>
          <a:p>
            <a:pPr>
              <a:buFont typeface="Wingdings" pitchFamily="2" charset="2"/>
              <a:buNone/>
            </a:pPr>
            <a:endParaRPr lang="en-US" sz="2400" b="0"/>
          </a:p>
          <a:p>
            <a:r>
              <a:rPr lang="en-US" sz="2400" b="0"/>
              <a:t>No Semantic Impact: does not alter the meaning of the model.</a:t>
            </a:r>
          </a:p>
          <a:p>
            <a:endParaRPr lang="en-US" sz="2400" b="0"/>
          </a:p>
          <a:p>
            <a:r>
              <a:rPr lang="en-US" sz="2400" b="0"/>
              <a:t>Specify things like: Requirements, Observations, Reviews, Explanations, Constraints</a:t>
            </a:r>
          </a:p>
          <a:p>
            <a:pPr lvl="1">
              <a:buClr>
                <a:srgbClr val="6600CC"/>
              </a:buClr>
              <a:buFont typeface="Wingdings" pitchFamily="2" charset="2"/>
              <a:buNone/>
            </a:pPr>
            <a:endParaRPr lang="en-US" sz="2400" b="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title"/>
          </p:nvPr>
        </p:nvSpPr>
        <p:spPr/>
        <p:txBody>
          <a:bodyPr/>
          <a:lstStyle/>
          <a:p>
            <a:endParaRPr lang="en-US"/>
          </a:p>
        </p:txBody>
      </p:sp>
      <p:pic>
        <p:nvPicPr>
          <p:cNvPr id="25604" name="Picture 4"/>
          <p:cNvPicPr>
            <a:picLocks noChangeAspect="1" noChangeArrowheads="1"/>
          </p:cNvPicPr>
          <p:nvPr>
            <p:ph idx="1"/>
          </p:nvPr>
        </p:nvPicPr>
        <p:blipFill>
          <a:blip r:embed="rId2"/>
          <a:srcRect/>
          <a:stretch>
            <a:fillRect/>
          </a:stretch>
        </p:blipFill>
        <p:spPr>
          <a:xfrm>
            <a:off x="1524000" y="1981200"/>
            <a:ext cx="7010400" cy="3810000"/>
          </a:xfrm>
          <a:noFill/>
          <a:ln/>
        </p:spPr>
      </p:pic>
      <p:sp>
        <p:nvSpPr>
          <p:cNvPr id="25607" name="Rectangle 7"/>
          <p:cNvSpPr>
            <a:spLocks noChangeArrowheads="1"/>
          </p:cNvSpPr>
          <p:nvPr/>
        </p:nvSpPr>
        <p:spPr bwMode="auto">
          <a:xfrm>
            <a:off x="4191000" y="5943600"/>
            <a:ext cx="912813" cy="457200"/>
          </a:xfrm>
          <a:prstGeom prst="rect">
            <a:avLst/>
          </a:prstGeom>
          <a:noFill/>
          <a:ln w="12700" cap="sq">
            <a:noFill/>
            <a:miter lim="800000"/>
            <a:headEnd type="none" w="sm" len="sm"/>
            <a:tailEnd type="none" w="sm" len="sm"/>
          </a:ln>
          <a:effectLst/>
        </p:spPr>
        <p:txBody>
          <a:bodyPr wrap="none">
            <a:spAutoFit/>
          </a:bodyPr>
          <a:lstStyle/>
          <a:p>
            <a:r>
              <a:rPr lang="en-US" b="1"/>
              <a:t>Notes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endParaRPr lang="en-US"/>
          </a:p>
        </p:txBody>
      </p:sp>
      <p:sp>
        <p:nvSpPr>
          <p:cNvPr id="17411" name="Rectangle 3"/>
          <p:cNvSpPr>
            <a:spLocks noGrp="1" noChangeArrowheads="1"/>
          </p:cNvSpPr>
          <p:nvPr>
            <p:ph type="body" idx="1"/>
          </p:nvPr>
        </p:nvSpPr>
        <p:spPr/>
        <p:txBody>
          <a:bodyPr/>
          <a:lstStyle/>
          <a:p>
            <a:pPr>
              <a:buFont typeface="Wingdings" pitchFamily="2" charset="2"/>
              <a:buNone/>
            </a:pPr>
            <a:r>
              <a:rPr lang="en-US" sz="2800" u="sng">
                <a:solidFill>
                  <a:srgbClr val="CC00CC"/>
                </a:solidFill>
              </a:rPr>
              <a:t> Adornments:-</a:t>
            </a:r>
          </a:p>
          <a:p>
            <a:pPr>
              <a:buClr>
                <a:srgbClr val="6600CC"/>
              </a:buClr>
              <a:buFont typeface="Wingdings" pitchFamily="2" charset="2"/>
              <a:buChar char="Ø"/>
            </a:pPr>
            <a:r>
              <a:rPr lang="en-US" sz="2400" b="0"/>
              <a:t>Adornments are textual or graphical items that are added to an elements basic notation and are used to visualize details from the elements specification.</a:t>
            </a:r>
          </a:p>
          <a:p>
            <a:r>
              <a:rPr lang="en-US" sz="2400" b="0"/>
              <a:t>Placed near the element as</a:t>
            </a:r>
          </a:p>
          <a:p>
            <a:pPr lvl="1"/>
            <a:r>
              <a:rPr lang="en-US" sz="1800" b="0"/>
              <a:t>Text</a:t>
            </a:r>
          </a:p>
          <a:p>
            <a:pPr lvl="1"/>
            <a:r>
              <a:rPr lang="en-US" sz="1800" b="0"/>
              <a:t>Graphic</a:t>
            </a:r>
          </a:p>
          <a:p>
            <a:r>
              <a:rPr lang="en-US" sz="2400" b="0"/>
              <a:t>Special compartments for adornments in</a:t>
            </a:r>
          </a:p>
          <a:p>
            <a:pPr lvl="1"/>
            <a:r>
              <a:rPr lang="en-US" sz="1800" b="0"/>
              <a:t>Classes</a:t>
            </a:r>
          </a:p>
          <a:p>
            <a:pPr lvl="1"/>
            <a:r>
              <a:rPr lang="en-US" sz="1800" b="0"/>
              <a:t>Components</a:t>
            </a:r>
          </a:p>
          <a:p>
            <a:pPr lvl="1"/>
            <a:r>
              <a:rPr lang="en-US" sz="1800" b="0"/>
              <a:t>Nodes</a:t>
            </a:r>
          </a:p>
          <a:p>
            <a:pPr>
              <a:buClr>
                <a:srgbClr val="6600CC"/>
              </a:buClr>
              <a:buFont typeface="Wingdings" pitchFamily="2" charset="2"/>
              <a:buChar char="Ø"/>
            </a:pPr>
            <a:endParaRPr lang="en-US" sz="2400" b="0"/>
          </a:p>
          <a:p>
            <a:pPr>
              <a:buClr>
                <a:srgbClr val="6600CC"/>
              </a:buClr>
              <a:buFont typeface="Wingdings" pitchFamily="2" charset="2"/>
              <a:buChar char="Ø"/>
            </a:pPr>
            <a:endParaRPr lang="en-US" sz="2400" b="0"/>
          </a:p>
          <a:p>
            <a:endParaRPr lang="en-US" sz="2400" b="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p:cNvSpPr>
            <a:spLocks noGrp="1" noChangeArrowheads="1"/>
          </p:cNvSpPr>
          <p:nvPr>
            <p:ph type="title"/>
          </p:nvPr>
        </p:nvSpPr>
        <p:spPr/>
        <p:txBody>
          <a:bodyPr/>
          <a:lstStyle/>
          <a:p>
            <a:endParaRPr lang="en-US"/>
          </a:p>
        </p:txBody>
      </p:sp>
      <p:pic>
        <p:nvPicPr>
          <p:cNvPr id="27653" name="Picture 5"/>
          <p:cNvPicPr>
            <a:picLocks noChangeAspect="1" noChangeArrowheads="1"/>
          </p:cNvPicPr>
          <p:nvPr>
            <p:ph idx="1"/>
          </p:nvPr>
        </p:nvPicPr>
        <p:blipFill>
          <a:blip r:embed="rId2"/>
          <a:srcRect/>
          <a:stretch>
            <a:fillRect/>
          </a:stretch>
        </p:blipFill>
        <p:spPr>
          <a:xfrm>
            <a:off x="1600200" y="1828800"/>
            <a:ext cx="5614988" cy="4016375"/>
          </a:xfrm>
          <a:noFill/>
          <a:ln/>
        </p:spPr>
      </p:pic>
      <p:sp>
        <p:nvSpPr>
          <p:cNvPr id="27656" name="Rectangle 8"/>
          <p:cNvSpPr>
            <a:spLocks noChangeArrowheads="1"/>
          </p:cNvSpPr>
          <p:nvPr/>
        </p:nvSpPr>
        <p:spPr bwMode="auto">
          <a:xfrm>
            <a:off x="3200400" y="6096000"/>
            <a:ext cx="2970213" cy="457200"/>
          </a:xfrm>
          <a:prstGeom prst="rect">
            <a:avLst/>
          </a:prstGeom>
          <a:noFill/>
          <a:ln w="12700" cap="sq">
            <a:noFill/>
            <a:miter lim="800000"/>
            <a:headEnd type="none" w="sm" len="sm"/>
            <a:tailEnd type="none" w="sm" len="sm"/>
          </a:ln>
          <a:effectLst/>
        </p:spPr>
        <p:txBody>
          <a:bodyPr wrap="none">
            <a:spAutoFit/>
          </a:bodyPr>
          <a:lstStyle/>
          <a:p>
            <a:r>
              <a:rPr lang="en-US" b="1"/>
              <a:t>Extra Compartments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endParaRPr lang="en-US"/>
          </a:p>
        </p:txBody>
      </p:sp>
      <p:sp>
        <p:nvSpPr>
          <p:cNvPr id="18435" name="Rectangle 3"/>
          <p:cNvSpPr>
            <a:spLocks noGrp="1" noChangeArrowheads="1"/>
          </p:cNvSpPr>
          <p:nvPr>
            <p:ph type="body" idx="1"/>
          </p:nvPr>
        </p:nvSpPr>
        <p:spPr/>
        <p:txBody>
          <a:bodyPr/>
          <a:lstStyle/>
          <a:p>
            <a:pPr>
              <a:buClr>
                <a:srgbClr val="6600CC"/>
              </a:buClr>
              <a:buFont typeface="Wingdings" pitchFamily="2" charset="2"/>
              <a:buNone/>
            </a:pPr>
            <a:r>
              <a:rPr lang="en-US" sz="2800" u="sng">
                <a:solidFill>
                  <a:srgbClr val="CC00CC"/>
                </a:solidFill>
              </a:rPr>
              <a:t>Stereotypes:-</a:t>
            </a:r>
            <a:endParaRPr lang="en-US" sz="2400" b="0"/>
          </a:p>
          <a:p>
            <a:pPr>
              <a:buClr>
                <a:srgbClr val="6600CC"/>
              </a:buClr>
              <a:buFont typeface="Wingdings" pitchFamily="2" charset="2"/>
              <a:buChar char="Ø"/>
            </a:pPr>
            <a:r>
              <a:rPr lang="en-US" sz="2400" b="0"/>
              <a:t>A Stereotype is a metatype, because each one creates the equivalent of a new class in the UML’s methodology.</a:t>
            </a:r>
          </a:p>
          <a:p>
            <a:pPr>
              <a:buClr>
                <a:srgbClr val="6600CC"/>
              </a:buClr>
              <a:buFont typeface="Wingdings" pitchFamily="2" charset="2"/>
              <a:buNone/>
            </a:pPr>
            <a:endParaRPr lang="en-US" sz="2400" b="0"/>
          </a:p>
          <a:p>
            <a:pPr>
              <a:buClr>
                <a:srgbClr val="6600CC"/>
              </a:buClr>
              <a:buFont typeface="Wingdings" pitchFamily="2" charset="2"/>
              <a:buChar char="Ø"/>
            </a:pPr>
            <a:r>
              <a:rPr lang="en-US" sz="2400" b="0"/>
              <a:t>Named stereotype</a:t>
            </a:r>
          </a:p>
          <a:p>
            <a:pPr>
              <a:buClr>
                <a:srgbClr val="6600CC"/>
              </a:buClr>
              <a:buFont typeface="Wingdings" pitchFamily="2" charset="2"/>
              <a:buChar char="Ø"/>
            </a:pPr>
            <a:r>
              <a:rPr lang="en-US" sz="2400" b="0"/>
              <a:t>Named stereotype with Icon</a:t>
            </a:r>
          </a:p>
          <a:p>
            <a:pPr>
              <a:buClr>
                <a:srgbClr val="6600CC"/>
              </a:buClr>
              <a:buFont typeface="Wingdings" pitchFamily="2" charset="2"/>
              <a:buChar char="Ø"/>
            </a:pPr>
            <a:r>
              <a:rPr lang="en-US" sz="2400" b="0"/>
              <a:t>Stereotype element as Icon</a:t>
            </a:r>
          </a:p>
          <a:p>
            <a:pPr>
              <a:buClr>
                <a:srgbClr val="6600CC"/>
              </a:buClr>
              <a:buFont typeface="Wingdings" pitchFamily="2" charset="2"/>
              <a:buChar char="Ø"/>
            </a:pPr>
            <a:endParaRPr lang="en-US" sz="2800" u="sng">
              <a:solidFill>
                <a:srgbClr val="CC00CC"/>
              </a:solidFill>
            </a:endParaRPr>
          </a:p>
          <a:p>
            <a:pPr>
              <a:buClr>
                <a:srgbClr val="6600CC"/>
              </a:buClr>
              <a:buFont typeface="Wingdings" pitchFamily="2" charset="2"/>
              <a:buChar char="Ø"/>
            </a:pPr>
            <a:endParaRPr lang="en-US" sz="2800" u="sng">
              <a:solidFill>
                <a:srgbClr val="CC00CC"/>
              </a:solidFill>
            </a:endParaRPr>
          </a:p>
          <a:p>
            <a:pPr>
              <a:buClr>
                <a:srgbClr val="6600CC"/>
              </a:buClr>
              <a:buFont typeface="Wingdings" pitchFamily="2" charset="2"/>
              <a:buChar char="Ø"/>
            </a:pPr>
            <a:endParaRPr lang="en-US"/>
          </a:p>
          <a:p>
            <a:pPr>
              <a:buClr>
                <a:srgbClr val="6600CC"/>
              </a:buClr>
              <a:buFont typeface="Wingdings" pitchFamily="2" charset="2"/>
              <a:buChar char="Ø"/>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Terms and concepts</a:t>
            </a:r>
          </a:p>
        </p:txBody>
      </p:sp>
      <p:sp>
        <p:nvSpPr>
          <p:cNvPr id="26627" name="Rectangle 3"/>
          <p:cNvSpPr>
            <a:spLocks noGrp="1" noChangeArrowheads="1"/>
          </p:cNvSpPr>
          <p:nvPr>
            <p:ph type="body" idx="1"/>
          </p:nvPr>
        </p:nvSpPr>
        <p:spPr>
          <a:xfrm>
            <a:off x="1182688" y="2017713"/>
            <a:ext cx="7772400" cy="4611687"/>
          </a:xfrm>
        </p:spPr>
        <p:txBody>
          <a:bodyPr/>
          <a:lstStyle/>
          <a:p>
            <a:r>
              <a:rPr lang="en-US" sz="2400">
                <a:latin typeface="Times New Roman" pitchFamily="18" charset="0"/>
              </a:rPr>
              <a:t>A class is a description of a set of objects that share the same attributes, operations, relationships, and semantics.</a:t>
            </a:r>
          </a:p>
          <a:p>
            <a:endParaRPr lang="en-US" sz="2400">
              <a:latin typeface="Times New Roman" pitchFamily="18" charset="0"/>
            </a:endParaRPr>
          </a:p>
          <a:p>
            <a:r>
              <a:rPr lang="en-US" sz="2400" u="sng">
                <a:solidFill>
                  <a:srgbClr val="FF00FF"/>
                </a:solidFill>
                <a:latin typeface="Times New Roman" pitchFamily="18" charset="0"/>
              </a:rPr>
              <a:t>NAME:-</a:t>
            </a:r>
          </a:p>
          <a:p>
            <a:pPr>
              <a:buFont typeface="Wingdings" pitchFamily="2" charset="2"/>
              <a:buNone/>
            </a:pPr>
            <a:r>
              <a:rPr lang="en-US" sz="2400">
                <a:latin typeface="Times New Roman" pitchFamily="18" charset="0"/>
              </a:rPr>
              <a:t>    Every class must have a name that distinguishes it from other classes.</a:t>
            </a:r>
          </a:p>
          <a:p>
            <a:pPr>
              <a:buFont typeface="Wingdings" pitchFamily="2" charset="2"/>
              <a:buNone/>
            </a:pPr>
            <a:endParaRPr lang="en-US" sz="2400">
              <a:latin typeface="Times New Roman" pitchFamily="18" charset="0"/>
            </a:endParaRPr>
          </a:p>
          <a:p>
            <a:pPr>
              <a:buFont typeface="Wingdings" pitchFamily="2" charset="2"/>
              <a:buNone/>
            </a:pPr>
            <a:r>
              <a:rPr lang="en-US" sz="2400">
                <a:latin typeface="Arial" charset="0"/>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endParaRPr lang="en-US"/>
          </a:p>
        </p:txBody>
      </p:sp>
      <p:pic>
        <p:nvPicPr>
          <p:cNvPr id="29700" name="Picture 4"/>
          <p:cNvPicPr>
            <a:picLocks noChangeAspect="1" noChangeArrowheads="1"/>
          </p:cNvPicPr>
          <p:nvPr>
            <p:ph idx="1"/>
          </p:nvPr>
        </p:nvPicPr>
        <p:blipFill>
          <a:blip r:embed="rId2"/>
          <a:srcRect/>
          <a:stretch>
            <a:fillRect/>
          </a:stretch>
        </p:blipFill>
        <p:spPr>
          <a:xfrm>
            <a:off x="1524000" y="1676400"/>
            <a:ext cx="6934200" cy="4267200"/>
          </a:xfrm>
          <a:noFill/>
          <a:ln/>
        </p:spPr>
      </p:pic>
      <p:sp>
        <p:nvSpPr>
          <p:cNvPr id="29703" name="Rectangle 7"/>
          <p:cNvSpPr>
            <a:spLocks noChangeArrowheads="1"/>
          </p:cNvSpPr>
          <p:nvPr/>
        </p:nvSpPr>
        <p:spPr bwMode="auto">
          <a:xfrm>
            <a:off x="3810000" y="6172200"/>
            <a:ext cx="1690688" cy="457200"/>
          </a:xfrm>
          <a:prstGeom prst="rect">
            <a:avLst/>
          </a:prstGeom>
          <a:noFill/>
          <a:ln w="12700" cap="sq">
            <a:noFill/>
            <a:miter lim="800000"/>
            <a:headEnd type="none" w="sm" len="sm"/>
            <a:tailEnd type="none" w="sm" len="sm"/>
          </a:ln>
          <a:effectLst/>
        </p:spPr>
        <p:txBody>
          <a:bodyPr wrap="none">
            <a:spAutoFit/>
          </a:bodyPr>
          <a:lstStyle/>
          <a:p>
            <a:r>
              <a:rPr lang="en-US" b="1"/>
              <a:t>Stereotypes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endParaRPr lang="en-US"/>
          </a:p>
        </p:txBody>
      </p:sp>
      <p:sp>
        <p:nvSpPr>
          <p:cNvPr id="19459" name="Rectangle 3"/>
          <p:cNvSpPr>
            <a:spLocks noGrp="1" noChangeArrowheads="1"/>
          </p:cNvSpPr>
          <p:nvPr>
            <p:ph type="body" idx="1"/>
          </p:nvPr>
        </p:nvSpPr>
        <p:spPr/>
        <p:txBody>
          <a:bodyPr/>
          <a:lstStyle/>
          <a:p>
            <a:pPr>
              <a:buFont typeface="Wingdings" pitchFamily="2" charset="2"/>
              <a:buNone/>
            </a:pPr>
            <a:r>
              <a:rPr lang="en-US" sz="2800" u="sng">
                <a:solidFill>
                  <a:srgbClr val="CC00CC"/>
                </a:solidFill>
              </a:rPr>
              <a:t>Tagged Values:-</a:t>
            </a:r>
          </a:p>
          <a:p>
            <a:pPr>
              <a:buClr>
                <a:srgbClr val="6600CC"/>
              </a:buClr>
              <a:buFont typeface="Wingdings" pitchFamily="2" charset="2"/>
              <a:buChar char="Ø"/>
            </a:pPr>
            <a:r>
              <a:rPr lang="en-US" sz="2400" b="0"/>
              <a:t>Tagged values add new properties.</a:t>
            </a:r>
          </a:p>
          <a:p>
            <a:pPr>
              <a:buClr>
                <a:srgbClr val="6600CC"/>
              </a:buClr>
              <a:buFont typeface="Wingdings" pitchFamily="2" charset="2"/>
              <a:buChar char="Ø"/>
            </a:pPr>
            <a:r>
              <a:rPr lang="en-US" sz="2400" b="0"/>
              <a:t>A tagged value is not the same as a class attribute. Rather, you can think of a tagged value as metadata because its value applies to the element itself, not its instances.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Grp="1" noChangeArrowheads="1"/>
          </p:cNvSpPr>
          <p:nvPr>
            <p:ph type="title"/>
          </p:nvPr>
        </p:nvSpPr>
        <p:spPr/>
        <p:txBody>
          <a:bodyPr/>
          <a:lstStyle/>
          <a:p>
            <a:endParaRPr lang="en-US"/>
          </a:p>
        </p:txBody>
      </p:sp>
      <p:pic>
        <p:nvPicPr>
          <p:cNvPr id="31748" name="Picture 4"/>
          <p:cNvPicPr>
            <a:picLocks noChangeAspect="1" noChangeArrowheads="1"/>
          </p:cNvPicPr>
          <p:nvPr>
            <p:ph idx="1"/>
          </p:nvPr>
        </p:nvPicPr>
        <p:blipFill>
          <a:blip r:embed="rId2"/>
          <a:srcRect/>
          <a:stretch>
            <a:fillRect/>
          </a:stretch>
        </p:blipFill>
        <p:spPr>
          <a:xfrm>
            <a:off x="1676400" y="1981200"/>
            <a:ext cx="6934200" cy="2743200"/>
          </a:xfrm>
          <a:noFill/>
          <a:ln/>
        </p:spPr>
      </p:pic>
      <p:sp>
        <p:nvSpPr>
          <p:cNvPr id="31751" name="Rectangle 7"/>
          <p:cNvSpPr>
            <a:spLocks noChangeArrowheads="1"/>
          </p:cNvSpPr>
          <p:nvPr/>
        </p:nvSpPr>
        <p:spPr bwMode="auto">
          <a:xfrm>
            <a:off x="3810000" y="5257800"/>
            <a:ext cx="2106613" cy="457200"/>
          </a:xfrm>
          <a:prstGeom prst="rect">
            <a:avLst/>
          </a:prstGeom>
          <a:noFill/>
          <a:ln w="12700" cap="sq">
            <a:noFill/>
            <a:miter lim="800000"/>
            <a:headEnd type="none" w="sm" len="sm"/>
            <a:tailEnd type="none" w="sm" len="sm"/>
          </a:ln>
          <a:effectLst/>
        </p:spPr>
        <p:txBody>
          <a:bodyPr wrap="none">
            <a:spAutoFit/>
          </a:bodyPr>
          <a:lstStyle/>
          <a:p>
            <a:r>
              <a:rPr lang="en-US" b="1"/>
              <a:t>Tagged Values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endParaRPr lang="en-US"/>
          </a:p>
        </p:txBody>
      </p:sp>
      <p:sp>
        <p:nvSpPr>
          <p:cNvPr id="20483" name="Rectangle 3"/>
          <p:cNvSpPr>
            <a:spLocks noGrp="1" noChangeArrowheads="1"/>
          </p:cNvSpPr>
          <p:nvPr>
            <p:ph type="body" idx="1"/>
          </p:nvPr>
        </p:nvSpPr>
        <p:spPr/>
        <p:txBody>
          <a:bodyPr/>
          <a:lstStyle/>
          <a:p>
            <a:pPr>
              <a:buFont typeface="Wingdings" pitchFamily="2" charset="2"/>
              <a:buNone/>
            </a:pPr>
            <a:r>
              <a:rPr lang="en-US" sz="2800" u="sng">
                <a:solidFill>
                  <a:srgbClr val="CC00CC"/>
                </a:solidFill>
              </a:rPr>
              <a:t>Constraints:-</a:t>
            </a:r>
          </a:p>
          <a:p>
            <a:pPr>
              <a:buClr>
                <a:srgbClr val="6600CC"/>
              </a:buClr>
              <a:buFont typeface="Wingdings" pitchFamily="2" charset="2"/>
              <a:buChar char="Ø"/>
            </a:pPr>
            <a:r>
              <a:rPr lang="en-US" sz="2400" b="0"/>
              <a:t>Constraints add new semantics or change existing rules.</a:t>
            </a:r>
          </a:p>
          <a:p>
            <a:pPr>
              <a:buClr>
                <a:srgbClr val="6600CC"/>
              </a:buClr>
              <a:buFont typeface="Wingdings" pitchFamily="2" charset="2"/>
              <a:buChar char="Ø"/>
            </a:pPr>
            <a:r>
              <a:rPr lang="en-US" sz="2400" b="0"/>
              <a:t>A constraint specifies conditions that must be held true for the model to be well-formed.</a:t>
            </a:r>
          </a:p>
          <a:p>
            <a:pPr>
              <a:buClr>
                <a:srgbClr val="6600CC"/>
              </a:buClr>
              <a:buFont typeface="Wingdings" pitchFamily="2" charset="2"/>
              <a:buChar char="Ø"/>
            </a:pPr>
            <a:endParaRPr lang="en-US" sz="2400" b="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noChangeArrowheads="1"/>
          </p:cNvSpPr>
          <p:nvPr>
            <p:ph type="title"/>
          </p:nvPr>
        </p:nvSpPr>
        <p:spPr/>
        <p:txBody>
          <a:bodyPr/>
          <a:lstStyle/>
          <a:p>
            <a:endParaRPr lang="en-US"/>
          </a:p>
        </p:txBody>
      </p:sp>
      <p:pic>
        <p:nvPicPr>
          <p:cNvPr id="33796" name="Picture 4"/>
          <p:cNvPicPr>
            <a:picLocks noChangeAspect="1" noChangeArrowheads="1"/>
          </p:cNvPicPr>
          <p:nvPr>
            <p:ph idx="1"/>
          </p:nvPr>
        </p:nvPicPr>
        <p:blipFill>
          <a:blip r:embed="rId2"/>
          <a:srcRect/>
          <a:stretch>
            <a:fillRect/>
          </a:stretch>
        </p:blipFill>
        <p:spPr>
          <a:xfrm>
            <a:off x="2057400" y="2133600"/>
            <a:ext cx="5614988" cy="3578225"/>
          </a:xfrm>
          <a:noFill/>
          <a:ln/>
        </p:spPr>
      </p:pic>
      <p:sp>
        <p:nvSpPr>
          <p:cNvPr id="33799" name="Rectangle 7"/>
          <p:cNvSpPr>
            <a:spLocks noChangeArrowheads="1"/>
          </p:cNvSpPr>
          <p:nvPr/>
        </p:nvSpPr>
        <p:spPr bwMode="auto">
          <a:xfrm>
            <a:off x="3657600" y="5867400"/>
            <a:ext cx="1590675" cy="457200"/>
          </a:xfrm>
          <a:prstGeom prst="rect">
            <a:avLst/>
          </a:prstGeom>
          <a:noFill/>
          <a:ln w="12700" cap="sq">
            <a:noFill/>
            <a:miter lim="800000"/>
            <a:headEnd type="none" w="sm" len="sm"/>
            <a:tailEnd type="none" w="sm" len="sm"/>
          </a:ln>
          <a:effectLst/>
        </p:spPr>
        <p:txBody>
          <a:bodyPr wrap="none">
            <a:spAutoFit/>
          </a:bodyPr>
          <a:lstStyle/>
          <a:p>
            <a:r>
              <a:rPr lang="en-US" b="1"/>
              <a:t>Constraint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sz="4000" b="1" u="sng">
                <a:solidFill>
                  <a:srgbClr val="CC00CC"/>
                </a:solidFill>
              </a:rPr>
              <a:t>Common Modeling Techniques</a:t>
            </a:r>
            <a:r>
              <a:rPr lang="en-US" sz="4000"/>
              <a:t/>
            </a:r>
            <a:br>
              <a:rPr lang="en-US" sz="4000"/>
            </a:br>
            <a:endParaRPr lang="en-US" sz="4000"/>
          </a:p>
        </p:txBody>
      </p:sp>
      <p:sp>
        <p:nvSpPr>
          <p:cNvPr id="36867" name="Rectangle 3"/>
          <p:cNvSpPr>
            <a:spLocks noGrp="1" noChangeArrowheads="1"/>
          </p:cNvSpPr>
          <p:nvPr>
            <p:ph type="body" idx="1"/>
          </p:nvPr>
        </p:nvSpPr>
        <p:spPr/>
        <p:txBody>
          <a:bodyPr/>
          <a:lstStyle/>
          <a:p>
            <a:pPr>
              <a:lnSpc>
                <a:spcPct val="90000"/>
              </a:lnSpc>
              <a:buFont typeface="Wingdings" pitchFamily="2" charset="2"/>
              <a:buNone/>
            </a:pPr>
            <a:r>
              <a:rPr lang="en-US" sz="2400" u="sng">
                <a:solidFill>
                  <a:srgbClr val="6600CC"/>
                </a:solidFill>
              </a:rPr>
              <a:t>Modeling Comments</a:t>
            </a:r>
          </a:p>
          <a:p>
            <a:pPr>
              <a:lnSpc>
                <a:spcPct val="90000"/>
              </a:lnSpc>
            </a:pPr>
            <a:r>
              <a:rPr lang="en-US" sz="2400" b="0" u="sng"/>
              <a:t>To model a comment:-</a:t>
            </a:r>
          </a:p>
          <a:p>
            <a:pPr>
              <a:lnSpc>
                <a:spcPct val="90000"/>
              </a:lnSpc>
              <a:buClr>
                <a:srgbClr val="6600CC"/>
              </a:buClr>
              <a:buFont typeface="Wingdings" pitchFamily="2" charset="2"/>
              <a:buChar char="Ø"/>
            </a:pPr>
            <a:r>
              <a:rPr lang="en-US" sz="2400" b="0"/>
              <a:t>Put your comment as text in a note and place it adjacent to the element to which it refers. You can show a more explicit relationship by connecting a note to its elements using a dependency relationship.</a:t>
            </a:r>
          </a:p>
          <a:p>
            <a:pPr>
              <a:lnSpc>
                <a:spcPct val="90000"/>
              </a:lnSpc>
              <a:buClr>
                <a:srgbClr val="6600CC"/>
              </a:buClr>
              <a:buFont typeface="Wingdings" pitchFamily="2" charset="2"/>
              <a:buChar char="Ø"/>
            </a:pPr>
            <a:endParaRPr lang="en-US" sz="2400" b="0"/>
          </a:p>
          <a:p>
            <a:pPr>
              <a:lnSpc>
                <a:spcPct val="90000"/>
              </a:lnSpc>
              <a:buClr>
                <a:srgbClr val="6600CC"/>
              </a:buClr>
              <a:buFont typeface="Wingdings" pitchFamily="2" charset="2"/>
              <a:buChar char="Ø"/>
            </a:pPr>
            <a:r>
              <a:rPr lang="en-US" sz="2400" b="0"/>
              <a:t> Remember that you can hide or make visible the elements of your model. This means that you don't have to make your comments visible everywhere the elements to which it is attached are visible. </a:t>
            </a:r>
            <a:endParaRPr 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en-US"/>
          </a:p>
        </p:txBody>
      </p:sp>
      <p:sp>
        <p:nvSpPr>
          <p:cNvPr id="38915" name="Rectangle 3"/>
          <p:cNvSpPr>
            <a:spLocks noGrp="1" noChangeArrowheads="1"/>
          </p:cNvSpPr>
          <p:nvPr>
            <p:ph type="body" idx="1"/>
          </p:nvPr>
        </p:nvSpPr>
        <p:spPr/>
        <p:txBody>
          <a:bodyPr/>
          <a:lstStyle/>
          <a:p>
            <a:pPr>
              <a:buClr>
                <a:srgbClr val="6600CC"/>
              </a:buClr>
              <a:buFont typeface="Wingdings" pitchFamily="2" charset="2"/>
              <a:buChar char="Ø"/>
            </a:pPr>
            <a:r>
              <a:rPr lang="en-US" sz="2400" b="0"/>
              <a:t>If your comment is lengthy or involves something richer than plain text, consider putting your comment in an external document and linking or embedding that document in a note attached to your model.</a:t>
            </a:r>
          </a:p>
          <a:p>
            <a:pPr>
              <a:buClr>
                <a:srgbClr val="6600CC"/>
              </a:buClr>
              <a:buFont typeface="Wingdings" pitchFamily="2" charset="2"/>
              <a:buChar char="Ø"/>
            </a:pPr>
            <a:endParaRPr lang="en-US" sz="2400" b="0"/>
          </a:p>
          <a:p>
            <a:pPr>
              <a:buClr>
                <a:srgbClr val="6600CC"/>
              </a:buClr>
              <a:buFont typeface="Wingdings" pitchFamily="2" charset="2"/>
              <a:buChar char="Ø"/>
            </a:pPr>
            <a:r>
              <a:rPr lang="en-US" sz="2400" b="0"/>
              <a:t>As your model evolves, keep those comments that record significant decisions that cannot be inferred from the model itself</a:t>
            </a:r>
          </a:p>
          <a:p>
            <a:pPr>
              <a:buFont typeface="Wingdings" pitchFamily="2" charset="2"/>
              <a:buNone/>
            </a:pPr>
            <a:endParaRPr lang="en-US" sz="2400" b="0"/>
          </a:p>
          <a:p>
            <a:endParaRPr 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Grp="1" noChangeArrowheads="1"/>
          </p:cNvSpPr>
          <p:nvPr>
            <p:ph type="title"/>
          </p:nvPr>
        </p:nvSpPr>
        <p:spPr/>
        <p:txBody>
          <a:bodyPr/>
          <a:lstStyle/>
          <a:p>
            <a:endParaRPr lang="en-US"/>
          </a:p>
        </p:txBody>
      </p:sp>
      <p:pic>
        <p:nvPicPr>
          <p:cNvPr id="40964" name="Picture 4"/>
          <p:cNvPicPr>
            <a:picLocks noChangeAspect="1" noChangeArrowheads="1"/>
          </p:cNvPicPr>
          <p:nvPr>
            <p:ph idx="1"/>
          </p:nvPr>
        </p:nvPicPr>
        <p:blipFill>
          <a:blip r:embed="rId2"/>
          <a:srcRect/>
          <a:stretch>
            <a:fillRect/>
          </a:stretch>
        </p:blipFill>
        <p:spPr>
          <a:xfrm>
            <a:off x="1828800" y="2057400"/>
            <a:ext cx="6553200" cy="3886200"/>
          </a:xfrm>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en-US"/>
          </a:p>
        </p:txBody>
      </p:sp>
      <p:sp>
        <p:nvSpPr>
          <p:cNvPr id="39939" name="Rectangle 3"/>
          <p:cNvSpPr>
            <a:spLocks noGrp="1" noChangeArrowheads="1"/>
          </p:cNvSpPr>
          <p:nvPr>
            <p:ph type="body" idx="1"/>
          </p:nvPr>
        </p:nvSpPr>
        <p:spPr/>
        <p:txBody>
          <a:bodyPr/>
          <a:lstStyle/>
          <a:p>
            <a:pPr>
              <a:buFont typeface="Wingdings" pitchFamily="2" charset="2"/>
              <a:buNone/>
            </a:pPr>
            <a:r>
              <a:rPr lang="en-US" sz="2400" b="0" u="sng">
                <a:solidFill>
                  <a:srgbClr val="6600CC"/>
                </a:solidFill>
              </a:rPr>
              <a:t>Modeling New Building Blocks:-</a:t>
            </a:r>
          </a:p>
          <a:p>
            <a:r>
              <a:rPr lang="en-US" b="0"/>
              <a:t>  </a:t>
            </a:r>
            <a:r>
              <a:rPr lang="en-US" sz="2000" b="0"/>
              <a:t>Make sure there's not already a way to express what you want by using basic UML. If you have a common modeling problem, chances are there's already some standard stereotype that will do what you want.</a:t>
            </a:r>
          </a:p>
          <a:p>
            <a:endParaRPr lang="en-US" sz="2000" b="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Grp="1" noChangeArrowheads="1"/>
          </p:cNvSpPr>
          <p:nvPr>
            <p:ph type="title"/>
          </p:nvPr>
        </p:nvSpPr>
        <p:spPr/>
        <p:txBody>
          <a:bodyPr/>
          <a:lstStyle/>
          <a:p>
            <a:r>
              <a:rPr lang="en-US" b="1" dirty="0" smtClean="0">
                <a:solidFill>
                  <a:srgbClr val="FF0000"/>
                </a:solidFill>
              </a:rPr>
              <a:t>Diagrams</a:t>
            </a:r>
            <a:endParaRPr lang="en-US" b="1" u="sng" dirty="0">
              <a:solidFill>
                <a:srgbClr val="009900"/>
              </a:solidFill>
            </a:endParaRPr>
          </a:p>
        </p:txBody>
      </p:sp>
      <p:sp>
        <p:nvSpPr>
          <p:cNvPr id="6150" name="Rectangle 6"/>
          <p:cNvSpPr>
            <a:spLocks noGrp="1" noChangeArrowheads="1"/>
          </p:cNvSpPr>
          <p:nvPr>
            <p:ph type="body" idx="1"/>
          </p:nvPr>
        </p:nvSpPr>
        <p:spPr/>
        <p:txBody>
          <a:bodyPr/>
          <a:lstStyle/>
          <a:p>
            <a:pPr>
              <a:lnSpc>
                <a:spcPct val="90000"/>
              </a:lnSpc>
            </a:pPr>
            <a:r>
              <a:rPr lang="en-US" sz="2400" dirty="0"/>
              <a:t>The static parts of a system using one of the four following diagrams.</a:t>
            </a:r>
          </a:p>
          <a:p>
            <a:pPr>
              <a:lnSpc>
                <a:spcPct val="90000"/>
              </a:lnSpc>
              <a:buFont typeface="Wingdings" pitchFamily="2" charset="2"/>
              <a:buNone/>
            </a:pPr>
            <a:r>
              <a:rPr lang="en-US" sz="2400" dirty="0"/>
              <a:t>1. Class diagram</a:t>
            </a:r>
          </a:p>
          <a:p>
            <a:pPr>
              <a:lnSpc>
                <a:spcPct val="90000"/>
              </a:lnSpc>
              <a:buFont typeface="Wingdings" pitchFamily="2" charset="2"/>
              <a:buNone/>
            </a:pPr>
            <a:r>
              <a:rPr lang="en-US" sz="2400" dirty="0"/>
              <a:t>2. Object diagram</a:t>
            </a:r>
          </a:p>
          <a:p>
            <a:pPr>
              <a:lnSpc>
                <a:spcPct val="90000"/>
              </a:lnSpc>
              <a:buFont typeface="Wingdings" pitchFamily="2" charset="2"/>
              <a:buNone/>
            </a:pPr>
            <a:r>
              <a:rPr lang="en-US" sz="2400" dirty="0"/>
              <a:t>3. Component diagram</a:t>
            </a:r>
          </a:p>
          <a:p>
            <a:pPr>
              <a:lnSpc>
                <a:spcPct val="90000"/>
              </a:lnSpc>
              <a:buFont typeface="Wingdings" pitchFamily="2" charset="2"/>
              <a:buNone/>
            </a:pPr>
            <a:r>
              <a:rPr lang="en-US" sz="2400" dirty="0"/>
              <a:t>4. Deployment diagram</a:t>
            </a:r>
          </a:p>
          <a:p>
            <a:pPr>
              <a:lnSpc>
                <a:spcPct val="90000"/>
              </a:lnSpc>
            </a:pPr>
            <a:endParaRPr lang="en-US" sz="24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endParaRPr lang="en-US"/>
          </a:p>
        </p:txBody>
      </p:sp>
      <p:sp>
        <p:nvSpPr>
          <p:cNvPr id="29699" name="Rectangle 3"/>
          <p:cNvSpPr>
            <a:spLocks noGrp="1" noChangeArrowheads="1"/>
          </p:cNvSpPr>
          <p:nvPr>
            <p:ph type="body" idx="1"/>
          </p:nvPr>
        </p:nvSpPr>
        <p:spPr>
          <a:xfrm>
            <a:off x="1182688" y="2017713"/>
            <a:ext cx="7772400" cy="4535487"/>
          </a:xfrm>
        </p:spPr>
        <p:txBody>
          <a:bodyPr/>
          <a:lstStyle/>
          <a:p>
            <a:pPr>
              <a:buFont typeface="Wingdings" pitchFamily="2" charset="2"/>
              <a:buNone/>
            </a:pPr>
            <a:r>
              <a:rPr lang="en-US" sz="2400">
                <a:latin typeface="Arial" charset="0"/>
              </a:rPr>
              <a:t>    </a:t>
            </a:r>
            <a:r>
              <a:rPr lang="en-US" sz="2400">
                <a:latin typeface="Times New Roman" pitchFamily="18" charset="0"/>
              </a:rPr>
              <a:t>A name is a textual string. That </a:t>
            </a:r>
            <a:r>
              <a:rPr lang="en-US" sz="2400">
                <a:solidFill>
                  <a:schemeClr val="folHlink"/>
                </a:solidFill>
                <a:latin typeface="Times New Roman" pitchFamily="18" charset="0"/>
              </a:rPr>
              <a:t>name alone is known as</a:t>
            </a:r>
            <a:r>
              <a:rPr lang="en-US" sz="2400">
                <a:latin typeface="Times New Roman" pitchFamily="18" charset="0"/>
              </a:rPr>
              <a:t> a </a:t>
            </a:r>
            <a:r>
              <a:rPr lang="en-US" sz="2400">
                <a:solidFill>
                  <a:srgbClr val="FF00FF"/>
                </a:solidFill>
                <a:latin typeface="Times New Roman" pitchFamily="18" charset="0"/>
              </a:rPr>
              <a:t>Simple name</a:t>
            </a:r>
            <a:r>
              <a:rPr lang="en-US" sz="2400">
                <a:latin typeface="Times New Roman" pitchFamily="18" charset="0"/>
              </a:rPr>
              <a:t>;    </a:t>
            </a:r>
            <a:r>
              <a:rPr lang="en-US" sz="2400">
                <a:solidFill>
                  <a:srgbClr val="CC3300"/>
                </a:solidFill>
                <a:latin typeface="Times New Roman" pitchFamily="18" charset="0"/>
              </a:rPr>
              <a:t>a path name</a:t>
            </a:r>
            <a:r>
              <a:rPr lang="en-US" sz="2400">
                <a:latin typeface="Times New Roman" pitchFamily="18" charset="0"/>
              </a:rPr>
              <a:t> is the </a:t>
            </a:r>
            <a:r>
              <a:rPr lang="en-US" sz="2400">
                <a:solidFill>
                  <a:schemeClr val="folHlink"/>
                </a:solidFill>
                <a:latin typeface="Times New Roman" pitchFamily="18" charset="0"/>
              </a:rPr>
              <a:t>class name prefixed by the name of the package in which that class lives. </a:t>
            </a:r>
          </a:p>
          <a:p>
            <a:pPr>
              <a:buFont typeface="Wingdings" pitchFamily="2" charset="2"/>
              <a:buNone/>
            </a:pPr>
            <a:r>
              <a:rPr lang="en-US" sz="2400">
                <a:latin typeface="Times New Roman" pitchFamily="18" charset="0"/>
              </a:rPr>
              <a:t>  </a:t>
            </a:r>
          </a:p>
          <a:p>
            <a:pPr>
              <a:buFont typeface="Wingdings" pitchFamily="2" charset="2"/>
              <a:buNone/>
            </a:pPr>
            <a:r>
              <a:rPr lang="en-US" sz="2400">
                <a:latin typeface="Times New Roman" pitchFamily="18" charset="0"/>
              </a:rPr>
              <a:t>    A class may be drawn showing only its name.</a:t>
            </a:r>
          </a:p>
          <a:p>
            <a:pPr>
              <a:buFont typeface="Wingdings" pitchFamily="2" charset="2"/>
              <a:buNone/>
            </a:pPr>
            <a:endParaRPr lang="en-US" sz="2400">
              <a:latin typeface="Times New Roman" pitchFamily="18" charset="0"/>
            </a:endParaRPr>
          </a:p>
          <a:p>
            <a:pPr>
              <a:buFont typeface="Wingdings" pitchFamily="2" charset="2"/>
              <a:buNone/>
            </a:pPr>
            <a:r>
              <a:rPr lang="en-US" sz="2400">
                <a:latin typeface="Times New Roman" pitchFamily="18" charset="0"/>
              </a:rPr>
              <a:t>    </a:t>
            </a:r>
          </a:p>
          <a:p>
            <a:endParaRPr lang="en-US" sz="2400">
              <a:latin typeface="Times New Roman" pitchFamily="18" charset="0"/>
            </a:endParaRPr>
          </a:p>
        </p:txBody>
      </p:sp>
      <p:sp>
        <p:nvSpPr>
          <p:cNvPr id="29700" name="Rectangle 4"/>
          <p:cNvSpPr>
            <a:spLocks noChangeArrowheads="1"/>
          </p:cNvSpPr>
          <p:nvPr/>
        </p:nvSpPr>
        <p:spPr bwMode="auto">
          <a:xfrm>
            <a:off x="1371600" y="4724400"/>
            <a:ext cx="31242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Temperature Sensor</a:t>
            </a:r>
          </a:p>
        </p:txBody>
      </p:sp>
      <p:sp>
        <p:nvSpPr>
          <p:cNvPr id="29701" name="Rectangle 5"/>
          <p:cNvSpPr>
            <a:spLocks noChangeArrowheads="1"/>
          </p:cNvSpPr>
          <p:nvPr/>
        </p:nvSpPr>
        <p:spPr bwMode="auto">
          <a:xfrm>
            <a:off x="4648200" y="4724400"/>
            <a:ext cx="2057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Customer</a:t>
            </a:r>
          </a:p>
        </p:txBody>
      </p:sp>
      <p:sp>
        <p:nvSpPr>
          <p:cNvPr id="29702" name="Rectangle 6"/>
          <p:cNvSpPr>
            <a:spLocks noChangeArrowheads="1"/>
          </p:cNvSpPr>
          <p:nvPr/>
        </p:nvSpPr>
        <p:spPr bwMode="auto">
          <a:xfrm>
            <a:off x="7010400" y="4800600"/>
            <a:ext cx="1676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Wall</a:t>
            </a:r>
          </a:p>
        </p:txBody>
      </p:sp>
      <p:sp>
        <p:nvSpPr>
          <p:cNvPr id="29703" name="Text Box 7"/>
          <p:cNvSpPr txBox="1">
            <a:spLocks noChangeArrowheads="1"/>
          </p:cNvSpPr>
          <p:nvPr/>
        </p:nvSpPr>
        <p:spPr bwMode="auto">
          <a:xfrm>
            <a:off x="2667000" y="5715000"/>
            <a:ext cx="3505200" cy="457200"/>
          </a:xfrm>
          <a:prstGeom prst="rect">
            <a:avLst/>
          </a:prstGeom>
          <a:noFill/>
          <a:ln w="9525">
            <a:noFill/>
            <a:miter lim="800000"/>
            <a:headEnd/>
            <a:tailEnd/>
          </a:ln>
          <a:effectLst/>
        </p:spPr>
        <p:txBody>
          <a:bodyPr>
            <a:spAutoFit/>
          </a:bodyPr>
          <a:lstStyle/>
          <a:p>
            <a:pPr>
              <a:spcBef>
                <a:spcPct val="50000"/>
              </a:spcBef>
            </a:pPr>
            <a:r>
              <a:rPr lang="en-US"/>
              <a:t>Simple Names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en-US"/>
          </a:p>
        </p:txBody>
      </p:sp>
      <p:sp>
        <p:nvSpPr>
          <p:cNvPr id="12291" name="Rectangle 3"/>
          <p:cNvSpPr>
            <a:spLocks noGrp="1" noChangeArrowheads="1"/>
          </p:cNvSpPr>
          <p:nvPr>
            <p:ph type="body" idx="1"/>
          </p:nvPr>
        </p:nvSpPr>
        <p:spPr/>
        <p:txBody>
          <a:bodyPr/>
          <a:lstStyle/>
          <a:p>
            <a:pPr>
              <a:lnSpc>
                <a:spcPct val="90000"/>
              </a:lnSpc>
            </a:pPr>
            <a:r>
              <a:rPr lang="en-US" sz="2400"/>
              <a:t>Five additional diagrams to view the dynamic parts of a system.</a:t>
            </a:r>
          </a:p>
          <a:p>
            <a:pPr>
              <a:lnSpc>
                <a:spcPct val="90000"/>
              </a:lnSpc>
              <a:buFont typeface="Wingdings" pitchFamily="2" charset="2"/>
              <a:buNone/>
            </a:pPr>
            <a:r>
              <a:rPr lang="en-US" sz="2400"/>
              <a:t>1. Use case diagram</a:t>
            </a:r>
          </a:p>
          <a:p>
            <a:pPr>
              <a:lnSpc>
                <a:spcPct val="90000"/>
              </a:lnSpc>
              <a:buFont typeface="Wingdings" pitchFamily="2" charset="2"/>
              <a:buNone/>
            </a:pPr>
            <a:r>
              <a:rPr lang="en-US" sz="2400"/>
              <a:t>2. Sequence diagram</a:t>
            </a:r>
          </a:p>
          <a:p>
            <a:pPr>
              <a:lnSpc>
                <a:spcPct val="90000"/>
              </a:lnSpc>
              <a:buFont typeface="Wingdings" pitchFamily="2" charset="2"/>
              <a:buNone/>
            </a:pPr>
            <a:r>
              <a:rPr lang="en-US" sz="2400"/>
              <a:t>3. Collaboration diagram</a:t>
            </a:r>
          </a:p>
          <a:p>
            <a:pPr>
              <a:lnSpc>
                <a:spcPct val="90000"/>
              </a:lnSpc>
              <a:buFont typeface="Wingdings" pitchFamily="2" charset="2"/>
              <a:buNone/>
            </a:pPr>
            <a:r>
              <a:rPr lang="en-US" sz="2400"/>
              <a:t>4. Statechart diagram</a:t>
            </a:r>
          </a:p>
          <a:p>
            <a:pPr>
              <a:lnSpc>
                <a:spcPct val="90000"/>
              </a:lnSpc>
              <a:buFont typeface="Wingdings" pitchFamily="2" charset="2"/>
              <a:buNone/>
            </a:pPr>
            <a:r>
              <a:rPr lang="en-US" sz="2400"/>
              <a:t>5. Activity diagram</a:t>
            </a:r>
          </a:p>
          <a:p>
            <a:pPr>
              <a:lnSpc>
                <a:spcPct val="90000"/>
              </a:lnSpc>
              <a:buFont typeface="Wingdings" pitchFamily="2" charset="2"/>
              <a:buNone/>
            </a:pPr>
            <a:endParaRPr lang="en-US" sz="2400"/>
          </a:p>
          <a:p>
            <a:pPr>
              <a:lnSpc>
                <a:spcPct val="90000"/>
              </a:lnSpc>
            </a:pPr>
            <a:r>
              <a:rPr lang="en-US" sz="2400"/>
              <a:t>The UML defines these nine kinds of diagrams</a:t>
            </a:r>
          </a:p>
          <a:p>
            <a:pPr>
              <a:lnSpc>
                <a:spcPct val="90000"/>
              </a:lnSpc>
            </a:pPr>
            <a:endParaRPr lang="en-US" sz="240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457200"/>
            <a:ext cx="8229600" cy="838200"/>
          </a:xfrm>
        </p:spPr>
        <p:txBody>
          <a:bodyPr>
            <a:normAutofit fontScale="90000"/>
          </a:bodyPr>
          <a:lstStyle/>
          <a:p>
            <a:r>
              <a:rPr lang="en-US" sz="4000" b="1"/>
              <a:t/>
            </a:r>
            <a:br>
              <a:rPr lang="en-US" sz="4000" b="1"/>
            </a:br>
            <a:r>
              <a:rPr lang="en-US" sz="4000" b="1" u="sng">
                <a:solidFill>
                  <a:srgbClr val="009900"/>
                </a:solidFill>
              </a:rPr>
              <a:t>Structural Diagrams</a:t>
            </a:r>
            <a:r>
              <a:rPr lang="en-US" sz="4000">
                <a:solidFill>
                  <a:srgbClr val="0000CC"/>
                </a:solidFill>
              </a:rPr>
              <a:t/>
            </a:r>
            <a:br>
              <a:rPr lang="en-US" sz="4000">
                <a:solidFill>
                  <a:srgbClr val="0000CC"/>
                </a:solidFill>
              </a:rPr>
            </a:br>
            <a:endParaRPr lang="en-US" sz="4000">
              <a:solidFill>
                <a:srgbClr val="0000CC"/>
              </a:solidFill>
            </a:endParaRPr>
          </a:p>
        </p:txBody>
      </p:sp>
      <p:sp>
        <p:nvSpPr>
          <p:cNvPr id="13315" name="Rectangle 3"/>
          <p:cNvSpPr>
            <a:spLocks noGrp="1" noChangeArrowheads="1"/>
          </p:cNvSpPr>
          <p:nvPr>
            <p:ph type="body" idx="1"/>
          </p:nvPr>
        </p:nvSpPr>
        <p:spPr>
          <a:xfrm>
            <a:off x="457200" y="1676400"/>
            <a:ext cx="8229600" cy="4191000"/>
          </a:xfrm>
        </p:spPr>
        <p:txBody>
          <a:bodyPr/>
          <a:lstStyle/>
          <a:p>
            <a:r>
              <a:rPr lang="en-US" sz="2400"/>
              <a:t>The UML's four structural diagrams exist to visualize, specify, construct, and document the </a:t>
            </a:r>
            <a:r>
              <a:rPr lang="en-US" sz="2400" b="1">
                <a:solidFill>
                  <a:srgbClr val="990099"/>
                </a:solidFill>
              </a:rPr>
              <a:t>static aspects</a:t>
            </a:r>
            <a:r>
              <a:rPr lang="en-US" sz="2400"/>
              <a:t> of a system.</a:t>
            </a:r>
          </a:p>
          <a:p>
            <a:endParaRPr lang="en-US" sz="2400"/>
          </a:p>
          <a:p>
            <a:r>
              <a:rPr lang="en-US" sz="2400"/>
              <a:t>The static aspects of a system represents stable skeleton.</a:t>
            </a:r>
          </a:p>
          <a:p>
            <a:endParaRPr lang="en-US" sz="2400"/>
          </a:p>
          <a:p>
            <a:pPr>
              <a:buFont typeface="Wingdings" pitchFamily="2" charset="2"/>
              <a:buNone/>
            </a:pPr>
            <a:r>
              <a:rPr lang="en-US" sz="2800"/>
              <a:t> </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endParaRPr lang="en-US"/>
          </a:p>
        </p:txBody>
      </p:sp>
      <p:sp>
        <p:nvSpPr>
          <p:cNvPr id="110595" name="Rectangle 3"/>
          <p:cNvSpPr>
            <a:spLocks noGrp="1" noChangeArrowheads="1"/>
          </p:cNvSpPr>
          <p:nvPr>
            <p:ph type="body" idx="1"/>
          </p:nvPr>
        </p:nvSpPr>
        <p:spPr/>
        <p:txBody>
          <a:bodyPr/>
          <a:lstStyle/>
          <a:p>
            <a:r>
              <a:rPr lang="en-US" sz="2400"/>
              <a:t>The UML's structural diagrams are roughly organized around the major groups of things you'll find when modeling a system.</a:t>
            </a:r>
          </a:p>
          <a:p>
            <a:endParaRPr lang="en-US" sz="2400"/>
          </a:p>
          <a:p>
            <a:pPr>
              <a:buFont typeface="Wingdings" pitchFamily="2" charset="2"/>
              <a:buNone/>
            </a:pPr>
            <a:r>
              <a:rPr lang="en-US" sz="2400"/>
              <a:t>1. </a:t>
            </a:r>
            <a:r>
              <a:rPr lang="en-US" sz="2400">
                <a:solidFill>
                  <a:srgbClr val="0000CC"/>
                </a:solidFill>
              </a:rPr>
              <a:t>Class diagram-</a:t>
            </a:r>
            <a:r>
              <a:rPr lang="en-US" sz="2400"/>
              <a:t>-- Classes, interfaces, and collaborations</a:t>
            </a:r>
          </a:p>
          <a:p>
            <a:pPr>
              <a:buFont typeface="Wingdings" pitchFamily="2" charset="2"/>
              <a:buNone/>
            </a:pPr>
            <a:r>
              <a:rPr lang="en-US" sz="2400"/>
              <a:t>2. </a:t>
            </a:r>
            <a:r>
              <a:rPr lang="en-US" sz="2400">
                <a:solidFill>
                  <a:srgbClr val="0000CC"/>
                </a:solidFill>
              </a:rPr>
              <a:t>Object diagram-</a:t>
            </a:r>
            <a:r>
              <a:rPr lang="en-US" sz="2400"/>
              <a:t>-- Objects</a:t>
            </a:r>
          </a:p>
          <a:p>
            <a:pPr>
              <a:buFont typeface="Wingdings" pitchFamily="2" charset="2"/>
              <a:buNone/>
            </a:pPr>
            <a:r>
              <a:rPr lang="en-US" sz="2400"/>
              <a:t>3. </a:t>
            </a:r>
            <a:r>
              <a:rPr lang="en-US" sz="2400">
                <a:solidFill>
                  <a:srgbClr val="0000CC"/>
                </a:solidFill>
              </a:rPr>
              <a:t>Component diagram-</a:t>
            </a:r>
            <a:r>
              <a:rPr lang="en-US" sz="2400"/>
              <a:t>--Components</a:t>
            </a:r>
          </a:p>
          <a:p>
            <a:pPr>
              <a:buFont typeface="Wingdings" pitchFamily="2" charset="2"/>
              <a:buNone/>
            </a:pPr>
            <a:r>
              <a:rPr lang="en-US" sz="2400"/>
              <a:t>4. </a:t>
            </a:r>
            <a:r>
              <a:rPr lang="en-US" sz="2400">
                <a:solidFill>
                  <a:srgbClr val="0000CC"/>
                </a:solidFill>
              </a:rPr>
              <a:t>Deployment diagram-</a:t>
            </a:r>
            <a:r>
              <a:rPr lang="en-US" sz="2400"/>
              <a:t>--Nodes</a:t>
            </a:r>
          </a:p>
          <a:p>
            <a:pPr>
              <a:buFont typeface="Wingdings" pitchFamily="2" charset="2"/>
              <a:buNone/>
            </a:pPr>
            <a:endParaRPr lang="en-US" sz="2400"/>
          </a:p>
          <a:p>
            <a:pPr>
              <a:buFont typeface="Wingdings" pitchFamily="2" charset="2"/>
              <a:buNone/>
            </a:pPr>
            <a:endParaRPr lang="en-US"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09600" y="457200"/>
            <a:ext cx="8077200" cy="914400"/>
          </a:xfrm>
        </p:spPr>
        <p:txBody>
          <a:bodyPr>
            <a:normAutofit fontScale="90000"/>
          </a:bodyPr>
          <a:lstStyle/>
          <a:p>
            <a:r>
              <a:rPr lang="en-US" sz="4000" b="1"/>
              <a:t/>
            </a:r>
            <a:br>
              <a:rPr lang="en-US" sz="4000" b="1"/>
            </a:br>
            <a:r>
              <a:rPr lang="en-US" sz="3600" u="sng"/>
              <a:t>1.</a:t>
            </a:r>
            <a:r>
              <a:rPr lang="en-US" sz="3200" b="1" u="sng"/>
              <a:t>Class Diagram</a:t>
            </a:r>
            <a:r>
              <a:rPr lang="en-US" sz="4000"/>
              <a:t/>
            </a:r>
            <a:br>
              <a:rPr lang="en-US" sz="4000"/>
            </a:br>
            <a:endParaRPr lang="en-US" sz="4000"/>
          </a:p>
        </p:txBody>
      </p:sp>
      <p:sp>
        <p:nvSpPr>
          <p:cNvPr id="111619" name="Rectangle 3"/>
          <p:cNvSpPr>
            <a:spLocks noGrp="1" noChangeArrowheads="1"/>
          </p:cNvSpPr>
          <p:nvPr>
            <p:ph type="body" idx="1"/>
          </p:nvPr>
        </p:nvSpPr>
        <p:spPr>
          <a:xfrm>
            <a:off x="457200" y="1524000"/>
            <a:ext cx="8229600" cy="4343400"/>
          </a:xfrm>
        </p:spPr>
        <p:txBody>
          <a:bodyPr/>
          <a:lstStyle/>
          <a:p>
            <a:pPr>
              <a:lnSpc>
                <a:spcPct val="90000"/>
              </a:lnSpc>
            </a:pPr>
            <a:r>
              <a:rPr lang="en-US" sz="2400"/>
              <a:t>A </a:t>
            </a:r>
            <a:r>
              <a:rPr lang="en-US" sz="2400" b="1" i="1">
                <a:solidFill>
                  <a:srgbClr val="990099"/>
                </a:solidFill>
              </a:rPr>
              <a:t>class diagram</a:t>
            </a:r>
            <a:r>
              <a:rPr lang="en-US" sz="2400" i="1"/>
              <a:t> </a:t>
            </a:r>
            <a:r>
              <a:rPr lang="en-US" sz="2400"/>
              <a:t>shows a set of </a:t>
            </a:r>
            <a:r>
              <a:rPr lang="en-US" sz="2400" b="1">
                <a:solidFill>
                  <a:srgbClr val="009900"/>
                </a:solidFill>
              </a:rPr>
              <a:t>classes, interfaces, and collaborations and their relationships.</a:t>
            </a:r>
          </a:p>
          <a:p>
            <a:pPr>
              <a:lnSpc>
                <a:spcPct val="90000"/>
              </a:lnSpc>
            </a:pPr>
            <a:endParaRPr lang="en-US" sz="2400" b="1">
              <a:solidFill>
                <a:srgbClr val="009900"/>
              </a:solidFill>
            </a:endParaRPr>
          </a:p>
          <a:p>
            <a:pPr>
              <a:lnSpc>
                <a:spcPct val="90000"/>
              </a:lnSpc>
            </a:pPr>
            <a:r>
              <a:rPr lang="en-US" sz="2400"/>
              <a:t>Class diagrams are the most common diagram found in modeling object-oriented systems.</a:t>
            </a:r>
          </a:p>
          <a:p>
            <a:pPr>
              <a:lnSpc>
                <a:spcPct val="90000"/>
              </a:lnSpc>
            </a:pPr>
            <a:endParaRPr lang="en-US" sz="2400"/>
          </a:p>
          <a:p>
            <a:pPr>
              <a:lnSpc>
                <a:spcPct val="90000"/>
              </a:lnSpc>
            </a:pPr>
            <a:r>
              <a:rPr lang="en-US" sz="2400"/>
              <a:t>Class diagrams are used to illustrate the </a:t>
            </a:r>
            <a:r>
              <a:rPr lang="en-US" sz="2400" b="1">
                <a:solidFill>
                  <a:srgbClr val="009900"/>
                </a:solidFill>
              </a:rPr>
              <a:t>static design view</a:t>
            </a:r>
            <a:r>
              <a:rPr lang="en-US" sz="2400"/>
              <a:t> of a system.</a:t>
            </a:r>
          </a:p>
          <a:p>
            <a:pPr>
              <a:lnSpc>
                <a:spcPct val="90000"/>
              </a:lnSpc>
            </a:pPr>
            <a:endParaRPr lang="en-US" sz="2400"/>
          </a:p>
          <a:p>
            <a:pPr>
              <a:lnSpc>
                <a:spcPct val="90000"/>
              </a:lnSpc>
            </a:pPr>
            <a:r>
              <a:rPr lang="en-US" sz="2400"/>
              <a:t>Class diagrams that include active classes are used to address the static process view of a system.</a:t>
            </a:r>
          </a:p>
          <a:p>
            <a:pPr>
              <a:lnSpc>
                <a:spcPct val="90000"/>
              </a:lnSpc>
            </a:pPr>
            <a:endParaRPr lang="en-US" sz="2400"/>
          </a:p>
          <a:p>
            <a:pPr>
              <a:lnSpc>
                <a:spcPct val="90000"/>
              </a:lnSpc>
            </a:pPr>
            <a:endParaRPr lang="en-US" sz="2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5800" y="457200"/>
            <a:ext cx="8001000" cy="914400"/>
          </a:xfrm>
        </p:spPr>
        <p:txBody>
          <a:bodyPr>
            <a:normAutofit fontScale="90000"/>
          </a:bodyPr>
          <a:lstStyle/>
          <a:p>
            <a:r>
              <a:rPr lang="en-US" sz="3200" b="1" u="sng"/>
              <a:t/>
            </a:r>
            <a:br>
              <a:rPr lang="en-US" sz="3200" b="1" u="sng"/>
            </a:br>
            <a:r>
              <a:rPr lang="en-US" sz="3200" b="1" u="sng"/>
              <a:t>2. Object Diagram</a:t>
            </a:r>
            <a:r>
              <a:rPr lang="en-US" sz="4000"/>
              <a:t/>
            </a:r>
            <a:br>
              <a:rPr lang="en-US" sz="4000"/>
            </a:br>
            <a:endParaRPr lang="en-US" sz="4000"/>
          </a:p>
        </p:txBody>
      </p:sp>
      <p:sp>
        <p:nvSpPr>
          <p:cNvPr id="112643" name="Rectangle 3"/>
          <p:cNvSpPr>
            <a:spLocks noGrp="1" noChangeArrowheads="1"/>
          </p:cNvSpPr>
          <p:nvPr>
            <p:ph type="body" idx="1"/>
          </p:nvPr>
        </p:nvSpPr>
        <p:spPr>
          <a:xfrm>
            <a:off x="457200" y="1524000"/>
            <a:ext cx="8229600" cy="5029200"/>
          </a:xfrm>
        </p:spPr>
        <p:txBody>
          <a:bodyPr/>
          <a:lstStyle/>
          <a:p>
            <a:r>
              <a:rPr lang="en-US" sz="2400"/>
              <a:t>An </a:t>
            </a:r>
            <a:r>
              <a:rPr lang="en-US" sz="2400" b="1" i="1">
                <a:solidFill>
                  <a:srgbClr val="990099"/>
                </a:solidFill>
              </a:rPr>
              <a:t>object diagram</a:t>
            </a:r>
            <a:r>
              <a:rPr lang="en-US" sz="2400" i="1"/>
              <a:t> </a:t>
            </a:r>
            <a:r>
              <a:rPr lang="en-US" sz="2400"/>
              <a:t>shows a </a:t>
            </a:r>
            <a:r>
              <a:rPr lang="en-US" sz="2400" b="1">
                <a:solidFill>
                  <a:srgbClr val="009900"/>
                </a:solidFill>
              </a:rPr>
              <a:t>set of objects and their relationships.</a:t>
            </a:r>
          </a:p>
          <a:p>
            <a:endParaRPr lang="en-US" sz="2400" b="1">
              <a:solidFill>
                <a:srgbClr val="009900"/>
              </a:solidFill>
            </a:endParaRPr>
          </a:p>
          <a:p>
            <a:r>
              <a:rPr lang="en-US" sz="2400"/>
              <a:t>Object diagrams address the static design view or static process view of a system just as do class diagrams.</a:t>
            </a:r>
          </a:p>
          <a:p>
            <a:endParaRPr lang="en-US" sz="2400"/>
          </a:p>
          <a:p>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457200"/>
            <a:ext cx="8229600" cy="838200"/>
          </a:xfrm>
        </p:spPr>
        <p:txBody>
          <a:bodyPr>
            <a:normAutofit fontScale="90000"/>
          </a:bodyPr>
          <a:lstStyle/>
          <a:p>
            <a:r>
              <a:rPr lang="en-US" sz="3600" b="1" u="sng"/>
              <a:t>3. Component Diagram</a:t>
            </a:r>
            <a:r>
              <a:rPr lang="en-US" sz="3600" u="sng"/>
              <a:t/>
            </a:r>
            <a:br>
              <a:rPr lang="en-US" sz="3600" u="sng"/>
            </a:br>
            <a:endParaRPr lang="en-US" sz="3600" u="sng"/>
          </a:p>
        </p:txBody>
      </p:sp>
      <p:sp>
        <p:nvSpPr>
          <p:cNvPr id="113667" name="Rectangle 3"/>
          <p:cNvSpPr>
            <a:spLocks noGrp="1" noChangeArrowheads="1"/>
          </p:cNvSpPr>
          <p:nvPr>
            <p:ph type="body" idx="1"/>
          </p:nvPr>
        </p:nvSpPr>
        <p:spPr>
          <a:xfrm>
            <a:off x="457200" y="1371600"/>
            <a:ext cx="8229600" cy="5257800"/>
          </a:xfrm>
        </p:spPr>
        <p:txBody>
          <a:bodyPr/>
          <a:lstStyle/>
          <a:p>
            <a:r>
              <a:rPr lang="en-US" sz="2400"/>
              <a:t>A </a:t>
            </a:r>
            <a:r>
              <a:rPr lang="en-US" sz="2400" b="1" i="1">
                <a:solidFill>
                  <a:srgbClr val="990099"/>
                </a:solidFill>
              </a:rPr>
              <a:t>component diagram</a:t>
            </a:r>
            <a:r>
              <a:rPr lang="en-US" sz="2400" i="1"/>
              <a:t> </a:t>
            </a:r>
            <a:r>
              <a:rPr lang="en-US" sz="2400"/>
              <a:t>shows a </a:t>
            </a:r>
            <a:r>
              <a:rPr lang="en-US" sz="2400" b="1">
                <a:solidFill>
                  <a:srgbClr val="009900"/>
                </a:solidFill>
              </a:rPr>
              <a:t>set of components and their relationships. </a:t>
            </a:r>
          </a:p>
          <a:p>
            <a:endParaRPr lang="en-US" sz="2400" b="1">
              <a:solidFill>
                <a:srgbClr val="009900"/>
              </a:solidFill>
            </a:endParaRPr>
          </a:p>
          <a:p>
            <a:r>
              <a:rPr lang="en-US" sz="2400"/>
              <a:t>Component diagrams are used to illustrate the </a:t>
            </a:r>
            <a:r>
              <a:rPr lang="en-US" sz="2400" b="1">
                <a:solidFill>
                  <a:srgbClr val="009900"/>
                </a:solidFill>
              </a:rPr>
              <a:t>static implementation view</a:t>
            </a:r>
            <a:r>
              <a:rPr lang="en-US" sz="2400">
                <a:solidFill>
                  <a:srgbClr val="009900"/>
                </a:solidFill>
              </a:rPr>
              <a:t> </a:t>
            </a:r>
            <a:r>
              <a:rPr lang="en-US" sz="2400">
                <a:solidFill>
                  <a:schemeClr val="tx2"/>
                </a:solidFill>
              </a:rPr>
              <a:t>of a system.</a:t>
            </a:r>
          </a:p>
          <a:p>
            <a:pPr>
              <a:buFont typeface="Wingdings" pitchFamily="2" charset="2"/>
              <a:buNone/>
            </a:pPr>
            <a:endParaRPr lang="en-US" sz="2400">
              <a:solidFill>
                <a:srgbClr val="009900"/>
              </a:solidFill>
            </a:endParaRPr>
          </a:p>
          <a:p>
            <a:r>
              <a:rPr lang="en-US" sz="2400"/>
              <a:t>Component diagrams are related to class diagrams in that a component typically maps to one or more classes, interfaces, or collaborations</a:t>
            </a:r>
            <a:r>
              <a:rPr lang="en-US"/>
              <a:t>.</a:t>
            </a:r>
          </a:p>
          <a:p>
            <a:endParaRPr lang="en-US" sz="2400"/>
          </a:p>
          <a:p>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a:xfrm>
            <a:off x="457200" y="762000"/>
            <a:ext cx="8229600" cy="5105400"/>
          </a:xfrm>
        </p:spPr>
        <p:txBody>
          <a:bodyPr/>
          <a:lstStyle/>
          <a:p>
            <a:r>
              <a:rPr lang="en-US" b="1" i="1">
                <a:solidFill>
                  <a:srgbClr val="990099"/>
                </a:solidFill>
              </a:rPr>
              <a:t>component diagram</a:t>
            </a:r>
          </a:p>
        </p:txBody>
      </p:sp>
      <p:pic>
        <p:nvPicPr>
          <p:cNvPr id="130053" name="Picture 5" descr="oct_cmpt">
            <a:hlinkClick r:id="rId2" action="ppaction://hlinkfile"/>
          </p:cNvPr>
          <p:cNvPicPr>
            <a:picLocks noChangeAspect="1" noChangeArrowheads="1"/>
          </p:cNvPicPr>
          <p:nvPr/>
        </p:nvPicPr>
        <p:blipFill>
          <a:blip r:embed="rId3"/>
          <a:srcRect/>
          <a:stretch>
            <a:fillRect/>
          </a:stretch>
        </p:blipFill>
        <p:spPr bwMode="auto">
          <a:xfrm>
            <a:off x="1066800" y="2057400"/>
            <a:ext cx="7162800" cy="3324225"/>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457200"/>
            <a:ext cx="8229600" cy="685800"/>
          </a:xfrm>
        </p:spPr>
        <p:txBody>
          <a:bodyPr/>
          <a:lstStyle/>
          <a:p>
            <a:r>
              <a:rPr lang="en-US" sz="4000" b="1"/>
              <a:t/>
            </a:r>
            <a:br>
              <a:rPr lang="en-US" sz="4000" b="1"/>
            </a:br>
            <a:r>
              <a:rPr lang="en-US" sz="3600" b="1" u="sng"/>
              <a:t>4.</a:t>
            </a:r>
            <a:r>
              <a:rPr lang="en-US" sz="4000" b="1" u="sng"/>
              <a:t> </a:t>
            </a:r>
            <a:r>
              <a:rPr lang="en-US" sz="3600" b="1" u="sng"/>
              <a:t>Deployment Diagram</a:t>
            </a:r>
            <a:r>
              <a:rPr lang="en-US" sz="4000"/>
              <a:t/>
            </a:r>
            <a:br>
              <a:rPr lang="en-US" sz="4000"/>
            </a:br>
            <a:endParaRPr lang="en-US" sz="4000"/>
          </a:p>
        </p:txBody>
      </p:sp>
      <p:sp>
        <p:nvSpPr>
          <p:cNvPr id="114691" name="Rectangle 3"/>
          <p:cNvSpPr>
            <a:spLocks noGrp="1" noChangeArrowheads="1"/>
          </p:cNvSpPr>
          <p:nvPr>
            <p:ph type="body" idx="1"/>
          </p:nvPr>
        </p:nvSpPr>
        <p:spPr>
          <a:xfrm>
            <a:off x="457200" y="1447800"/>
            <a:ext cx="8229600" cy="5105400"/>
          </a:xfrm>
        </p:spPr>
        <p:txBody>
          <a:bodyPr/>
          <a:lstStyle/>
          <a:p>
            <a:r>
              <a:rPr lang="en-US" sz="2400"/>
              <a:t>A </a:t>
            </a:r>
            <a:r>
              <a:rPr lang="en-US" sz="2400" b="1" i="1">
                <a:solidFill>
                  <a:srgbClr val="990099"/>
                </a:solidFill>
              </a:rPr>
              <a:t>deployment diagram</a:t>
            </a:r>
            <a:r>
              <a:rPr lang="en-US" sz="2400" i="1"/>
              <a:t> </a:t>
            </a:r>
            <a:r>
              <a:rPr lang="en-US" sz="2400"/>
              <a:t>shows a </a:t>
            </a:r>
            <a:r>
              <a:rPr lang="en-US" sz="2400" b="1">
                <a:solidFill>
                  <a:srgbClr val="009900"/>
                </a:solidFill>
              </a:rPr>
              <a:t>set of nodes and their relationships.</a:t>
            </a:r>
          </a:p>
          <a:p>
            <a:endParaRPr lang="en-US" sz="2400" b="1">
              <a:solidFill>
                <a:srgbClr val="009900"/>
              </a:solidFill>
            </a:endParaRPr>
          </a:p>
          <a:p>
            <a:r>
              <a:rPr lang="en-US" sz="2400"/>
              <a:t>Deployment diagrams are used to illustrate the </a:t>
            </a:r>
            <a:r>
              <a:rPr lang="en-US" sz="2400" b="1">
                <a:solidFill>
                  <a:srgbClr val="009900"/>
                </a:solidFill>
              </a:rPr>
              <a:t>static deployment view</a:t>
            </a:r>
            <a:r>
              <a:rPr lang="en-US" sz="2400"/>
              <a:t> of an architecture.</a:t>
            </a:r>
          </a:p>
          <a:p>
            <a:endParaRPr lang="en-US" sz="2400"/>
          </a:p>
          <a:p>
            <a:r>
              <a:rPr lang="en-US" sz="2400"/>
              <a:t>Deployment diagrams are related to component diagrams in that a node typically encloses one or more components.</a:t>
            </a:r>
          </a:p>
          <a:p>
            <a:endParaRPr lang="en-US" sz="2400"/>
          </a:p>
          <a:p>
            <a:endParaRPr 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457200" y="990600"/>
            <a:ext cx="8229600" cy="4876800"/>
          </a:xfrm>
        </p:spPr>
        <p:txBody>
          <a:bodyPr/>
          <a:lstStyle/>
          <a:p>
            <a:r>
              <a:rPr lang="en-US" b="1" i="1">
                <a:solidFill>
                  <a:srgbClr val="990099"/>
                </a:solidFill>
              </a:rPr>
              <a:t>deployment diagram</a:t>
            </a:r>
          </a:p>
        </p:txBody>
      </p:sp>
      <p:pic>
        <p:nvPicPr>
          <p:cNvPr id="131077" name="Picture 5" descr="oct_depl">
            <a:hlinkClick r:id="rId2" action="ppaction://hlinkfile"/>
          </p:cNvPr>
          <p:cNvPicPr>
            <a:picLocks noChangeAspect="1" noChangeArrowheads="1"/>
          </p:cNvPicPr>
          <p:nvPr/>
        </p:nvPicPr>
        <p:blipFill>
          <a:blip r:embed="rId3"/>
          <a:srcRect/>
          <a:stretch>
            <a:fillRect/>
          </a:stretch>
        </p:blipFill>
        <p:spPr bwMode="auto">
          <a:xfrm>
            <a:off x="1524000" y="2209800"/>
            <a:ext cx="5715000" cy="3133725"/>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457200"/>
            <a:ext cx="8229600" cy="914400"/>
          </a:xfrm>
        </p:spPr>
        <p:txBody>
          <a:bodyPr/>
          <a:lstStyle/>
          <a:p>
            <a:r>
              <a:rPr lang="en-US" sz="4000" b="1" u="sng">
                <a:solidFill>
                  <a:srgbClr val="009900"/>
                </a:solidFill>
              </a:rPr>
              <a:t>Behavioral Diagrams</a:t>
            </a:r>
            <a:r>
              <a:rPr lang="en-US" sz="4000">
                <a:solidFill>
                  <a:srgbClr val="009900"/>
                </a:solidFill>
              </a:rPr>
              <a:t/>
            </a:r>
            <a:br>
              <a:rPr lang="en-US" sz="4000">
                <a:solidFill>
                  <a:srgbClr val="009900"/>
                </a:solidFill>
              </a:rPr>
            </a:br>
            <a:endParaRPr lang="en-US" sz="4000">
              <a:solidFill>
                <a:srgbClr val="009900"/>
              </a:solidFill>
            </a:endParaRPr>
          </a:p>
        </p:txBody>
      </p:sp>
      <p:sp>
        <p:nvSpPr>
          <p:cNvPr id="115715" name="Rectangle 3"/>
          <p:cNvSpPr>
            <a:spLocks noGrp="1" noChangeArrowheads="1"/>
          </p:cNvSpPr>
          <p:nvPr>
            <p:ph type="body" idx="1"/>
          </p:nvPr>
        </p:nvSpPr>
        <p:spPr>
          <a:xfrm>
            <a:off x="457200" y="1219200"/>
            <a:ext cx="8229600" cy="5334000"/>
          </a:xfrm>
        </p:spPr>
        <p:txBody>
          <a:bodyPr/>
          <a:lstStyle/>
          <a:p>
            <a:r>
              <a:rPr lang="en-US" sz="2400"/>
              <a:t>The UML's five behavioral diagrams are used to visualize, specify, construct, and document the dynamic aspects of a system.</a:t>
            </a:r>
          </a:p>
          <a:p>
            <a:endParaRPr lang="en-US" sz="2400"/>
          </a:p>
          <a:p>
            <a:r>
              <a:rPr lang="en-US" sz="2400"/>
              <a:t>You can think of the dynamic aspects of a system as </a:t>
            </a:r>
            <a:r>
              <a:rPr lang="en-US" sz="2400" b="1">
                <a:solidFill>
                  <a:srgbClr val="009900"/>
                </a:solidFill>
              </a:rPr>
              <a:t>representing its changing parts.</a:t>
            </a:r>
          </a:p>
          <a:p>
            <a:endParaRPr lang="en-US" sz="2400" b="1"/>
          </a:p>
          <a:p>
            <a:r>
              <a:rPr lang="en-US" sz="2400"/>
              <a:t>The dynamic aspects of a software system encompass things as the flow of messages over time and the physical movement of components across a network.</a:t>
            </a:r>
          </a:p>
          <a:p>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endParaRPr lang="en-US"/>
          </a:p>
        </p:txBody>
      </p:sp>
      <p:sp>
        <p:nvSpPr>
          <p:cNvPr id="31747" name="Rectangle 3"/>
          <p:cNvSpPr>
            <a:spLocks noGrp="1" noChangeArrowheads="1"/>
          </p:cNvSpPr>
          <p:nvPr>
            <p:ph type="body" idx="1"/>
          </p:nvPr>
        </p:nvSpPr>
        <p:spPr/>
        <p:txBody>
          <a:bodyPr/>
          <a:lstStyle/>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Tx/>
              <a:buChar char="•"/>
            </a:pPr>
            <a:r>
              <a:rPr lang="en-US" sz="2400">
                <a:latin typeface="Times New Roman" pitchFamily="18" charset="0"/>
              </a:rPr>
              <a:t>Capitalize the first letter of every word in a class name, as in </a:t>
            </a:r>
            <a:r>
              <a:rPr lang="en-US" sz="2400">
                <a:solidFill>
                  <a:srgbClr val="CC3300"/>
                </a:solidFill>
                <a:latin typeface="Times New Roman" pitchFamily="18" charset="0"/>
              </a:rPr>
              <a:t>C</a:t>
            </a:r>
            <a:r>
              <a:rPr lang="en-US" sz="2400">
                <a:latin typeface="Times New Roman" pitchFamily="18" charset="0"/>
              </a:rPr>
              <a:t>ustomer or </a:t>
            </a:r>
            <a:r>
              <a:rPr lang="en-US" sz="2400">
                <a:solidFill>
                  <a:srgbClr val="CC3300"/>
                </a:solidFill>
                <a:latin typeface="Times New Roman" pitchFamily="18" charset="0"/>
              </a:rPr>
              <a:t>T</a:t>
            </a:r>
            <a:r>
              <a:rPr lang="en-US" sz="2400">
                <a:latin typeface="Times New Roman" pitchFamily="18" charset="0"/>
              </a:rPr>
              <a:t>emperature</a:t>
            </a:r>
            <a:r>
              <a:rPr lang="en-US" sz="2400">
                <a:solidFill>
                  <a:srgbClr val="CC3300"/>
                </a:solidFill>
                <a:latin typeface="Times New Roman" pitchFamily="18" charset="0"/>
              </a:rPr>
              <a:t>S</a:t>
            </a:r>
            <a:r>
              <a:rPr lang="en-US" sz="2400">
                <a:latin typeface="Times New Roman" pitchFamily="18" charset="0"/>
              </a:rPr>
              <a:t>ensor. </a:t>
            </a:r>
          </a:p>
        </p:txBody>
      </p:sp>
      <p:sp>
        <p:nvSpPr>
          <p:cNvPr id="31748" name="Rectangle 4"/>
          <p:cNvSpPr>
            <a:spLocks noChangeArrowheads="1"/>
          </p:cNvSpPr>
          <p:nvPr/>
        </p:nvSpPr>
        <p:spPr bwMode="auto">
          <a:xfrm>
            <a:off x="1524000" y="2362200"/>
            <a:ext cx="4038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Business Rules:: Fraud Agent</a:t>
            </a:r>
          </a:p>
        </p:txBody>
      </p:sp>
      <p:sp>
        <p:nvSpPr>
          <p:cNvPr id="31749" name="Rectangle 5"/>
          <p:cNvSpPr>
            <a:spLocks noChangeArrowheads="1"/>
          </p:cNvSpPr>
          <p:nvPr/>
        </p:nvSpPr>
        <p:spPr bwMode="auto">
          <a:xfrm>
            <a:off x="3581400" y="3048000"/>
            <a:ext cx="4191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Java :: awt :: Rectangle </a:t>
            </a:r>
          </a:p>
        </p:txBody>
      </p:sp>
      <p:sp>
        <p:nvSpPr>
          <p:cNvPr id="31751" name="Text Box 7"/>
          <p:cNvSpPr txBox="1">
            <a:spLocks noChangeArrowheads="1"/>
          </p:cNvSpPr>
          <p:nvPr/>
        </p:nvSpPr>
        <p:spPr bwMode="auto">
          <a:xfrm>
            <a:off x="1295400" y="3200400"/>
            <a:ext cx="2209800" cy="457200"/>
          </a:xfrm>
          <a:prstGeom prst="rect">
            <a:avLst/>
          </a:prstGeom>
          <a:noFill/>
          <a:ln w="9525">
            <a:noFill/>
            <a:miter lim="800000"/>
            <a:headEnd/>
            <a:tailEnd/>
          </a:ln>
          <a:effectLst/>
        </p:spPr>
        <p:txBody>
          <a:bodyPr>
            <a:spAutoFit/>
          </a:bodyPr>
          <a:lstStyle/>
          <a:p>
            <a:pPr>
              <a:spcBef>
                <a:spcPct val="50000"/>
              </a:spcBef>
            </a:pPr>
            <a:r>
              <a:rPr lang="en-US"/>
              <a:t>Path Names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457200" y="762000"/>
            <a:ext cx="8229600" cy="5791200"/>
          </a:xfrm>
        </p:spPr>
        <p:txBody>
          <a:bodyPr/>
          <a:lstStyle/>
          <a:p>
            <a:pPr marL="533400" indent="-533400">
              <a:lnSpc>
                <a:spcPct val="90000"/>
              </a:lnSpc>
            </a:pPr>
            <a:r>
              <a:rPr lang="en-US" sz="2000"/>
              <a:t>The UML's behavioral diagrams are roughly organized around the major ways you can model the dynamics of a system.</a:t>
            </a:r>
          </a:p>
          <a:p>
            <a:pPr marL="533400" indent="-533400">
              <a:lnSpc>
                <a:spcPct val="90000"/>
              </a:lnSpc>
              <a:buFont typeface="Wingdings" pitchFamily="2" charset="2"/>
              <a:buNone/>
            </a:pPr>
            <a:endParaRPr lang="en-US" sz="2000"/>
          </a:p>
          <a:p>
            <a:pPr marL="533400" indent="-533400">
              <a:lnSpc>
                <a:spcPct val="90000"/>
              </a:lnSpc>
              <a:buFont typeface="Wingdings" pitchFamily="2" charset="2"/>
              <a:buNone/>
            </a:pPr>
            <a:r>
              <a:rPr lang="en-US" sz="2000">
                <a:solidFill>
                  <a:schemeClr val="tx2"/>
                </a:solidFill>
              </a:rPr>
              <a:t>1.</a:t>
            </a:r>
            <a:r>
              <a:rPr lang="en-US" sz="2000">
                <a:solidFill>
                  <a:srgbClr val="0000CC"/>
                </a:solidFill>
              </a:rPr>
              <a:t> Use case diagram-</a:t>
            </a:r>
            <a:r>
              <a:rPr lang="en-US" sz="2000"/>
              <a:t>-- Organizes the behaviors of the system.</a:t>
            </a:r>
          </a:p>
          <a:p>
            <a:pPr marL="533400" indent="-533400">
              <a:lnSpc>
                <a:spcPct val="90000"/>
              </a:lnSpc>
              <a:buFont typeface="Wingdings" pitchFamily="2" charset="2"/>
              <a:buNone/>
            </a:pPr>
            <a:endParaRPr lang="en-US" sz="2000"/>
          </a:p>
          <a:p>
            <a:pPr marL="533400" indent="-533400">
              <a:lnSpc>
                <a:spcPct val="90000"/>
              </a:lnSpc>
              <a:buFont typeface="Wingdings" pitchFamily="2" charset="2"/>
              <a:buNone/>
            </a:pPr>
            <a:r>
              <a:rPr lang="en-US" sz="2000"/>
              <a:t>2. </a:t>
            </a:r>
            <a:r>
              <a:rPr lang="en-US" sz="2000">
                <a:solidFill>
                  <a:srgbClr val="0000CC"/>
                </a:solidFill>
              </a:rPr>
              <a:t>Sequence diagram</a:t>
            </a:r>
            <a:r>
              <a:rPr lang="en-US" sz="2000"/>
              <a:t> ---Focused on the time ordering of messages.</a:t>
            </a:r>
          </a:p>
          <a:p>
            <a:pPr marL="533400" indent="-533400">
              <a:lnSpc>
                <a:spcPct val="90000"/>
              </a:lnSpc>
              <a:buFont typeface="Wingdings" pitchFamily="2" charset="2"/>
              <a:buNone/>
            </a:pPr>
            <a:endParaRPr lang="en-US" sz="2000"/>
          </a:p>
          <a:p>
            <a:pPr marL="533400" indent="-533400">
              <a:lnSpc>
                <a:spcPct val="90000"/>
              </a:lnSpc>
              <a:buFont typeface="Wingdings" pitchFamily="2" charset="2"/>
              <a:buNone/>
            </a:pPr>
            <a:r>
              <a:rPr lang="en-US" sz="2000"/>
              <a:t>3. </a:t>
            </a:r>
            <a:r>
              <a:rPr lang="en-US" sz="2000">
                <a:solidFill>
                  <a:srgbClr val="0000CC"/>
                </a:solidFill>
              </a:rPr>
              <a:t>Collaboration diagram-</a:t>
            </a:r>
            <a:r>
              <a:rPr lang="en-US" sz="2000"/>
              <a:t>--Focused on the structural organization of objects that send and receive messages.</a:t>
            </a:r>
          </a:p>
          <a:p>
            <a:pPr marL="533400" indent="-533400">
              <a:lnSpc>
                <a:spcPct val="90000"/>
              </a:lnSpc>
              <a:buFont typeface="Wingdings" pitchFamily="2" charset="2"/>
              <a:buNone/>
            </a:pPr>
            <a:endParaRPr lang="en-US" sz="2000"/>
          </a:p>
          <a:p>
            <a:pPr marL="533400" indent="-533400">
              <a:lnSpc>
                <a:spcPct val="90000"/>
              </a:lnSpc>
              <a:buFont typeface="Wingdings" pitchFamily="2" charset="2"/>
              <a:buNone/>
            </a:pPr>
            <a:r>
              <a:rPr lang="en-US" sz="2000"/>
              <a:t>4. </a:t>
            </a:r>
            <a:r>
              <a:rPr lang="en-US" sz="2000">
                <a:solidFill>
                  <a:srgbClr val="0000CC"/>
                </a:solidFill>
              </a:rPr>
              <a:t>Statechart diagram-</a:t>
            </a:r>
            <a:r>
              <a:rPr lang="en-US" sz="2000"/>
              <a:t>--Focused on the changing state of a system driven by events.</a:t>
            </a:r>
          </a:p>
          <a:p>
            <a:pPr marL="533400" indent="-533400">
              <a:lnSpc>
                <a:spcPct val="90000"/>
              </a:lnSpc>
              <a:buFont typeface="Wingdings" pitchFamily="2" charset="2"/>
              <a:buNone/>
            </a:pPr>
            <a:endParaRPr lang="en-US" sz="2000"/>
          </a:p>
          <a:p>
            <a:pPr marL="533400" indent="-533400">
              <a:lnSpc>
                <a:spcPct val="90000"/>
              </a:lnSpc>
              <a:buFont typeface="Wingdings" pitchFamily="2" charset="2"/>
              <a:buNone/>
            </a:pPr>
            <a:r>
              <a:rPr lang="en-US" sz="2000"/>
              <a:t>5. </a:t>
            </a:r>
            <a:r>
              <a:rPr lang="en-US" sz="2000">
                <a:solidFill>
                  <a:srgbClr val="0000CC"/>
                </a:solidFill>
              </a:rPr>
              <a:t>Activity diagram</a:t>
            </a:r>
            <a:r>
              <a:rPr lang="en-US" sz="2000"/>
              <a:t>---Focused on the flow of control from activity to activity.</a:t>
            </a:r>
          </a:p>
          <a:p>
            <a:pPr marL="533400" indent="-533400">
              <a:lnSpc>
                <a:spcPct val="90000"/>
              </a:lnSpc>
              <a:buFont typeface="Wingdings" pitchFamily="2" charset="2"/>
              <a:buNone/>
            </a:pPr>
            <a:endParaRPr lang="en-US" sz="200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457200"/>
            <a:ext cx="8229600" cy="685800"/>
          </a:xfrm>
        </p:spPr>
        <p:txBody>
          <a:bodyPr/>
          <a:lstStyle/>
          <a:p>
            <a:r>
              <a:rPr lang="en-US" sz="3200" b="1" u="sng"/>
              <a:t/>
            </a:r>
            <a:br>
              <a:rPr lang="en-US" sz="3200" b="1" u="sng"/>
            </a:br>
            <a:r>
              <a:rPr lang="en-US" sz="3200" b="1" u="sng"/>
              <a:t>Use Case Diagram</a:t>
            </a:r>
            <a:r>
              <a:rPr lang="en-US" sz="4000"/>
              <a:t/>
            </a:r>
            <a:br>
              <a:rPr lang="en-US" sz="4000"/>
            </a:br>
            <a:endParaRPr lang="en-US" sz="4000"/>
          </a:p>
        </p:txBody>
      </p:sp>
      <p:sp>
        <p:nvSpPr>
          <p:cNvPr id="117763" name="Rectangle 3"/>
          <p:cNvSpPr>
            <a:spLocks noGrp="1" noChangeArrowheads="1"/>
          </p:cNvSpPr>
          <p:nvPr>
            <p:ph type="body" idx="1"/>
          </p:nvPr>
        </p:nvSpPr>
        <p:spPr>
          <a:xfrm>
            <a:off x="457200" y="1447800"/>
            <a:ext cx="8229600" cy="5029200"/>
          </a:xfrm>
        </p:spPr>
        <p:txBody>
          <a:bodyPr/>
          <a:lstStyle/>
          <a:p>
            <a:r>
              <a:rPr lang="en-US" sz="2400"/>
              <a:t>A </a:t>
            </a:r>
            <a:r>
              <a:rPr lang="en-US" sz="2400" b="1" i="1">
                <a:solidFill>
                  <a:srgbClr val="990099"/>
                </a:solidFill>
              </a:rPr>
              <a:t>use case diagram</a:t>
            </a:r>
            <a:r>
              <a:rPr lang="en-US" sz="2400" i="1"/>
              <a:t> </a:t>
            </a:r>
            <a:r>
              <a:rPr lang="en-US" sz="2400"/>
              <a:t>shows a set of </a:t>
            </a:r>
            <a:r>
              <a:rPr lang="en-US" sz="2400" b="1">
                <a:solidFill>
                  <a:srgbClr val="009900"/>
                </a:solidFill>
              </a:rPr>
              <a:t>use cases and actors (a special kind of class) and their relationships.</a:t>
            </a:r>
          </a:p>
          <a:p>
            <a:endParaRPr lang="en-US" sz="2400" b="1">
              <a:solidFill>
                <a:srgbClr val="009900"/>
              </a:solidFill>
            </a:endParaRPr>
          </a:p>
          <a:p>
            <a:r>
              <a:rPr lang="en-US" sz="2400"/>
              <a:t>Apply use case diagrams to illustrate the static use case view of a system.</a:t>
            </a:r>
          </a:p>
          <a:p>
            <a:endParaRPr lang="en-US" sz="2400"/>
          </a:p>
          <a:p>
            <a:r>
              <a:rPr lang="en-US" sz="2400"/>
              <a:t> Use case diagrams are especially </a:t>
            </a:r>
            <a:r>
              <a:rPr lang="en-US" sz="2400" b="1">
                <a:solidFill>
                  <a:srgbClr val="009900"/>
                </a:solidFill>
              </a:rPr>
              <a:t>important in organizing and modeling the behaviors</a:t>
            </a:r>
            <a:r>
              <a:rPr lang="en-US" sz="2400"/>
              <a:t> of a system.</a:t>
            </a:r>
          </a:p>
          <a:p>
            <a:endParaRPr lang="en-US" sz="240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sz="3600" i="1"/>
              <a:t>Interaction diagram</a:t>
            </a:r>
          </a:p>
        </p:txBody>
      </p:sp>
      <p:sp>
        <p:nvSpPr>
          <p:cNvPr id="118787" name="Rectangle 3"/>
          <p:cNvSpPr>
            <a:spLocks noGrp="1" noChangeArrowheads="1"/>
          </p:cNvSpPr>
          <p:nvPr>
            <p:ph type="body" idx="1"/>
          </p:nvPr>
        </p:nvSpPr>
        <p:spPr/>
        <p:txBody>
          <a:bodyPr/>
          <a:lstStyle/>
          <a:p>
            <a:r>
              <a:rPr lang="en-US" sz="2400" i="1"/>
              <a:t>Interaction diagram </a:t>
            </a:r>
            <a:r>
              <a:rPr lang="en-US" sz="2400"/>
              <a:t>is the collective name given to sequence diagrams and collaboration diagrams.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457200"/>
            <a:ext cx="8229600" cy="762000"/>
          </a:xfrm>
        </p:spPr>
        <p:txBody>
          <a:bodyPr/>
          <a:lstStyle/>
          <a:p>
            <a:r>
              <a:rPr lang="en-US" sz="3600" b="1" u="sng"/>
              <a:t>Sequence Diagram</a:t>
            </a:r>
            <a:r>
              <a:rPr lang="en-US"/>
              <a:t> </a:t>
            </a:r>
          </a:p>
        </p:txBody>
      </p:sp>
      <p:sp>
        <p:nvSpPr>
          <p:cNvPr id="124931" name="Rectangle 3"/>
          <p:cNvSpPr>
            <a:spLocks noGrp="1" noChangeArrowheads="1"/>
          </p:cNvSpPr>
          <p:nvPr>
            <p:ph type="body" idx="1"/>
          </p:nvPr>
        </p:nvSpPr>
        <p:spPr>
          <a:xfrm>
            <a:off x="457200" y="1371600"/>
            <a:ext cx="8229600" cy="5181600"/>
          </a:xfrm>
        </p:spPr>
        <p:txBody>
          <a:bodyPr/>
          <a:lstStyle/>
          <a:p>
            <a:r>
              <a:rPr lang="en-US" sz="2400"/>
              <a:t>A </a:t>
            </a:r>
            <a:r>
              <a:rPr lang="en-US" sz="2400" b="1" i="1">
                <a:solidFill>
                  <a:srgbClr val="990099"/>
                </a:solidFill>
              </a:rPr>
              <a:t>sequence diagram</a:t>
            </a:r>
            <a:r>
              <a:rPr lang="en-US" sz="2400" i="1"/>
              <a:t> </a:t>
            </a:r>
            <a:r>
              <a:rPr lang="en-US" sz="2400"/>
              <a:t>is an </a:t>
            </a:r>
            <a:r>
              <a:rPr lang="en-US" sz="2400" b="1">
                <a:solidFill>
                  <a:srgbClr val="009900"/>
                </a:solidFill>
              </a:rPr>
              <a:t>interaction diagram</a:t>
            </a:r>
            <a:r>
              <a:rPr lang="en-US" sz="2400"/>
              <a:t> that emphasizes the </a:t>
            </a:r>
            <a:r>
              <a:rPr lang="en-US" sz="2400" b="1">
                <a:solidFill>
                  <a:srgbClr val="009900"/>
                </a:solidFill>
              </a:rPr>
              <a:t>time ordering of messages</a:t>
            </a:r>
            <a:r>
              <a:rPr lang="en-US" sz="2400" b="1"/>
              <a:t>.</a:t>
            </a:r>
            <a:r>
              <a:rPr lang="en-US" sz="2400"/>
              <a:t> </a:t>
            </a:r>
          </a:p>
          <a:p>
            <a:pPr>
              <a:buFont typeface="Wingdings" pitchFamily="2" charset="2"/>
              <a:buNone/>
            </a:pPr>
            <a:endParaRPr lang="en-US" sz="2400"/>
          </a:p>
          <a:p>
            <a:r>
              <a:rPr lang="en-US" sz="2400"/>
              <a:t>A sequence diagram shows a </a:t>
            </a:r>
            <a:r>
              <a:rPr lang="en-US" sz="2400" b="1">
                <a:solidFill>
                  <a:srgbClr val="009900"/>
                </a:solidFill>
              </a:rPr>
              <a:t>set of objects and the messages sent and received by those objects.</a:t>
            </a:r>
          </a:p>
          <a:p>
            <a:endParaRPr lang="en-US" sz="2400" b="1">
              <a:solidFill>
                <a:srgbClr val="009900"/>
              </a:solidFill>
            </a:endParaRPr>
          </a:p>
          <a:p>
            <a:r>
              <a:rPr lang="en-US" sz="2400"/>
              <a:t>Use sequence diagrams to illustrate the </a:t>
            </a:r>
            <a:r>
              <a:rPr lang="en-US" sz="2400" b="1">
                <a:solidFill>
                  <a:srgbClr val="009900"/>
                </a:solidFill>
              </a:rPr>
              <a:t>dynamic view</a:t>
            </a:r>
            <a:r>
              <a:rPr lang="en-US" sz="2400">
                <a:solidFill>
                  <a:srgbClr val="009900"/>
                </a:solidFill>
              </a:rPr>
              <a:t> </a:t>
            </a:r>
            <a:r>
              <a:rPr lang="en-US" sz="2400">
                <a:solidFill>
                  <a:schemeClr val="tx2"/>
                </a:solidFill>
              </a:rPr>
              <a:t>of</a:t>
            </a:r>
            <a:r>
              <a:rPr lang="en-US" sz="2400">
                <a:solidFill>
                  <a:srgbClr val="009900"/>
                </a:solidFill>
              </a:rPr>
              <a:t> </a:t>
            </a:r>
            <a:r>
              <a:rPr lang="en-US" sz="2400">
                <a:solidFill>
                  <a:schemeClr val="tx2"/>
                </a:solidFill>
              </a:rPr>
              <a:t>a system.</a:t>
            </a:r>
          </a:p>
          <a:p>
            <a:endParaRPr lang="en-US" sz="2400">
              <a:solidFill>
                <a:schemeClr val="tx2"/>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457200" y="990600"/>
            <a:ext cx="8229600" cy="5638800"/>
          </a:xfrm>
        </p:spPr>
        <p:txBody>
          <a:bodyPr/>
          <a:lstStyle/>
          <a:p>
            <a:r>
              <a:rPr lang="en-US" b="1" i="1">
                <a:solidFill>
                  <a:srgbClr val="990099"/>
                </a:solidFill>
              </a:rPr>
              <a:t>sequence diagram</a:t>
            </a:r>
          </a:p>
        </p:txBody>
      </p:sp>
      <p:pic>
        <p:nvPicPr>
          <p:cNvPr id="126981" name="Picture 5" descr="oct_msc">
            <a:hlinkClick r:id="rId2" action="ppaction://hlinkfile"/>
          </p:cNvPr>
          <p:cNvPicPr>
            <a:picLocks noChangeAspect="1" noChangeArrowheads="1"/>
          </p:cNvPicPr>
          <p:nvPr/>
        </p:nvPicPr>
        <p:blipFill>
          <a:blip r:embed="rId3"/>
          <a:srcRect/>
          <a:stretch>
            <a:fillRect/>
          </a:stretch>
        </p:blipFill>
        <p:spPr bwMode="auto">
          <a:xfrm>
            <a:off x="1524000" y="1828800"/>
            <a:ext cx="6477000" cy="41910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57200" y="457200"/>
            <a:ext cx="8229600" cy="990600"/>
          </a:xfrm>
        </p:spPr>
        <p:txBody>
          <a:bodyPr/>
          <a:lstStyle/>
          <a:p>
            <a:r>
              <a:rPr lang="en-US" sz="3600" b="1" u="sng"/>
              <a:t>Collaboration Diagram</a:t>
            </a:r>
          </a:p>
        </p:txBody>
      </p:sp>
      <p:sp>
        <p:nvSpPr>
          <p:cNvPr id="125955" name="Rectangle 3"/>
          <p:cNvSpPr>
            <a:spLocks noGrp="1" noChangeArrowheads="1"/>
          </p:cNvSpPr>
          <p:nvPr>
            <p:ph type="body" idx="1"/>
          </p:nvPr>
        </p:nvSpPr>
        <p:spPr>
          <a:xfrm>
            <a:off x="457200" y="1600200"/>
            <a:ext cx="8229600" cy="4800600"/>
          </a:xfrm>
        </p:spPr>
        <p:txBody>
          <a:bodyPr/>
          <a:lstStyle/>
          <a:p>
            <a:r>
              <a:rPr lang="en-US" sz="2400"/>
              <a:t>A </a:t>
            </a:r>
            <a:r>
              <a:rPr lang="en-US" sz="2400" b="1" i="1">
                <a:solidFill>
                  <a:srgbClr val="990099"/>
                </a:solidFill>
              </a:rPr>
              <a:t>collaboration diagram</a:t>
            </a:r>
            <a:r>
              <a:rPr lang="en-US" sz="2400" i="1"/>
              <a:t> </a:t>
            </a:r>
            <a:r>
              <a:rPr lang="en-US" sz="2400"/>
              <a:t>is an interaction diagram that emphasizes the </a:t>
            </a:r>
            <a:r>
              <a:rPr lang="en-US" sz="2400" b="1">
                <a:solidFill>
                  <a:srgbClr val="009900"/>
                </a:solidFill>
              </a:rPr>
              <a:t>structural organization of the objects</a:t>
            </a:r>
            <a:r>
              <a:rPr lang="en-US" sz="2400"/>
              <a:t> that send and receive messages.</a:t>
            </a:r>
            <a:r>
              <a:rPr lang="en-US"/>
              <a:t> </a:t>
            </a:r>
          </a:p>
          <a:p>
            <a:endParaRPr lang="en-US"/>
          </a:p>
          <a:p>
            <a:r>
              <a:rPr lang="en-US" sz="2400"/>
              <a:t>A collaboration diagram shows a </a:t>
            </a:r>
            <a:r>
              <a:rPr lang="en-US" sz="2400" b="1">
                <a:solidFill>
                  <a:srgbClr val="009900"/>
                </a:solidFill>
              </a:rPr>
              <a:t>set of objects, links among those objects, and messages sent and received by those objects.</a:t>
            </a:r>
            <a:r>
              <a:rPr lang="en-US" b="1">
                <a:solidFill>
                  <a:srgbClr val="009900"/>
                </a:solidFill>
              </a:rPr>
              <a:t> </a:t>
            </a:r>
          </a:p>
          <a:p>
            <a:endParaRPr lang="en-US" b="1">
              <a:solidFill>
                <a:srgbClr val="009900"/>
              </a:solidFill>
            </a:endParaRPr>
          </a:p>
          <a:p>
            <a:r>
              <a:rPr lang="en-US" sz="2400"/>
              <a:t>Use collaboration diagrams to illustrate the </a:t>
            </a:r>
            <a:r>
              <a:rPr lang="en-US" sz="2400" b="1">
                <a:solidFill>
                  <a:srgbClr val="009900"/>
                </a:solidFill>
              </a:rPr>
              <a:t>dynamic view</a:t>
            </a:r>
            <a:r>
              <a:rPr lang="en-US" sz="2400">
                <a:solidFill>
                  <a:srgbClr val="009900"/>
                </a:solidFill>
              </a:rPr>
              <a:t> </a:t>
            </a:r>
            <a:r>
              <a:rPr lang="en-US" sz="2400">
                <a:solidFill>
                  <a:schemeClr val="tx2"/>
                </a:solidFill>
              </a:rPr>
              <a:t>of a system.</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457200"/>
            <a:ext cx="8229600" cy="685800"/>
          </a:xfrm>
        </p:spPr>
        <p:txBody>
          <a:bodyPr/>
          <a:lstStyle/>
          <a:p>
            <a:r>
              <a:rPr lang="en-US" sz="3200" b="1" u="sng"/>
              <a:t/>
            </a:r>
            <a:br>
              <a:rPr lang="en-US" sz="3200" b="1" u="sng"/>
            </a:br>
            <a:r>
              <a:rPr lang="en-US" sz="3200" b="1" u="sng"/>
              <a:t>Statechart Diagram</a:t>
            </a:r>
            <a:r>
              <a:rPr lang="en-US" sz="4000"/>
              <a:t/>
            </a:r>
            <a:br>
              <a:rPr lang="en-US" sz="4000"/>
            </a:br>
            <a:endParaRPr lang="en-US" sz="4000"/>
          </a:p>
        </p:txBody>
      </p:sp>
      <p:sp>
        <p:nvSpPr>
          <p:cNvPr id="119811" name="Rectangle 3"/>
          <p:cNvSpPr>
            <a:spLocks noGrp="1" noChangeArrowheads="1"/>
          </p:cNvSpPr>
          <p:nvPr>
            <p:ph type="body" idx="1"/>
          </p:nvPr>
        </p:nvSpPr>
        <p:spPr>
          <a:xfrm>
            <a:off x="457200" y="1295400"/>
            <a:ext cx="8229600" cy="5181600"/>
          </a:xfrm>
        </p:spPr>
        <p:txBody>
          <a:bodyPr/>
          <a:lstStyle/>
          <a:p>
            <a:pPr>
              <a:lnSpc>
                <a:spcPct val="80000"/>
              </a:lnSpc>
            </a:pPr>
            <a:r>
              <a:rPr lang="en-US" sz="2400"/>
              <a:t>A </a:t>
            </a:r>
            <a:r>
              <a:rPr lang="en-US" sz="2400" b="1" i="1">
                <a:solidFill>
                  <a:srgbClr val="990099"/>
                </a:solidFill>
              </a:rPr>
              <a:t>statechart diagram</a:t>
            </a:r>
            <a:r>
              <a:rPr lang="en-US" sz="2400" i="1"/>
              <a:t> </a:t>
            </a:r>
            <a:r>
              <a:rPr lang="en-US" sz="2400"/>
              <a:t>shows a </a:t>
            </a:r>
            <a:r>
              <a:rPr lang="en-US" sz="2400" b="1">
                <a:solidFill>
                  <a:srgbClr val="009900"/>
                </a:solidFill>
              </a:rPr>
              <a:t>state machine, consisting of states, transitions, events, and activities</a:t>
            </a:r>
            <a:r>
              <a:rPr lang="en-US" sz="2400">
                <a:solidFill>
                  <a:srgbClr val="009900"/>
                </a:solidFill>
              </a:rPr>
              <a:t>.</a:t>
            </a:r>
          </a:p>
          <a:p>
            <a:pPr>
              <a:lnSpc>
                <a:spcPct val="80000"/>
              </a:lnSpc>
            </a:pPr>
            <a:endParaRPr lang="en-US" sz="2400">
              <a:solidFill>
                <a:srgbClr val="009900"/>
              </a:solidFill>
            </a:endParaRPr>
          </a:p>
          <a:p>
            <a:pPr>
              <a:lnSpc>
                <a:spcPct val="80000"/>
              </a:lnSpc>
            </a:pPr>
            <a:r>
              <a:rPr lang="en-US" sz="2400"/>
              <a:t>Use statechart diagrams to illustrate the </a:t>
            </a:r>
            <a:r>
              <a:rPr lang="en-US" sz="2400" b="1">
                <a:solidFill>
                  <a:srgbClr val="009900"/>
                </a:solidFill>
              </a:rPr>
              <a:t>dynamic view of a system.</a:t>
            </a:r>
          </a:p>
          <a:p>
            <a:pPr>
              <a:lnSpc>
                <a:spcPct val="80000"/>
              </a:lnSpc>
              <a:buFont typeface="Wingdings" pitchFamily="2" charset="2"/>
              <a:buNone/>
            </a:pPr>
            <a:endParaRPr lang="en-US" sz="2400" b="1">
              <a:solidFill>
                <a:srgbClr val="009900"/>
              </a:solidFill>
            </a:endParaRPr>
          </a:p>
          <a:p>
            <a:pPr>
              <a:lnSpc>
                <a:spcPct val="80000"/>
              </a:lnSpc>
            </a:pPr>
            <a:r>
              <a:rPr lang="en-US" sz="2400"/>
              <a:t>Statechart diagrams emphasize the </a:t>
            </a:r>
            <a:r>
              <a:rPr lang="en-US" sz="2400" b="1">
                <a:solidFill>
                  <a:srgbClr val="009900"/>
                </a:solidFill>
              </a:rPr>
              <a:t>event-ordered behavior of an object</a:t>
            </a:r>
            <a:r>
              <a:rPr lang="en-US" sz="2400" b="1"/>
              <a:t>,</a:t>
            </a:r>
            <a:r>
              <a:rPr lang="en-US" sz="2400"/>
              <a:t> which is especially useful in modeling reactive systems.</a:t>
            </a:r>
          </a:p>
          <a:p>
            <a:pPr>
              <a:lnSpc>
                <a:spcPct val="80000"/>
              </a:lnSpc>
            </a:pPr>
            <a:endParaRPr lang="en-US" sz="2400"/>
          </a:p>
          <a:p>
            <a:pPr>
              <a:lnSpc>
                <a:spcPct val="80000"/>
              </a:lnSpc>
            </a:pPr>
            <a:endParaRPr lang="en-US" sz="2400"/>
          </a:p>
          <a:p>
            <a:pPr>
              <a:lnSpc>
                <a:spcPct val="80000"/>
              </a:lnSpc>
            </a:pPr>
            <a:endParaRPr 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xfrm>
            <a:off x="457200" y="762000"/>
            <a:ext cx="8229600" cy="5105400"/>
          </a:xfrm>
        </p:spPr>
        <p:txBody>
          <a:bodyPr/>
          <a:lstStyle/>
          <a:p>
            <a:r>
              <a:rPr lang="en-US" b="1" i="1">
                <a:solidFill>
                  <a:srgbClr val="990099"/>
                </a:solidFill>
              </a:rPr>
              <a:t>statechart diagram</a:t>
            </a:r>
          </a:p>
        </p:txBody>
      </p:sp>
      <p:pic>
        <p:nvPicPr>
          <p:cNvPr id="129029" name="Picture 5" descr="oct_std">
            <a:hlinkClick r:id="rId2" action="ppaction://hlinkfile"/>
          </p:cNvPr>
          <p:cNvPicPr>
            <a:picLocks noChangeAspect="1" noChangeArrowheads="1"/>
          </p:cNvPicPr>
          <p:nvPr/>
        </p:nvPicPr>
        <p:blipFill>
          <a:blip r:embed="rId3"/>
          <a:srcRect/>
          <a:stretch>
            <a:fillRect/>
          </a:stretch>
        </p:blipFill>
        <p:spPr bwMode="auto">
          <a:xfrm>
            <a:off x="990600" y="2133600"/>
            <a:ext cx="7543800" cy="358140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457200"/>
            <a:ext cx="8229600" cy="685800"/>
          </a:xfrm>
        </p:spPr>
        <p:txBody>
          <a:bodyPr/>
          <a:lstStyle/>
          <a:p>
            <a:r>
              <a:rPr lang="en-US" sz="4000" b="1"/>
              <a:t/>
            </a:r>
            <a:br>
              <a:rPr lang="en-US" sz="4000" b="1"/>
            </a:br>
            <a:r>
              <a:rPr lang="en-US" sz="3200" b="1" u="sng"/>
              <a:t>Activity Diagram</a:t>
            </a:r>
            <a:r>
              <a:rPr lang="en-US" sz="3200"/>
              <a:t/>
            </a:r>
            <a:br>
              <a:rPr lang="en-US" sz="3200"/>
            </a:br>
            <a:endParaRPr lang="en-US" sz="3200"/>
          </a:p>
        </p:txBody>
      </p:sp>
      <p:sp>
        <p:nvSpPr>
          <p:cNvPr id="120835" name="Rectangle 3"/>
          <p:cNvSpPr>
            <a:spLocks noGrp="1" noChangeArrowheads="1"/>
          </p:cNvSpPr>
          <p:nvPr>
            <p:ph type="body" idx="1"/>
          </p:nvPr>
        </p:nvSpPr>
        <p:spPr>
          <a:xfrm>
            <a:off x="457200" y="1447800"/>
            <a:ext cx="8229600" cy="5029200"/>
          </a:xfrm>
        </p:spPr>
        <p:txBody>
          <a:bodyPr/>
          <a:lstStyle/>
          <a:p>
            <a:r>
              <a:rPr lang="en-US" sz="2400"/>
              <a:t>An </a:t>
            </a:r>
            <a:r>
              <a:rPr lang="en-US" sz="2400" b="1" i="1">
                <a:solidFill>
                  <a:srgbClr val="990099"/>
                </a:solidFill>
              </a:rPr>
              <a:t>activity diagram</a:t>
            </a:r>
            <a:r>
              <a:rPr lang="en-US" sz="2400" i="1"/>
              <a:t> </a:t>
            </a:r>
            <a:r>
              <a:rPr lang="en-US" sz="2400"/>
              <a:t>shows the </a:t>
            </a:r>
            <a:r>
              <a:rPr lang="en-US" sz="2400" b="1">
                <a:solidFill>
                  <a:srgbClr val="009900"/>
                </a:solidFill>
              </a:rPr>
              <a:t>flow from activity to activity within a system.</a:t>
            </a:r>
          </a:p>
          <a:p>
            <a:endParaRPr lang="en-US" sz="2400" b="1">
              <a:solidFill>
                <a:srgbClr val="009900"/>
              </a:solidFill>
            </a:endParaRPr>
          </a:p>
          <a:p>
            <a:r>
              <a:rPr lang="en-US" sz="2400"/>
              <a:t>An activity shows a </a:t>
            </a:r>
            <a:r>
              <a:rPr lang="en-US" sz="2400" b="1">
                <a:solidFill>
                  <a:srgbClr val="009900"/>
                </a:solidFill>
              </a:rPr>
              <a:t>set of activities, the sequential or branching flow from activity to activity</a:t>
            </a:r>
            <a:r>
              <a:rPr lang="en-US" sz="2400"/>
              <a:t>.</a:t>
            </a:r>
          </a:p>
          <a:p>
            <a:endParaRPr lang="en-US" sz="2400"/>
          </a:p>
          <a:p>
            <a:r>
              <a:rPr lang="en-US" sz="2400"/>
              <a:t>Use activity diagrams to illustrate the </a:t>
            </a:r>
            <a:r>
              <a:rPr lang="en-US" sz="2400" b="1">
                <a:solidFill>
                  <a:srgbClr val="009900"/>
                </a:solidFill>
              </a:rPr>
              <a:t>dynamic view</a:t>
            </a:r>
            <a:r>
              <a:rPr lang="en-US" sz="2400"/>
              <a:t> of a system.</a:t>
            </a:r>
          </a:p>
          <a:p>
            <a:endParaRPr lang="en-US" sz="2400"/>
          </a:p>
          <a:p>
            <a:r>
              <a:rPr lang="en-US" sz="2400"/>
              <a:t>Activity diagrams emphasize the </a:t>
            </a:r>
            <a:r>
              <a:rPr lang="en-US" sz="2400" b="1">
                <a:solidFill>
                  <a:srgbClr val="009900"/>
                </a:solidFill>
              </a:rPr>
              <a:t>flow of control among objects.</a:t>
            </a:r>
          </a:p>
          <a:p>
            <a:endParaRPr lang="en-US" sz="2400" b="1">
              <a:solidFill>
                <a:srgbClr val="009900"/>
              </a:solidFill>
            </a:endParaRPr>
          </a:p>
          <a:p>
            <a:endParaRPr lang="en-US" sz="2400">
              <a:solidFill>
                <a:srgbClr val="009900"/>
              </a:solidFill>
            </a:endParaRPr>
          </a:p>
          <a:p>
            <a:endParaRPr 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endParaRPr lang="en-US"/>
          </a:p>
        </p:txBody>
      </p:sp>
      <p:sp>
        <p:nvSpPr>
          <p:cNvPr id="36867" name="Rectangle 3"/>
          <p:cNvSpPr>
            <a:spLocks noGrp="1" noChangeArrowheads="1"/>
          </p:cNvSpPr>
          <p:nvPr>
            <p:ph type="body" idx="1"/>
          </p:nvPr>
        </p:nvSpPr>
        <p:spPr/>
        <p:txBody>
          <a:bodyPr/>
          <a:lstStyle/>
          <a:p>
            <a:r>
              <a:rPr lang="en-US" sz="2400" u="sng">
                <a:solidFill>
                  <a:srgbClr val="FF00FF"/>
                </a:solidFill>
                <a:latin typeface="Arial" charset="0"/>
              </a:rPr>
              <a:t>ATTRIBUTES:-</a:t>
            </a:r>
          </a:p>
          <a:p>
            <a:r>
              <a:rPr lang="en-US" sz="2400">
                <a:latin typeface="Arial" charset="0"/>
              </a:rPr>
              <a:t>    </a:t>
            </a:r>
            <a:r>
              <a:rPr lang="en-US" sz="2000">
                <a:latin typeface="Arial" charset="0"/>
              </a:rPr>
              <a:t>An Attribute is a </a:t>
            </a:r>
            <a:r>
              <a:rPr lang="en-US" sz="2000">
                <a:solidFill>
                  <a:srgbClr val="FF00FF"/>
                </a:solidFill>
                <a:latin typeface="Arial" charset="0"/>
              </a:rPr>
              <a:t>named property of a class</a:t>
            </a:r>
            <a:r>
              <a:rPr lang="en-US" sz="2000">
                <a:latin typeface="Arial" charset="0"/>
              </a:rPr>
              <a:t> .</a:t>
            </a:r>
          </a:p>
          <a:p>
            <a:pPr>
              <a:buFont typeface="Wingdings" pitchFamily="2" charset="2"/>
              <a:buNone/>
            </a:pPr>
            <a:endParaRPr lang="en-US" sz="2000">
              <a:latin typeface="Arial" charset="0"/>
            </a:endParaRPr>
          </a:p>
          <a:p>
            <a:r>
              <a:rPr lang="en-US" sz="2000">
                <a:latin typeface="Arial" charset="0"/>
              </a:rPr>
              <a:t>     A class may have </a:t>
            </a:r>
            <a:r>
              <a:rPr lang="en-US" sz="2000">
                <a:solidFill>
                  <a:schemeClr val="folHlink"/>
                </a:solidFill>
                <a:latin typeface="Arial" charset="0"/>
              </a:rPr>
              <a:t>any number of attributes or no attributes at </a:t>
            </a:r>
          </a:p>
          <a:p>
            <a:pPr>
              <a:buFont typeface="Wingdings" pitchFamily="2" charset="2"/>
              <a:buNone/>
            </a:pPr>
            <a:r>
              <a:rPr lang="en-US" sz="2000">
                <a:solidFill>
                  <a:schemeClr val="folHlink"/>
                </a:solidFill>
                <a:latin typeface="Arial" charset="0"/>
              </a:rPr>
              <a:t>         all.</a:t>
            </a:r>
          </a:p>
          <a:p>
            <a:pPr>
              <a:buFont typeface="Wingdings" pitchFamily="2" charset="2"/>
              <a:buNone/>
            </a:pPr>
            <a:r>
              <a:rPr lang="en-US" sz="2000">
                <a:solidFill>
                  <a:schemeClr val="folHlink"/>
                </a:solidFill>
                <a:latin typeface="Arial" charset="0"/>
              </a:rPr>
              <a:t>  </a:t>
            </a:r>
          </a:p>
          <a:p>
            <a:pPr>
              <a:buFont typeface="Wingdings" pitchFamily="2" charset="2"/>
              <a:buNone/>
            </a:pPr>
            <a:endParaRPr lang="en-US" sz="200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3094</Words>
  <Application>Microsoft Office PowerPoint</Application>
  <PresentationFormat>On-screen Show (4:3)</PresentationFormat>
  <Paragraphs>406</Paragraphs>
  <Slides>88</Slides>
  <Notes>13</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    UNIT-II     (Part-2)</vt:lpstr>
      <vt:lpstr>CLASSES</vt:lpstr>
      <vt:lpstr>Slide 3</vt:lpstr>
      <vt:lpstr>No. of Class examples</vt:lpstr>
      <vt:lpstr>Slide 5</vt:lpstr>
      <vt:lpstr>Terms and concepts</vt:lpstr>
      <vt:lpstr>Slide 7</vt:lpstr>
      <vt:lpstr>Slide 8</vt:lpstr>
      <vt:lpstr>Slide 9</vt:lpstr>
      <vt:lpstr>Slide 10</vt:lpstr>
      <vt:lpstr>Slide 11</vt:lpstr>
      <vt:lpstr>Slide 12</vt:lpstr>
      <vt:lpstr>Slide 13</vt:lpstr>
      <vt:lpstr>Slide 14</vt:lpstr>
      <vt:lpstr>Slide 15</vt:lpstr>
      <vt:lpstr>Common Modeling Techniques</vt:lpstr>
      <vt:lpstr>Slide 17</vt:lpstr>
      <vt:lpstr>Slide 18</vt:lpstr>
      <vt:lpstr>Slide 19</vt:lpstr>
      <vt:lpstr>Slide 20</vt:lpstr>
      <vt:lpstr>Slide 21</vt:lpstr>
      <vt:lpstr>Slide 22</vt:lpstr>
      <vt:lpstr>MVC Architecture</vt:lpstr>
      <vt:lpstr>Slide 24</vt:lpstr>
      <vt:lpstr>Slide 25</vt:lpstr>
      <vt:lpstr>Slide 26</vt:lpstr>
      <vt:lpstr>Slide 27</vt:lpstr>
      <vt:lpstr>Slide 28</vt:lpstr>
      <vt:lpstr>Relationships</vt:lpstr>
      <vt:lpstr>Slide 30</vt:lpstr>
      <vt:lpstr>(1) DEPENDENCY</vt:lpstr>
      <vt:lpstr>Slide 32</vt:lpstr>
      <vt:lpstr>Slide 33</vt:lpstr>
      <vt:lpstr>(2) GENERALIZTION</vt:lpstr>
      <vt:lpstr>Slide 35</vt:lpstr>
      <vt:lpstr>Slide 36</vt:lpstr>
      <vt:lpstr>Slide 37</vt:lpstr>
      <vt:lpstr>(3) ASSOCIATION</vt:lpstr>
      <vt:lpstr>Slide 39</vt:lpstr>
      <vt:lpstr>Slide 40</vt:lpstr>
      <vt:lpstr>Slide 41</vt:lpstr>
      <vt:lpstr>Slide 42</vt:lpstr>
      <vt:lpstr>Slide 43</vt:lpstr>
      <vt:lpstr>Slide 44</vt:lpstr>
      <vt:lpstr>Slide 45</vt:lpstr>
      <vt:lpstr>Slide 46</vt:lpstr>
      <vt:lpstr>Slide 47</vt:lpstr>
      <vt:lpstr>Slide 48</vt:lpstr>
      <vt:lpstr>COMMON MODELING TECHNIQUES</vt:lpstr>
      <vt:lpstr>Slide 50</vt:lpstr>
      <vt:lpstr>Slide 51</vt:lpstr>
      <vt:lpstr>Slide 52</vt:lpstr>
      <vt:lpstr>Slide 53</vt:lpstr>
      <vt:lpstr>Common Mechanisms</vt:lpstr>
      <vt:lpstr>Slide 55</vt:lpstr>
      <vt:lpstr>Slide 56</vt:lpstr>
      <vt:lpstr>Slide 57</vt:lpstr>
      <vt:lpstr>Slide 58</vt:lpstr>
      <vt:lpstr>Slide 59</vt:lpstr>
      <vt:lpstr>Slide 60</vt:lpstr>
      <vt:lpstr>Slide 61</vt:lpstr>
      <vt:lpstr>Slide 62</vt:lpstr>
      <vt:lpstr>Slide 63</vt:lpstr>
      <vt:lpstr>Slide 64</vt:lpstr>
      <vt:lpstr>Common Modeling Techniques </vt:lpstr>
      <vt:lpstr>Slide 66</vt:lpstr>
      <vt:lpstr>Slide 67</vt:lpstr>
      <vt:lpstr>Slide 68</vt:lpstr>
      <vt:lpstr>Diagrams</vt:lpstr>
      <vt:lpstr>Slide 70</vt:lpstr>
      <vt:lpstr> Structural Diagrams </vt:lpstr>
      <vt:lpstr>Slide 72</vt:lpstr>
      <vt:lpstr> 1.Class Diagram </vt:lpstr>
      <vt:lpstr> 2. Object Diagram </vt:lpstr>
      <vt:lpstr>3. Component Diagram </vt:lpstr>
      <vt:lpstr>Slide 76</vt:lpstr>
      <vt:lpstr> 4. Deployment Diagram </vt:lpstr>
      <vt:lpstr>Slide 78</vt:lpstr>
      <vt:lpstr>Behavioral Diagrams </vt:lpstr>
      <vt:lpstr>Slide 80</vt:lpstr>
      <vt:lpstr> Use Case Diagram </vt:lpstr>
      <vt:lpstr>Interaction diagram</vt:lpstr>
      <vt:lpstr>Sequence Diagram </vt:lpstr>
      <vt:lpstr>Slide 84</vt:lpstr>
      <vt:lpstr>Collaboration Diagram</vt:lpstr>
      <vt:lpstr> Statechart Diagram </vt:lpstr>
      <vt:lpstr>Slide 87</vt:lpstr>
      <vt:lpstr> Activity Diagram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UNIT-II     (Part-2)</dc:title>
  <dc:creator>Admin</dc:creator>
  <cp:lastModifiedBy>Admin</cp:lastModifiedBy>
  <cp:revision>1</cp:revision>
  <dcterms:created xsi:type="dcterms:W3CDTF">2006-08-16T00:00:00Z</dcterms:created>
  <dcterms:modified xsi:type="dcterms:W3CDTF">2018-08-02T09:19:14Z</dcterms:modified>
</cp:coreProperties>
</file>